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39"/>
  </p:notesMasterIdLst>
  <p:sldIdLst>
    <p:sldId id="256" r:id="rId2"/>
    <p:sldId id="257" r:id="rId3"/>
    <p:sldId id="308" r:id="rId4"/>
    <p:sldId id="298" r:id="rId5"/>
    <p:sldId id="328" r:id="rId6"/>
    <p:sldId id="299" r:id="rId7"/>
    <p:sldId id="289" r:id="rId8"/>
    <p:sldId id="329" r:id="rId9"/>
    <p:sldId id="324" r:id="rId10"/>
    <p:sldId id="258" r:id="rId11"/>
    <p:sldId id="276" r:id="rId12"/>
    <p:sldId id="326" r:id="rId13"/>
    <p:sldId id="266" r:id="rId14"/>
    <p:sldId id="272" r:id="rId15"/>
    <p:sldId id="271" r:id="rId16"/>
    <p:sldId id="292" r:id="rId17"/>
    <p:sldId id="321" r:id="rId18"/>
    <p:sldId id="293" r:id="rId19"/>
    <p:sldId id="319" r:id="rId20"/>
    <p:sldId id="296" r:id="rId21"/>
    <p:sldId id="300" r:id="rId22"/>
    <p:sldId id="317" r:id="rId23"/>
    <p:sldId id="304" r:id="rId24"/>
    <p:sldId id="320" r:id="rId25"/>
    <p:sldId id="306" r:id="rId26"/>
    <p:sldId id="307" r:id="rId27"/>
    <p:sldId id="305" r:id="rId28"/>
    <p:sldId id="309" r:id="rId29"/>
    <p:sldId id="312" r:id="rId30"/>
    <p:sldId id="315" r:id="rId31"/>
    <p:sldId id="313" r:id="rId32"/>
    <p:sldId id="327" r:id="rId33"/>
    <p:sldId id="311" r:id="rId34"/>
    <p:sldId id="314" r:id="rId35"/>
    <p:sldId id="325" r:id="rId36"/>
    <p:sldId id="318" r:id="rId37"/>
    <p:sldId id="31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3995" autoAdjust="0"/>
  </p:normalViewPr>
  <p:slideViewPr>
    <p:cSldViewPr snapToGrid="0">
      <p:cViewPr varScale="1">
        <p:scale>
          <a:sx n="65" d="100"/>
          <a:sy n="65" d="100"/>
        </p:scale>
        <p:origin x="64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C115D-A02E-4F6F-B14D-EB57A10D7F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5197C83-E44B-4415-8B1D-9A2442530C41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</a:rPr>
            <a:t>יום הכנה ראשון </a:t>
          </a:r>
          <a:r>
            <a:rPr lang="he-IL" dirty="0"/>
            <a:t>– ירושלים </a:t>
          </a:r>
          <a:r>
            <a:rPr lang="he-IL" dirty="0" err="1"/>
            <a:t>ואיו"ש</a:t>
          </a:r>
          <a:r>
            <a:rPr lang="he-IL" dirty="0"/>
            <a:t> 10.10.19</a:t>
          </a:r>
        </a:p>
      </dgm:t>
    </dgm:pt>
    <dgm:pt modelId="{E8441C87-F97B-4A2F-82A3-4D47A28F6F4A}" type="parTrans" cxnId="{69034CAA-D210-4D0F-A4FA-6F4406C47716}">
      <dgm:prSet/>
      <dgm:spPr/>
      <dgm:t>
        <a:bodyPr/>
        <a:lstStyle/>
        <a:p>
          <a:pPr rtl="1"/>
          <a:endParaRPr lang="he-IL"/>
        </a:p>
      </dgm:t>
    </dgm:pt>
    <dgm:pt modelId="{D2FE7D22-0C5C-4974-B7E3-75D58F52015B}" type="sibTrans" cxnId="{69034CAA-D210-4D0F-A4FA-6F4406C47716}">
      <dgm:prSet/>
      <dgm:spPr/>
      <dgm:t>
        <a:bodyPr/>
        <a:lstStyle/>
        <a:p>
          <a:pPr rtl="1"/>
          <a:endParaRPr lang="he-IL"/>
        </a:p>
      </dgm:t>
    </dgm:pt>
    <dgm:pt modelId="{CC766A8C-5E40-476E-AD54-069C3D07AF37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</a:rPr>
            <a:t>יום הכנה שני </a:t>
          </a:r>
          <a:r>
            <a:rPr lang="he-IL" dirty="0"/>
            <a:t>– ירושלים</a:t>
          </a:r>
        </a:p>
        <a:p>
          <a:pPr rtl="1"/>
          <a:r>
            <a:rPr lang="he-IL" dirty="0"/>
            <a:t>8.12.19</a:t>
          </a:r>
        </a:p>
      </dgm:t>
    </dgm:pt>
    <dgm:pt modelId="{FC37503F-9D3F-4304-8F92-9A87E0DCE435}" type="sibTrans" cxnId="{6D8BBB8F-89C4-485D-B0C7-738057FD3FFE}">
      <dgm:prSet/>
      <dgm:spPr/>
      <dgm:t>
        <a:bodyPr/>
        <a:lstStyle/>
        <a:p>
          <a:pPr rtl="1"/>
          <a:endParaRPr lang="he-IL"/>
        </a:p>
      </dgm:t>
    </dgm:pt>
    <dgm:pt modelId="{601C5E48-114A-4D59-9627-BBF5DA9CA59E}" type="parTrans" cxnId="{6D8BBB8F-89C4-485D-B0C7-738057FD3FFE}">
      <dgm:prSet/>
      <dgm:spPr/>
      <dgm:t>
        <a:bodyPr/>
        <a:lstStyle/>
        <a:p>
          <a:pPr rtl="1"/>
          <a:endParaRPr lang="he-IL"/>
        </a:p>
      </dgm:t>
    </dgm:pt>
    <dgm:pt modelId="{5CEC8990-8C85-4C98-94DD-178402747821}">
      <dgm:prSet phldrT="[טקסט]"/>
      <dgm:spPr/>
      <dgm:t>
        <a:bodyPr/>
        <a:lstStyle/>
        <a:p>
          <a:pPr rtl="1"/>
          <a:r>
            <a:rPr lang="he-IL" dirty="0"/>
            <a:t>אישור  תכניות </a:t>
          </a:r>
          <a:r>
            <a:rPr lang="he-IL" dirty="0" err="1"/>
            <a:t>מד"רית</a:t>
          </a:r>
          <a:endParaRPr lang="he-IL" dirty="0"/>
        </a:p>
        <a:p>
          <a:pPr rtl="1"/>
          <a:r>
            <a:rPr lang="he-IL" dirty="0"/>
            <a:t>23.12.19</a:t>
          </a:r>
        </a:p>
      </dgm:t>
    </dgm:pt>
    <dgm:pt modelId="{1673B974-E433-4172-8D8C-BDF7575B00B1}" type="sibTrans" cxnId="{F1D0430B-4367-4F54-868B-D13FC23E5484}">
      <dgm:prSet/>
      <dgm:spPr/>
      <dgm:t>
        <a:bodyPr/>
        <a:lstStyle/>
        <a:p>
          <a:pPr rtl="1"/>
          <a:endParaRPr lang="he-IL"/>
        </a:p>
      </dgm:t>
    </dgm:pt>
    <dgm:pt modelId="{019D12BD-3ED6-4E9B-B94C-8FD8A7D4A76D}" type="parTrans" cxnId="{F1D0430B-4367-4F54-868B-D13FC23E5484}">
      <dgm:prSet/>
      <dgm:spPr/>
      <dgm:t>
        <a:bodyPr/>
        <a:lstStyle/>
        <a:p>
          <a:pPr rtl="1"/>
          <a:endParaRPr lang="he-IL"/>
        </a:p>
      </dgm:t>
    </dgm:pt>
    <dgm:pt modelId="{077D1F7B-5D24-46E1-B24F-5916DD7CF983}">
      <dgm:prSet phldrT="[טקסט]"/>
      <dgm:spPr/>
      <dgm:t>
        <a:bodyPr/>
        <a:lstStyle/>
        <a:p>
          <a:pPr rtl="1"/>
          <a:r>
            <a:rPr lang="he-IL" dirty="0"/>
            <a:t>דיון התנעה</a:t>
          </a:r>
        </a:p>
        <a:p>
          <a:pPr rtl="1"/>
          <a:r>
            <a:rPr lang="he-IL" dirty="0"/>
            <a:t>צוות מוביל-מדריך </a:t>
          </a:r>
          <a:r>
            <a:rPr lang="he-IL" dirty="0" err="1"/>
            <a:t>מב"ל</a:t>
          </a:r>
          <a:endParaRPr lang="he-IL" dirty="0"/>
        </a:p>
        <a:p>
          <a:pPr rtl="1"/>
          <a:r>
            <a:rPr lang="he-IL" dirty="0"/>
            <a:t>אוקטובר 2019</a:t>
          </a:r>
        </a:p>
      </dgm:t>
    </dgm:pt>
    <dgm:pt modelId="{1CC6360B-5C3F-4C33-A759-D6C7B8F3A891}" type="sibTrans" cxnId="{E9488723-4644-434E-8B1E-731CDC6FA306}">
      <dgm:prSet/>
      <dgm:spPr/>
      <dgm:t>
        <a:bodyPr/>
        <a:lstStyle/>
        <a:p>
          <a:pPr rtl="1"/>
          <a:endParaRPr lang="he-IL"/>
        </a:p>
      </dgm:t>
    </dgm:pt>
    <dgm:pt modelId="{E799F15B-B236-475E-87BB-EF18CBB36224}" type="parTrans" cxnId="{E9488723-4644-434E-8B1E-731CDC6FA306}">
      <dgm:prSet/>
      <dgm:spPr/>
      <dgm:t>
        <a:bodyPr/>
        <a:lstStyle/>
        <a:p>
          <a:pPr rtl="1"/>
          <a:endParaRPr lang="he-IL"/>
        </a:p>
      </dgm:t>
    </dgm:pt>
    <dgm:pt modelId="{4C6E6FCD-419E-4300-ADF2-E0EB6B74F504}">
      <dgm:prSet phldrT="[טקסט]"/>
      <dgm:spPr/>
      <dgm:t>
        <a:bodyPr/>
        <a:lstStyle/>
        <a:p>
          <a:pPr rtl="1"/>
          <a:r>
            <a:rPr lang="he-IL" dirty="0"/>
            <a:t>סטטוס  יוסי בן ארצי ומדריך צוות, אבי אלמוג</a:t>
          </a:r>
        </a:p>
        <a:p>
          <a:pPr rtl="1"/>
          <a:r>
            <a:rPr lang="he-IL" dirty="0"/>
            <a:t>31/10/19</a:t>
          </a:r>
        </a:p>
      </dgm:t>
    </dgm:pt>
    <dgm:pt modelId="{AD42B16A-05BA-4AB6-9C36-98B48CFBDD26}" type="sibTrans" cxnId="{96F85FE0-D3C6-4A3B-928F-C434AC1D488E}">
      <dgm:prSet/>
      <dgm:spPr/>
      <dgm:t>
        <a:bodyPr/>
        <a:lstStyle/>
        <a:p>
          <a:pPr rtl="1"/>
          <a:endParaRPr lang="he-IL"/>
        </a:p>
      </dgm:t>
    </dgm:pt>
    <dgm:pt modelId="{7BF4E941-B663-47A8-B43F-070947E8D6C0}" type="parTrans" cxnId="{96F85FE0-D3C6-4A3B-928F-C434AC1D488E}">
      <dgm:prSet/>
      <dgm:spPr/>
      <dgm:t>
        <a:bodyPr/>
        <a:lstStyle/>
        <a:p>
          <a:pPr rtl="1"/>
          <a:endParaRPr lang="he-IL"/>
        </a:p>
      </dgm:t>
    </dgm:pt>
    <dgm:pt modelId="{E83931B3-376C-4CBA-8D34-42121A98DE55}">
      <dgm:prSet phldrT="[טקסט]"/>
      <dgm:spPr/>
      <dgm:t>
        <a:bodyPr/>
        <a:lstStyle/>
        <a:p>
          <a:pPr rtl="1"/>
          <a:r>
            <a:rPr lang="he-IL" dirty="0"/>
            <a:t>אישור תכניות – </a:t>
          </a:r>
        </a:p>
        <a:p>
          <a:pPr rtl="1"/>
          <a:r>
            <a:rPr lang="he-IL" dirty="0"/>
            <a:t>מדריך צוות, אבי אלמוג</a:t>
          </a:r>
        </a:p>
        <a:p>
          <a:pPr rtl="1"/>
          <a:r>
            <a:rPr lang="he-IL" dirty="0"/>
            <a:t>23.12.19</a:t>
          </a:r>
        </a:p>
      </dgm:t>
    </dgm:pt>
    <dgm:pt modelId="{80898513-2556-492C-901A-3E2EA16E72D8}" type="parTrans" cxnId="{92205B4D-B89B-4D35-BB53-D510DA400174}">
      <dgm:prSet/>
      <dgm:spPr/>
      <dgm:t>
        <a:bodyPr/>
        <a:lstStyle/>
        <a:p>
          <a:pPr rtl="1"/>
          <a:endParaRPr lang="he-IL"/>
        </a:p>
      </dgm:t>
    </dgm:pt>
    <dgm:pt modelId="{6C118B3D-5F0B-413C-A591-E837DC5899F3}" type="sibTrans" cxnId="{92205B4D-B89B-4D35-BB53-D510DA400174}">
      <dgm:prSet/>
      <dgm:spPr/>
      <dgm:t>
        <a:bodyPr/>
        <a:lstStyle/>
        <a:p>
          <a:pPr rtl="1"/>
          <a:endParaRPr lang="he-IL"/>
        </a:p>
      </dgm:t>
    </dgm:pt>
    <dgm:pt modelId="{2E3D2B00-7F68-44D5-9971-125B44233FBB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</a:rPr>
            <a:t>יום הכנה שלישי </a:t>
          </a:r>
          <a:r>
            <a:rPr lang="he-IL" dirty="0"/>
            <a:t>–שומרון ובנימין – </a:t>
          </a:r>
        </a:p>
        <a:p>
          <a:pPr rtl="1"/>
          <a:r>
            <a:rPr lang="he-IL" dirty="0"/>
            <a:t>15.12.19</a:t>
          </a:r>
        </a:p>
      </dgm:t>
    </dgm:pt>
    <dgm:pt modelId="{7404348D-D203-4E61-96E3-0B4230A1E64A}" type="parTrans" cxnId="{CA65C14A-D9D7-4331-B646-DE0A409A15B3}">
      <dgm:prSet/>
      <dgm:spPr/>
      <dgm:t>
        <a:bodyPr/>
        <a:lstStyle/>
        <a:p>
          <a:pPr rtl="1"/>
          <a:endParaRPr lang="he-IL"/>
        </a:p>
      </dgm:t>
    </dgm:pt>
    <dgm:pt modelId="{9650F048-9E69-4EF6-AA52-2F1823844829}" type="sibTrans" cxnId="{CA65C14A-D9D7-4331-B646-DE0A409A15B3}">
      <dgm:prSet/>
      <dgm:spPr/>
      <dgm:t>
        <a:bodyPr/>
        <a:lstStyle/>
        <a:p>
          <a:pPr rtl="1"/>
          <a:endParaRPr lang="he-IL"/>
        </a:p>
      </dgm:t>
    </dgm:pt>
    <dgm:pt modelId="{4A01680E-C401-4D82-BACF-BDC186E9E554}">
      <dgm:prSet phldrT="[טקסט]"/>
      <dgm:spPr/>
      <dgm:t>
        <a:bodyPr/>
        <a:lstStyle/>
        <a:p>
          <a:pPr rtl="1"/>
          <a:r>
            <a:rPr lang="he-IL" dirty="0"/>
            <a:t>א.ת</a:t>
          </a:r>
          <a:r>
            <a:rPr lang="he-IL"/>
            <a:t>. ראשוני</a:t>
          </a:r>
          <a:endParaRPr lang="he-IL" dirty="0"/>
        </a:p>
        <a:p>
          <a:pPr rtl="1"/>
          <a:r>
            <a:rPr lang="he-IL" dirty="0"/>
            <a:t>11.12.19</a:t>
          </a:r>
        </a:p>
      </dgm:t>
    </dgm:pt>
    <dgm:pt modelId="{7C4DF856-D26B-4DE7-845D-473836E862EF}" type="parTrans" cxnId="{D3253F0B-8FA1-4547-9057-3D8E0DF127B5}">
      <dgm:prSet/>
      <dgm:spPr/>
      <dgm:t>
        <a:bodyPr/>
        <a:lstStyle/>
        <a:p>
          <a:pPr rtl="1"/>
          <a:endParaRPr lang="he-IL"/>
        </a:p>
      </dgm:t>
    </dgm:pt>
    <dgm:pt modelId="{352ABA91-2534-43E6-8126-E91AEB068D72}" type="sibTrans" cxnId="{D3253F0B-8FA1-4547-9057-3D8E0DF127B5}">
      <dgm:prSet/>
      <dgm:spPr/>
      <dgm:t>
        <a:bodyPr/>
        <a:lstStyle/>
        <a:p>
          <a:pPr rtl="1"/>
          <a:endParaRPr lang="he-IL"/>
        </a:p>
      </dgm:t>
    </dgm:pt>
    <dgm:pt modelId="{90D276FE-6740-4D06-8B82-274645071D97}">
      <dgm:prSet phldrT="[טקסט]"/>
      <dgm:spPr/>
      <dgm:t>
        <a:bodyPr/>
        <a:lstStyle/>
        <a:p>
          <a:pPr rtl="1"/>
          <a:r>
            <a:rPr lang="he-IL" dirty="0"/>
            <a:t>28-29/1/20</a:t>
          </a:r>
        </a:p>
        <a:p>
          <a:pPr rtl="1"/>
          <a:r>
            <a:rPr lang="he-IL" dirty="0"/>
            <a:t>סיור או"ש וירושלים</a:t>
          </a:r>
        </a:p>
        <a:p>
          <a:pPr rtl="1"/>
          <a:r>
            <a:rPr lang="he-IL" dirty="0"/>
            <a:t>בהצלחה!</a:t>
          </a:r>
        </a:p>
      </dgm:t>
    </dgm:pt>
    <dgm:pt modelId="{15F89093-9F67-47DB-AECB-E85821F5B811}" type="parTrans" cxnId="{551778E9-2481-405F-A0BE-1EFDC43FEDB8}">
      <dgm:prSet/>
      <dgm:spPr/>
      <dgm:t>
        <a:bodyPr/>
        <a:lstStyle/>
        <a:p>
          <a:pPr rtl="1"/>
          <a:endParaRPr lang="he-IL"/>
        </a:p>
      </dgm:t>
    </dgm:pt>
    <dgm:pt modelId="{0682F622-F793-4BE6-9843-875EB2A101F8}" type="sibTrans" cxnId="{551778E9-2481-405F-A0BE-1EFDC43FEDB8}">
      <dgm:prSet/>
      <dgm:spPr/>
      <dgm:t>
        <a:bodyPr/>
        <a:lstStyle/>
        <a:p>
          <a:pPr rtl="1"/>
          <a:endParaRPr lang="he-IL"/>
        </a:p>
      </dgm:t>
    </dgm:pt>
    <dgm:pt modelId="{B204B127-E03E-40D1-A4FE-6F296B331FE0}">
      <dgm:prSet phldrT="[טקסט]"/>
      <dgm:spPr/>
      <dgm:t>
        <a:bodyPr/>
        <a:lstStyle/>
        <a:p>
          <a:pPr rtl="1"/>
          <a:r>
            <a:rPr lang="he-IL" dirty="0"/>
            <a:t>22-23/1/20</a:t>
          </a:r>
        </a:p>
        <a:p>
          <a:pPr rtl="1"/>
          <a:r>
            <a:rPr lang="he-IL" dirty="0"/>
            <a:t>ימי טעינה </a:t>
          </a:r>
        </a:p>
        <a:p>
          <a:pPr rtl="1"/>
          <a:r>
            <a:rPr lang="he-IL" dirty="0"/>
            <a:t>6 משכים </a:t>
          </a:r>
        </a:p>
      </dgm:t>
    </dgm:pt>
    <dgm:pt modelId="{B58F44BE-BBAB-4478-BEC0-5B4584D11784}" type="parTrans" cxnId="{332B828B-532D-4BFD-8705-99B31E5DE046}">
      <dgm:prSet/>
      <dgm:spPr/>
      <dgm:t>
        <a:bodyPr/>
        <a:lstStyle/>
        <a:p>
          <a:pPr rtl="1"/>
          <a:endParaRPr lang="he-IL"/>
        </a:p>
      </dgm:t>
    </dgm:pt>
    <dgm:pt modelId="{358DE705-2F37-435F-A612-1F206E27A353}" type="sibTrans" cxnId="{332B828B-532D-4BFD-8705-99B31E5DE046}">
      <dgm:prSet/>
      <dgm:spPr/>
      <dgm:t>
        <a:bodyPr/>
        <a:lstStyle/>
        <a:p>
          <a:pPr rtl="1"/>
          <a:endParaRPr lang="he-IL"/>
        </a:p>
      </dgm:t>
    </dgm:pt>
    <dgm:pt modelId="{DDC9B355-B52E-4EBA-9E45-25772FBDE09B}">
      <dgm:prSet phldrT="[טקסט]"/>
      <dgm:spPr/>
      <dgm:t>
        <a:bodyPr/>
        <a:lstStyle/>
        <a:p>
          <a:pPr rtl="1"/>
          <a:r>
            <a:rPr lang="he-IL" dirty="0"/>
            <a:t>אישור תכניות אלוף</a:t>
          </a:r>
        </a:p>
        <a:p>
          <a:pPr rtl="1"/>
          <a:r>
            <a:rPr lang="he-IL" dirty="0"/>
            <a:t>9.1.20</a:t>
          </a:r>
        </a:p>
      </dgm:t>
    </dgm:pt>
    <dgm:pt modelId="{5167E8A8-60AB-4D0C-B317-A4EC15E1FD3B}" type="parTrans" cxnId="{83BDE4C3-8F9C-4256-ADF3-0D11DDB63B5D}">
      <dgm:prSet/>
      <dgm:spPr/>
      <dgm:t>
        <a:bodyPr/>
        <a:lstStyle/>
        <a:p>
          <a:pPr rtl="1"/>
          <a:endParaRPr lang="he-IL"/>
        </a:p>
      </dgm:t>
    </dgm:pt>
    <dgm:pt modelId="{8AB30B60-8E6D-4886-B65E-2DB644D2C3A1}" type="sibTrans" cxnId="{83BDE4C3-8F9C-4256-ADF3-0D11DDB63B5D}">
      <dgm:prSet/>
      <dgm:spPr/>
      <dgm:t>
        <a:bodyPr/>
        <a:lstStyle/>
        <a:p>
          <a:pPr rtl="1"/>
          <a:endParaRPr lang="he-IL"/>
        </a:p>
      </dgm:t>
    </dgm:pt>
    <dgm:pt modelId="{5B2000BD-1999-4DC0-9DF9-AD31AF1A269F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</a:rPr>
            <a:t>יום הכנה רביעי </a:t>
          </a:r>
          <a:r>
            <a:rPr lang="he-IL" dirty="0"/>
            <a:t>– חברון ועציון – 29.12.19</a:t>
          </a:r>
        </a:p>
      </dgm:t>
    </dgm:pt>
    <dgm:pt modelId="{010D0760-925D-48EA-8B7B-8408C4FF9B76}" type="parTrans" cxnId="{0DD84FA7-61D2-4C15-9845-14F97A8F94FE}">
      <dgm:prSet/>
      <dgm:spPr/>
      <dgm:t>
        <a:bodyPr/>
        <a:lstStyle/>
        <a:p>
          <a:pPr rtl="1"/>
          <a:endParaRPr lang="he-IL"/>
        </a:p>
      </dgm:t>
    </dgm:pt>
    <dgm:pt modelId="{71C818FD-E151-42B9-824D-893C459A7D03}" type="sibTrans" cxnId="{0DD84FA7-61D2-4C15-9845-14F97A8F94FE}">
      <dgm:prSet/>
      <dgm:spPr/>
      <dgm:t>
        <a:bodyPr/>
        <a:lstStyle/>
        <a:p>
          <a:pPr rtl="1"/>
          <a:endParaRPr lang="he-IL"/>
        </a:p>
      </dgm:t>
    </dgm:pt>
    <dgm:pt modelId="{E42A8011-A6B5-4CA7-B4C6-190154434907}" type="pres">
      <dgm:prSet presAssocID="{200C115D-A02E-4F6F-B14D-EB57A10D7F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040C883-D613-4BA1-8AE4-B86D41C7C627}" type="pres">
      <dgm:prSet presAssocID="{CC766A8C-5E40-476E-AD54-069C3D07AF37}" presName="node" presStyleLbl="node1" presStyleIdx="0" presStyleCnt="12" custScaleX="128946" custLinFactNeighborX="36713" custLinFactNeighborY="5828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EFD7641E-1157-4B58-81BC-F1704759F33E}" type="pres">
      <dgm:prSet presAssocID="{FC37503F-9D3F-4304-8F92-9A87E0DCE435}" presName="sibTrans" presStyleCnt="0"/>
      <dgm:spPr/>
    </dgm:pt>
    <dgm:pt modelId="{C147465F-646D-4573-9429-4D5C42BCBEA6}" type="pres">
      <dgm:prSet presAssocID="{4C6E6FCD-419E-4300-ADF2-E0EB6B74F504}" presName="node" presStyleLbl="node1" presStyleIdx="1" presStyleCnt="12" custScaleX="122288" custLinFactNeighborX="21434" custLinFactNeighborY="2061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E4088514-BECF-4B72-A2FC-BD7DB7980A0F}" type="pres">
      <dgm:prSet presAssocID="{AD42B16A-05BA-4AB6-9C36-98B48CFBDD26}" presName="sibTrans" presStyleCnt="0"/>
      <dgm:spPr/>
    </dgm:pt>
    <dgm:pt modelId="{03FA3440-7234-4F16-A827-D7C1CAB32972}" type="pres">
      <dgm:prSet presAssocID="{F5197C83-E44B-4415-8B1D-9A2442530C41}" presName="node" presStyleLbl="node1" presStyleIdx="2" presStyleCnt="12" custScaleX="132869" custLinFactNeighborX="11712" custLinFactNeighborY="1673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BFDA5390-3DBB-4A10-8959-1AC2A3BC220F}" type="pres">
      <dgm:prSet presAssocID="{D2FE7D22-0C5C-4974-B7E3-75D58F52015B}" presName="sibTrans" presStyleCnt="0"/>
      <dgm:spPr/>
    </dgm:pt>
    <dgm:pt modelId="{1640ED58-F26F-45BC-BB49-3B995C2E7AC3}" type="pres">
      <dgm:prSet presAssocID="{077D1F7B-5D24-46E1-B24F-5916DD7CF983}" presName="node" presStyleLbl="node1" presStyleIdx="3" presStyleCnt="12" custLinFactNeighborX="26093" custLinFactNeighborY="659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A76DB4A4-D759-4EF8-AEED-10CDA29B8619}" type="pres">
      <dgm:prSet presAssocID="{1CC6360B-5C3F-4C33-A759-D6C7B8F3A891}" presName="sibTrans" presStyleCnt="0"/>
      <dgm:spPr/>
    </dgm:pt>
    <dgm:pt modelId="{D2030EF7-C520-4DE2-954A-12D68B2BB241}" type="pres">
      <dgm:prSet presAssocID="{5CEC8990-8C85-4C98-94DD-178402747821}" presName="node" presStyleLbl="node1" presStyleIdx="4" presStyleCnt="12" custScaleX="128456" custLinFactNeighborX="31468" custLinFactNeighborY="0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866636B9-5348-436B-AF0E-2B62821A6648}" type="pres">
      <dgm:prSet presAssocID="{1673B974-E433-4172-8D8C-BDF7575B00B1}" presName="sibTrans" presStyleCnt="0"/>
      <dgm:spPr/>
    </dgm:pt>
    <dgm:pt modelId="{65A4A6C6-61E4-4A00-ACCE-4BB666EFE58A}" type="pres">
      <dgm:prSet presAssocID="{E83931B3-376C-4CBA-8D34-42121A98DE55}" presName="node" presStyleLbl="node1" presStyleIdx="5" presStyleCnt="12" custScaleX="127829" custScaleY="96251" custLinFactNeighborX="27653" custLinFactNeighborY="-3814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0614F288-168E-4EC2-8E4E-DF9FA9B40B66}" type="pres">
      <dgm:prSet presAssocID="{6C118B3D-5F0B-413C-A591-E837DC5899F3}" presName="sibTrans" presStyleCnt="0"/>
      <dgm:spPr/>
    </dgm:pt>
    <dgm:pt modelId="{987B6BC8-5CCA-40A3-B2F8-B2B311BFCA19}" type="pres">
      <dgm:prSet presAssocID="{2E3D2B00-7F68-44D5-9971-125B44233FBB}" presName="node" presStyleLbl="node1" presStyleIdx="6" presStyleCnt="12" custScaleX="121350" custLinFactNeighborX="13578" custLinFactNeighborY="-5216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45D5F8C4-778C-4F65-A499-A9A40243D72B}" type="pres">
      <dgm:prSet presAssocID="{9650F048-9E69-4EF6-AA52-2F1823844829}" presName="sibTrans" presStyleCnt="0"/>
      <dgm:spPr/>
    </dgm:pt>
    <dgm:pt modelId="{07C3C389-E696-4ADE-8236-2E97E279DF7D}" type="pres">
      <dgm:prSet presAssocID="{4A01680E-C401-4D82-BACF-BDC186E9E554}" presName="node" presStyleLbl="node1" presStyleIdx="7" presStyleCnt="12" custLinFactNeighborX="22671" custLinFactNeighborY="-7193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26246F44-D6F3-4213-B544-C8E7EE3D846D}" type="pres">
      <dgm:prSet presAssocID="{352ABA91-2534-43E6-8126-E91AEB068D72}" presName="sibTrans" presStyleCnt="0"/>
      <dgm:spPr/>
    </dgm:pt>
    <dgm:pt modelId="{DC8676BE-FF97-4056-9670-29A3AA68F10E}" type="pres">
      <dgm:prSet presAssocID="{90D276FE-6740-4D06-8B82-274645071D97}" presName="node" presStyleLbl="node1" presStyleIdx="8" presStyleCnt="12" custScaleX="144100" custLinFactNeighborX="43279" custLinFactNeighborY="-2822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035F3A72-D82C-4493-85A1-EABAAAC4FE8B}" type="pres">
      <dgm:prSet presAssocID="{0682F622-F793-4BE6-9843-875EB2A101F8}" presName="sibTrans" presStyleCnt="0"/>
      <dgm:spPr/>
    </dgm:pt>
    <dgm:pt modelId="{BA345419-287D-4AD6-90D3-4A18DDFF14D7}" type="pres">
      <dgm:prSet presAssocID="{B204B127-E03E-40D1-A4FE-6F296B331FE0}" presName="node" presStyleLbl="node1" presStyleIdx="9" presStyleCnt="12" custScaleX="122015" custLinFactNeighborX="27905" custLinFactNeighborY="-4388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9E274003-0B77-47EB-BFDF-D45E1F501C23}" type="pres">
      <dgm:prSet presAssocID="{358DE705-2F37-435F-A612-1F206E27A353}" presName="sibTrans" presStyleCnt="0"/>
      <dgm:spPr/>
    </dgm:pt>
    <dgm:pt modelId="{0065735E-680A-4834-AF14-12538DE8DE6A}" type="pres">
      <dgm:prSet presAssocID="{DDC9B355-B52E-4EBA-9E45-25772FBDE09B}" presName="node" presStyleLbl="node1" presStyleIdx="10" presStyleCnt="12" custScaleX="117348" custLinFactNeighborX="14362" custLinFactNeighborY="-8481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  <dgm:pt modelId="{EC1F2B3C-1BE4-41D7-8079-E6234C017C52}" type="pres">
      <dgm:prSet presAssocID="{8AB30B60-8E6D-4886-B65E-2DB644D2C3A1}" presName="sibTrans" presStyleCnt="0"/>
      <dgm:spPr/>
    </dgm:pt>
    <dgm:pt modelId="{805F6F36-FEAA-4B96-8AA8-B8D46A2EB288}" type="pres">
      <dgm:prSet presAssocID="{5B2000BD-1999-4DC0-9DF9-AD31AF1A269F}" presName="node" presStyleLbl="node1" presStyleIdx="11" presStyleCnt="12" custLinFactNeighborX="28997" custLinFactNeighborY="-10487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pPr rtl="1"/>
          <a:endParaRPr lang="he-IL"/>
        </a:p>
      </dgm:t>
    </dgm:pt>
  </dgm:ptLst>
  <dgm:cxnLst>
    <dgm:cxn modelId="{92DB3261-9411-4F8D-9BE6-7689C5E2D5B9}" type="presOf" srcId="{5B2000BD-1999-4DC0-9DF9-AD31AF1A269F}" destId="{805F6F36-FEAA-4B96-8AA8-B8D46A2EB288}" srcOrd="0" destOrd="0" presId="urn:microsoft.com/office/officeart/2005/8/layout/default"/>
    <dgm:cxn modelId="{332B828B-532D-4BFD-8705-99B31E5DE046}" srcId="{200C115D-A02E-4F6F-B14D-EB57A10D7F0F}" destId="{B204B127-E03E-40D1-A4FE-6F296B331FE0}" srcOrd="9" destOrd="0" parTransId="{B58F44BE-BBAB-4478-BEC0-5B4584D11784}" sibTransId="{358DE705-2F37-435F-A612-1F206E27A353}"/>
    <dgm:cxn modelId="{7297111A-5A39-4710-9B4E-6628B2B57379}" type="presOf" srcId="{90D276FE-6740-4D06-8B82-274645071D97}" destId="{DC8676BE-FF97-4056-9670-29A3AA68F10E}" srcOrd="0" destOrd="0" presId="urn:microsoft.com/office/officeart/2005/8/layout/default"/>
    <dgm:cxn modelId="{B5EE0510-5B13-4D9E-B3D1-0CB0C7F22C22}" type="presOf" srcId="{E83931B3-376C-4CBA-8D34-42121A98DE55}" destId="{65A4A6C6-61E4-4A00-ACCE-4BB666EFE58A}" srcOrd="0" destOrd="0" presId="urn:microsoft.com/office/officeart/2005/8/layout/default"/>
    <dgm:cxn modelId="{6D8BBB8F-89C4-485D-B0C7-738057FD3FFE}" srcId="{200C115D-A02E-4F6F-B14D-EB57A10D7F0F}" destId="{CC766A8C-5E40-476E-AD54-069C3D07AF37}" srcOrd="0" destOrd="0" parTransId="{601C5E48-114A-4D59-9627-BBF5DA9CA59E}" sibTransId="{FC37503F-9D3F-4304-8F92-9A87E0DCE435}"/>
    <dgm:cxn modelId="{03467A40-E37B-4610-8432-AEBE4CA757CF}" type="presOf" srcId="{4A01680E-C401-4D82-BACF-BDC186E9E554}" destId="{07C3C389-E696-4ADE-8236-2E97E279DF7D}" srcOrd="0" destOrd="0" presId="urn:microsoft.com/office/officeart/2005/8/layout/default"/>
    <dgm:cxn modelId="{CA65C14A-D9D7-4331-B646-DE0A409A15B3}" srcId="{200C115D-A02E-4F6F-B14D-EB57A10D7F0F}" destId="{2E3D2B00-7F68-44D5-9971-125B44233FBB}" srcOrd="6" destOrd="0" parTransId="{7404348D-D203-4E61-96E3-0B4230A1E64A}" sibTransId="{9650F048-9E69-4EF6-AA52-2F1823844829}"/>
    <dgm:cxn modelId="{8489892C-0F22-40D2-AF41-0C84A10F62C4}" type="presOf" srcId="{2E3D2B00-7F68-44D5-9971-125B44233FBB}" destId="{987B6BC8-5CCA-40A3-B2F8-B2B311BFCA19}" srcOrd="0" destOrd="0" presId="urn:microsoft.com/office/officeart/2005/8/layout/default"/>
    <dgm:cxn modelId="{D3253F0B-8FA1-4547-9057-3D8E0DF127B5}" srcId="{200C115D-A02E-4F6F-B14D-EB57A10D7F0F}" destId="{4A01680E-C401-4D82-BACF-BDC186E9E554}" srcOrd="7" destOrd="0" parTransId="{7C4DF856-D26B-4DE7-845D-473836E862EF}" sibTransId="{352ABA91-2534-43E6-8126-E91AEB068D72}"/>
    <dgm:cxn modelId="{69034CAA-D210-4D0F-A4FA-6F4406C47716}" srcId="{200C115D-A02E-4F6F-B14D-EB57A10D7F0F}" destId="{F5197C83-E44B-4415-8B1D-9A2442530C41}" srcOrd="2" destOrd="0" parTransId="{E8441C87-F97B-4A2F-82A3-4D47A28F6F4A}" sibTransId="{D2FE7D22-0C5C-4974-B7E3-75D58F52015B}"/>
    <dgm:cxn modelId="{551778E9-2481-405F-A0BE-1EFDC43FEDB8}" srcId="{200C115D-A02E-4F6F-B14D-EB57A10D7F0F}" destId="{90D276FE-6740-4D06-8B82-274645071D97}" srcOrd="8" destOrd="0" parTransId="{15F89093-9F67-47DB-AECB-E85821F5B811}" sibTransId="{0682F622-F793-4BE6-9843-875EB2A101F8}"/>
    <dgm:cxn modelId="{F1D0430B-4367-4F54-868B-D13FC23E5484}" srcId="{200C115D-A02E-4F6F-B14D-EB57A10D7F0F}" destId="{5CEC8990-8C85-4C98-94DD-178402747821}" srcOrd="4" destOrd="0" parTransId="{019D12BD-3ED6-4E9B-B94C-8FD8A7D4A76D}" sibTransId="{1673B974-E433-4172-8D8C-BDF7575B00B1}"/>
    <dgm:cxn modelId="{DD37169F-57FB-4C73-A36D-CDF641936F11}" type="presOf" srcId="{4C6E6FCD-419E-4300-ADF2-E0EB6B74F504}" destId="{C147465F-646D-4573-9429-4D5C42BCBEA6}" srcOrd="0" destOrd="0" presId="urn:microsoft.com/office/officeart/2005/8/layout/default"/>
    <dgm:cxn modelId="{27477B07-8A8C-41F0-A686-9C01364168BA}" type="presOf" srcId="{B204B127-E03E-40D1-A4FE-6F296B331FE0}" destId="{BA345419-287D-4AD6-90D3-4A18DDFF14D7}" srcOrd="0" destOrd="0" presId="urn:microsoft.com/office/officeart/2005/8/layout/default"/>
    <dgm:cxn modelId="{B64C6A6B-7125-4DBA-9660-B2BD619E694F}" type="presOf" srcId="{CC766A8C-5E40-476E-AD54-069C3D07AF37}" destId="{F040C883-D613-4BA1-8AE4-B86D41C7C627}" srcOrd="0" destOrd="0" presId="urn:microsoft.com/office/officeart/2005/8/layout/default"/>
    <dgm:cxn modelId="{E9488723-4644-434E-8B1E-731CDC6FA306}" srcId="{200C115D-A02E-4F6F-B14D-EB57A10D7F0F}" destId="{077D1F7B-5D24-46E1-B24F-5916DD7CF983}" srcOrd="3" destOrd="0" parTransId="{E799F15B-B236-475E-87BB-EF18CBB36224}" sibTransId="{1CC6360B-5C3F-4C33-A759-D6C7B8F3A891}"/>
    <dgm:cxn modelId="{84DA5934-B8F1-499A-B5E9-5F51D28115A0}" type="presOf" srcId="{077D1F7B-5D24-46E1-B24F-5916DD7CF983}" destId="{1640ED58-F26F-45BC-BB49-3B995C2E7AC3}" srcOrd="0" destOrd="0" presId="urn:microsoft.com/office/officeart/2005/8/layout/default"/>
    <dgm:cxn modelId="{C7CEF973-1B5F-4ABD-BACB-19035DF7EB27}" type="presOf" srcId="{5CEC8990-8C85-4C98-94DD-178402747821}" destId="{D2030EF7-C520-4DE2-954A-12D68B2BB241}" srcOrd="0" destOrd="0" presId="urn:microsoft.com/office/officeart/2005/8/layout/default"/>
    <dgm:cxn modelId="{96F85FE0-D3C6-4A3B-928F-C434AC1D488E}" srcId="{200C115D-A02E-4F6F-B14D-EB57A10D7F0F}" destId="{4C6E6FCD-419E-4300-ADF2-E0EB6B74F504}" srcOrd="1" destOrd="0" parTransId="{7BF4E941-B663-47A8-B43F-070947E8D6C0}" sibTransId="{AD42B16A-05BA-4AB6-9C36-98B48CFBDD26}"/>
    <dgm:cxn modelId="{495D7E42-EFC0-46FB-8F06-8931FBE9989D}" type="presOf" srcId="{200C115D-A02E-4F6F-B14D-EB57A10D7F0F}" destId="{E42A8011-A6B5-4CA7-B4C6-190154434907}" srcOrd="0" destOrd="0" presId="urn:microsoft.com/office/officeart/2005/8/layout/default"/>
    <dgm:cxn modelId="{92205B4D-B89B-4D35-BB53-D510DA400174}" srcId="{200C115D-A02E-4F6F-B14D-EB57A10D7F0F}" destId="{E83931B3-376C-4CBA-8D34-42121A98DE55}" srcOrd="5" destOrd="0" parTransId="{80898513-2556-492C-901A-3E2EA16E72D8}" sibTransId="{6C118B3D-5F0B-413C-A591-E837DC5899F3}"/>
    <dgm:cxn modelId="{83BDE4C3-8F9C-4256-ADF3-0D11DDB63B5D}" srcId="{200C115D-A02E-4F6F-B14D-EB57A10D7F0F}" destId="{DDC9B355-B52E-4EBA-9E45-25772FBDE09B}" srcOrd="10" destOrd="0" parTransId="{5167E8A8-60AB-4D0C-B317-A4EC15E1FD3B}" sibTransId="{8AB30B60-8E6D-4886-B65E-2DB644D2C3A1}"/>
    <dgm:cxn modelId="{1B010DCE-3450-4286-B930-021671CEE38F}" type="presOf" srcId="{F5197C83-E44B-4415-8B1D-9A2442530C41}" destId="{03FA3440-7234-4F16-A827-D7C1CAB32972}" srcOrd="0" destOrd="0" presId="urn:microsoft.com/office/officeart/2005/8/layout/default"/>
    <dgm:cxn modelId="{1317BE61-1CFA-468A-8341-8F399FC7F079}" type="presOf" srcId="{DDC9B355-B52E-4EBA-9E45-25772FBDE09B}" destId="{0065735E-680A-4834-AF14-12538DE8DE6A}" srcOrd="0" destOrd="0" presId="urn:microsoft.com/office/officeart/2005/8/layout/default"/>
    <dgm:cxn modelId="{0DD84FA7-61D2-4C15-9845-14F97A8F94FE}" srcId="{200C115D-A02E-4F6F-B14D-EB57A10D7F0F}" destId="{5B2000BD-1999-4DC0-9DF9-AD31AF1A269F}" srcOrd="11" destOrd="0" parTransId="{010D0760-925D-48EA-8B7B-8408C4FF9B76}" sibTransId="{71C818FD-E151-42B9-824D-893C459A7D03}"/>
    <dgm:cxn modelId="{A0170E78-80EF-4F07-B6E0-C73EB4B66E06}" type="presParOf" srcId="{E42A8011-A6B5-4CA7-B4C6-190154434907}" destId="{F040C883-D613-4BA1-8AE4-B86D41C7C627}" srcOrd="0" destOrd="0" presId="urn:microsoft.com/office/officeart/2005/8/layout/default"/>
    <dgm:cxn modelId="{8A48FB22-74C9-4E29-ADA2-39FE05EB3CDE}" type="presParOf" srcId="{E42A8011-A6B5-4CA7-B4C6-190154434907}" destId="{EFD7641E-1157-4B58-81BC-F1704759F33E}" srcOrd="1" destOrd="0" presId="urn:microsoft.com/office/officeart/2005/8/layout/default"/>
    <dgm:cxn modelId="{56D67601-6509-4F86-BC8B-1ED17E778BFA}" type="presParOf" srcId="{E42A8011-A6B5-4CA7-B4C6-190154434907}" destId="{C147465F-646D-4573-9429-4D5C42BCBEA6}" srcOrd="2" destOrd="0" presId="urn:microsoft.com/office/officeart/2005/8/layout/default"/>
    <dgm:cxn modelId="{CDD8A439-7189-4FAB-AB04-E72709C1DCEB}" type="presParOf" srcId="{E42A8011-A6B5-4CA7-B4C6-190154434907}" destId="{E4088514-BECF-4B72-A2FC-BD7DB7980A0F}" srcOrd="3" destOrd="0" presId="urn:microsoft.com/office/officeart/2005/8/layout/default"/>
    <dgm:cxn modelId="{F339080C-0889-4625-A834-8B44A749D443}" type="presParOf" srcId="{E42A8011-A6B5-4CA7-B4C6-190154434907}" destId="{03FA3440-7234-4F16-A827-D7C1CAB32972}" srcOrd="4" destOrd="0" presId="urn:microsoft.com/office/officeart/2005/8/layout/default"/>
    <dgm:cxn modelId="{4584B0B8-02A9-4E19-9E06-E0AD775CD241}" type="presParOf" srcId="{E42A8011-A6B5-4CA7-B4C6-190154434907}" destId="{BFDA5390-3DBB-4A10-8959-1AC2A3BC220F}" srcOrd="5" destOrd="0" presId="urn:microsoft.com/office/officeart/2005/8/layout/default"/>
    <dgm:cxn modelId="{F1C0FA3A-F499-44DB-AF57-6E46FB4F3F52}" type="presParOf" srcId="{E42A8011-A6B5-4CA7-B4C6-190154434907}" destId="{1640ED58-F26F-45BC-BB49-3B995C2E7AC3}" srcOrd="6" destOrd="0" presId="urn:microsoft.com/office/officeart/2005/8/layout/default"/>
    <dgm:cxn modelId="{131A1D1A-7942-4E41-A9C1-FA250CB276B7}" type="presParOf" srcId="{E42A8011-A6B5-4CA7-B4C6-190154434907}" destId="{A76DB4A4-D759-4EF8-AEED-10CDA29B8619}" srcOrd="7" destOrd="0" presId="urn:microsoft.com/office/officeart/2005/8/layout/default"/>
    <dgm:cxn modelId="{7452D126-E3DD-4458-9B53-AB45FE991CC2}" type="presParOf" srcId="{E42A8011-A6B5-4CA7-B4C6-190154434907}" destId="{D2030EF7-C520-4DE2-954A-12D68B2BB241}" srcOrd="8" destOrd="0" presId="urn:microsoft.com/office/officeart/2005/8/layout/default"/>
    <dgm:cxn modelId="{6CCD0627-E164-4B8B-9A2F-2E3A0DA6A459}" type="presParOf" srcId="{E42A8011-A6B5-4CA7-B4C6-190154434907}" destId="{866636B9-5348-436B-AF0E-2B62821A6648}" srcOrd="9" destOrd="0" presId="urn:microsoft.com/office/officeart/2005/8/layout/default"/>
    <dgm:cxn modelId="{D07E023B-C12C-437C-AB31-5DC14C5B5B52}" type="presParOf" srcId="{E42A8011-A6B5-4CA7-B4C6-190154434907}" destId="{65A4A6C6-61E4-4A00-ACCE-4BB666EFE58A}" srcOrd="10" destOrd="0" presId="urn:microsoft.com/office/officeart/2005/8/layout/default"/>
    <dgm:cxn modelId="{CE9A8E21-0C98-4BF5-8384-CD9E72703F90}" type="presParOf" srcId="{E42A8011-A6B5-4CA7-B4C6-190154434907}" destId="{0614F288-168E-4EC2-8E4E-DF9FA9B40B66}" srcOrd="11" destOrd="0" presId="urn:microsoft.com/office/officeart/2005/8/layout/default"/>
    <dgm:cxn modelId="{1FA9F2F1-1EE7-42BD-A348-AC4CD336DFD6}" type="presParOf" srcId="{E42A8011-A6B5-4CA7-B4C6-190154434907}" destId="{987B6BC8-5CCA-40A3-B2F8-B2B311BFCA19}" srcOrd="12" destOrd="0" presId="urn:microsoft.com/office/officeart/2005/8/layout/default"/>
    <dgm:cxn modelId="{4E36D4B3-D0F5-40C7-8DBA-641000569875}" type="presParOf" srcId="{E42A8011-A6B5-4CA7-B4C6-190154434907}" destId="{45D5F8C4-778C-4F65-A499-A9A40243D72B}" srcOrd="13" destOrd="0" presId="urn:microsoft.com/office/officeart/2005/8/layout/default"/>
    <dgm:cxn modelId="{6B9F9688-3E27-4BE8-A8D5-CF4D738C6620}" type="presParOf" srcId="{E42A8011-A6B5-4CA7-B4C6-190154434907}" destId="{07C3C389-E696-4ADE-8236-2E97E279DF7D}" srcOrd="14" destOrd="0" presId="urn:microsoft.com/office/officeart/2005/8/layout/default"/>
    <dgm:cxn modelId="{87FE285D-57D0-4113-9C6B-853622A84040}" type="presParOf" srcId="{E42A8011-A6B5-4CA7-B4C6-190154434907}" destId="{26246F44-D6F3-4213-B544-C8E7EE3D846D}" srcOrd="15" destOrd="0" presId="urn:microsoft.com/office/officeart/2005/8/layout/default"/>
    <dgm:cxn modelId="{44E9E97D-9D1A-4466-BCA8-64ACFC62FD54}" type="presParOf" srcId="{E42A8011-A6B5-4CA7-B4C6-190154434907}" destId="{DC8676BE-FF97-4056-9670-29A3AA68F10E}" srcOrd="16" destOrd="0" presId="urn:microsoft.com/office/officeart/2005/8/layout/default"/>
    <dgm:cxn modelId="{505605EF-F6D4-4D4C-BD7C-3D744518D3EC}" type="presParOf" srcId="{E42A8011-A6B5-4CA7-B4C6-190154434907}" destId="{035F3A72-D82C-4493-85A1-EABAAAC4FE8B}" srcOrd="17" destOrd="0" presId="urn:microsoft.com/office/officeart/2005/8/layout/default"/>
    <dgm:cxn modelId="{AB8E6184-8B18-428B-BF0E-7948F38CCB7F}" type="presParOf" srcId="{E42A8011-A6B5-4CA7-B4C6-190154434907}" destId="{BA345419-287D-4AD6-90D3-4A18DDFF14D7}" srcOrd="18" destOrd="0" presId="urn:microsoft.com/office/officeart/2005/8/layout/default"/>
    <dgm:cxn modelId="{31133A60-F984-4765-90D3-A5C83CE118D4}" type="presParOf" srcId="{E42A8011-A6B5-4CA7-B4C6-190154434907}" destId="{9E274003-0B77-47EB-BFDF-D45E1F501C23}" srcOrd="19" destOrd="0" presId="urn:microsoft.com/office/officeart/2005/8/layout/default"/>
    <dgm:cxn modelId="{5F033C9D-BC52-43DF-945D-0A42C57872AD}" type="presParOf" srcId="{E42A8011-A6B5-4CA7-B4C6-190154434907}" destId="{0065735E-680A-4834-AF14-12538DE8DE6A}" srcOrd="20" destOrd="0" presId="urn:microsoft.com/office/officeart/2005/8/layout/default"/>
    <dgm:cxn modelId="{13977C5E-F895-4A37-8684-489302B8066B}" type="presParOf" srcId="{E42A8011-A6B5-4CA7-B4C6-190154434907}" destId="{EC1F2B3C-1BE4-41D7-8079-E6234C017C52}" srcOrd="21" destOrd="0" presId="urn:microsoft.com/office/officeart/2005/8/layout/default"/>
    <dgm:cxn modelId="{594A0BC5-4D67-4447-8441-208720502549}" type="presParOf" srcId="{E42A8011-A6B5-4CA7-B4C6-190154434907}" destId="{805F6F36-FEAA-4B96-8AA8-B8D46A2EB28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0C883-D613-4BA1-8AE4-B86D41C7C627}">
      <dsp:nvSpPr>
        <dsp:cNvPr id="0" name=""/>
        <dsp:cNvSpPr/>
      </dsp:nvSpPr>
      <dsp:spPr>
        <a:xfrm>
          <a:off x="690193" y="208665"/>
          <a:ext cx="2408734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>
              <a:solidFill>
                <a:srgbClr val="C00000"/>
              </a:solidFill>
            </a:rPr>
            <a:t>יום הכנה שני </a:t>
          </a:r>
          <a:r>
            <a:rPr lang="he-IL" sz="1500" kern="1200" dirty="0"/>
            <a:t>– ירושלים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8.12.19</a:t>
          </a:r>
        </a:p>
      </dsp:txBody>
      <dsp:txXfrm>
        <a:off x="1091649" y="208665"/>
        <a:ext cx="1605822" cy="1120810"/>
      </dsp:txXfrm>
    </dsp:sp>
    <dsp:sp modelId="{C147465F-646D-4573-9429-4D5C42BCBEA6}">
      <dsp:nvSpPr>
        <dsp:cNvPr id="0" name=""/>
        <dsp:cNvSpPr/>
      </dsp:nvSpPr>
      <dsp:spPr>
        <a:xfrm>
          <a:off x="3000315" y="166444"/>
          <a:ext cx="2284361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סטטוס  יוסי בן ארצי ומדריך צוות, אבי אלמוג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31/10/19</a:t>
          </a:r>
        </a:p>
      </dsp:txBody>
      <dsp:txXfrm>
        <a:off x="3381042" y="166444"/>
        <a:ext cx="1522907" cy="1120810"/>
      </dsp:txXfrm>
    </dsp:sp>
    <dsp:sp modelId="{03FA3440-7234-4F16-A827-D7C1CAB32972}">
      <dsp:nvSpPr>
        <dsp:cNvPr id="0" name=""/>
        <dsp:cNvSpPr/>
      </dsp:nvSpPr>
      <dsp:spPr>
        <a:xfrm>
          <a:off x="5289869" y="162095"/>
          <a:ext cx="2482016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>
              <a:solidFill>
                <a:srgbClr val="C00000"/>
              </a:solidFill>
            </a:rPr>
            <a:t>יום הכנה ראשון </a:t>
          </a:r>
          <a:r>
            <a:rPr lang="he-IL" sz="1500" kern="1200" dirty="0"/>
            <a:t>– ירושלים </a:t>
          </a:r>
          <a:r>
            <a:rPr lang="he-IL" sz="1500" kern="1200" dirty="0" err="1"/>
            <a:t>ואיו"ש</a:t>
          </a:r>
          <a:r>
            <a:rPr lang="he-IL" sz="1500" kern="1200" dirty="0"/>
            <a:t> 10.10.19</a:t>
          </a:r>
        </a:p>
      </dsp:txBody>
      <dsp:txXfrm>
        <a:off x="5703538" y="162095"/>
        <a:ext cx="1654678" cy="1120810"/>
      </dsp:txXfrm>
    </dsp:sp>
    <dsp:sp modelId="{1640ED58-F26F-45BC-BB49-3B995C2E7AC3}">
      <dsp:nvSpPr>
        <dsp:cNvPr id="0" name=""/>
        <dsp:cNvSpPr/>
      </dsp:nvSpPr>
      <dsp:spPr>
        <a:xfrm>
          <a:off x="7744294" y="150730"/>
          <a:ext cx="1868017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דיון התנעה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צוות מוביל-מדריך </a:t>
          </a:r>
          <a:r>
            <a:rPr lang="he-IL" sz="1500" kern="1200" dirty="0" err="1"/>
            <a:t>מב"ל</a:t>
          </a:r>
          <a:endParaRPr lang="he-IL" sz="1500" kern="1200" dirty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אוקטובר 2019</a:t>
          </a:r>
        </a:p>
      </dsp:txBody>
      <dsp:txXfrm>
        <a:off x="8055630" y="150730"/>
        <a:ext cx="1245345" cy="1120810"/>
      </dsp:txXfrm>
    </dsp:sp>
    <dsp:sp modelId="{D2030EF7-C520-4DE2-954A-12D68B2BB241}">
      <dsp:nvSpPr>
        <dsp:cNvPr id="0" name=""/>
        <dsp:cNvSpPr/>
      </dsp:nvSpPr>
      <dsp:spPr>
        <a:xfrm>
          <a:off x="652628" y="1450957"/>
          <a:ext cx="2399580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אישור  תכניות </a:t>
          </a:r>
          <a:r>
            <a:rPr lang="he-IL" sz="1500" kern="1200" dirty="0" err="1"/>
            <a:t>מד"רית</a:t>
          </a:r>
          <a:endParaRPr lang="he-IL" sz="1500" kern="1200" dirty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23.12.19</a:t>
          </a:r>
        </a:p>
      </dsp:txBody>
      <dsp:txXfrm>
        <a:off x="1052558" y="1450957"/>
        <a:ext cx="1599720" cy="1120810"/>
      </dsp:txXfrm>
    </dsp:sp>
    <dsp:sp modelId="{65A4A6C6-61E4-4A00-ACCE-4BB666EFE58A}">
      <dsp:nvSpPr>
        <dsp:cNvPr id="0" name=""/>
        <dsp:cNvSpPr/>
      </dsp:nvSpPr>
      <dsp:spPr>
        <a:xfrm>
          <a:off x="3167745" y="1429219"/>
          <a:ext cx="2387868" cy="1078791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אישור תכניות –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מדריך צוות, אבי אלמוג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23.12.19</a:t>
          </a:r>
        </a:p>
      </dsp:txBody>
      <dsp:txXfrm>
        <a:off x="3565723" y="1429219"/>
        <a:ext cx="1591912" cy="1078791"/>
      </dsp:txXfrm>
    </dsp:sp>
    <dsp:sp modelId="{987B6BC8-5CCA-40A3-B2F8-B2B311BFCA19}">
      <dsp:nvSpPr>
        <dsp:cNvPr id="0" name=""/>
        <dsp:cNvSpPr/>
      </dsp:nvSpPr>
      <dsp:spPr>
        <a:xfrm>
          <a:off x="5479492" y="1392495"/>
          <a:ext cx="2266839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>
              <a:solidFill>
                <a:srgbClr val="C00000"/>
              </a:solidFill>
            </a:rPr>
            <a:t>יום הכנה שלישי </a:t>
          </a:r>
          <a:r>
            <a:rPr lang="he-IL" sz="1500" kern="1200" dirty="0"/>
            <a:t>–שומרון ובנימין –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15.12.19</a:t>
          </a:r>
        </a:p>
      </dsp:txBody>
      <dsp:txXfrm>
        <a:off x="5857299" y="1392495"/>
        <a:ext cx="1511226" cy="1120810"/>
      </dsp:txXfrm>
    </dsp:sp>
    <dsp:sp modelId="{07C3C389-E696-4ADE-8236-2E97E279DF7D}">
      <dsp:nvSpPr>
        <dsp:cNvPr id="0" name=""/>
        <dsp:cNvSpPr/>
      </dsp:nvSpPr>
      <dsp:spPr>
        <a:xfrm>
          <a:off x="7744294" y="1370337"/>
          <a:ext cx="1868017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א.ת</a:t>
          </a:r>
          <a:r>
            <a:rPr lang="he-IL" sz="1500" kern="1200"/>
            <a:t>. ראשוני</a:t>
          </a:r>
          <a:endParaRPr lang="he-IL" sz="1500" kern="1200" dirty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11.12.19</a:t>
          </a:r>
        </a:p>
      </dsp:txBody>
      <dsp:txXfrm>
        <a:off x="8055630" y="1370337"/>
        <a:ext cx="1245345" cy="1120810"/>
      </dsp:txXfrm>
    </dsp:sp>
    <dsp:sp modelId="{DC8676BE-FF97-4056-9670-29A3AA68F10E}">
      <dsp:nvSpPr>
        <dsp:cNvPr id="0" name=""/>
        <dsp:cNvSpPr/>
      </dsp:nvSpPr>
      <dsp:spPr>
        <a:xfrm>
          <a:off x="818825" y="2726940"/>
          <a:ext cx="2691813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28-29/1/20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סיור או"ש וירושלים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בהצלחה!</a:t>
          </a:r>
        </a:p>
      </dsp:txBody>
      <dsp:txXfrm>
        <a:off x="1267461" y="2726940"/>
        <a:ext cx="1794542" cy="1120810"/>
      </dsp:txXfrm>
    </dsp:sp>
    <dsp:sp modelId="{BA345419-287D-4AD6-90D3-4A18DDFF14D7}">
      <dsp:nvSpPr>
        <dsp:cNvPr id="0" name=""/>
        <dsp:cNvSpPr/>
      </dsp:nvSpPr>
      <dsp:spPr>
        <a:xfrm>
          <a:off x="3410251" y="2709388"/>
          <a:ext cx="2279261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22-23/1/20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ימי טעינה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6 משכים </a:t>
          </a:r>
        </a:p>
      </dsp:txBody>
      <dsp:txXfrm>
        <a:off x="3790128" y="2709388"/>
        <a:ext cx="1519507" cy="1120810"/>
      </dsp:txXfrm>
    </dsp:sp>
    <dsp:sp modelId="{0065735E-680A-4834-AF14-12538DE8DE6A}">
      <dsp:nvSpPr>
        <dsp:cNvPr id="0" name=""/>
        <dsp:cNvSpPr/>
      </dsp:nvSpPr>
      <dsp:spPr>
        <a:xfrm>
          <a:off x="5623329" y="2663513"/>
          <a:ext cx="2192081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אישור תכניות אלוף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9.1.20</a:t>
          </a:r>
        </a:p>
      </dsp:txBody>
      <dsp:txXfrm>
        <a:off x="5988676" y="2663513"/>
        <a:ext cx="1461387" cy="1120810"/>
      </dsp:txXfrm>
    </dsp:sp>
    <dsp:sp modelId="{805F6F36-FEAA-4B96-8AA8-B8D46A2EB288}">
      <dsp:nvSpPr>
        <dsp:cNvPr id="0" name=""/>
        <dsp:cNvSpPr/>
      </dsp:nvSpPr>
      <dsp:spPr>
        <a:xfrm>
          <a:off x="7744294" y="2641030"/>
          <a:ext cx="1868017" cy="112081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>
              <a:solidFill>
                <a:srgbClr val="C00000"/>
              </a:solidFill>
            </a:rPr>
            <a:t>יום הכנה רביעי </a:t>
          </a:r>
          <a:r>
            <a:rPr lang="he-IL" sz="1500" kern="1200" dirty="0"/>
            <a:t>– חברון ועציון – 29.12.19</a:t>
          </a:r>
        </a:p>
      </dsp:txBody>
      <dsp:txXfrm>
        <a:off x="8055630" y="2641030"/>
        <a:ext cx="1245345" cy="1120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CF217F-CF0F-4B3F-AA03-1DCFE55A8543}" type="datetimeFigureOut">
              <a:rPr lang="he-IL" smtClean="0"/>
              <a:t>ד'/טבת/תש"פ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63DAA2-348F-420A-A930-AB839B8013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4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5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3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4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1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8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5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6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9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7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1600" y="515566"/>
            <a:ext cx="9448800" cy="1614791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</a:t>
            </a:r>
            <a:r>
              <a:rPr lang="he-IL" sz="4800" b="1" dirty="0" err="1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sz="48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</a:t>
            </a:r>
            <a:r>
              <a:rPr lang="he-IL" sz="4800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וירושלים</a:t>
            </a:r>
            <a:endParaRPr lang="he-IL" sz="4800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922195"/>
            <a:ext cx="9448800" cy="881839"/>
          </a:xfrm>
        </p:spPr>
        <p:txBody>
          <a:bodyPr>
            <a:normAutofit lnSpcReduction="10000"/>
          </a:bodyPr>
          <a:lstStyle/>
          <a:p>
            <a:pPr algn="ctr"/>
            <a:r>
              <a:rPr lang="he-IL" dirty="0" smtClean="0">
                <a:solidFill>
                  <a:srgbClr val="0070C0"/>
                </a:solidFill>
              </a:rPr>
              <a:t>1.1.2020</a:t>
            </a:r>
            <a:endParaRPr lang="he-IL" dirty="0">
              <a:solidFill>
                <a:srgbClr val="0070C0"/>
              </a:solidFill>
            </a:endParaRPr>
          </a:p>
          <a:p>
            <a:pPr algn="ctr"/>
            <a:r>
              <a:rPr lang="he-IL" dirty="0">
                <a:solidFill>
                  <a:srgbClr val="0070C0"/>
                </a:solidFill>
              </a:rPr>
              <a:t>צוות מוביל: שלומי </a:t>
            </a:r>
            <a:r>
              <a:rPr lang="he-IL" dirty="0" err="1">
                <a:solidFill>
                  <a:srgbClr val="0070C0"/>
                </a:solidFill>
              </a:rPr>
              <a:t>טולדנו</a:t>
            </a:r>
            <a:r>
              <a:rPr lang="he-IL" dirty="0">
                <a:solidFill>
                  <a:srgbClr val="0070C0"/>
                </a:solidFill>
              </a:rPr>
              <a:t>, עמית ימין וסימה שפיצר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7810" y="6432413"/>
            <a:ext cx="5567967" cy="6533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26" name="Picture 2" descr="קריתה מרדתא כיו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35" y="2092642"/>
            <a:ext cx="4095345" cy="23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יהודה ושומרו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52" y="2092642"/>
            <a:ext cx="3602205" cy="23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יהודה ושומרו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2" y="2092642"/>
            <a:ext cx="4131320" cy="23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5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75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4257" y="471638"/>
            <a:ext cx="10101943" cy="15857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מטרות סיור </a:t>
            </a:r>
            <a:r>
              <a:rPr lang="he-IL" b="1" dirty="0" err="1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איו"ש</a:t>
            </a:r>
            <a:r>
              <a:rPr lang="en-US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 </a:t>
            </a:r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וירושלים </a:t>
            </a:r>
            <a: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הכרת חבלי הארץ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איו"ש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וירושלים תוך בחינת  מרכיבי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הבטל"מ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 (הגנה לאומית, מדיני, חברתי וכלכלי) והעמקה בסכסוך ישראלי-פלשתיני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ירושלים – הכרת העיר ירושלים על כלל רבדיה ומורכבותה כעיר בירה והשפעתה על הביטחון הלאומי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כללי: הכנת המשתתפים לסימולציה המדינית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3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4257" y="65314"/>
            <a:ext cx="10101943" cy="1992087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שאלות המחקר</a:t>
            </a:r>
            <a: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796143"/>
            <a:ext cx="10820400" cy="4727121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he-IL" sz="3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שאלת </a:t>
            </a:r>
            <a:r>
              <a:rPr lang="he-IL" sz="3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מחקר </a:t>
            </a:r>
            <a:r>
              <a:rPr lang="he-IL" sz="3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איו"ש</a:t>
            </a:r>
            <a:endParaRPr lang="he-IL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באיזו מידה מהווה השליטה הישראלית ביהודה ושומרון נכס או נטל בראיית כלל מרכיבי הביטחון הלאומי ? (חברתי, מדיני, כלכלי</a:t>
            </a:r>
            <a:r>
              <a:rPr lang="he-IL" sz="28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בטחוני)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he-IL" sz="3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שאלת </a:t>
            </a:r>
            <a:r>
              <a:rPr lang="he-IL" sz="3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מחקר </a:t>
            </a:r>
            <a:r>
              <a:rPr lang="he-IL" sz="3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ירושלים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7000"/>
              </a:lnSpc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כיצד מתקיים מרקם החיים 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המשותף לאוכלוסיות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השונות </a:t>
            </a: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בירושלים ובאיזה אופן הוא ישפיע על עתידה של העיר?</a:t>
            </a: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10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4893" y="-450800"/>
            <a:ext cx="981355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</a:t>
            </a:r>
            <a:r>
              <a:rPr lang="he-IL" b="1" dirty="0" err="1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וירושלים יום </a:t>
            </a:r>
            <a:r>
              <a:rPr lang="he-IL" b="1" dirty="0" smtClean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ג- 21.1.2020</a:t>
            </a:r>
            <a:endParaRPr lang="he-IL" b="1" dirty="0">
              <a:solidFill>
                <a:srgbClr val="0070C0"/>
              </a:solidFill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706074"/>
              </p:ext>
            </p:extLst>
          </p:nvPr>
        </p:nvGraphicFramePr>
        <p:xfrm>
          <a:off x="644893" y="964546"/>
          <a:ext cx="10390023" cy="25973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193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6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78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 </a:t>
                      </a:r>
                      <a:r>
                        <a:rPr lang="he-IL" sz="1300" dirty="0" smtClean="0">
                          <a:effectLst/>
                        </a:rPr>
                        <a:t>לו"ז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תוכן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2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13:00-13:15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הצגת הסיור ע"י צוות מוביל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80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13:15-14:15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kern="1200" dirty="0" smtClean="0">
                          <a:cs typeface="+mn-cs"/>
                        </a:rPr>
                        <a:t>פרופ' יוסי בן ארצי – </a:t>
                      </a:r>
                      <a:r>
                        <a:rPr lang="he-IL" sz="1400" b="1" kern="1200" dirty="0" err="1" smtClean="0">
                          <a:cs typeface="+mn-cs"/>
                        </a:rPr>
                        <a:t>איו"ש</a:t>
                      </a:r>
                      <a:r>
                        <a:rPr lang="he-IL" sz="1400" b="1" kern="1200" baseline="0" dirty="0" smtClean="0">
                          <a:cs typeface="+mn-cs"/>
                        </a:rPr>
                        <a:t> וירושלים </a:t>
                      </a:r>
                      <a:r>
                        <a:rPr lang="he-IL" sz="1400" b="1" kern="1200" dirty="0" smtClean="0">
                          <a:cs typeface="+mn-cs"/>
                        </a:rPr>
                        <a:t> היבטים גיאוגרפיים, היסטוריים </a:t>
                      </a:r>
                    </a:p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17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30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91761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703341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9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32807" y="220437"/>
            <a:ext cx="8758216" cy="726622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</a:t>
            </a:r>
            <a:r>
              <a:rPr lang="he-IL" b="1" dirty="0" err="1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וירושלים יום ד 22.1.20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074328"/>
              </p:ext>
            </p:extLst>
          </p:nvPr>
        </p:nvGraphicFramePr>
        <p:xfrm>
          <a:off x="261081" y="1036760"/>
          <a:ext cx="11119757" cy="520965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58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18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לו"ז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08:30-09:30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תפיסת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ארץ ישראל השלמה- מר אריה אלדד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05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-9:30-10:00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sz="1200" b="1" dirty="0" smtClean="0">
                          <a:cs typeface="+mn-cs"/>
                        </a:rPr>
                        <a:t>          הפסקה</a:t>
                      </a:r>
                      <a:endParaRPr lang="he-IL" sz="12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10:00-11:00</a:t>
                      </a:r>
                      <a:endParaRPr lang="he-I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עמדת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מחנה השלום – ח"כ לשעבר חיים אורון (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ג'ומס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10"/>
                  </a:ext>
                </a:extLst>
              </a:tr>
              <a:tr h="27293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11:15-11:30</a:t>
                      </a:r>
                      <a:r>
                        <a:rPr lang="he-IL" sz="1100" b="1" baseline="0" dirty="0" smtClean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cs typeface="+mn-cs"/>
                        </a:rPr>
                        <a:t>הפסקה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9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11:30-12:30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cs typeface="+mn-cs"/>
                        </a:rPr>
                        <a:t>הרצאות טד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רומן- נקודת מבט של מח"ט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עידן- מאבק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על שטחי </a:t>
                      </a:r>
                      <a:r>
                        <a:rPr lang="en-US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 </a:t>
                      </a: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צביקה – בתי המשפט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סימה – המצב הכלכלי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96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</a:rPr>
                        <a:t>12:30-13:30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cs typeface="+mn-cs"/>
                        </a:rPr>
                        <a:t>א.צ</a:t>
                      </a:r>
                    </a:p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</a:rPr>
                        <a:t>13:30-14:45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cs typeface="+mn-cs"/>
                        </a:rPr>
                        <a:t>ירושלים</a:t>
                      </a:r>
                      <a:r>
                        <a:rPr lang="he-IL" sz="1200" b="1" baseline="0" dirty="0" smtClean="0">
                          <a:effectLst/>
                          <a:cs typeface="+mn-cs"/>
                        </a:rPr>
                        <a:t> ואתגריה הדמוגרפיים – מר ליאור </a:t>
                      </a:r>
                      <a:r>
                        <a:rPr lang="he-IL" sz="1200" b="1" baseline="0" dirty="0" err="1" smtClean="0">
                          <a:effectLst/>
                          <a:cs typeface="+mn-cs"/>
                        </a:rPr>
                        <a:t>שילת</a:t>
                      </a:r>
                      <a:r>
                        <a:rPr lang="he-IL" sz="1200" b="1" baseline="0" dirty="0" smtClean="0">
                          <a:effectLst/>
                          <a:cs typeface="+mn-cs"/>
                        </a:rPr>
                        <a:t>, מנכ"ל מכון ירושלים לחקר מדיניות</a:t>
                      </a:r>
                      <a:endParaRPr lang="en-US" sz="1200" b="1" dirty="0" smtClean="0">
                        <a:effectLst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="1" baseline="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7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14:45-15:00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cs typeface="+mn-cs"/>
                        </a:rPr>
                        <a:t>הפסקה</a:t>
                      </a:r>
                      <a:endParaRPr lang="en-US" sz="12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</a:rPr>
                        <a:t> </a:t>
                      </a:r>
                      <a:r>
                        <a:rPr lang="he-IL" sz="1100" b="1" dirty="0" smtClean="0">
                          <a:effectLst/>
                        </a:rPr>
                        <a:t>15:00-16:30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פנאל</a:t>
                      </a:r>
                      <a:r>
                        <a:rPr lang="he-IL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החיים</a:t>
                      </a:r>
                      <a:r>
                        <a:rPr lang="he-IL" sz="1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המשותפים בעיר ירושלים </a:t>
                      </a:r>
                      <a:endParaRPr lang="he-IL" sz="1200" b="1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0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4893" y="-450800"/>
            <a:ext cx="981355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</a:t>
            </a:r>
            <a:r>
              <a:rPr lang="he-IL" b="1" dirty="0" err="1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איו"ש</a:t>
            </a:r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 וירושלים יום ה- 23.1.2020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511990"/>
              </p:ext>
            </p:extLst>
          </p:nvPr>
        </p:nvGraphicFramePr>
        <p:xfrm>
          <a:off x="644893" y="1730568"/>
          <a:ext cx="10390023" cy="37459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193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6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43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 לו"ז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תוכן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53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08:00-09:30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אתגרי הריבון ביהודה ושומרון- הרצאת אלוף פקמ"ז נדב פדן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09:30-09:45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cs typeface="+mn-cs"/>
                        </a:rPr>
                        <a:t>הפסקה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2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dirty="0" smtClean="0">
                          <a:effectLst/>
                        </a:rPr>
                        <a:t>09:45-10:45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ר' 290 – סיכול טרור ופשיעה לאומנית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10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10:45-11:00 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הפסקה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48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11:00-12:00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u="sng" dirty="0" smtClean="0"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ירושלים בירת ישראל,</a:t>
                      </a:r>
                      <a:r>
                        <a:rPr lang="he-IL" sz="1200" b="1" u="sng" baseline="0" dirty="0" smtClean="0"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 בין המוניציפלי למדיני- משה ליאון ר' העיר, דורי גולד – מנכ"ל 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703341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9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15963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שומרון בנימין– יום ג'   28.1.2020</a:t>
            </a: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005244"/>
              </p:ext>
            </p:extLst>
          </p:nvPr>
        </p:nvGraphicFramePr>
        <p:xfrm>
          <a:off x="1134837" y="1012362"/>
          <a:ext cx="9987870" cy="5294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282270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477643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7910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07:30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איסוף 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במב"ל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/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לטרון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כינוס של כולם בתחנת הרכבת בראש העין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מב"ל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51127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07:30-08:30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לאלון מורה –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מרכז המבקרים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09:00-09:45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latin typeface="David" panose="020E0502060401010101" pitchFamily="34" charset="-79"/>
                          <a:cs typeface="+mn-cs"/>
                        </a:rPr>
                        <a:t>ארוחת בוקר </a:t>
                      </a:r>
                      <a:r>
                        <a:rPr lang="he-IL" sz="1200" b="1" dirty="0" smtClean="0">
                          <a:latin typeface="David" panose="020E0502060401010101" pitchFamily="34" charset="-79"/>
                          <a:cs typeface="+mn-cs"/>
                        </a:rPr>
                        <a:t>במרכז המבקרים שומרון </a:t>
                      </a:r>
                    </a:p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+mn-cs"/>
                        </a:rPr>
                        <a:t>נסיעה להר כביר </a:t>
                      </a:r>
                      <a:endParaRPr lang="he-IL" sz="12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sz="12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116511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10:00-11:30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הר כביר – כאן </a:t>
                      </a: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הכל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התחיל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יוסי בן ארצי (20 דקות), בני </a:t>
                      </a: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קצובר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(40 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דקות), אופיר </a:t>
                      </a: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לויוס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(10 דקות)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מקום 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חלופי – יקב אלון מורה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11:30-12:30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לתל שילה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הגמ"ר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204785"/>
                  </a:ext>
                </a:extLst>
              </a:tr>
              <a:tr h="139406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12:30-13:00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מבט ארכיאולוגי – שחר </a:t>
                      </a:r>
                      <a:r>
                        <a:rPr lang="he-IL" sz="12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בץ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he-I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הולוגרמה משכן שילה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שיחה</a:t>
                      </a:r>
                      <a:r>
                        <a:rPr lang="he-IL" sz="12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עם נוער גבעות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הגמ"ר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701289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6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15963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שומרון בנימין– יום ג'   28.1.2020</a:t>
            </a:r>
          </a:p>
        </p:txBody>
      </p:sp>
      <p:graphicFrame>
        <p:nvGraphicFramePr>
          <p:cNvPr id="10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033215"/>
              </p:ext>
            </p:extLst>
          </p:nvPr>
        </p:nvGraphicFramePr>
        <p:xfrm>
          <a:off x="2111601" y="1183819"/>
          <a:ext cx="8257042" cy="49910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71783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2771783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2713476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477643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13:00-14:00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תל שילה - ארוחת צהרים בנוכחות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ר' מנהל אזרחי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(קייטרינג יקב פסגות)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53861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14:15-14:45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</a:t>
                      </a: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לראוובי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7253"/>
                  </a:ext>
                </a:extLst>
              </a:tr>
              <a:tr h="54288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14:45-16:15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ראוובי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סיור בעיר ושיחה עם בשאר על מסרי במרכז המבקרים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מנהל אזרחי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328479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16:15-17:00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לרמאללה, דרך גשר ביר זית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06819"/>
                  </a:ext>
                </a:extLst>
              </a:tr>
              <a:tr h="54288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17:00-18:00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רמאללה – שיח עם נציג בכיר מהנהגת הרשות הפלס'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מנהל אזרחי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33415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18:00-19:00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לקיבוץ רמת רחל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646992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19:00-19:45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בחדרים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020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19:45-20:30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עיבוד צוותי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93419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20:30-22:30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ערב בסגנון ערבי- רמת רחל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משרד רוה"מ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35795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9" y="5120639"/>
            <a:ext cx="2817956" cy="11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0118" y="-15963"/>
            <a:ext cx="8428525" cy="102017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עציון חברון   – יום ד'   </a:t>
            </a:r>
            <a:r>
              <a:rPr lang="he-IL" sz="40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29.1.2020</a:t>
            </a: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375148"/>
              </p:ext>
            </p:extLst>
          </p:nvPr>
        </p:nvGraphicFramePr>
        <p:xfrm>
          <a:off x="1265382" y="883207"/>
          <a:ext cx="9882932" cy="55951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7574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337398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227960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5958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25958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06:30-07:30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אימון כושר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46868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07:30-08:45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ארוחת בוקר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46307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08:45-09:30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>
                          <a:latin typeface="David" panose="020E0502060401010101" pitchFamily="34" charset="-79"/>
                          <a:cs typeface="+mn-cs"/>
                        </a:rPr>
                        <a:t>נסיעה </a:t>
                      </a:r>
                      <a:r>
                        <a:rPr lang="he-IL" sz="1200" b="1" dirty="0" smtClean="0">
                          <a:latin typeface="David" panose="020E0502060401010101" pitchFamily="34" charset="-79"/>
                          <a:cs typeface="+mn-cs"/>
                        </a:rPr>
                        <a:t>לגוש </a:t>
                      </a:r>
                      <a:r>
                        <a:rPr lang="he-IL" sz="1200" b="1" dirty="0" smtClean="0">
                          <a:latin typeface="David" panose="020E0502060401010101" pitchFamily="34" charset="-79"/>
                          <a:cs typeface="+mn-cs"/>
                        </a:rPr>
                        <a:t>עציון </a:t>
                      </a:r>
                      <a:r>
                        <a:rPr lang="he-IL" sz="1200" b="1" baseline="0" dirty="0" smtClean="0">
                          <a:latin typeface="David" panose="020E0502060401010101" pitchFamily="34" charset="-79"/>
                          <a:cs typeface="+mn-cs"/>
                        </a:rPr>
                        <a:t> </a:t>
                      </a:r>
                      <a:endParaRPr lang="he-IL" sz="12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sz="12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19724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09:30-10:30</a:t>
                      </a:r>
                      <a:endParaRPr lang="he-I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11:00-12:00</a:t>
                      </a:r>
                      <a:endParaRPr lang="he-I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מפגש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עם ר' מועצת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אפרת- אפרת / </a:t>
                      </a: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פגישה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עם מנכ"ל חברה לפיתוח גוש עציון – נווה דניאל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עוז וגאון – שיחה עם יהודית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קצובר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+נדיה מטר 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נשים בירוק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שיחה עם הדסה פרומן – נשים עושות שלום </a:t>
                      </a: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בחירה </a:t>
                      </a: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בחירה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103835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12:15-13:00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צהרים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מסעדת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רוזה /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עו"ז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וגאו"ן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ע"ב </a:t>
                      </a:r>
                      <a:r>
                        <a:rPr lang="he-IL" sz="12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חטמ"ר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עציון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7547"/>
                  </a:ext>
                </a:extLst>
              </a:tr>
              <a:tr h="58242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13:15-13:45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לצומת זיף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559124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9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15963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עציון חברון– יום ד'   29.1.2020</a:t>
            </a:r>
          </a:p>
        </p:txBody>
      </p:sp>
      <p:graphicFrame>
        <p:nvGraphicFramePr>
          <p:cNvPr id="10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857822"/>
              </p:ext>
            </p:extLst>
          </p:nvPr>
        </p:nvGraphicFramePr>
        <p:xfrm>
          <a:off x="344129" y="1033578"/>
          <a:ext cx="11072016" cy="52533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16734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716734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638548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394228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39422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13:00-13:45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לצומת זיף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53861"/>
                  </a:ext>
                </a:extLst>
              </a:tr>
              <a:tr h="67923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13:45-14:30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דיוואן</a:t>
                      </a:r>
                      <a:r>
                        <a:rPr lang="he-IL" sz="12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baseline="0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ג'עברי</a:t>
                      </a:r>
                      <a:r>
                        <a:rPr lang="he-IL" sz="12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– מפגש עם השיח </a:t>
                      </a:r>
                      <a:r>
                        <a:rPr lang="he-IL" sz="1200" b="1" baseline="0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ג'עברי</a:t>
                      </a:r>
                      <a:r>
                        <a:rPr lang="he-IL" sz="12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 (הנהגה 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מסורתית)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7253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14:30-15:15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ליישוב היהודי בחברון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328479"/>
                  </a:ext>
                </a:extLst>
              </a:tr>
              <a:tr h="77707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15:15-16:45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סיור ביישוב היהודי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בחברון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בית הדסה- בית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רומנו (תצפית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)-שוק הסיטונאי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פרופסור יוסי ארצי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היסטוריה וגיאוגרפיה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מח"ט חברון – היבטי ביטחון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06819"/>
                  </a:ext>
                </a:extLst>
              </a:tr>
              <a:tr h="45581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16:45-17:30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במערת המכפלה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נועם ארנון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33415"/>
                  </a:ext>
                </a:extLst>
              </a:tr>
              <a:tr h="39422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18:00-19:00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לקיבוץ רמת רחל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646992"/>
                  </a:ext>
                </a:extLst>
              </a:tr>
              <a:tr h="39422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19:00-19:45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ערב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020"/>
                  </a:ext>
                </a:extLst>
              </a:tr>
              <a:tr h="5163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19:45-20:30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עיבוד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צוותי + התארגנות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93419"/>
                  </a:ext>
                </a:extLst>
              </a:tr>
              <a:tr h="76758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20:30-22:30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ערב חופשי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35795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4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anose="02010401010101010101" pitchFamily="2" charset="-79"/>
                <a:cs typeface="Guttman Stam" panose="02010401010101010101" pitchFamily="2" charset="-79"/>
              </a:rPr>
              <a:t>ירושלים של  זהב...</a:t>
            </a:r>
          </a:p>
        </p:txBody>
      </p:sp>
      <p:pic>
        <p:nvPicPr>
          <p:cNvPr id="4" name="Picture 2" descr="×ª××× × ×§×©××¨×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144" y="1669775"/>
            <a:ext cx="9626094" cy="4341452"/>
          </a:xfrm>
          <a:prstGeom prst="rect">
            <a:avLst/>
          </a:prstGeom>
          <a:noFill/>
        </p:spPr>
      </p:pic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כללי</a:t>
            </a:r>
            <a: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בין התאריכים 28-30/1/2020 יתקיים סיור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איו"ש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וירושלים לקורס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מב"ל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מחזור מ"ז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לסיור יוקדמו 2 ימי טעינה שיתקיימו בתאריכים 22-23/1/2020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מנחים מלווים : פרופ' יוסי בן ארצי, מדריך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מב"ל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אבי אלמוג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גורמים משפיעים : </a:t>
            </a:r>
          </a:p>
          <a:p>
            <a:pPr marL="635508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</a:rPr>
              <a:t>בין התאריכים 21-25/1/20 תתקיים ועידת הנשיאים בירושלים </a:t>
            </a:r>
            <a:r>
              <a:rPr lang="he-IL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לזיכרון </a:t>
            </a:r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</a:rPr>
              <a:t>75 שנים  לשחרור אושוויץ בהשתתפות נשיא רוסיה, נשיא אוסטריה , סגן נשיא ארה"ב ואחרים </a:t>
            </a:r>
          </a:p>
          <a:p>
            <a:pPr marL="635508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</a:rPr>
              <a:t>הכניסה לתקופת בחירות בישראל, על המשתמע מכך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64873" y="-15963"/>
            <a:ext cx="7403770" cy="579381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ירושלים– יום ה' -  30.1.2020</a:t>
            </a: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44451"/>
              </p:ext>
            </p:extLst>
          </p:nvPr>
        </p:nvGraphicFramePr>
        <p:xfrm>
          <a:off x="884904" y="537188"/>
          <a:ext cx="10658942" cy="61305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57673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526465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574804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60453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25444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06:00-07:00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בוקר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רמת רחל – מדריך אימון גוף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53958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07:30-08:30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ארוחת 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בוקר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לכותל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285139"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82472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08:30-10:30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בהר הבית +כותל – 2 קבוצות </a:t>
                      </a: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ממ"ר דוד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שי </a:t>
                      </a:r>
                      <a:r>
                        <a:rPr lang="he-IL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פרזיאן</a:t>
                      </a: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רב הכותל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54083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10:45-11:45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הרצאת ממ"ז ירושלים</a:t>
                      </a:r>
                      <a:r>
                        <a:rPr lang="he-IL" sz="1200" b="1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ניצב דורון ידיד</a:t>
                      </a:r>
                      <a:endParaRPr lang="en-US" sz="1200" b="1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אש התורה 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204785"/>
                  </a:ext>
                </a:extLst>
              </a:tr>
              <a:tr h="209622">
                <a:tc>
                  <a:txBody>
                    <a:bodyPr/>
                    <a:lstStyle/>
                    <a:p>
                      <a:pPr algn="r"/>
                      <a:r>
                        <a:rPr lang="he-IL" sz="1200" b="1" dirty="0" smtClean="0"/>
                        <a:t>12:30-13:30 </a:t>
                      </a:r>
                      <a:endParaRPr lang="he-IL" sz="12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א.צ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מסעדת טורו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7547"/>
                  </a:ext>
                </a:extLst>
              </a:tr>
              <a:tr h="258307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14:00-15:30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סיורי נאום השבטים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1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חברה ערבית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במ"פ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שועפט</a:t>
                      </a: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2-חברה חרדית 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בביתו של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יואליש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קרוייס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</a:t>
                      </a:r>
                      <a:r>
                        <a:rPr lang="he-IL" sz="12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קמב"צ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העדה החרדית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לשעבר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3- 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חילונים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מפגש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עם צעירי ירושלים </a:t>
                      </a: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4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–</a:t>
                      </a:r>
                      <a:r>
                        <a:rPr lang="he-IL" sz="1200" b="1" u="sng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ציונות דתית  - משפחת חלמיש 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עיר דוד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הסעות מקבילות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אדרי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שחר</a:t>
                      </a: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סימה</a:t>
                      </a: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בני </a:t>
                      </a: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559124"/>
                  </a:ext>
                </a:extLst>
              </a:tr>
              <a:tr h="58203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16:00-17:00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סיכום סיור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66936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×ª××¦××ª ×ª××× × ×¢×××¨ ××¦××ª ×¢× ××¨××©×××">
            <a:extLst>
              <a:ext uri="{FF2B5EF4-FFF2-40B4-BE49-F238E27FC236}">
                <a16:creationId xmlns:a16="http://schemas.microsoft.com/office/drawing/2014/main" id="{F8A56054-44ED-4B73-9091-79CC1D6A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413" y="1887794"/>
            <a:ext cx="2379406" cy="92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458" y="3755923"/>
            <a:ext cx="3540388" cy="229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פערים </a:t>
            </a:r>
            <a:r>
              <a:rPr lang="he-IL" b="1" dirty="0" err="1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וחוסרים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30601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r>
              <a:rPr lang="he-IL" sz="3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 הצרחה בין הרצאות ממ"ז ירושלים ופולי מרדכי </a:t>
            </a: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9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מפת מענה לשאלות המחקר  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1036760"/>
            <a:ext cx="10058400" cy="4832334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59714"/>
              </p:ext>
            </p:extLst>
          </p:nvPr>
        </p:nvGraphicFramePr>
        <p:xfrm>
          <a:off x="292389" y="1036760"/>
          <a:ext cx="10887664" cy="50973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0958">
                  <a:extLst>
                    <a:ext uri="{9D8B030D-6E8A-4147-A177-3AD203B41FA5}">
                      <a16:colId xmlns:a16="http://schemas.microsoft.com/office/drawing/2014/main" val="2549154291"/>
                    </a:ext>
                  </a:extLst>
                </a:gridCol>
                <a:gridCol w="1360958">
                  <a:extLst>
                    <a:ext uri="{9D8B030D-6E8A-4147-A177-3AD203B41FA5}">
                      <a16:colId xmlns:a16="http://schemas.microsoft.com/office/drawing/2014/main" val="1181146258"/>
                    </a:ext>
                  </a:extLst>
                </a:gridCol>
                <a:gridCol w="1360958">
                  <a:extLst>
                    <a:ext uri="{9D8B030D-6E8A-4147-A177-3AD203B41FA5}">
                      <a16:colId xmlns:a16="http://schemas.microsoft.com/office/drawing/2014/main" val="3572236750"/>
                    </a:ext>
                  </a:extLst>
                </a:gridCol>
                <a:gridCol w="1360958">
                  <a:extLst>
                    <a:ext uri="{9D8B030D-6E8A-4147-A177-3AD203B41FA5}">
                      <a16:colId xmlns:a16="http://schemas.microsoft.com/office/drawing/2014/main" val="2551501108"/>
                    </a:ext>
                  </a:extLst>
                </a:gridCol>
                <a:gridCol w="1360958">
                  <a:extLst>
                    <a:ext uri="{9D8B030D-6E8A-4147-A177-3AD203B41FA5}">
                      <a16:colId xmlns:a16="http://schemas.microsoft.com/office/drawing/2014/main" val="1178009945"/>
                    </a:ext>
                  </a:extLst>
                </a:gridCol>
                <a:gridCol w="1366592">
                  <a:extLst>
                    <a:ext uri="{9D8B030D-6E8A-4147-A177-3AD203B41FA5}">
                      <a16:colId xmlns:a16="http://schemas.microsoft.com/office/drawing/2014/main" val="1264375402"/>
                    </a:ext>
                  </a:extLst>
                </a:gridCol>
                <a:gridCol w="1355324">
                  <a:extLst>
                    <a:ext uri="{9D8B030D-6E8A-4147-A177-3AD203B41FA5}">
                      <a16:colId xmlns:a16="http://schemas.microsoft.com/office/drawing/2014/main" val="724408841"/>
                    </a:ext>
                  </a:extLst>
                </a:gridCol>
                <a:gridCol w="1360958">
                  <a:extLst>
                    <a:ext uri="{9D8B030D-6E8A-4147-A177-3AD203B41FA5}">
                      <a16:colId xmlns:a16="http://schemas.microsoft.com/office/drawing/2014/main" val="3256345373"/>
                    </a:ext>
                  </a:extLst>
                </a:gridCol>
              </a:tblGrid>
              <a:tr h="6107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עמדת ימין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עמדת שמאל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מנהיגות מקומית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ביטחוני</a:t>
                      </a:r>
                      <a:r>
                        <a:rPr lang="he-IL" baseline="0" dirty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מדיני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חברתי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פלשתינים/ערבים ישראלים</a:t>
                      </a:r>
                      <a:r>
                        <a:rPr lang="he-IL" sz="1400" baseline="0" dirty="0"/>
                        <a:t> 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/>
                        <a:t>הווי </a:t>
                      </a:r>
                      <a:r>
                        <a:rPr lang="he-IL" sz="1400" dirty="0" err="1"/>
                        <a:t>מב"ל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19217"/>
                  </a:ext>
                </a:extLst>
              </a:tr>
              <a:tr h="1046959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עמית סגל- זווית התקשורת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חיים אורון – עמדת השמאל </a:t>
                      </a:r>
                      <a:r>
                        <a:rPr lang="he-IL" sz="1200" dirty="0" err="1" smtClean="0"/>
                        <a:t>באיו"ש</a:t>
                      </a:r>
                      <a:endParaRPr lang="he-IL" sz="1200" dirty="0" smtClean="0"/>
                    </a:p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ר' עיריית ירושלים- אתגרי העיר ירושלים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אלוף פקמ"ז- אתגרים ביטחוניים </a:t>
                      </a:r>
                      <a:r>
                        <a:rPr lang="he-IL" sz="1200" dirty="0" err="1"/>
                        <a:t>באיו"ש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שאול אריאלי – </a:t>
                      </a:r>
                      <a:r>
                        <a:rPr lang="he-IL" sz="1200" dirty="0"/>
                        <a:t>פתרון הסכסוך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ליאור</a:t>
                      </a:r>
                      <a:r>
                        <a:rPr lang="he-IL" sz="1200" baseline="0" dirty="0"/>
                        <a:t> </a:t>
                      </a:r>
                      <a:r>
                        <a:rPr lang="he-IL" sz="1200" baseline="0" dirty="0" err="1"/>
                        <a:t>שילת</a:t>
                      </a:r>
                      <a:r>
                        <a:rPr lang="he-IL" sz="1200" baseline="0" dirty="0"/>
                        <a:t> –סקירה על העיר ירושלים דמוגרפי חברתי</a:t>
                      </a:r>
                    </a:p>
                    <a:p>
                      <a:pPr rtl="1"/>
                      <a:endParaRPr lang="he-IL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באשר אל מסרי – </a:t>
                      </a:r>
                      <a:r>
                        <a:rPr lang="he-IL" sz="1200" dirty="0" err="1"/>
                        <a:t>רוואבי</a:t>
                      </a:r>
                      <a:r>
                        <a:rPr lang="he-IL" sz="1200" dirty="0"/>
                        <a:t> – עסקי חברתי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ערב ערבי – רמת</a:t>
                      </a:r>
                      <a:r>
                        <a:rPr lang="he-IL" sz="1200" baseline="0" dirty="0"/>
                        <a:t> רחל 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770796"/>
                  </a:ext>
                </a:extLst>
              </a:tr>
              <a:tr h="610726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בני </a:t>
                      </a:r>
                      <a:r>
                        <a:rPr lang="he-IL" sz="1200" dirty="0" err="1"/>
                        <a:t>קצובר</a:t>
                      </a:r>
                      <a:r>
                        <a:rPr lang="he-IL" sz="1200" dirty="0"/>
                        <a:t> – ראשית ההתיישבות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ר' מועצת </a:t>
                      </a:r>
                      <a:r>
                        <a:rPr lang="he-IL" sz="1200" dirty="0" smtClean="0"/>
                        <a:t>אפרת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ביקור במאה שערים- חרדים- חרדים (צוות)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נציג רש"פ ברמאללה- מדיני בטחוני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ערב</a:t>
                      </a:r>
                      <a:r>
                        <a:rPr lang="he-IL" sz="1200" baseline="0" dirty="0" smtClean="0"/>
                        <a:t> חופשי 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41359"/>
                  </a:ext>
                </a:extLst>
              </a:tr>
              <a:tr h="610726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ישוב יהודי בחברון – נועם ארנון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ביקור בבית קפה שיתופי בירושלים- חילוני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שיח </a:t>
                      </a:r>
                      <a:r>
                        <a:rPr lang="he-IL" sz="1200" dirty="0" err="1"/>
                        <a:t>ג'עברי</a:t>
                      </a:r>
                      <a:r>
                        <a:rPr lang="he-IL" sz="1200" dirty="0"/>
                        <a:t> – מנהיגות רוחנית בחברון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כושר גופני</a:t>
                      </a:r>
                      <a:r>
                        <a:rPr lang="he-IL" sz="1200" baseline="0" dirty="0"/>
                        <a:t> </a:t>
                      </a:r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49064"/>
                  </a:ext>
                </a:extLst>
              </a:tr>
              <a:tr h="532534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מפגש</a:t>
                      </a:r>
                      <a:r>
                        <a:rPr lang="he-IL" sz="1200" baseline="0" dirty="0"/>
                        <a:t> עם צעיר – נער גבעות / מאחז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ביקור</a:t>
                      </a:r>
                      <a:r>
                        <a:rPr lang="he-IL" sz="1200" baseline="0" dirty="0" smtClean="0"/>
                        <a:t> בציונות דתית 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 smtClean="0"/>
                        <a:t>ביקור</a:t>
                      </a:r>
                      <a:r>
                        <a:rPr lang="he-IL" sz="1200" baseline="0" dirty="0" smtClean="0"/>
                        <a:t> במ"פ </a:t>
                      </a:r>
                      <a:r>
                        <a:rPr lang="he-IL" sz="1200" baseline="0" dirty="0" err="1" smtClean="0"/>
                        <a:t>שועפט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638583"/>
                  </a:ext>
                </a:extLst>
              </a:tr>
              <a:tr h="53253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ר' מנהל אזרחי 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34874"/>
                  </a:ext>
                </a:extLst>
              </a:tr>
              <a:tr h="53253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8341"/>
                  </a:ext>
                </a:extLst>
              </a:tr>
              <a:tr h="532534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070423"/>
                  </a:ext>
                </a:extLst>
              </a:tr>
            </a:tbl>
          </a:graphicData>
        </a:graphic>
      </p:graphicFrame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4759550"/>
            <a:ext cx="3531078" cy="158262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53" y="4759550"/>
            <a:ext cx="3295375" cy="158105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9" y="4957821"/>
            <a:ext cx="4460586" cy="13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על מה ויתרנו ? 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779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הצוות עבר ועובר תהליך ארוך של למידה ועיבוד 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ישנם נושאים שלאור מצוקת זמן הוחלט לוותר עליהם כגון :</a:t>
            </a:r>
          </a:p>
          <a:p>
            <a:pPr marL="0" indent="0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א. שוברים שתיקה </a:t>
            </a:r>
          </a:p>
          <a:p>
            <a:pPr marL="0" indent="0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ב. 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Tiff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ג. בקעת הירדן – למעט התצפית מהר כביר </a:t>
            </a:r>
          </a:p>
          <a:p>
            <a:pPr marL="0" indent="0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ד. ביקור במפעל באזור תעשיה ברקן </a:t>
            </a:r>
          </a:p>
          <a:p>
            <a:pPr marL="0" indent="0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ה. ביקור באוניברסיטת אריאל </a:t>
            </a:r>
          </a:p>
          <a:p>
            <a:pPr marL="0" indent="0">
              <a:buNone/>
            </a:pP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7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מנהלות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הובלות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אוטובוס ממוגן ירי/רגיל עפ"י נהלי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איו"ש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רכב מנהלות, איסוף ופינוי מרצים, מלווה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נקודות איסוף ופיזור: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מב"ל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לטרון,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והגעה 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לתחנת רכבת ר'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העין.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בוקר יום ג' –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חטמ"ר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שומרון,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מיקום: 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יקב אלון מורה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צהרים יום ג' – תל שילה –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(קייטרינג 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יקב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פסגות) 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6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מנהלות - המשך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לינה – ימים ג', ד' – מלון רמת רחל </a:t>
            </a:r>
          </a:p>
          <a:p>
            <a:pPr marL="292608" lvl="1" indent="0">
              <a:buNone/>
            </a:pP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608" lvl="1" indent="0">
              <a:buNone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כולל: </a:t>
            </a:r>
          </a:p>
          <a:p>
            <a:pPr lvl="1"/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ערב – יום ג' (ערב ערבי, שב"כ)</a:t>
            </a:r>
          </a:p>
          <a:p>
            <a:pPr lvl="1"/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בוקר – יום ד'</a:t>
            </a:r>
          </a:p>
          <a:p>
            <a:pPr lvl="1"/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בוקר -יום ה'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צהרים יום ד' -  מסעדת רוזה גוש עציון /</a:t>
            </a:r>
            <a:r>
              <a:rPr lang="he-I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חטמ"ר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עציון. טרם נסגר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ערב יום ד' – </a:t>
            </a: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במלון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צהרים יום ה' – טרם נסגר. המלצה – מסעדת טורו משכנות שאננים/ </a:t>
            </a:r>
            <a:r>
              <a:rPr lang="he-I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פפאגיו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תלפיות </a:t>
            </a:r>
            <a:endParaRPr lang="he-I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ארוחת ערב יום ה</a:t>
            </a: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9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מנהלות - המשך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כיבוד בכל נקודת הגעה – טרם נסגר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עזרים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תשורות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ערב ערבי רמת רחל – בטיפול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סט חורף – מטריות מתקפלות, כובע גרב, כפפות,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חמצוואר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כוס </a:t>
            </a:r>
            <a:r>
              <a:rPr lang="he-I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טרמית, שכמייה חד פעמי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ערכת שמע – חובה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משקפות</a:t>
            </a:r>
          </a:p>
          <a:p>
            <a:pPr marL="292608" lvl="1" indent="0">
              <a:buNone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 startAt="8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2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דגשים לסיור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</a:rPr>
              <a:t>הערכות </a:t>
            </a:r>
            <a:r>
              <a:rPr lang="he-IL" sz="3200" dirty="0" err="1">
                <a:solidFill>
                  <a:schemeClr val="tx1"/>
                </a:solidFill>
                <a:latin typeface="David" panose="020E0502060401010101" pitchFamily="34" charset="-79"/>
              </a:rPr>
              <a:t>למז"א</a:t>
            </a:r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</a:rPr>
              <a:t> חורפי וקר, כולל אפשרות לגשם.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</a:rPr>
              <a:t>אין אפשרות להגעה עם רכבים פרטיים. 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</a:rPr>
              <a:t>כושר ואימונים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tx1"/>
                </a:solidFill>
                <a:latin typeface="David" panose="020E0502060401010101" pitchFamily="34" charset="-79"/>
              </a:rPr>
              <a:t>      יש לתאם חדר כושר + בריכה בערבים ובבקרים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tx1"/>
                </a:solidFill>
                <a:latin typeface="David" panose="020E0502060401010101" pitchFamily="34" charset="-79"/>
              </a:rPr>
              <a:t>      אימון </a:t>
            </a:r>
            <a:r>
              <a:rPr lang="he-IL" sz="3000" dirty="0" err="1">
                <a:solidFill>
                  <a:schemeClr val="tx1"/>
                </a:solidFill>
                <a:latin typeface="David" panose="020E0502060401010101" pitchFamily="34" charset="-79"/>
              </a:rPr>
              <a:t>כח</a:t>
            </a:r>
            <a:r>
              <a:rPr lang="he-IL" sz="3000" dirty="0">
                <a:solidFill>
                  <a:schemeClr val="tx1"/>
                </a:solidFill>
                <a:latin typeface="David" panose="020E0502060401010101" pitchFamily="34" charset="-79"/>
              </a:rPr>
              <a:t> פונקציונאלי ביום ד'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tx1"/>
                </a:solidFill>
                <a:latin typeface="David" panose="020E0502060401010101" pitchFamily="34" charset="-79"/>
              </a:rPr>
              <a:t>      רכיבה על אופניים </a:t>
            </a:r>
            <a:r>
              <a:rPr lang="he-IL" sz="3000" dirty="0" err="1">
                <a:solidFill>
                  <a:schemeClr val="tx1"/>
                </a:solidFill>
                <a:latin typeface="David" panose="020E0502060401010101" pitchFamily="34" charset="-79"/>
              </a:rPr>
              <a:t>באיזור</a:t>
            </a:r>
            <a:r>
              <a:rPr lang="he-IL" sz="3000" dirty="0">
                <a:solidFill>
                  <a:schemeClr val="tx1"/>
                </a:solidFill>
                <a:latin typeface="David" panose="020E0502060401010101" pitchFamily="34" charset="-79"/>
              </a:rPr>
              <a:t> רמת רחל + </a:t>
            </a:r>
            <a:r>
              <a:rPr lang="he-IL" sz="3000" dirty="0" err="1">
                <a:solidFill>
                  <a:schemeClr val="tx1"/>
                </a:solidFill>
                <a:latin typeface="David" panose="020E0502060401010101" pitchFamily="34" charset="-79"/>
              </a:rPr>
              <a:t>פילאטיס</a:t>
            </a:r>
            <a:r>
              <a:rPr lang="he-IL" sz="3000" dirty="0">
                <a:solidFill>
                  <a:schemeClr val="tx1"/>
                </a:solidFill>
                <a:latin typeface="David" panose="020E0502060401010101" pitchFamily="34" charset="-79"/>
              </a:rPr>
              <a:t> ביום ה'</a:t>
            </a: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92608" lvl="1" indent="0">
              <a:buNone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4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אבטחה ובטיחות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נשקים – אחד בכל צוות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אוטובוס ממוגן – עפ"י הנהלים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אבטחה ע"י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חטמ"רים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צה"ל/מחוז ירושלים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תדריך אבטחה – יבוצע ביום הסיור  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תנועה מקובצת בנקודות הסיור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רכב פינוי צמוד ומאובטח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דרכי קשר עם כלל גורמים רלבנטיים</a:t>
            </a:r>
          </a:p>
          <a:p>
            <a:pPr marL="457200" indent="-457200">
              <a:buFont typeface="+mj-lt"/>
              <a:buAutoNum type="arabicPeriod"/>
            </a:pP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1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חומרי הדרכה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52823"/>
              </p:ext>
            </p:extLst>
          </p:nvPr>
        </p:nvGraphicFramePr>
        <p:xfrm>
          <a:off x="2062480" y="1743787"/>
          <a:ext cx="8128000" cy="4617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שאלת עיבוד יומית </a:t>
                      </a:r>
                      <a:r>
                        <a:rPr lang="he-IL" dirty="0" err="1" smtClean="0"/>
                        <a:t>דיגיטלית+הפצת</a:t>
                      </a:r>
                      <a:r>
                        <a:rPr lang="he-IL" dirty="0" smtClean="0"/>
                        <a:t> חומר דיגיטלי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אביעד + רום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מתעד</a:t>
                      </a:r>
                      <a:r>
                        <a:rPr lang="he-IL" baseline="0" dirty="0"/>
                        <a:t> והכנת סרטון יומי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אביעד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רחפן</a:t>
                      </a:r>
                      <a:r>
                        <a:rPr lang="he-IL" dirty="0"/>
                        <a:t> לסיור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אביעד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הכנת מפות גוגל</a:t>
                      </a:r>
                      <a:r>
                        <a:rPr lang="he-IL" baseline="0" dirty="0"/>
                        <a:t> – עברית ואנגלית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נדב תורג'מן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הכנת חוברת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סימה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הפצת חומרים</a:t>
                      </a:r>
                      <a:r>
                        <a:rPr lang="he-IL" baseline="0" dirty="0"/>
                        <a:t> וסרטונים לקראת הגעה לאתרים: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rtl="1">
                        <a:buFont typeface="+mj-cs"/>
                        <a:buAutoNum type="hebrew2Minus"/>
                      </a:pPr>
                      <a:r>
                        <a:rPr lang="he-IL" dirty="0"/>
                        <a:t>בקעה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ליוויוס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4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ב-</a:t>
                      </a:r>
                      <a:r>
                        <a:rPr lang="he-I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מאבק משפטי סביב סימון מוצרים </a:t>
                      </a:r>
                      <a:r>
                        <a:rPr lang="he-IL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באיו"ש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מיכל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7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ג-</a:t>
                      </a:r>
                      <a:r>
                        <a:rPr lang="he-IL" baseline="0" dirty="0"/>
                        <a:t>   ארכיאולוגיה </a:t>
                      </a:r>
                      <a:r>
                        <a:rPr lang="he-IL" baseline="0" dirty="0" err="1"/>
                        <a:t>באיו"ש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שחר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4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עזרים  -  מפות ומשקפות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בני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14417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1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הכנות על ציר הזמן</a:t>
            </a:r>
            <a:b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b="1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graphicFrame>
        <p:nvGraphicFramePr>
          <p:cNvPr id="10" name="מציין מיקום תוכן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643005"/>
              </p:ext>
            </p:extLst>
          </p:nvPr>
        </p:nvGraphicFramePr>
        <p:xfrm>
          <a:off x="1543051" y="1846263"/>
          <a:ext cx="96123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תמונה 12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7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4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הדרכה, המשך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80255"/>
              </p:ext>
            </p:extLst>
          </p:nvPr>
        </p:nvGraphicFramePr>
        <p:xfrm>
          <a:off x="2004291" y="1261534"/>
          <a:ext cx="8169102" cy="475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01797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7305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329111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הכנת סיכום סיור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מוביל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כתיבת פרוטוקולים לסיכום</a:t>
                      </a:r>
                      <a:r>
                        <a:rPr lang="he-IL" baseline="0" dirty="0"/>
                        <a:t> </a:t>
                      </a:r>
                      <a:r>
                        <a:rPr lang="he-IL" dirty="0"/>
                        <a:t>הרצאות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סימה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הכנת חידון ירושלים/איוש </a:t>
                      </a:r>
                      <a:r>
                        <a:rPr lang="he-IL" dirty="0" smtClean="0"/>
                        <a:t>לנסיעה </a:t>
                      </a:r>
                      <a:r>
                        <a:rPr lang="he-IL" dirty="0" err="1" smtClean="0"/>
                        <a:t>בווטסאפ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אופיר </a:t>
                      </a:r>
                      <a:r>
                        <a:rPr lang="he-IL" dirty="0" err="1"/>
                        <a:t>ליוויוס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 לזוכה </a:t>
                      </a:r>
                      <a:r>
                        <a:rPr lang="he-IL" dirty="0" smtClean="0"/>
                        <a:t>בחידון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סימה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מצגת</a:t>
                      </a:r>
                      <a:r>
                        <a:rPr lang="he-IL" baseline="0" dirty="0"/>
                        <a:t> צוות מוביל ליום טעינה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מוביל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חוברת סיור באנגלית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מתן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313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הקדשה לספרים </a:t>
                      </a:r>
                      <a:r>
                        <a:rPr lang="he-IL" dirty="0" smtClean="0"/>
                        <a:t>עברית / אנגלית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ליוויוס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453466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שאלון לעיבוד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אביעד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401271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מאמרים באנגלית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167142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קבלת מצגות מכלל המרצים לצורך תרגום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232428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חלוקה לקבוצות בסיורי בחירה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אביעד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059559"/>
                  </a:ext>
                </a:extLst>
              </a:tr>
              <a:tr h="329111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7040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3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7029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</a:t>
            </a:r>
            <a:r>
              <a:rPr lang="he-IL" sz="2800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קבלת קורות חיים +הצגת </a:t>
            </a:r>
            <a:r>
              <a:rPr lang="he-IL" sz="2800" b="1" dirty="0" err="1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מרצים+תשורות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12387"/>
              </p:ext>
            </p:extLst>
          </p:nvPr>
        </p:nvGraphicFramePr>
        <p:xfrm>
          <a:off x="2062480" y="983283"/>
          <a:ext cx="8128000" cy="49880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מרצה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בני </a:t>
                      </a:r>
                      <a:r>
                        <a:rPr lang="he-IL" dirty="0" err="1"/>
                        <a:t>קצובר</a:t>
                      </a:r>
                      <a:r>
                        <a:rPr lang="he-I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תא"ל </a:t>
                      </a:r>
                      <a:r>
                        <a:rPr lang="he-IL" dirty="0" err="1"/>
                        <a:t>רסאן</a:t>
                      </a:r>
                      <a:r>
                        <a:rPr lang="he-IL" baseline="0" dirty="0"/>
                        <a:t> </a:t>
                      </a:r>
                      <a:r>
                        <a:rPr lang="he-IL" baseline="0" dirty="0" err="1"/>
                        <a:t>עליאן</a:t>
                      </a:r>
                      <a:r>
                        <a:rPr lang="he-IL" baseline="0" dirty="0"/>
                        <a:t>, ר' מנהל אזרחי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עמית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באשר אל מסרי </a:t>
                      </a:r>
                      <a:r>
                        <a:rPr lang="he-IL" baseline="0" dirty="0"/>
                        <a:t> - יזם ואיש עסקים, </a:t>
                      </a:r>
                      <a:r>
                        <a:rPr lang="he-IL" baseline="0" dirty="0" err="1"/>
                        <a:t>רוואבי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מיכל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נציג רש"פ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בני 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ר' מועצת </a:t>
                      </a:r>
                      <a:r>
                        <a:rPr lang="he-IL" dirty="0" smtClean="0"/>
                        <a:t>אפרת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עמית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שיח' </a:t>
                      </a:r>
                      <a:r>
                        <a:rPr lang="he-IL" dirty="0" err="1"/>
                        <a:t>געברי</a:t>
                      </a:r>
                      <a:r>
                        <a:rPr lang="he-IL" dirty="0"/>
                        <a:t> - </a:t>
                      </a:r>
                      <a:r>
                        <a:rPr lang="he-IL" dirty="0" err="1"/>
                        <a:t>יאטה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שחר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42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מח"ט חברון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עמית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70433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נציג ההתיישבות בחברון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אופיר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44576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ממ"ז ירושלים, ניצב דורון ידיד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1441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he-IL" dirty="0" smtClean="0"/>
                        <a:t>שאול</a:t>
                      </a:r>
                      <a:r>
                        <a:rPr lang="he-IL" baseline="0" dirty="0" smtClean="0"/>
                        <a:t> אריאלי </a:t>
                      </a:r>
                      <a:r>
                        <a:rPr lang="he-IL" baseline="0" dirty="0" smtClean="0"/>
                        <a:t>/ אריה אלדד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בני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22528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he-IL" dirty="0" smtClean="0"/>
                        <a:t>יהודית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baseline="0" dirty="0" err="1" smtClean="0"/>
                        <a:t>קצובר</a:t>
                      </a:r>
                      <a:r>
                        <a:rPr lang="he-IL" baseline="0" dirty="0" smtClean="0"/>
                        <a:t> / נדיה מטר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עמית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18654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77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7029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</a:t>
            </a:r>
            <a:r>
              <a:rPr lang="he-IL" sz="2800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קבלת קורות חיים +הצגת </a:t>
            </a:r>
            <a:r>
              <a:rPr lang="he-IL" sz="2800" b="1" dirty="0" err="1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מרצים+תשורות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84480"/>
              </p:ext>
            </p:extLst>
          </p:nvPr>
        </p:nvGraphicFramePr>
        <p:xfrm>
          <a:off x="2062480" y="983283"/>
          <a:ext cx="8128000" cy="47877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מרצה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אהרון </a:t>
                      </a:r>
                      <a:r>
                        <a:rPr lang="he-IL" dirty="0" err="1" smtClean="0"/>
                        <a:t>נויבואר</a:t>
                      </a:r>
                      <a:r>
                        <a:rPr lang="he-IL" dirty="0" smtClean="0"/>
                        <a:t>-</a:t>
                      </a:r>
                      <a:r>
                        <a:rPr lang="he-IL" baseline="0" dirty="0" smtClean="0"/>
                        <a:t> מנכ"ל חברה לפיתוח גוש עציון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he-IL" dirty="0" smtClean="0"/>
                        <a:t>ליאור </a:t>
                      </a:r>
                      <a:r>
                        <a:rPr lang="he-IL" dirty="0" err="1" smtClean="0"/>
                        <a:t>שילת</a:t>
                      </a:r>
                      <a:r>
                        <a:rPr lang="he-IL" dirty="0" smtClean="0"/>
                        <a:t> מנכ"ל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he-IL" dirty="0" smtClean="0"/>
                        <a:t>אלוף נדב פדן אלוף פקמ"ז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עמית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he-IL" dirty="0" smtClean="0"/>
                        <a:t>מארגני ערב ערבי שב"כ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אבי אלמוג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313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he-IL" dirty="0" smtClean="0"/>
                        <a:t>צעיר פלשתיני – זווית הצעירים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רומן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42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e-IL" dirty="0" smtClean="0"/>
                        <a:t>ר' 290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אבי אלמוג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70433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r>
                        <a:rPr lang="he-IL" dirty="0" smtClean="0"/>
                        <a:t>משה לאון – ר' העיר ירושלים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שלומי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44576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1441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22528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18654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7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לוגיסטיקה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01004"/>
              </p:ext>
            </p:extLst>
          </p:nvPr>
        </p:nvGraphicFramePr>
        <p:xfrm>
          <a:off x="2062480" y="1191995"/>
          <a:ext cx="8128000" cy="48256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הזמנת מסעדות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שלומי בן מוחה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הזמנת הובלות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ושאלון לגבי מקום יציאה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קניית תשורות למרצים בטעינה ובסיור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קניית תשורות לפלשתינאים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51502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תיאום</a:t>
                      </a:r>
                      <a:r>
                        <a:rPr lang="he-IL" baseline="0" dirty="0"/>
                        <a:t> ארוחות בהתאם </a:t>
                      </a:r>
                      <a:r>
                        <a:rPr lang="he-IL" baseline="0" dirty="0" err="1"/>
                        <a:t>ללו"ז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19947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הובלת מרצים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61313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סט חורף (מנהלות)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42674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קניית חלבה</a:t>
                      </a:r>
                      <a:r>
                        <a:rPr lang="he-IL" baseline="0" dirty="0"/>
                        <a:t> וטחינה מהשומרונים בתל כביר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70433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תה – גששי </a:t>
                      </a:r>
                      <a:r>
                        <a:rPr lang="he-IL" dirty="0" err="1"/>
                        <a:t>חטמ"ר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44576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תיאום ערב ערבי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שלומי </a:t>
                      </a:r>
                      <a:r>
                        <a:rPr lang="he-IL" dirty="0" err="1"/>
                        <a:t>טולדנו</a:t>
                      </a:r>
                      <a:r>
                        <a:rPr lang="he-IL" dirty="0"/>
                        <a:t>, שלומי</a:t>
                      </a:r>
                      <a:r>
                        <a:rPr lang="he-IL" baseline="0" dirty="0"/>
                        <a:t> בן מוחה, אבי אלמוג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14417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תיאום</a:t>
                      </a:r>
                      <a:r>
                        <a:rPr lang="he-IL" baseline="0" dirty="0"/>
                        <a:t> ערב הוואי יום ד'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047356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7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תחומי אחריות  - המשך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47232"/>
              </p:ext>
            </p:extLst>
          </p:nvPr>
        </p:nvGraphicFramePr>
        <p:xfrm>
          <a:off x="2062480" y="1391483"/>
          <a:ext cx="8128000" cy="168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אימונים</a:t>
                      </a:r>
                      <a:r>
                        <a:rPr lang="he-IL" baseline="0" dirty="0"/>
                        <a:t> וכושר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מתן + אפרת ברוזה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מערך אבטחה,</a:t>
                      </a:r>
                      <a:r>
                        <a:rPr lang="he-IL" baseline="0" dirty="0"/>
                        <a:t> בטיחות ורפואה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ליוויוס+תיאום</a:t>
                      </a:r>
                      <a:r>
                        <a:rPr lang="he-IL" dirty="0" smtClean="0"/>
                        <a:t> </a:t>
                      </a:r>
                      <a:r>
                        <a:rPr lang="he-IL" dirty="0" err="1" smtClean="0"/>
                        <a:t>חטמר+מחוז</a:t>
                      </a:r>
                      <a:r>
                        <a:rPr lang="he-IL" dirty="0" smtClean="0"/>
                        <a:t> רלוונטי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הרצאות טד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רומן, עידן,</a:t>
                      </a:r>
                      <a:r>
                        <a:rPr lang="he-IL" baseline="0" dirty="0"/>
                        <a:t> צביקה, סימה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6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תיאום סיורים בירושלים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777586"/>
              </p:ext>
            </p:extLst>
          </p:nvPr>
        </p:nvGraphicFramePr>
        <p:xfrm>
          <a:off x="2062480" y="1391483"/>
          <a:ext cx="8128000" cy="336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44534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4224820"/>
                    </a:ext>
                  </a:extLst>
                </a:gridCol>
              </a:tblGrid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24187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בעלז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שחר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34098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צור באחר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משה אדרי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8379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חילונים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סימה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33879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ציונות דתית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בני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16479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79385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980552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85201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3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מזג אוויר </a:t>
            </a: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9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608" lvl="1" indent="0">
              <a:buNone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9808" lvl="1" indent="-457200">
              <a:buFont typeface="+mj-lt"/>
              <a:buAutoNum type="arabicPeriod"/>
            </a:pPr>
            <a:endParaRPr lang="he-IL" sz="3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תודה רבה</a:t>
            </a:r>
          </a:p>
          <a:p>
            <a:pPr marL="0" indent="0" algn="ctr">
              <a:buNone/>
            </a:pPr>
            <a:endParaRPr lang="he-IL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e-IL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26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מפגשי הכנה</a:t>
            </a:r>
            <a: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44880" y="1737360"/>
            <a:ext cx="10058400" cy="5006883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האלוף יואב (פולי) מרדכי – הזירה הפלשתינית והאינטרסים הישראלים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תת אלוף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ראסאן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עליאן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ראש המנהל האזרחי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באיו"ש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הכנה לסיור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ברוואבי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רמאללה וחברון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מר יגאל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דילמוני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מנכ"ל מועצת יש"ע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מר ליאור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שילת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, מנכ"ל מכון ירושלים לחקר מדיניות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מר מרדכי בניטה, מנכ"ל המשרד לענייני ירושלים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סא"ל (במיל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מקי סיבוני –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ההתיישבות היהודית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באיו"ש</a:t>
            </a: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מר בני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קצובר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מראשי ההתיישבות וביקור בהר כביר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תל שילה – פגישה עם המנכ"ל וביקור באתר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פגישה עם מנהל מפעל אחווה –אזור התעשייה ברקן- הציר הכלכלי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ביקור באוניברסיטת אריאל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פקד רינת בונה – קצינת חינוך והדרכה, מרחב ציון, תכנון סיור ירושלים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סיור בחברון, עציון וירושלים מתוכנן ל 29.12.19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6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מפגשי הכנה</a:t>
            </a:r>
            <a: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44880" y="1737360"/>
            <a:ext cx="10058400" cy="500688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ר' מועצת אפרת – מר עודד רביבי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מנכ"ל חברת כלכלית גוש עציון מר אהרוני </a:t>
            </a:r>
            <a:r>
              <a:rPr lang="he-IL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נויבואר</a:t>
            </a:r>
            <a:endParaRPr lang="he-IL" sz="1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ביקור בעוז וגאון – גוש עציון +הגברת נדיה מטר - נשים בירוק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e-IL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ביקור מקדים בישוב היהודי בחברון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he-IL" sz="1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he-IL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22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פגישות מתוכננות</a:t>
            </a:r>
            <a: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הרב אורי מילר – חסידות בעלז 29/12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עמית סגל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אמנון אברמוביץ – אישר השתתפות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מיכה גודמן- מלכוד 67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הרב שישה – חסידות תולדות אהרון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סיור מקדים בגזרת גוש עציון וחברון 29/12/19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4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הרעיון המסדר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הגיון </a:t>
            </a:r>
            <a:r>
              <a:rPr lang="he-I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רגיונאלי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על גב ההר, מצפון לדרום, משומרון לבנימין, עציון, יהודה וירושלים.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התבוננות מאוזנת באוכלוסיות במרחב- מלכוד 67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התבוננות רב ממדית בהיבטי </a:t>
            </a:r>
            <a:r>
              <a:rPr lang="he-I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הבטל"מ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ומפגשים עם הנהגה לאומית, הנהגה מקומית ומסורתית, אנשי עסקים, צעירים 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התפתחות עם מבט לעבר, להווה ועין צופיה לעתיד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מבט על יהודה ושומרון מהיבט לאומי, אזורי ומקומי</a:t>
            </a: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1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לאלוף</a:t>
            </a:r>
            <a: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he-IL" dirty="0">
                <a:solidFill>
                  <a:schemeClr val="accent2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solidFill>
                <a:schemeClr val="accent2"/>
              </a:solidFill>
              <a:latin typeface="BN Cloud" panose="02000000000000000000" pitchFamily="2" charset="-79"/>
              <a:ea typeface="Calibri" panose="020F0502020204030204" pitchFamily="34" charset="0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שיטת למידה – טכנולוגיה , </a:t>
            </a:r>
            <a:r>
              <a:rPr lang="he-I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וכו</a:t>
            </a: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לקחים מסיורים קודמים </a:t>
            </a: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print"/>
          <a:srcRect l="70175" r="18876"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0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‫רעיון מסדר‬‎">
            <a:extLst>
              <a:ext uri="{FF2B5EF4-FFF2-40B4-BE49-F238E27FC236}">
                <a16:creationId xmlns:a16="http://schemas.microsoft.com/office/drawing/2014/main" id="{812E9512-977C-4EC7-AC89-5970FFCC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" y="2032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CA6ED1AC-D013-4559-BDB2-E5EC6BB02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7" y="20320"/>
            <a:ext cx="11576266" cy="67304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BBA07F1A-8FD0-4133-9CDA-57BD7777F06C}"/>
              </a:ext>
            </a:extLst>
          </p:cNvPr>
          <p:cNvSpPr/>
          <p:nvPr/>
        </p:nvSpPr>
        <p:spPr>
          <a:xfrm>
            <a:off x="1849120" y="1076960"/>
            <a:ext cx="8503920" cy="47040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35EFDFF-2152-401D-8BAD-9B3306FA6ED3}"/>
              </a:ext>
            </a:extLst>
          </p:cNvPr>
          <p:cNvSpPr/>
          <p:nvPr/>
        </p:nvSpPr>
        <p:spPr>
          <a:xfrm>
            <a:off x="4757118" y="1158240"/>
            <a:ext cx="282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הרעיון המסדר</a:t>
            </a:r>
            <a:endParaRPr lang="he-IL" sz="3600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C7624E24-97DE-42CB-AE2B-C420CFB6FBD1}"/>
              </a:ext>
            </a:extLst>
          </p:cNvPr>
          <p:cNvSpPr/>
          <p:nvPr/>
        </p:nvSpPr>
        <p:spPr>
          <a:xfrm>
            <a:off x="1136588" y="645957"/>
            <a:ext cx="2715260" cy="182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הגיון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ראגיונאלי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 על גב ההר, מצפון לדרום, משומרון לבנימין, עציון, יהודה וירושלים</a:t>
            </a:r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36DDA97-EE2A-4397-883A-E5CDA5C949C2}"/>
              </a:ext>
            </a:extLst>
          </p:cNvPr>
          <p:cNvSpPr/>
          <p:nvPr/>
        </p:nvSpPr>
        <p:spPr>
          <a:xfrm>
            <a:off x="388621" y="3537964"/>
            <a:ext cx="3751278" cy="1092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התבוננות מאוזנת באוכלוסיות במרחב- מלכוד 67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A35D8A9-A254-4AF8-ACDB-A62E8C38A106}"/>
              </a:ext>
            </a:extLst>
          </p:cNvPr>
          <p:cNvSpPr/>
          <p:nvPr/>
        </p:nvSpPr>
        <p:spPr>
          <a:xfrm>
            <a:off x="6719811" y="5658568"/>
            <a:ext cx="5399134" cy="109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4E345DB-2E11-4493-AE9E-93ED9AAD3AF0}"/>
              </a:ext>
            </a:extLst>
          </p:cNvPr>
          <p:cNvSpPr/>
          <p:nvPr/>
        </p:nvSpPr>
        <p:spPr>
          <a:xfrm>
            <a:off x="7269865" y="6027559"/>
            <a:ext cx="402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התפתחות עם מבט לעבר, להווה ועין צופיה </a:t>
            </a:r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4B9FA36D-A147-45F4-8D04-127028AC624A}"/>
              </a:ext>
            </a:extLst>
          </p:cNvPr>
          <p:cNvSpPr/>
          <p:nvPr/>
        </p:nvSpPr>
        <p:spPr>
          <a:xfrm>
            <a:off x="3793126" y="4930532"/>
            <a:ext cx="460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מבט על יהודה ושומרון מהיבט לאומי, אזורי ומקומי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1FFC5F79-4A22-4630-9DFE-10EF0001DBB2}"/>
              </a:ext>
            </a:extLst>
          </p:cNvPr>
          <p:cNvSpPr/>
          <p:nvPr/>
        </p:nvSpPr>
        <p:spPr>
          <a:xfrm>
            <a:off x="8696960" y="984638"/>
            <a:ext cx="3044040" cy="17050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>
                <a:solidFill>
                  <a:schemeClr val="bg1"/>
                </a:solidFill>
                <a:latin typeface="Arial" panose="020B0604020202020204" pitchFamily="34" charset="0"/>
              </a:rPr>
              <a:t>התבוננות רב ממדית במרכיבי הבטל"מ ומפגשים עם הנהגה לאומית, הנהגה מקומית ומסורתית, אנשי עסקים, צעירים </a:t>
            </a:r>
            <a:endParaRPr lang="he-I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2331</TotalTime>
  <Words>2021</Words>
  <Application>Microsoft Office PowerPoint</Application>
  <PresentationFormat>מסך רחב</PresentationFormat>
  <Paragraphs>544</Paragraphs>
  <Slides>37</Slides>
  <Notes>0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6" baseType="lpstr">
      <vt:lpstr>Arial</vt:lpstr>
      <vt:lpstr>BN Cloud</vt:lpstr>
      <vt:lpstr>Calibri</vt:lpstr>
      <vt:lpstr>Calibri Light</vt:lpstr>
      <vt:lpstr>David</vt:lpstr>
      <vt:lpstr>Guttman Stam</vt:lpstr>
      <vt:lpstr>Times New Roman</vt:lpstr>
      <vt:lpstr>Wingdings</vt:lpstr>
      <vt:lpstr>מבט לאחור</vt:lpstr>
      <vt:lpstr>סיור איו"ש וירושלים</vt:lpstr>
      <vt:lpstr>כללי </vt:lpstr>
      <vt:lpstr>הכנות על ציר הזמן </vt:lpstr>
      <vt:lpstr>מפגשי הכנה </vt:lpstr>
      <vt:lpstr>מפגשי הכנה </vt:lpstr>
      <vt:lpstr>פגישות מתוכננות </vt:lpstr>
      <vt:lpstr>הרעיון המסדר </vt:lpstr>
      <vt:lpstr>לאלוף </vt:lpstr>
      <vt:lpstr>מצגת של PowerPoint‏</vt:lpstr>
      <vt:lpstr>מטרות סיור איו"ש וירושלים  </vt:lpstr>
      <vt:lpstr>שאלות המחקר </vt:lpstr>
      <vt:lpstr>יום טעינה איו"ש וירושלים יום ג- 21.1.2020</vt:lpstr>
      <vt:lpstr>יום טעינה איו"ש וירושלים יום ד 22.1.20 </vt:lpstr>
      <vt:lpstr>יום טעינה איו"ש וירושלים יום ה- 23.1.2020</vt:lpstr>
      <vt:lpstr>סיור שומרון בנימין– יום ג'   28.1.2020</vt:lpstr>
      <vt:lpstr>סיור שומרון בנימין– יום ג'   28.1.2020</vt:lpstr>
      <vt:lpstr>סיור עציון חברון   – יום ד'   29.1.2020</vt:lpstr>
      <vt:lpstr>סיור עציון חברון– יום ד'   29.1.2020</vt:lpstr>
      <vt:lpstr>ירושלים של  זהב...</vt:lpstr>
      <vt:lpstr>סיור ירושלים– יום ה' -  30.1.2020</vt:lpstr>
      <vt:lpstr>פערים וחוסרים </vt:lpstr>
      <vt:lpstr>מפת מענה לשאלות המחקר   </vt:lpstr>
      <vt:lpstr>על מה ויתרנו ?  </vt:lpstr>
      <vt:lpstr>מנהלות </vt:lpstr>
      <vt:lpstr>מנהלות - המשך </vt:lpstr>
      <vt:lpstr>מנהלות - המשך </vt:lpstr>
      <vt:lpstr>דגשים לסיור </vt:lpstr>
      <vt:lpstr>אבטחה ובטיחות </vt:lpstr>
      <vt:lpstr>תחומי אחריות  - חומרי הדרכה </vt:lpstr>
      <vt:lpstr>תחומי אחריות  - הדרכה, המשך </vt:lpstr>
      <vt:lpstr>תחומי אחריות  - קבלת קורות חיים +הצגת מרצים+תשורות </vt:lpstr>
      <vt:lpstr>תחומי אחריות  - קבלת קורות חיים +הצגת מרצים+תשורות </vt:lpstr>
      <vt:lpstr>תחומי אחריות  - לוגיסטיקה </vt:lpstr>
      <vt:lpstr>תחומי אחריות  - המשך </vt:lpstr>
      <vt:lpstr>תיאום סיורים בירושלים </vt:lpstr>
      <vt:lpstr>מזג אוויר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איו"ש וירושלים</dc:title>
  <dc:creator>איתן שפיצר</dc:creator>
  <cp:lastModifiedBy>OSUser</cp:lastModifiedBy>
  <cp:revision>237</cp:revision>
  <dcterms:created xsi:type="dcterms:W3CDTF">2019-10-30T16:05:55Z</dcterms:created>
  <dcterms:modified xsi:type="dcterms:W3CDTF">2020-01-01T12:23:53Z</dcterms:modified>
</cp:coreProperties>
</file>