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3" r:id="rId2"/>
    <p:sldId id="294" r:id="rId3"/>
    <p:sldId id="297" r:id="rId4"/>
    <p:sldId id="296" r:id="rId5"/>
    <p:sldId id="299" r:id="rId6"/>
    <p:sldId id="300" r:id="rId7"/>
    <p:sldId id="302" r:id="rId8"/>
    <p:sldId id="305" r:id="rId9"/>
    <p:sldId id="303" r:id="rId10"/>
    <p:sldId id="307" r:id="rId11"/>
    <p:sldId id="308" r:id="rId12"/>
    <p:sldId id="314" r:id="rId13"/>
    <p:sldId id="315" r:id="rId14"/>
    <p:sldId id="311" r:id="rId15"/>
    <p:sldId id="310" r:id="rId16"/>
    <p:sldId id="309" r:id="rId17"/>
    <p:sldId id="312" r:id="rId18"/>
    <p:sldId id="313" r:id="rId19"/>
  </p:sldIdLst>
  <p:sldSz cx="9144000" cy="6858000" type="screen4x3"/>
  <p:notesSz cx="6858000" cy="9144000"/>
  <p:defaultTextStyle>
    <a:defPPr>
      <a:defRPr lang="he-IL"/>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99" d="100"/>
          <a:sy n="99" d="100"/>
        </p:scale>
        <p:origin x="19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Rectangle 4">
            <a:extLst>
              <a:ext uri="{FF2B5EF4-FFF2-40B4-BE49-F238E27FC236}">
                <a16:creationId xmlns:a16="http://schemas.microsoft.com/office/drawing/2014/main" id="{BF7D708B-ED9B-4BBF-AD40-E3F0235E1120}"/>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F1B1A552-BC32-406D-93EE-311B15ED3286}"/>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449CCCA0-BC34-4AD0-9011-D6EFEBEE6709}"/>
              </a:ext>
            </a:extLst>
          </p:cNvPr>
          <p:cNvSpPr>
            <a:spLocks noGrp="1" noChangeArrowheads="1"/>
          </p:cNvSpPr>
          <p:nvPr>
            <p:ph type="sldNum" sz="quarter" idx="12"/>
          </p:nvPr>
        </p:nvSpPr>
        <p:spPr>
          <a:ln/>
        </p:spPr>
        <p:txBody>
          <a:bodyPr/>
          <a:lstStyle>
            <a:lvl1pPr>
              <a:defRPr/>
            </a:lvl1pPr>
          </a:lstStyle>
          <a:p>
            <a:pPr>
              <a:defRPr/>
            </a:pPr>
            <a:fld id="{725B6652-9CFC-44C4-A02B-1DA8521D0E66}" type="slidenum">
              <a:rPr lang="he-IL" altLang="he-IL"/>
              <a:pPr>
                <a:defRPr/>
              </a:pPr>
              <a:t>‹#›</a:t>
            </a:fld>
            <a:endParaRPr lang="en-US" altLang="he-IL"/>
          </a:p>
        </p:txBody>
      </p:sp>
    </p:spTree>
    <p:extLst>
      <p:ext uri="{BB962C8B-B14F-4D97-AF65-F5344CB8AC3E}">
        <p14:creationId xmlns:p14="http://schemas.microsoft.com/office/powerpoint/2010/main" val="140863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F6395F3-F28C-4EDB-8675-3D564A048F28}"/>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B388A67F-B229-46A7-AA82-54A04CD02F6D}"/>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44A7496B-8A7B-4335-BD50-37C82414662A}"/>
              </a:ext>
            </a:extLst>
          </p:cNvPr>
          <p:cNvSpPr>
            <a:spLocks noGrp="1" noChangeArrowheads="1"/>
          </p:cNvSpPr>
          <p:nvPr>
            <p:ph type="sldNum" sz="quarter" idx="12"/>
          </p:nvPr>
        </p:nvSpPr>
        <p:spPr>
          <a:ln/>
        </p:spPr>
        <p:txBody>
          <a:bodyPr/>
          <a:lstStyle>
            <a:lvl1pPr>
              <a:defRPr/>
            </a:lvl1pPr>
          </a:lstStyle>
          <a:p>
            <a:pPr>
              <a:defRPr/>
            </a:pPr>
            <a:fld id="{3C721D3B-2E64-415E-8A98-426EF8DFF621}" type="slidenum">
              <a:rPr lang="he-IL" altLang="he-IL"/>
              <a:pPr>
                <a:defRPr/>
              </a:pPr>
              <a:t>‹#›</a:t>
            </a:fld>
            <a:endParaRPr lang="en-US" altLang="he-IL"/>
          </a:p>
        </p:txBody>
      </p:sp>
    </p:spTree>
    <p:extLst>
      <p:ext uri="{BB962C8B-B14F-4D97-AF65-F5344CB8AC3E}">
        <p14:creationId xmlns:p14="http://schemas.microsoft.com/office/powerpoint/2010/main" val="20089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8AB05DD-118A-464D-B3E1-1EA71F613804}"/>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BDE97021-7A63-41A6-B751-EB8D8C67C79E}"/>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286CF28D-7065-4534-821B-BAE50A241F5B}"/>
              </a:ext>
            </a:extLst>
          </p:cNvPr>
          <p:cNvSpPr>
            <a:spLocks noGrp="1" noChangeArrowheads="1"/>
          </p:cNvSpPr>
          <p:nvPr>
            <p:ph type="sldNum" sz="quarter" idx="12"/>
          </p:nvPr>
        </p:nvSpPr>
        <p:spPr>
          <a:ln/>
        </p:spPr>
        <p:txBody>
          <a:bodyPr/>
          <a:lstStyle>
            <a:lvl1pPr>
              <a:defRPr/>
            </a:lvl1pPr>
          </a:lstStyle>
          <a:p>
            <a:pPr>
              <a:defRPr/>
            </a:pPr>
            <a:fld id="{5ED54183-1050-45A5-B71F-F3065FA82A76}" type="slidenum">
              <a:rPr lang="he-IL" altLang="he-IL"/>
              <a:pPr>
                <a:defRPr/>
              </a:pPr>
              <a:t>‹#›</a:t>
            </a:fld>
            <a:endParaRPr lang="en-US" altLang="he-IL"/>
          </a:p>
        </p:txBody>
      </p:sp>
    </p:spTree>
    <p:extLst>
      <p:ext uri="{BB962C8B-B14F-4D97-AF65-F5344CB8AC3E}">
        <p14:creationId xmlns:p14="http://schemas.microsoft.com/office/powerpoint/2010/main" val="343409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77C668BA-04C5-4331-A7E1-12A9114BCCDB}"/>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EA20E9C3-F4C2-4FAE-9D58-354CB9E1D092}"/>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4CFEA8DB-1566-430A-9B2D-2ACBE9BB475A}"/>
              </a:ext>
            </a:extLst>
          </p:cNvPr>
          <p:cNvSpPr>
            <a:spLocks noGrp="1" noChangeArrowheads="1"/>
          </p:cNvSpPr>
          <p:nvPr>
            <p:ph type="sldNum" sz="quarter" idx="12"/>
          </p:nvPr>
        </p:nvSpPr>
        <p:spPr>
          <a:ln/>
        </p:spPr>
        <p:txBody>
          <a:bodyPr/>
          <a:lstStyle>
            <a:lvl1pPr>
              <a:defRPr/>
            </a:lvl1pPr>
          </a:lstStyle>
          <a:p>
            <a:pPr>
              <a:defRPr/>
            </a:pPr>
            <a:fld id="{99104426-8FF0-48A9-B84E-4EE959D8D274}" type="slidenum">
              <a:rPr lang="he-IL" altLang="he-IL"/>
              <a:pPr>
                <a:defRPr/>
              </a:pPr>
              <a:t>‹#›</a:t>
            </a:fld>
            <a:endParaRPr lang="en-US" altLang="he-IL"/>
          </a:p>
        </p:txBody>
      </p:sp>
    </p:spTree>
    <p:extLst>
      <p:ext uri="{BB962C8B-B14F-4D97-AF65-F5344CB8AC3E}">
        <p14:creationId xmlns:p14="http://schemas.microsoft.com/office/powerpoint/2010/main" val="128508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8"/>
            <a:ext cx="78867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E7E4580B-25AC-49EF-A163-E7403879B73C}"/>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5" name="Rectangle 5">
            <a:extLst>
              <a:ext uri="{FF2B5EF4-FFF2-40B4-BE49-F238E27FC236}">
                <a16:creationId xmlns:a16="http://schemas.microsoft.com/office/drawing/2014/main" id="{8E80CE0E-059E-449D-A29D-54CA9EE4F79A}"/>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6" name="Rectangle 6">
            <a:extLst>
              <a:ext uri="{FF2B5EF4-FFF2-40B4-BE49-F238E27FC236}">
                <a16:creationId xmlns:a16="http://schemas.microsoft.com/office/drawing/2014/main" id="{646B7CA2-93C9-4397-B323-15C6F686431C}"/>
              </a:ext>
            </a:extLst>
          </p:cNvPr>
          <p:cNvSpPr>
            <a:spLocks noGrp="1" noChangeArrowheads="1"/>
          </p:cNvSpPr>
          <p:nvPr>
            <p:ph type="sldNum" sz="quarter" idx="12"/>
          </p:nvPr>
        </p:nvSpPr>
        <p:spPr>
          <a:ln/>
        </p:spPr>
        <p:txBody>
          <a:bodyPr/>
          <a:lstStyle>
            <a:lvl1pPr>
              <a:defRPr/>
            </a:lvl1pPr>
          </a:lstStyle>
          <a:p>
            <a:pPr>
              <a:defRPr/>
            </a:pPr>
            <a:fld id="{039B40E3-A6A0-46D5-8FFB-BBA5C359ED91}" type="slidenum">
              <a:rPr lang="he-IL" altLang="he-IL"/>
              <a:pPr>
                <a:defRPr/>
              </a:pPr>
              <a:t>‹#›</a:t>
            </a:fld>
            <a:endParaRPr lang="en-US" altLang="he-IL"/>
          </a:p>
        </p:txBody>
      </p:sp>
    </p:spTree>
    <p:extLst>
      <p:ext uri="{BB962C8B-B14F-4D97-AF65-F5344CB8AC3E}">
        <p14:creationId xmlns:p14="http://schemas.microsoft.com/office/powerpoint/2010/main" val="182244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2A01D54F-E6F6-4FDB-A4BD-CD85A3B2CA1C}"/>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983CDA19-93AF-4024-BA61-D87C83925D2B}"/>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a:extLst>
              <a:ext uri="{FF2B5EF4-FFF2-40B4-BE49-F238E27FC236}">
                <a16:creationId xmlns:a16="http://schemas.microsoft.com/office/drawing/2014/main" id="{60467F92-A171-490B-9D8C-3AABE46FA82A}"/>
              </a:ext>
            </a:extLst>
          </p:cNvPr>
          <p:cNvSpPr>
            <a:spLocks noGrp="1" noChangeArrowheads="1"/>
          </p:cNvSpPr>
          <p:nvPr>
            <p:ph type="sldNum" sz="quarter" idx="12"/>
          </p:nvPr>
        </p:nvSpPr>
        <p:spPr>
          <a:ln/>
        </p:spPr>
        <p:txBody>
          <a:bodyPr/>
          <a:lstStyle>
            <a:lvl1pPr>
              <a:defRPr/>
            </a:lvl1pPr>
          </a:lstStyle>
          <a:p>
            <a:pPr>
              <a:defRPr/>
            </a:pPr>
            <a:fld id="{DDED090F-78D5-4C9F-B96D-144D36BAC69F}" type="slidenum">
              <a:rPr lang="he-IL" altLang="he-IL"/>
              <a:pPr>
                <a:defRPr/>
              </a:pPr>
              <a:t>‹#›</a:t>
            </a:fld>
            <a:endParaRPr lang="en-US" altLang="he-IL"/>
          </a:p>
        </p:txBody>
      </p:sp>
    </p:spTree>
    <p:extLst>
      <p:ext uri="{BB962C8B-B14F-4D97-AF65-F5344CB8AC3E}">
        <p14:creationId xmlns:p14="http://schemas.microsoft.com/office/powerpoint/2010/main" val="5001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365125"/>
            <a:ext cx="78867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30238" y="2505075"/>
            <a:ext cx="386873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29150" y="2505075"/>
            <a:ext cx="38877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455BD789-9803-4C34-AF90-BD488764C295}"/>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8" name="Rectangle 5">
            <a:extLst>
              <a:ext uri="{FF2B5EF4-FFF2-40B4-BE49-F238E27FC236}">
                <a16:creationId xmlns:a16="http://schemas.microsoft.com/office/drawing/2014/main" id="{C5A47FAB-724C-436F-BEED-281E813AF7E3}"/>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9" name="Rectangle 6">
            <a:extLst>
              <a:ext uri="{FF2B5EF4-FFF2-40B4-BE49-F238E27FC236}">
                <a16:creationId xmlns:a16="http://schemas.microsoft.com/office/drawing/2014/main" id="{94A5CFC1-CAC9-4D1B-A0D8-2F6250FE1530}"/>
              </a:ext>
            </a:extLst>
          </p:cNvPr>
          <p:cNvSpPr>
            <a:spLocks noGrp="1" noChangeArrowheads="1"/>
          </p:cNvSpPr>
          <p:nvPr>
            <p:ph type="sldNum" sz="quarter" idx="12"/>
          </p:nvPr>
        </p:nvSpPr>
        <p:spPr>
          <a:ln/>
        </p:spPr>
        <p:txBody>
          <a:bodyPr/>
          <a:lstStyle>
            <a:lvl1pPr>
              <a:defRPr/>
            </a:lvl1pPr>
          </a:lstStyle>
          <a:p>
            <a:pPr>
              <a:defRPr/>
            </a:pPr>
            <a:fld id="{F047E9EE-D5BD-48A1-9F0A-66A609C44B59}" type="slidenum">
              <a:rPr lang="he-IL" altLang="he-IL"/>
              <a:pPr>
                <a:defRPr/>
              </a:pPr>
              <a:t>‹#›</a:t>
            </a:fld>
            <a:endParaRPr lang="en-US" altLang="he-IL"/>
          </a:p>
        </p:txBody>
      </p:sp>
    </p:spTree>
    <p:extLst>
      <p:ext uri="{BB962C8B-B14F-4D97-AF65-F5344CB8AC3E}">
        <p14:creationId xmlns:p14="http://schemas.microsoft.com/office/powerpoint/2010/main" val="12407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70F0332C-08D0-4709-A237-8A43BBC1C7BF}"/>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4" name="Rectangle 5">
            <a:extLst>
              <a:ext uri="{FF2B5EF4-FFF2-40B4-BE49-F238E27FC236}">
                <a16:creationId xmlns:a16="http://schemas.microsoft.com/office/drawing/2014/main" id="{6BB6822C-693E-4612-B8D6-04B0CEF556F9}"/>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5" name="Rectangle 6">
            <a:extLst>
              <a:ext uri="{FF2B5EF4-FFF2-40B4-BE49-F238E27FC236}">
                <a16:creationId xmlns:a16="http://schemas.microsoft.com/office/drawing/2014/main" id="{7E3E9990-AA92-4EA5-AA3B-B52D15123DF4}"/>
              </a:ext>
            </a:extLst>
          </p:cNvPr>
          <p:cNvSpPr>
            <a:spLocks noGrp="1" noChangeArrowheads="1"/>
          </p:cNvSpPr>
          <p:nvPr>
            <p:ph type="sldNum" sz="quarter" idx="12"/>
          </p:nvPr>
        </p:nvSpPr>
        <p:spPr>
          <a:ln/>
        </p:spPr>
        <p:txBody>
          <a:bodyPr/>
          <a:lstStyle>
            <a:lvl1pPr>
              <a:defRPr/>
            </a:lvl1pPr>
          </a:lstStyle>
          <a:p>
            <a:pPr>
              <a:defRPr/>
            </a:pPr>
            <a:fld id="{740944E1-967D-4AC6-8E2E-4E996CCDD2D4}" type="slidenum">
              <a:rPr lang="he-IL" altLang="he-IL"/>
              <a:pPr>
                <a:defRPr/>
              </a:pPr>
              <a:t>‹#›</a:t>
            </a:fld>
            <a:endParaRPr lang="en-US" altLang="he-IL"/>
          </a:p>
        </p:txBody>
      </p:sp>
    </p:spTree>
    <p:extLst>
      <p:ext uri="{BB962C8B-B14F-4D97-AF65-F5344CB8AC3E}">
        <p14:creationId xmlns:p14="http://schemas.microsoft.com/office/powerpoint/2010/main" val="22473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08553E-3A8D-4B64-A7B0-A39BB2460CC4}"/>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3" name="Rectangle 5">
            <a:extLst>
              <a:ext uri="{FF2B5EF4-FFF2-40B4-BE49-F238E27FC236}">
                <a16:creationId xmlns:a16="http://schemas.microsoft.com/office/drawing/2014/main" id="{58CB70C9-5C27-4033-8EA6-CAC0DC8FCF6A}"/>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4" name="Rectangle 6">
            <a:extLst>
              <a:ext uri="{FF2B5EF4-FFF2-40B4-BE49-F238E27FC236}">
                <a16:creationId xmlns:a16="http://schemas.microsoft.com/office/drawing/2014/main" id="{562AB41F-1F62-4FEB-B709-CDB4C1398EF7}"/>
              </a:ext>
            </a:extLst>
          </p:cNvPr>
          <p:cNvSpPr>
            <a:spLocks noGrp="1" noChangeArrowheads="1"/>
          </p:cNvSpPr>
          <p:nvPr>
            <p:ph type="sldNum" sz="quarter" idx="12"/>
          </p:nvPr>
        </p:nvSpPr>
        <p:spPr>
          <a:ln/>
        </p:spPr>
        <p:txBody>
          <a:bodyPr/>
          <a:lstStyle>
            <a:lvl1pPr>
              <a:defRPr/>
            </a:lvl1pPr>
          </a:lstStyle>
          <a:p>
            <a:pPr>
              <a:defRPr/>
            </a:pPr>
            <a:fld id="{D59EED18-95E0-4500-8C34-7719A3C3F4B2}" type="slidenum">
              <a:rPr lang="he-IL" altLang="he-IL"/>
              <a:pPr>
                <a:defRPr/>
              </a:pPr>
              <a:t>‹#›</a:t>
            </a:fld>
            <a:endParaRPr lang="en-US" altLang="he-IL"/>
          </a:p>
        </p:txBody>
      </p:sp>
    </p:spTree>
    <p:extLst>
      <p:ext uri="{BB962C8B-B14F-4D97-AF65-F5344CB8AC3E}">
        <p14:creationId xmlns:p14="http://schemas.microsoft.com/office/powerpoint/2010/main" val="280854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D8D64C6D-F2B0-436F-B836-82A51DE89C85}"/>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94AAA001-85FF-45D8-B127-46AC80307CA9}"/>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a:extLst>
              <a:ext uri="{FF2B5EF4-FFF2-40B4-BE49-F238E27FC236}">
                <a16:creationId xmlns:a16="http://schemas.microsoft.com/office/drawing/2014/main" id="{F6084710-F4D1-449F-8EB0-1F1BC31C3220}"/>
              </a:ext>
            </a:extLst>
          </p:cNvPr>
          <p:cNvSpPr>
            <a:spLocks noGrp="1" noChangeArrowheads="1"/>
          </p:cNvSpPr>
          <p:nvPr>
            <p:ph type="sldNum" sz="quarter" idx="12"/>
          </p:nvPr>
        </p:nvSpPr>
        <p:spPr>
          <a:ln/>
        </p:spPr>
        <p:txBody>
          <a:bodyPr/>
          <a:lstStyle>
            <a:lvl1pPr>
              <a:defRPr/>
            </a:lvl1pPr>
          </a:lstStyle>
          <a:p>
            <a:pPr>
              <a:defRPr/>
            </a:pPr>
            <a:fld id="{E6D71384-9870-4431-9015-341F6253AB99}" type="slidenum">
              <a:rPr lang="he-IL" altLang="he-IL"/>
              <a:pPr>
                <a:defRPr/>
              </a:pPr>
              <a:t>‹#›</a:t>
            </a:fld>
            <a:endParaRPr lang="en-US" altLang="he-IL"/>
          </a:p>
        </p:txBody>
      </p:sp>
    </p:spTree>
    <p:extLst>
      <p:ext uri="{BB962C8B-B14F-4D97-AF65-F5344CB8AC3E}">
        <p14:creationId xmlns:p14="http://schemas.microsoft.com/office/powerpoint/2010/main" val="368772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2AABF3D4-38D8-4091-94A5-4D897D6F1FFF}"/>
              </a:ext>
            </a:extLst>
          </p:cNvPr>
          <p:cNvSpPr>
            <a:spLocks noGrp="1" noChangeArrowheads="1"/>
          </p:cNvSpPr>
          <p:nvPr>
            <p:ph type="dt" sz="half" idx="10"/>
          </p:nvPr>
        </p:nvSpPr>
        <p:spPr>
          <a:ln/>
        </p:spPr>
        <p:txBody>
          <a:bodyPr/>
          <a:lstStyle>
            <a:lvl1pPr>
              <a:defRPr/>
            </a:lvl1pPr>
          </a:lstStyle>
          <a:p>
            <a:pPr>
              <a:defRPr/>
            </a:pPr>
            <a:endParaRPr lang="en-US" altLang="he-IL"/>
          </a:p>
        </p:txBody>
      </p:sp>
      <p:sp>
        <p:nvSpPr>
          <p:cNvPr id="6" name="Rectangle 5">
            <a:extLst>
              <a:ext uri="{FF2B5EF4-FFF2-40B4-BE49-F238E27FC236}">
                <a16:creationId xmlns:a16="http://schemas.microsoft.com/office/drawing/2014/main" id="{0EF3DE53-A9F5-4FEA-ABCB-B1FB9B90D803}"/>
              </a:ext>
            </a:extLst>
          </p:cNvPr>
          <p:cNvSpPr>
            <a:spLocks noGrp="1" noChangeArrowheads="1"/>
          </p:cNvSpPr>
          <p:nvPr>
            <p:ph type="ftr" sz="quarter" idx="11"/>
          </p:nvPr>
        </p:nvSpPr>
        <p:spPr>
          <a:ln/>
        </p:spPr>
        <p:txBody>
          <a:bodyPr/>
          <a:lstStyle>
            <a:lvl1pPr>
              <a:defRPr/>
            </a:lvl1pPr>
          </a:lstStyle>
          <a:p>
            <a:pPr>
              <a:defRPr/>
            </a:pPr>
            <a:endParaRPr lang="en-US" altLang="he-IL"/>
          </a:p>
        </p:txBody>
      </p:sp>
      <p:sp>
        <p:nvSpPr>
          <p:cNvPr id="7" name="Rectangle 6">
            <a:extLst>
              <a:ext uri="{FF2B5EF4-FFF2-40B4-BE49-F238E27FC236}">
                <a16:creationId xmlns:a16="http://schemas.microsoft.com/office/drawing/2014/main" id="{6573C64D-97C4-44B1-BE8F-DA7C81C7D941}"/>
              </a:ext>
            </a:extLst>
          </p:cNvPr>
          <p:cNvSpPr>
            <a:spLocks noGrp="1" noChangeArrowheads="1"/>
          </p:cNvSpPr>
          <p:nvPr>
            <p:ph type="sldNum" sz="quarter" idx="12"/>
          </p:nvPr>
        </p:nvSpPr>
        <p:spPr>
          <a:ln/>
        </p:spPr>
        <p:txBody>
          <a:bodyPr/>
          <a:lstStyle>
            <a:lvl1pPr>
              <a:defRPr/>
            </a:lvl1pPr>
          </a:lstStyle>
          <a:p>
            <a:pPr>
              <a:defRPr/>
            </a:pPr>
            <a:fld id="{33BB8EB9-E4A3-4A5F-8567-31534D99A29B}" type="slidenum">
              <a:rPr lang="he-IL" altLang="he-IL"/>
              <a:pPr>
                <a:defRPr/>
              </a:pPr>
              <a:t>‹#›</a:t>
            </a:fld>
            <a:endParaRPr lang="en-US" altLang="he-IL"/>
          </a:p>
        </p:txBody>
      </p:sp>
    </p:spTree>
    <p:extLst>
      <p:ext uri="{BB962C8B-B14F-4D97-AF65-F5344CB8AC3E}">
        <p14:creationId xmlns:p14="http://schemas.microsoft.com/office/powerpoint/2010/main" val="201910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771970-95F2-4A2F-8058-3B2B8B62BE8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e-IL"/>
              <a:t>Click to edit Master title style</a:t>
            </a:r>
          </a:p>
        </p:txBody>
      </p:sp>
      <p:sp>
        <p:nvSpPr>
          <p:cNvPr id="1027" name="Rectangle 3">
            <a:extLst>
              <a:ext uri="{FF2B5EF4-FFF2-40B4-BE49-F238E27FC236}">
                <a16:creationId xmlns:a16="http://schemas.microsoft.com/office/drawing/2014/main" id="{889A6DDF-B51A-4471-9ADD-C4E00B2C1E2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1028" name="Rectangle 4">
            <a:extLst>
              <a:ext uri="{FF2B5EF4-FFF2-40B4-BE49-F238E27FC236}">
                <a16:creationId xmlns:a16="http://schemas.microsoft.com/office/drawing/2014/main" id="{F97EE994-30B7-453A-AA06-B3264830DFF3}"/>
              </a:ext>
            </a:extLst>
          </p:cNvPr>
          <p:cNvSpPr>
            <a:spLocks noGrp="1" noChangeArrowheads="1"/>
          </p:cNvSpPr>
          <p:nvPr>
            <p:ph type="dt" sz="half" idx="2"/>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1" hangingPunct="1">
              <a:defRPr sz="1400" b="0"/>
            </a:lvl1pPr>
          </a:lstStyle>
          <a:p>
            <a:pPr>
              <a:defRPr/>
            </a:pPr>
            <a:endParaRPr lang="en-US" altLang="he-IL"/>
          </a:p>
        </p:txBody>
      </p:sp>
      <p:sp>
        <p:nvSpPr>
          <p:cNvPr id="1029" name="Rectangle 5">
            <a:extLst>
              <a:ext uri="{FF2B5EF4-FFF2-40B4-BE49-F238E27FC236}">
                <a16:creationId xmlns:a16="http://schemas.microsoft.com/office/drawing/2014/main" id="{ABEE1373-F938-4616-BE13-DD359203F76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1" eaLnBrk="1" hangingPunct="1">
              <a:defRPr sz="1400" b="0"/>
            </a:lvl1pPr>
          </a:lstStyle>
          <a:p>
            <a:pPr>
              <a:defRPr/>
            </a:pPr>
            <a:endParaRPr lang="en-US" altLang="he-IL"/>
          </a:p>
        </p:txBody>
      </p:sp>
      <p:sp>
        <p:nvSpPr>
          <p:cNvPr id="1030" name="Rectangle 6">
            <a:extLst>
              <a:ext uri="{FF2B5EF4-FFF2-40B4-BE49-F238E27FC236}">
                <a16:creationId xmlns:a16="http://schemas.microsoft.com/office/drawing/2014/main" id="{B93910A5-2212-4918-B094-E7DACEDC34DF}"/>
              </a:ext>
            </a:extLst>
          </p:cNvPr>
          <p:cNvSpPr>
            <a:spLocks noGrp="1" noChangeArrowheads="1"/>
          </p:cNvSpPr>
          <p:nvPr>
            <p:ph type="sldNum" sz="quarter" idx="4"/>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1" eaLnBrk="1" hangingPunct="1">
              <a:defRPr sz="1400" b="0" smtClean="0"/>
            </a:lvl1pPr>
          </a:lstStyle>
          <a:p>
            <a:pPr>
              <a:defRPr/>
            </a:pPr>
            <a:fld id="{EDF67F7E-20D9-4725-A98C-2099B401E723}"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eb.archive.org/web/20050416213444/http:/www.foreignaffairs.org/19990301facomment963/charles-clover/dreams-of-the-eurasian-heartland-the-reemergence-of-geopolitic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תוצאת תמונה עבור ‪world map‬‏">
            <a:extLst>
              <a:ext uri="{FF2B5EF4-FFF2-40B4-BE49-F238E27FC236}">
                <a16:creationId xmlns:a16="http://schemas.microsoft.com/office/drawing/2014/main" id="{E32A9E5F-0714-4EBE-8BB2-4670F56CE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תיבת טקסט 3">
            <a:extLst>
              <a:ext uri="{FF2B5EF4-FFF2-40B4-BE49-F238E27FC236}">
                <a16:creationId xmlns:a16="http://schemas.microsoft.com/office/drawing/2014/main" id="{1DDB46E6-DE7D-4C6D-96E9-E12A3C816F50}"/>
              </a:ext>
            </a:extLst>
          </p:cNvPr>
          <p:cNvSpPr txBox="1"/>
          <p:nvPr/>
        </p:nvSpPr>
        <p:spPr>
          <a:xfrm>
            <a:off x="307975" y="682625"/>
            <a:ext cx="8421688" cy="3970338"/>
          </a:xfrm>
          <a:prstGeom prst="rect">
            <a:avLst/>
          </a:prstGeom>
          <a:noFill/>
        </p:spPr>
        <p:txBody>
          <a:bodyPr rtlCol="1">
            <a:spAutoFit/>
          </a:bodyPr>
          <a:lstStyle/>
          <a:p>
            <a:pPr algn="r" rtl="1" eaLnBrk="1" hangingPunct="1">
              <a:defRPr/>
            </a:pPr>
            <a:endParaRPr lang="he-IL" altLang="zh-CN" sz="3600"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mn-cs"/>
            </a:endParaRPr>
          </a:p>
          <a:p>
            <a:pPr algn="ctr" rtl="1" eaLnBrk="1" hangingPunct="1">
              <a:defRPr/>
            </a:pPr>
            <a:r>
              <a:rPr lang="he-IL" altLang="zh-CN" sz="3600"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mn-cs"/>
              </a:rPr>
              <a:t>גיאו-פוליטיקה וגיאו-אסטרטגיה </a:t>
            </a:r>
          </a:p>
          <a:p>
            <a:pPr algn="ctr" rtl="1" eaLnBrk="1" hangingPunct="1">
              <a:defRPr/>
            </a:pPr>
            <a:r>
              <a:rPr lang="he-IL" altLang="zh-CN" sz="3600"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mn-cs"/>
              </a:rPr>
              <a:t>בראי הבטל''מ</a:t>
            </a:r>
          </a:p>
          <a:p>
            <a:pPr algn="ctr" rtl="1" eaLnBrk="1" hangingPunct="1">
              <a:defRPr/>
            </a:pPr>
            <a:endParaRPr lang="he-IL" altLang="zh-CN" sz="3600"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mn-cs"/>
            </a:endParaRPr>
          </a:p>
          <a:p>
            <a:pPr algn="ctr" rtl="1" eaLnBrk="1" hangingPunct="1">
              <a:defRPr/>
            </a:pPr>
            <a:r>
              <a:rPr lang="he-IL" altLang="zh-CN" sz="3600"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mn-cs"/>
              </a:rPr>
              <a:t>מב''ל </a:t>
            </a:r>
            <a:r>
              <a:rPr lang="he-IL" altLang="zh-CN" sz="3600" dirty="0" err="1">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mn-cs"/>
              </a:rPr>
              <a:t>מ''ח</a:t>
            </a:r>
            <a:endParaRPr lang="he-IL" altLang="zh-CN" sz="3600"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mn-cs"/>
            </a:endParaRPr>
          </a:p>
          <a:p>
            <a:pPr algn="ctr" rtl="1" eaLnBrk="1" hangingPunct="1">
              <a:defRPr/>
            </a:pPr>
            <a:endParaRPr lang="en-US" altLang="zh-CN" sz="3600" dirty="0">
              <a:solidFill>
                <a:srgbClr val="7030A0"/>
              </a:solidFill>
              <a:effectLst>
                <a:outerShdw blurRad="38100" dist="38100" dir="2700000" algn="tl">
                  <a:srgbClr val="C0C0C0"/>
                </a:outerShdw>
              </a:effectLst>
              <a:latin typeface="Arial Narrow" panose="020B0606020202030204" pitchFamily="34" charset="0"/>
              <a:ea typeface="SimSun" panose="02010600030101010101" pitchFamily="2" charset="-122"/>
              <a:cs typeface="+mn-cs"/>
            </a:endParaRPr>
          </a:p>
          <a:p>
            <a:pPr algn="r" rtl="1" eaLnBrk="1" hangingPunct="1">
              <a:defRPr/>
            </a:pPr>
            <a:endParaRPr lang="he-IL" sz="3600" dirty="0">
              <a:solidFill>
                <a:srgbClr val="7030A0"/>
              </a:solidFill>
              <a:cs typeface="+mn-cs"/>
            </a:endParaRPr>
          </a:p>
        </p:txBody>
      </p:sp>
      <p:sp>
        <p:nvSpPr>
          <p:cNvPr id="5" name="תיבת טקסט 4">
            <a:extLst>
              <a:ext uri="{FF2B5EF4-FFF2-40B4-BE49-F238E27FC236}">
                <a16:creationId xmlns:a16="http://schemas.microsoft.com/office/drawing/2014/main" id="{D5C75D70-5EB9-4AC1-89A7-80FEF3F258A8}"/>
              </a:ext>
            </a:extLst>
          </p:cNvPr>
          <p:cNvSpPr txBox="1"/>
          <p:nvPr/>
        </p:nvSpPr>
        <p:spPr>
          <a:xfrm>
            <a:off x="1231900" y="3889375"/>
            <a:ext cx="6256338" cy="2060575"/>
          </a:xfrm>
          <a:prstGeom prst="rect">
            <a:avLst/>
          </a:prstGeom>
          <a:noFill/>
        </p:spPr>
        <p:txBody>
          <a:bodyPr rtlCol="1">
            <a:spAutoFit/>
          </a:bodyPr>
          <a:lstStyle/>
          <a:p>
            <a:pPr algn="ctr" rtl="1" eaLnBrk="1" hangingPunct="1">
              <a:defRPr/>
            </a:pPr>
            <a:endParaRPr lang="he-IL" altLang="zh-CN" sz="3200" dirty="0">
              <a:solidFill>
                <a:srgbClr val="002060"/>
              </a:solidFill>
              <a:effectLst>
                <a:outerShdw blurRad="38100" dist="38100" dir="2700000" algn="tl">
                  <a:srgbClr val="000000">
                    <a:alpha val="43137"/>
                  </a:srgbClr>
                </a:outerShdw>
              </a:effectLst>
              <a:latin typeface="Arial Narrow" panose="020B0606020202030204" pitchFamily="34" charset="0"/>
              <a:ea typeface="SimSun" panose="02010600030101010101" pitchFamily="2" charset="-122"/>
            </a:endParaRPr>
          </a:p>
          <a:p>
            <a:pPr algn="ctr" rtl="1" eaLnBrk="1" hangingPunct="1">
              <a:defRPr/>
            </a:pPr>
            <a:r>
              <a:rPr lang="he-IL" altLang="zh-CN" sz="3200" dirty="0">
                <a:solidFill>
                  <a:srgbClr val="002060"/>
                </a:solidFill>
                <a:effectLst>
                  <a:outerShdw blurRad="38100" dist="38100" dir="2700000" algn="tl">
                    <a:srgbClr val="000000">
                      <a:alpha val="43137"/>
                    </a:srgbClr>
                  </a:outerShdw>
                </a:effectLst>
                <a:latin typeface="Arial Narrow" panose="020B0606020202030204" pitchFamily="34" charset="0"/>
                <a:ea typeface="SimSun" panose="02010600030101010101" pitchFamily="2" charset="-122"/>
              </a:rPr>
              <a:t>מירב צפרי-אודיז</a:t>
            </a:r>
          </a:p>
          <a:p>
            <a:pPr algn="ctr" rtl="1" eaLnBrk="1" hangingPunct="1">
              <a:defRPr/>
            </a:pPr>
            <a:r>
              <a:rPr lang="he-IL" altLang="zh-CN" sz="3200" dirty="0">
                <a:solidFill>
                  <a:srgbClr val="002060"/>
                </a:solidFill>
                <a:effectLst>
                  <a:outerShdw blurRad="38100" dist="38100" dir="2700000" algn="tl">
                    <a:srgbClr val="000000">
                      <a:alpha val="43137"/>
                    </a:srgbClr>
                  </a:outerShdw>
                </a:effectLst>
                <a:latin typeface="Arial Narrow" panose="020B0606020202030204" pitchFamily="34" charset="0"/>
                <a:ea typeface="SimSun" panose="02010600030101010101" pitchFamily="2" charset="-122"/>
              </a:rPr>
              <a:t>יוסי בן ארצי</a:t>
            </a:r>
            <a:endParaRPr lang="en-US" altLang="zh-CN" sz="3200" dirty="0">
              <a:solidFill>
                <a:srgbClr val="002060"/>
              </a:solidFill>
              <a:effectLst>
                <a:outerShdw blurRad="38100" dist="38100" dir="2700000" algn="tl">
                  <a:srgbClr val="000000">
                    <a:alpha val="43137"/>
                  </a:srgbClr>
                </a:outerShdw>
              </a:effectLst>
              <a:latin typeface="Arial Narrow" panose="020B0606020202030204" pitchFamily="34" charset="0"/>
              <a:ea typeface="SimSun" panose="02010600030101010101" pitchFamily="2" charset="-122"/>
            </a:endParaRPr>
          </a:p>
          <a:p>
            <a:pPr algn="ctr" rtl="1" eaLnBrk="1" hangingPunct="1">
              <a:defRPr/>
            </a:pPr>
            <a:endParaRPr lang="he-IL" sz="3200" dirty="0"/>
          </a:p>
        </p:txBody>
      </p:sp>
      <p:pic>
        <p:nvPicPr>
          <p:cNvPr id="2053" name="Picture 5" descr="מבל חדש">
            <a:extLst>
              <a:ext uri="{FF2B5EF4-FFF2-40B4-BE49-F238E27FC236}">
                <a16:creationId xmlns:a16="http://schemas.microsoft.com/office/drawing/2014/main" id="{9EE42C37-B3B0-4BAA-ABC6-FA106E601BC1}"/>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806" y="210344"/>
            <a:ext cx="8143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C7A9E0-2B5C-4BD6-93FA-EBF993B0DB0D}"/>
              </a:ext>
            </a:extLst>
          </p:cNvPr>
          <p:cNvSpPr>
            <a:spLocks noGrp="1"/>
          </p:cNvSpPr>
          <p:nvPr>
            <p:ph type="title"/>
          </p:nvPr>
        </p:nvSpPr>
        <p:spPr/>
        <p:txBody>
          <a:bodyPr/>
          <a:lstStyle/>
          <a:p>
            <a:r>
              <a:rPr lang="he-IL" b="1" dirty="0">
                <a:solidFill>
                  <a:srgbClr val="A50021"/>
                </a:solidFill>
                <a:effectLst>
                  <a:outerShdw blurRad="38100" dist="38100" dir="2700000" algn="tl">
                    <a:srgbClr val="000000">
                      <a:alpha val="43137"/>
                    </a:srgbClr>
                  </a:outerShdw>
                </a:effectLst>
              </a:rPr>
              <a:t>התפתחות התחום</a:t>
            </a:r>
          </a:p>
        </p:txBody>
      </p:sp>
      <p:sp>
        <p:nvSpPr>
          <p:cNvPr id="3" name="מציין מיקום תוכן 2">
            <a:extLst>
              <a:ext uri="{FF2B5EF4-FFF2-40B4-BE49-F238E27FC236}">
                <a16:creationId xmlns:a16="http://schemas.microsoft.com/office/drawing/2014/main" id="{4D196CF4-0DB1-4635-A880-5F287CB3FE6B}"/>
              </a:ext>
            </a:extLst>
          </p:cNvPr>
          <p:cNvSpPr>
            <a:spLocks noGrp="1"/>
          </p:cNvSpPr>
          <p:nvPr>
            <p:ph idx="1"/>
          </p:nvPr>
        </p:nvSpPr>
        <p:spPr/>
        <p:txBody>
          <a:bodyPr/>
          <a:lstStyle/>
          <a:p>
            <a:pPr marL="0" indent="0" algn="ctr">
              <a:buNone/>
            </a:pPr>
            <a:r>
              <a:rPr lang="he-IL" sz="2000" dirty="0">
                <a:solidFill>
                  <a:srgbClr val="002060"/>
                </a:solidFill>
                <a:effectLst>
                  <a:outerShdw blurRad="38100" dist="38100" dir="2700000" algn="tl">
                    <a:srgbClr val="000000">
                      <a:alpha val="43137"/>
                    </a:srgbClr>
                  </a:outerShdw>
                </a:effectLst>
              </a:rPr>
              <a:t>     </a:t>
            </a:r>
            <a:r>
              <a:rPr lang="he-IL" sz="2000" b="1" u="sng" dirty="0">
                <a:solidFill>
                  <a:srgbClr val="002060"/>
                </a:solidFill>
              </a:rPr>
              <a:t>הציר הגרמני</a:t>
            </a:r>
            <a:r>
              <a:rPr lang="he-IL" sz="2000" dirty="0">
                <a:solidFill>
                  <a:srgbClr val="002060"/>
                </a:solidFill>
                <a:effectLst>
                  <a:outerShdw blurRad="38100" dist="38100" dir="2700000" algn="tl">
                    <a:srgbClr val="000000">
                      <a:alpha val="43137"/>
                    </a:srgbClr>
                  </a:outerShdw>
                </a:effectLst>
              </a:rPr>
              <a:t>:</a:t>
            </a:r>
          </a:p>
          <a:p>
            <a:pPr>
              <a:buFont typeface="Wingdings" panose="05000000000000000000" pitchFamily="2" charset="2"/>
              <a:buChar char="v"/>
            </a:pPr>
            <a:r>
              <a:rPr lang="he-IL" sz="2000" dirty="0">
                <a:solidFill>
                  <a:srgbClr val="002060"/>
                </a:solidFill>
                <a:effectLst>
                  <a:outerShdw blurRad="38100" dist="38100" dir="2700000" algn="tl">
                    <a:srgbClr val="000000">
                      <a:alpha val="43137"/>
                    </a:srgbClr>
                  </a:outerShdw>
                </a:effectLst>
              </a:rPr>
              <a:t>פרידריך ראצל</a:t>
            </a:r>
            <a:r>
              <a:rPr lang="en-US" sz="2000" dirty="0">
                <a:solidFill>
                  <a:srgbClr val="002060"/>
                </a:solidFill>
                <a:effectLst>
                  <a:outerShdw blurRad="38100" dist="38100" dir="2700000" algn="tl">
                    <a:srgbClr val="000000">
                      <a:alpha val="43137"/>
                    </a:srgbClr>
                  </a:outerShdw>
                </a:effectLst>
              </a:rPr>
              <a:t> (</a:t>
            </a:r>
            <a:r>
              <a:rPr lang="en-US" sz="2000" dirty="0" err="1">
                <a:solidFill>
                  <a:srgbClr val="002060"/>
                </a:solidFill>
                <a:effectLst>
                  <a:outerShdw blurRad="38100" dist="38100" dir="2700000" algn="tl">
                    <a:srgbClr val="000000">
                      <a:alpha val="43137"/>
                    </a:srgbClr>
                  </a:outerShdw>
                </a:effectLst>
              </a:rPr>
              <a:t>Ratzell</a:t>
            </a:r>
            <a:r>
              <a:rPr lang="en-US" sz="2000" dirty="0">
                <a:solidFill>
                  <a:srgbClr val="002060"/>
                </a:solidFill>
                <a:effectLst>
                  <a:outerShdw blurRad="38100" dist="38100" dir="2700000" algn="tl">
                    <a:srgbClr val="000000">
                      <a:alpha val="43137"/>
                    </a:srgbClr>
                  </a:outerShdw>
                </a:effectLst>
              </a:rPr>
              <a:t>) </a:t>
            </a:r>
            <a:r>
              <a:rPr lang="he-IL" sz="2000" dirty="0">
                <a:solidFill>
                  <a:srgbClr val="002060"/>
                </a:solidFill>
                <a:effectLst>
                  <a:outerShdw blurRad="38100" dist="38100" dir="2700000" algn="tl">
                    <a:srgbClr val="000000">
                      <a:alpha val="43137"/>
                    </a:srgbClr>
                  </a:outerShdw>
                </a:effectLst>
              </a:rPr>
              <a:t>[ 1844-1904]: המדינה כאורגן חי שמתפשט, צומח וזקוק ל'מרחב מחיה’ [ </a:t>
            </a:r>
            <a:r>
              <a:rPr lang="en-US" sz="2000" dirty="0">
                <a:solidFill>
                  <a:srgbClr val="002060"/>
                </a:solidFill>
                <a:effectLst>
                  <a:outerShdw blurRad="38100" dist="38100" dir="2700000" algn="tl">
                    <a:srgbClr val="000000">
                      <a:alpha val="43137"/>
                    </a:srgbClr>
                  </a:outerShdw>
                </a:effectLst>
                <a:highlight>
                  <a:srgbClr val="FFFF00"/>
                </a:highlight>
              </a:rPr>
              <a:t>Lebensraum</a:t>
            </a:r>
            <a:r>
              <a:rPr lang="he-IL" sz="2000" dirty="0">
                <a:solidFill>
                  <a:srgbClr val="002060"/>
                </a:solidFill>
                <a:effectLst>
                  <a:outerShdw blurRad="38100" dist="38100" dir="2700000" algn="tl">
                    <a:srgbClr val="000000">
                      <a:alpha val="43137"/>
                    </a:srgbClr>
                  </a:outerShdw>
                </a:effectLst>
              </a:rPr>
              <a:t>]</a:t>
            </a:r>
          </a:p>
          <a:p>
            <a:pPr>
              <a:buFont typeface="Wingdings" panose="05000000000000000000" pitchFamily="2" charset="2"/>
              <a:buChar char="v"/>
            </a:pPr>
            <a:r>
              <a:rPr lang="he-IL" sz="2000" dirty="0">
                <a:solidFill>
                  <a:srgbClr val="002060"/>
                </a:solidFill>
                <a:effectLst>
                  <a:outerShdw blurRad="38100" dist="38100" dir="2700000" algn="tl">
                    <a:srgbClr val="000000">
                      <a:alpha val="43137"/>
                    </a:srgbClr>
                  </a:outerShdw>
                </a:effectLst>
              </a:rPr>
              <a:t>רודולף קיילן השוודי (</a:t>
            </a:r>
            <a:r>
              <a:rPr lang="en-US" sz="2000" dirty="0">
                <a:solidFill>
                  <a:srgbClr val="002060"/>
                </a:solidFill>
                <a:effectLst>
                  <a:outerShdw blurRad="38100" dist="38100" dir="2700000" algn="tl">
                    <a:srgbClr val="000000">
                      <a:alpha val="43137"/>
                    </a:srgbClr>
                  </a:outerShdw>
                </a:effectLst>
              </a:rPr>
              <a:t>(</a:t>
            </a:r>
            <a:r>
              <a:rPr lang="en-US" sz="2000" dirty="0" err="1">
                <a:solidFill>
                  <a:srgbClr val="002060"/>
                </a:solidFill>
                <a:effectLst>
                  <a:outerShdw blurRad="38100" dist="38100" dir="2700000" algn="tl">
                    <a:srgbClr val="000000">
                      <a:alpha val="43137"/>
                    </a:srgbClr>
                  </a:outerShdw>
                </a:effectLst>
              </a:rPr>
              <a:t>Kjelln</a:t>
            </a:r>
            <a:r>
              <a:rPr lang="he-IL" sz="2000" dirty="0">
                <a:solidFill>
                  <a:srgbClr val="002060"/>
                </a:solidFill>
                <a:effectLst>
                  <a:outerShdw blurRad="38100" dist="38100" dir="2700000" algn="tl">
                    <a:srgbClr val="000000">
                      <a:alpha val="43137"/>
                    </a:srgbClr>
                  </a:outerShdw>
                </a:effectLst>
              </a:rPr>
              <a:t> [1864-1922]: טובע את המונח </a:t>
            </a:r>
            <a:r>
              <a:rPr lang="he-IL" sz="2000" b="1" dirty="0">
                <a:solidFill>
                  <a:srgbClr val="002060"/>
                </a:solidFill>
                <a:effectLst>
                  <a:outerShdw blurRad="38100" dist="38100" dir="2700000" algn="tl">
                    <a:srgbClr val="000000">
                      <a:alpha val="43137"/>
                    </a:srgbClr>
                  </a:outerShdw>
                </a:effectLst>
              </a:rPr>
              <a:t>גיאופוליטיקה</a:t>
            </a:r>
            <a:r>
              <a:rPr lang="he-IL" sz="2000" dirty="0">
                <a:solidFill>
                  <a:srgbClr val="002060"/>
                </a:solidFill>
                <a:effectLst>
                  <a:outerShdw blurRad="38100" dist="38100" dir="2700000" algn="tl">
                    <a:srgbClr val="000000">
                      <a:alpha val="43137"/>
                    </a:srgbClr>
                  </a:outerShdw>
                </a:effectLst>
              </a:rPr>
              <a:t>: כחלק אחד מתוך </a:t>
            </a:r>
            <a:r>
              <a:rPr lang="he-IL" sz="20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חמש תפיסות מדעיות להבנת מדיניות חוץ של מדינה: דמוגרפיה, כלכלה, "פוליטיקה חברתית" ו"עוצמה פוליטית"... במילים שלנו: </a:t>
            </a:r>
            <a:r>
              <a:rPr lang="he-IL" sz="2000" dirty="0">
                <a:solidFill>
                  <a:srgbClr val="002060"/>
                </a:solidFill>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rPr>
              <a:t>עמודי/צירי הבטל''מ</a:t>
            </a:r>
            <a:r>
              <a:rPr lang="he-IL" sz="20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he-IL" sz="2000" dirty="0">
                <a:solidFill>
                  <a:srgbClr val="002060"/>
                </a:solidFill>
                <a:effectLst>
                  <a:outerShdw blurRad="38100" dist="38100" dir="2700000" algn="tl">
                    <a:srgbClr val="000000">
                      <a:alpha val="43137"/>
                    </a:srgbClr>
                  </a:outerShdw>
                </a:effectLst>
              </a:rPr>
              <a:t>קרל האוזאופר (</a:t>
            </a:r>
            <a:r>
              <a:rPr lang="en-US" sz="2000" dirty="0">
                <a:solidFill>
                  <a:srgbClr val="002060"/>
                </a:solidFill>
                <a:effectLst>
                  <a:outerShdw blurRad="38100" dist="38100" dir="2700000" algn="tl">
                    <a:srgbClr val="000000">
                      <a:alpha val="43137"/>
                    </a:srgbClr>
                  </a:outerShdw>
                </a:effectLst>
              </a:rPr>
              <a:t>Karl Haushofer</a:t>
            </a:r>
            <a:r>
              <a:rPr lang="he-IL" sz="2000" dirty="0">
                <a:solidFill>
                  <a:srgbClr val="002060"/>
                </a:solidFill>
                <a:effectLst>
                  <a:outerShdw blurRad="38100" dist="38100" dir="2700000" algn="tl">
                    <a:srgbClr val="000000">
                      <a:alpha val="43137"/>
                    </a:srgbClr>
                  </a:outerShdw>
                </a:effectLst>
              </a:rPr>
              <a:t>):  [ 1849-1946]</a:t>
            </a:r>
          </a:p>
          <a:p>
            <a:pPr>
              <a:buFontTx/>
              <a:buChar char="-"/>
            </a:pPr>
            <a:r>
              <a:rPr lang="he-IL" sz="2000" dirty="0" err="1">
                <a:solidFill>
                  <a:srgbClr val="002060"/>
                </a:solidFill>
                <a:effectLst>
                  <a:outerShdw blurRad="38100" dist="38100" dir="2700000" algn="tl">
                    <a:srgbClr val="000000">
                      <a:alpha val="43137"/>
                    </a:srgbClr>
                  </a:outerShdw>
                </a:effectLst>
              </a:rPr>
              <a:t>ארה''ב</a:t>
            </a:r>
            <a:r>
              <a:rPr lang="he-IL" sz="2000" dirty="0">
                <a:solidFill>
                  <a:srgbClr val="002060"/>
                </a:solidFill>
                <a:effectLst>
                  <a:outerShdw blurRad="38100" dist="38100" dir="2700000" algn="tl">
                    <a:srgbClr val="000000">
                      <a:alpha val="43137"/>
                    </a:srgbClr>
                  </a:outerShdw>
                </a:effectLst>
              </a:rPr>
              <a:t>, גרמניה ויפן כמעצמות עולמיות שלא מימשו את עוצמתן וזכותן, ונמצאות באי שוויון עם האימפריות של רוסיה, בריטניה וצרפת;</a:t>
            </a:r>
          </a:p>
          <a:p>
            <a:pPr>
              <a:buFontTx/>
              <a:buChar char="-"/>
            </a:pPr>
            <a:r>
              <a:rPr lang="he-IL" sz="2000" dirty="0">
                <a:solidFill>
                  <a:srgbClr val="002060"/>
                </a:solidFill>
                <a:effectLst>
                  <a:outerShdw blurRad="38100" dist="38100" dir="2700000" algn="tl">
                    <a:srgbClr val="000000">
                      <a:alpha val="43137"/>
                    </a:srgbClr>
                  </a:outerShdw>
                </a:effectLst>
              </a:rPr>
              <a:t>שיכלול 'מרחב המחיה' וויכוח אם יהיה ימי או יבשתי</a:t>
            </a:r>
          </a:p>
          <a:p>
            <a:pPr>
              <a:buFontTx/>
              <a:buChar char="-"/>
            </a:pPr>
            <a:r>
              <a:rPr lang="he-IL" sz="2000" dirty="0">
                <a:solidFill>
                  <a:srgbClr val="002060"/>
                </a:solidFill>
                <a:effectLst>
                  <a:outerShdw blurRad="38100" dist="38100" dir="2700000" algn="tl">
                    <a:srgbClr val="000000">
                      <a:alpha val="43137"/>
                    </a:srgbClr>
                  </a:outerShdw>
                </a:effectLst>
              </a:rPr>
              <a:t>השפעה ניכרת גם על יפן!</a:t>
            </a:r>
          </a:p>
          <a:p>
            <a:pPr>
              <a:buFontTx/>
              <a:buChar char="-"/>
            </a:pPr>
            <a:r>
              <a:rPr lang="he-IL" sz="2000" dirty="0">
                <a:solidFill>
                  <a:srgbClr val="002060"/>
                </a:solidFill>
                <a:effectLst>
                  <a:outerShdw blurRad="38100" dist="38100" dir="2700000" algn="tl">
                    <a:srgbClr val="000000">
                      <a:alpha val="43137"/>
                    </a:srgbClr>
                  </a:outerShdw>
                </a:effectLst>
              </a:rPr>
              <a:t>שיכלול התפיסה על ידי הנאצים גם לאור תיאוריות הגזע וחקירה אחרי 1945 ...</a:t>
            </a:r>
          </a:p>
          <a:p>
            <a:pPr>
              <a:buFontTx/>
              <a:buChar char="-"/>
            </a:pPr>
            <a:endParaRPr lang="he-IL" sz="2000" dirty="0">
              <a:solidFill>
                <a:srgbClr val="002060"/>
              </a:solidFill>
              <a:effectLst>
                <a:outerShdw blurRad="38100" dist="38100" dir="2700000" algn="tl">
                  <a:srgbClr val="000000">
                    <a:alpha val="43137"/>
                  </a:srgbClr>
                </a:outerShdw>
              </a:effectLst>
            </a:endParaRPr>
          </a:p>
          <a:p>
            <a:pPr>
              <a:buFont typeface="Wingdings" panose="05000000000000000000" pitchFamily="2" charset="2"/>
              <a:buChar char="v"/>
            </a:pPr>
            <a:endParaRPr lang="he-IL" sz="2000" dirty="0">
              <a:solidFill>
                <a:srgbClr val="002060"/>
              </a:solidFill>
              <a:effectLst>
                <a:outerShdw blurRad="38100" dist="38100" dir="2700000" algn="tl">
                  <a:srgbClr val="000000">
                    <a:alpha val="43137"/>
                  </a:srgbClr>
                </a:outerShdw>
              </a:effectLst>
            </a:endParaRPr>
          </a:p>
          <a:p>
            <a:pPr>
              <a:buFont typeface="Wingdings" panose="05000000000000000000" pitchFamily="2" charset="2"/>
              <a:buChar char="v"/>
            </a:pPr>
            <a:endParaRPr lang="he-IL" sz="2000" dirty="0">
              <a:solidFill>
                <a:srgbClr val="002060"/>
              </a:solidFill>
              <a:effectLst>
                <a:outerShdw blurRad="38100" dist="38100" dir="2700000" algn="tl">
                  <a:srgbClr val="000000">
                    <a:alpha val="43137"/>
                  </a:srgbClr>
                </a:outerShdw>
              </a:effectLst>
            </a:endParaRPr>
          </a:p>
          <a:p>
            <a:pPr>
              <a:buFont typeface="Wingdings" panose="05000000000000000000" pitchFamily="2" charset="2"/>
              <a:buChar char="v"/>
            </a:pPr>
            <a:endParaRPr lang="he-IL"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284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FF573F-C495-4C3A-8CA2-42B20A19F073}"/>
              </a:ext>
            </a:extLst>
          </p:cNvPr>
          <p:cNvSpPr>
            <a:spLocks noGrp="1"/>
          </p:cNvSpPr>
          <p:nvPr>
            <p:ph type="title"/>
          </p:nvPr>
        </p:nvSpPr>
        <p:spPr>
          <a:xfrm>
            <a:off x="457200" y="274638"/>
            <a:ext cx="8229600" cy="379880"/>
          </a:xfrm>
        </p:spPr>
        <p:txBody>
          <a:bodyPr/>
          <a:lstStyle/>
          <a:p>
            <a:r>
              <a:rPr lang="he-IL" sz="2800" b="1" dirty="0">
                <a:solidFill>
                  <a:srgbClr val="C00000"/>
                </a:solidFill>
                <a:effectLst>
                  <a:outerShdw blurRad="38100" dist="38100" dir="2700000" algn="tl">
                    <a:srgbClr val="000000">
                      <a:alpha val="43137"/>
                    </a:srgbClr>
                  </a:outerShdw>
                </a:effectLst>
              </a:rPr>
              <a:t>המשך</a:t>
            </a:r>
          </a:p>
        </p:txBody>
      </p:sp>
      <p:sp>
        <p:nvSpPr>
          <p:cNvPr id="3" name="מציין מיקום תוכן 2">
            <a:extLst>
              <a:ext uri="{FF2B5EF4-FFF2-40B4-BE49-F238E27FC236}">
                <a16:creationId xmlns:a16="http://schemas.microsoft.com/office/drawing/2014/main" id="{13EB781F-8A40-4B19-AD55-C1BC22AF22F6}"/>
              </a:ext>
            </a:extLst>
          </p:cNvPr>
          <p:cNvSpPr>
            <a:spLocks noGrp="1"/>
          </p:cNvSpPr>
          <p:nvPr>
            <p:ph idx="1"/>
          </p:nvPr>
        </p:nvSpPr>
        <p:spPr>
          <a:xfrm>
            <a:off x="3195587" y="654518"/>
            <a:ext cx="5678905" cy="6006164"/>
          </a:xfrm>
        </p:spPr>
        <p:txBody>
          <a:bodyPr/>
          <a:lstStyle/>
          <a:p>
            <a:pPr marL="0" indent="0" algn="ctr">
              <a:buNone/>
            </a:pPr>
            <a:r>
              <a:rPr lang="he-IL" sz="2000" b="1" u="sng" dirty="0">
                <a:solidFill>
                  <a:srgbClr val="002060"/>
                </a:solidFill>
              </a:rPr>
              <a:t>הציר המערבי: בריטניה וארה"ב</a:t>
            </a:r>
          </a:p>
          <a:p>
            <a:pPr marL="0" indent="0">
              <a:buNone/>
            </a:pPr>
            <a:endParaRPr lang="he-IL" sz="2000" b="1" u="sng" dirty="0">
              <a:solidFill>
                <a:srgbClr val="002060"/>
              </a:solidFill>
            </a:endParaRPr>
          </a:p>
          <a:p>
            <a:pPr marL="0" indent="0">
              <a:buNone/>
            </a:pPr>
            <a:r>
              <a:rPr lang="he-IL" sz="2000" b="1" dirty="0">
                <a:solidFill>
                  <a:srgbClr val="002060"/>
                </a:solidFill>
                <a:effectLst>
                  <a:outerShdw blurRad="38100" dist="38100" dir="2700000" algn="tl">
                    <a:srgbClr val="000000">
                      <a:alpha val="43137"/>
                    </a:srgbClr>
                  </a:outerShdw>
                </a:effectLst>
              </a:rPr>
              <a:t>הלפורד מקינדר </a:t>
            </a:r>
            <a:r>
              <a:rPr lang="en-US" sz="2000" b="1" dirty="0">
                <a:solidFill>
                  <a:srgbClr val="002060"/>
                </a:solidFill>
                <a:effectLst>
                  <a:outerShdw blurRad="38100" dist="38100" dir="2700000" algn="tl">
                    <a:srgbClr val="000000">
                      <a:alpha val="43137"/>
                    </a:srgbClr>
                  </a:outerShdw>
                </a:effectLst>
              </a:rPr>
              <a:t>(Mackinder)</a:t>
            </a:r>
            <a:r>
              <a:rPr lang="he-IL" sz="2000" b="1" dirty="0">
                <a:solidFill>
                  <a:srgbClr val="002060"/>
                </a:solidFill>
                <a:effectLst>
                  <a:outerShdw blurRad="38100" dist="38100" dir="2700000" algn="tl">
                    <a:srgbClr val="000000">
                      <a:alpha val="43137"/>
                    </a:srgbClr>
                  </a:outerShdw>
                </a:effectLst>
              </a:rPr>
              <a:t> [1861-1947]:</a:t>
            </a:r>
          </a:p>
          <a:p>
            <a:pPr>
              <a:buFontTx/>
              <a:buChar char="-"/>
            </a:pPr>
            <a:r>
              <a:rPr lang="he-IL" sz="2000" dirty="0">
                <a:solidFill>
                  <a:srgbClr val="002060"/>
                </a:solidFill>
                <a:effectLst>
                  <a:outerShdw blurRad="38100" dist="38100" dir="2700000" algn="tl">
                    <a:srgbClr val="000000">
                      <a:alpha val="43137"/>
                    </a:srgbClr>
                  </a:outerShdw>
                </a:effectLst>
              </a:rPr>
              <a:t>מעצמות ים ומעצמות יבשה והיתרון של מעצמות הים </a:t>
            </a:r>
          </a:p>
          <a:p>
            <a:pPr>
              <a:buFontTx/>
              <a:buChar char="-"/>
            </a:pPr>
            <a:r>
              <a:rPr lang="he-IL" sz="2000" dirty="0">
                <a:solidFill>
                  <a:srgbClr val="002060"/>
                </a:solidFill>
                <a:effectLst>
                  <a:outerShdw blurRad="38100" dist="38100" dir="2700000" algn="tl">
                    <a:srgbClr val="000000">
                      <a:alpha val="43137"/>
                    </a:srgbClr>
                  </a:outerShdw>
                </a:effectLst>
              </a:rPr>
              <a:t>השפעת החידוש הטכנולוגי של הרכבות כאמצעי הנעת כוחות ומשאבים ומכאן הצורך בחיזוק העוצמה היבשתית</a:t>
            </a:r>
          </a:p>
          <a:p>
            <a:pPr>
              <a:buFontTx/>
              <a:buChar char="-"/>
            </a:pPr>
            <a:r>
              <a:rPr lang="he-IL" sz="2000" dirty="0">
                <a:solidFill>
                  <a:srgbClr val="002060"/>
                </a:solidFill>
                <a:effectLst>
                  <a:outerShdw blurRad="38100" dist="38100" dir="2700000" algn="tl">
                    <a:srgbClr val="000000">
                      <a:alpha val="43137"/>
                    </a:srgbClr>
                  </a:outerShdw>
                </a:effectLst>
              </a:rPr>
              <a:t>1904 - תיאוריית ה'ציר הגיאוגרפי של ההיסטוריה': חלוקת העולם לליבה, שוליים ו'איים'</a:t>
            </a:r>
          </a:p>
          <a:p>
            <a:pPr>
              <a:buFontTx/>
              <a:buChar char="-"/>
            </a:pPr>
            <a:r>
              <a:rPr lang="he-IL" sz="2000" dirty="0">
                <a:solidFill>
                  <a:srgbClr val="002060"/>
                </a:solidFill>
                <a:effectLst>
                  <a:outerShdw blurRad="38100" dist="38100" dir="2700000" algn="tl">
                    <a:srgbClr val="000000">
                      <a:alpha val="43137"/>
                    </a:srgbClr>
                  </a:outerShdw>
                </a:effectLst>
              </a:rPr>
              <a:t>שיכלול תפיסת 'ארץ הליבה' </a:t>
            </a:r>
            <a:r>
              <a:rPr lang="en-US" sz="2000" b="1" dirty="0">
                <a:solidFill>
                  <a:srgbClr val="A50021"/>
                </a:solidFill>
                <a:effectLst>
                  <a:outerShdw blurRad="38100" dist="38100" dir="2700000" algn="tl">
                    <a:srgbClr val="000000">
                      <a:alpha val="43137"/>
                    </a:srgbClr>
                  </a:outerShdw>
                </a:effectLst>
                <a:highlight>
                  <a:srgbClr val="FFFF00"/>
                </a:highlight>
              </a:rPr>
              <a:t>HEARTLAND</a:t>
            </a:r>
            <a:endParaRPr lang="he-IL" sz="2000" b="1" dirty="0">
              <a:solidFill>
                <a:srgbClr val="A50021"/>
              </a:solidFill>
              <a:effectLst>
                <a:outerShdw blurRad="38100" dist="38100" dir="2700000" algn="tl">
                  <a:srgbClr val="000000">
                    <a:alpha val="43137"/>
                  </a:srgbClr>
                </a:outerShdw>
              </a:effectLst>
              <a:highlight>
                <a:srgbClr val="FFFF00"/>
              </a:highlight>
            </a:endParaRPr>
          </a:p>
          <a:p>
            <a:pPr>
              <a:buFontTx/>
              <a:buChar char="-"/>
            </a:pPr>
            <a:r>
              <a:rPr lang="he-IL" sz="1800" b="1" u="sng" dirty="0">
                <a:solidFill>
                  <a:srgbClr val="C0000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Arial" panose="020B0604020202020204" pitchFamily="34" charset="0"/>
              </a:rPr>
              <a:t>"מי ששולט במזרח אירופה שולט על ארץ הלב; מי ששולט בארץ הלב שולט על האי העולמי; מי ששולט באי העולמי שולט על העולם"</a:t>
            </a:r>
            <a:endParaRPr lang="he-IL" sz="2000" b="1" dirty="0">
              <a:solidFill>
                <a:srgbClr val="A50021"/>
              </a:solidFill>
              <a:effectLst>
                <a:outerShdw blurRad="38100" dist="38100" dir="2700000" algn="tl">
                  <a:srgbClr val="000000">
                    <a:alpha val="43137"/>
                  </a:srgbClr>
                </a:outerShdw>
              </a:effectLst>
              <a:highlight>
                <a:srgbClr val="FFFF00"/>
              </a:highlight>
            </a:endParaRPr>
          </a:p>
          <a:p>
            <a:pPr>
              <a:buFontTx/>
              <a:buChar char="-"/>
            </a:pPr>
            <a:r>
              <a:rPr lang="he-IL" sz="2000" dirty="0">
                <a:solidFill>
                  <a:srgbClr val="002060"/>
                </a:solidFill>
                <a:effectLst>
                  <a:outerShdw blurRad="38100" dist="38100" dir="2700000" algn="tl">
                    <a:srgbClr val="000000">
                      <a:alpha val="43137"/>
                    </a:srgbClr>
                  </a:outerShdw>
                </a:effectLst>
              </a:rPr>
              <a:t>הגנת המערב והדמוקרטיות הליברליות</a:t>
            </a:r>
          </a:p>
          <a:p>
            <a:pPr>
              <a:buFontTx/>
              <a:buChar char="-"/>
            </a:pPr>
            <a:r>
              <a:rPr lang="he-IL" sz="2000" dirty="0">
                <a:solidFill>
                  <a:srgbClr val="002060"/>
                </a:solidFill>
                <a:effectLst>
                  <a:outerShdw blurRad="38100" dist="38100" dir="2700000" algn="tl">
                    <a:srgbClr val="000000">
                      <a:alpha val="43137"/>
                    </a:srgbClr>
                  </a:outerShdw>
                </a:effectLst>
              </a:rPr>
              <a:t>השפעה על החשיבה הגיאופוליטית בימינו – מה קראתם אצל </a:t>
            </a:r>
            <a:r>
              <a:rPr lang="en-US" sz="2000" dirty="0">
                <a:solidFill>
                  <a:srgbClr val="002060"/>
                </a:solidFill>
                <a:effectLst>
                  <a:outerShdw blurRad="38100" dist="38100" dir="2700000" algn="tl">
                    <a:srgbClr val="000000">
                      <a:alpha val="43137"/>
                    </a:srgbClr>
                  </a:outerShdw>
                </a:effectLst>
              </a:rPr>
              <a:t>GRAY</a:t>
            </a:r>
            <a:r>
              <a:rPr lang="he-IL" sz="2000" dirty="0">
                <a:solidFill>
                  <a:srgbClr val="002060"/>
                </a:solidFill>
                <a:effectLst>
                  <a:outerShdw blurRad="38100" dist="38100" dir="2700000" algn="tl">
                    <a:srgbClr val="000000">
                      <a:alpha val="43137"/>
                    </a:srgbClr>
                  </a:outerShdw>
                </a:effectLst>
              </a:rPr>
              <a:t>? </a:t>
            </a:r>
          </a:p>
          <a:p>
            <a:pPr marL="0" indent="0">
              <a:buNone/>
            </a:pPr>
            <a:endParaRPr lang="he-IL" sz="2000" b="1" dirty="0">
              <a:solidFill>
                <a:srgbClr val="A50021"/>
              </a:solidFill>
              <a:highlight>
                <a:srgbClr val="FFFF00"/>
              </a:highlight>
            </a:endParaRPr>
          </a:p>
          <a:p>
            <a:pPr>
              <a:buFontTx/>
              <a:buChar char="-"/>
            </a:pPr>
            <a:endParaRPr lang="he-IL" sz="2000" dirty="0">
              <a:solidFill>
                <a:srgbClr val="002060"/>
              </a:solidFill>
            </a:endParaRPr>
          </a:p>
          <a:p>
            <a:pPr marL="0" indent="0">
              <a:buNone/>
            </a:pPr>
            <a:endParaRPr lang="en-US" sz="2000" b="1" u="sng" dirty="0">
              <a:solidFill>
                <a:srgbClr val="002060"/>
              </a:solidFill>
            </a:endParaRPr>
          </a:p>
          <a:p>
            <a:pPr marL="0" indent="0">
              <a:buNone/>
            </a:pPr>
            <a:endParaRPr lang="en-US" sz="2000" b="1" u="sng" dirty="0">
              <a:solidFill>
                <a:srgbClr val="002060"/>
              </a:solidFill>
            </a:endParaRPr>
          </a:p>
          <a:p>
            <a:pPr marL="0" indent="0">
              <a:buNone/>
            </a:pPr>
            <a:endParaRPr lang="en-US" sz="2000" b="1" u="sng" dirty="0">
              <a:solidFill>
                <a:srgbClr val="002060"/>
              </a:solidFill>
            </a:endParaRPr>
          </a:p>
          <a:p>
            <a:pPr marL="0" indent="0">
              <a:buNone/>
            </a:pPr>
            <a:endParaRPr lang="en-US" sz="2000" b="1" u="sng" dirty="0">
              <a:solidFill>
                <a:srgbClr val="002060"/>
              </a:solidFill>
            </a:endParaRPr>
          </a:p>
          <a:p>
            <a:pPr marL="0" indent="0">
              <a:buNone/>
            </a:pPr>
            <a:endParaRPr lang="en-US" sz="2000" b="1" u="sng" dirty="0">
              <a:solidFill>
                <a:srgbClr val="002060"/>
              </a:solidFill>
            </a:endParaRPr>
          </a:p>
          <a:p>
            <a:pPr marL="0" indent="0">
              <a:buNone/>
            </a:pPr>
            <a:endParaRPr lang="he-IL" sz="2000" b="1" u="sng" dirty="0">
              <a:solidFill>
                <a:srgbClr val="002060"/>
              </a:solidFill>
            </a:endParaRPr>
          </a:p>
          <a:p>
            <a:pPr marL="0" indent="0">
              <a:buNone/>
            </a:pPr>
            <a:r>
              <a:rPr lang="he-IL" sz="2000" u="sng" dirty="0">
                <a:solidFill>
                  <a:srgbClr val="002060"/>
                </a:solidFill>
                <a:effectLst>
                  <a:outerShdw blurRad="38100" dist="38100" dir="2700000" algn="tl">
                    <a:srgbClr val="000000">
                      <a:alpha val="43137"/>
                    </a:srgbClr>
                  </a:outerShdw>
                </a:effectLst>
              </a:rPr>
              <a:t>שקיעה והסתייגות</a:t>
            </a:r>
          </a:p>
          <a:p>
            <a:pPr>
              <a:buFont typeface="Wingdings" panose="05000000000000000000" pitchFamily="2" charset="2"/>
              <a:buChar char="v"/>
            </a:pPr>
            <a:r>
              <a:rPr lang="he-IL" sz="2000" u="sng" dirty="0">
                <a:solidFill>
                  <a:srgbClr val="002060"/>
                </a:solidFill>
                <a:effectLst>
                  <a:outerShdw blurRad="38100" dist="38100" dir="2700000" algn="tl">
                    <a:srgbClr val="000000">
                      <a:alpha val="43137"/>
                    </a:srgbClr>
                  </a:outerShdw>
                </a:effectLst>
              </a:rPr>
              <a:t>צמיחה מחודשת במלחמה הקרה</a:t>
            </a:r>
          </a:p>
          <a:p>
            <a:pPr>
              <a:buFont typeface="Wingdings" panose="05000000000000000000" pitchFamily="2" charset="2"/>
              <a:buChar char="v"/>
            </a:pPr>
            <a:r>
              <a:rPr lang="he-IL" sz="2000" u="sng" dirty="0">
                <a:solidFill>
                  <a:srgbClr val="002060"/>
                </a:solidFill>
                <a:effectLst>
                  <a:outerShdw blurRad="38100" dist="38100" dir="2700000" algn="tl">
                    <a:srgbClr val="000000">
                      <a:alpha val="43137"/>
                    </a:srgbClr>
                  </a:outerShdw>
                </a:effectLst>
              </a:rPr>
              <a:t>תפיסות חדשות ועכשוויות</a:t>
            </a:r>
          </a:p>
          <a:p>
            <a:endParaRPr lang="he-IL" sz="2000" u="sng" dirty="0"/>
          </a:p>
        </p:txBody>
      </p:sp>
      <p:pic>
        <p:nvPicPr>
          <p:cNvPr id="5" name="תמונה 4">
            <a:extLst>
              <a:ext uri="{FF2B5EF4-FFF2-40B4-BE49-F238E27FC236}">
                <a16:creationId xmlns:a16="http://schemas.microsoft.com/office/drawing/2014/main" id="{EDBCB2CF-651D-493D-9A6D-B6EFD756F345}"/>
              </a:ext>
            </a:extLst>
          </p:cNvPr>
          <p:cNvPicPr>
            <a:picLocks noChangeAspect="1"/>
          </p:cNvPicPr>
          <p:nvPr/>
        </p:nvPicPr>
        <p:blipFill>
          <a:blip r:embed="rId2"/>
          <a:stretch>
            <a:fillRect/>
          </a:stretch>
        </p:blipFill>
        <p:spPr>
          <a:xfrm>
            <a:off x="269508" y="1122456"/>
            <a:ext cx="2615411" cy="3920068"/>
          </a:xfrm>
          <a:prstGeom prst="rect">
            <a:avLst/>
          </a:prstGeom>
        </p:spPr>
      </p:pic>
    </p:spTree>
    <p:extLst>
      <p:ext uri="{BB962C8B-B14F-4D97-AF65-F5344CB8AC3E}">
        <p14:creationId xmlns:p14="http://schemas.microsoft.com/office/powerpoint/2010/main" val="3583625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613B05-70AA-4637-BFE7-17F93CB81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938"/>
            <a:ext cx="9144000" cy="607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5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D683C1-C6D5-4063-B11E-169AA72D7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38" y="462210"/>
            <a:ext cx="8466094" cy="528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03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02FDAB-286C-4CC8-9BA9-A5EC987DE32A}"/>
              </a:ext>
            </a:extLst>
          </p:cNvPr>
          <p:cNvSpPr>
            <a:spLocks noGrp="1"/>
          </p:cNvSpPr>
          <p:nvPr>
            <p:ph type="title"/>
          </p:nvPr>
        </p:nvSpPr>
        <p:spPr/>
        <p:txBody>
          <a:bodyPr/>
          <a:lstStyle/>
          <a:p>
            <a:r>
              <a:rPr lang="he-IL" b="1" dirty="0">
                <a:solidFill>
                  <a:srgbClr val="A50021"/>
                </a:solidFill>
                <a:effectLst>
                  <a:outerShdw blurRad="38100" dist="38100" dir="2700000" algn="tl">
                    <a:srgbClr val="000000">
                      <a:alpha val="43137"/>
                    </a:srgbClr>
                  </a:outerShdw>
                </a:effectLst>
              </a:rPr>
              <a:t>ים מול יבשה</a:t>
            </a:r>
          </a:p>
        </p:txBody>
      </p:sp>
      <p:sp>
        <p:nvSpPr>
          <p:cNvPr id="3" name="מציין מיקום תוכן 2">
            <a:extLst>
              <a:ext uri="{FF2B5EF4-FFF2-40B4-BE49-F238E27FC236}">
                <a16:creationId xmlns:a16="http://schemas.microsoft.com/office/drawing/2014/main" id="{A3A45E6A-060F-407E-A110-6C20EF7CBB17}"/>
              </a:ext>
            </a:extLst>
          </p:cNvPr>
          <p:cNvSpPr>
            <a:spLocks noGrp="1"/>
          </p:cNvSpPr>
          <p:nvPr>
            <p:ph idx="1"/>
          </p:nvPr>
        </p:nvSpPr>
        <p:spPr/>
        <p:txBody>
          <a:bodyPr/>
          <a:lstStyle/>
          <a:p>
            <a:pPr marL="0" indent="0">
              <a:buNone/>
            </a:pPr>
            <a:r>
              <a:rPr lang="he-IL" sz="2400" b="1" dirty="0">
                <a:solidFill>
                  <a:srgbClr val="002060"/>
                </a:solidFill>
                <a:effectLst>
                  <a:outerShdw blurRad="38100" dist="38100" dir="2700000" algn="tl">
                    <a:srgbClr val="000000">
                      <a:alpha val="43137"/>
                    </a:srgbClr>
                  </a:outerShdw>
                </a:effectLst>
              </a:rPr>
              <a:t>אלפרד </a:t>
            </a:r>
            <a:r>
              <a:rPr lang="he-IL" sz="2400" b="1" dirty="0" err="1">
                <a:solidFill>
                  <a:srgbClr val="002060"/>
                </a:solidFill>
                <a:effectLst>
                  <a:outerShdw blurRad="38100" dist="38100" dir="2700000" algn="tl">
                    <a:srgbClr val="000000">
                      <a:alpha val="43137"/>
                    </a:srgbClr>
                  </a:outerShdw>
                </a:effectLst>
              </a:rPr>
              <a:t>מאהאן</a:t>
            </a:r>
            <a:r>
              <a:rPr lang="he-IL" sz="2400" b="1" dirty="0">
                <a:solidFill>
                  <a:srgbClr val="00206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(Alfred Mahan</a:t>
            </a:r>
            <a:r>
              <a:rPr lang="he-IL" sz="2400" b="1" dirty="0">
                <a:solidFill>
                  <a:srgbClr val="00206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1894-1914</a:t>
            </a:r>
            <a:r>
              <a:rPr lang="he-IL" sz="24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ארה''ב</a:t>
            </a:r>
            <a:r>
              <a:rPr lang="he-IL" sz="2400"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t>
            </a:r>
          </a:p>
          <a:p>
            <a:r>
              <a:rPr lang="he-IL" sz="2400"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אדמירל ואסטרטג</a:t>
            </a:r>
          </a:p>
          <a:p>
            <a:r>
              <a:rPr lang="he-IL" sz="2400" dirty="0">
                <a:solidFill>
                  <a:srgbClr val="00206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"מעצמות הים" תמיד יגברו לבסוף על "מעצמות היבשה" [רומא </a:t>
            </a:r>
            <a:r>
              <a:rPr lang="he-IL" sz="2400" dirty="0" err="1">
                <a:solidFill>
                  <a:srgbClr val="00206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וקרתגו</a:t>
            </a:r>
            <a:r>
              <a:rPr lang="he-IL" sz="2400" dirty="0">
                <a:solidFill>
                  <a:srgbClr val="00206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נפוליאון ובריטניה] </a:t>
            </a:r>
            <a:endParaRPr lang="he-IL" sz="2400"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r>
              <a:rPr lang="he-IL" sz="2400" dirty="0">
                <a:solidFill>
                  <a:srgbClr val="00206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כל עוד רוסיה וגרמניה לא יפתחו צי משמעותי, הן לא יוכלו לגבור על מדינות כבריטניה וארצות הברית </a:t>
            </a:r>
            <a:endParaRPr lang="he-IL" sz="2400"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r>
              <a:rPr lang="he-IL" sz="2400" dirty="0">
                <a:solidFill>
                  <a:srgbClr val="00206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בנקודות מפתח אסטרטגיות, כאשר מדובר במיוחד במצרי-ים </a:t>
            </a:r>
            <a:r>
              <a:rPr lang="he-IL" sz="2400"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ובתעלות מעבר ימיות. השליטה בהן, מאפשרת להחליש את העוצמה הימית של האויב: הבוספורוס, המיצר הדני בים הצפוני, תעלת פנמה </a:t>
            </a:r>
          </a:p>
          <a:p>
            <a:r>
              <a:rPr lang="he-IL" sz="2400" dirty="0">
                <a:solidFill>
                  <a:srgbClr val="002060"/>
                </a:solidFill>
                <a:effectLst>
                  <a:outerShdw blurRad="38100" dist="38100" dir="2700000" algn="tl">
                    <a:srgbClr val="000000">
                      <a:alpha val="43137"/>
                    </a:srgbClr>
                  </a:outerShdw>
                </a:effectLst>
                <a:latin typeface="Arial" panose="020B0604020202020204" pitchFamily="34" charset="0"/>
              </a:rPr>
              <a:t>כדאי לזכור את </a:t>
            </a:r>
            <a:r>
              <a:rPr lang="he-IL" sz="2400" dirty="0" err="1">
                <a:solidFill>
                  <a:srgbClr val="002060"/>
                </a:solidFill>
                <a:effectLst>
                  <a:outerShdw blurRad="38100" dist="38100" dir="2700000" algn="tl">
                    <a:srgbClr val="000000">
                      <a:alpha val="43137"/>
                    </a:srgbClr>
                  </a:outerShdw>
                </a:effectLst>
                <a:latin typeface="Arial" panose="020B0604020202020204" pitchFamily="34" charset="0"/>
              </a:rPr>
              <a:t>מאהאן</a:t>
            </a:r>
            <a:r>
              <a:rPr lang="he-IL" sz="2400" dirty="0">
                <a:solidFill>
                  <a:srgbClr val="002060"/>
                </a:solidFill>
                <a:effectLst>
                  <a:outerShdw blurRad="38100" dist="38100" dir="2700000" algn="tl">
                    <a:srgbClr val="000000">
                      <a:alpha val="43137"/>
                    </a:srgbClr>
                  </a:outerShdw>
                </a:effectLst>
                <a:latin typeface="Arial" panose="020B0604020202020204" pitchFamily="34" charset="0"/>
              </a:rPr>
              <a:t> כשנדון ביוזמה הסינית...</a:t>
            </a:r>
            <a:endParaRPr lang="he-IL" sz="2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787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8296CE-855F-4B0A-80CD-FAB1F5E8CACE}"/>
              </a:ext>
            </a:extLst>
          </p:cNvPr>
          <p:cNvSpPr>
            <a:spLocks noGrp="1"/>
          </p:cNvSpPr>
          <p:nvPr>
            <p:ph type="title"/>
          </p:nvPr>
        </p:nvSpPr>
        <p:spPr>
          <a:xfrm>
            <a:off x="457200" y="274638"/>
            <a:ext cx="8229600" cy="1325562"/>
          </a:xfrm>
        </p:spPr>
        <p:txBody>
          <a:bodyPr/>
          <a:lstStyle/>
          <a:p>
            <a:r>
              <a:rPr lang="he-IL" sz="3200" b="1" dirty="0">
                <a:solidFill>
                  <a:srgbClr val="A50021"/>
                </a:solidFill>
                <a:effectLst>
                  <a:outerShdw blurRad="38100" dist="38100" dir="2700000" algn="tl">
                    <a:srgbClr val="000000">
                      <a:alpha val="43137"/>
                    </a:srgbClr>
                  </a:outerShdw>
                </a:effectLst>
              </a:rPr>
              <a:t>בואו נחשוב מה היה באירופה במלחמת העולם?</a:t>
            </a:r>
            <a:br>
              <a:rPr lang="he-IL" sz="3200" b="1" dirty="0">
                <a:solidFill>
                  <a:srgbClr val="A50021"/>
                </a:solidFill>
                <a:effectLst>
                  <a:outerShdw blurRad="38100" dist="38100" dir="2700000" algn="tl">
                    <a:srgbClr val="000000">
                      <a:alpha val="43137"/>
                    </a:srgbClr>
                  </a:outerShdw>
                </a:effectLst>
              </a:rPr>
            </a:br>
            <a:endParaRPr lang="he-IL" sz="3200" b="1" dirty="0">
              <a:solidFill>
                <a:srgbClr val="A50021"/>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F48BA773-A166-4E71-A3B3-A2E87925BD97}"/>
              </a:ext>
            </a:extLst>
          </p:cNvPr>
          <p:cNvSpPr>
            <a:spLocks noGrp="1"/>
          </p:cNvSpPr>
          <p:nvPr>
            <p:ph idx="1"/>
          </p:nvPr>
        </p:nvSpPr>
        <p:spPr/>
        <p:txBody>
          <a:bodyPr/>
          <a:lstStyle/>
          <a:p>
            <a:pPr algn="r" rtl="1">
              <a:spcBef>
                <a:spcPts val="600"/>
              </a:spcBef>
              <a:spcAft>
                <a:spcPts val="600"/>
              </a:spcAft>
              <a:buFont typeface="Wingdings" panose="05000000000000000000" pitchFamily="2" charset="2"/>
              <a:buChar char="v"/>
            </a:pP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גרמניה השתלטה על המעגל הקרוב אליה</a:t>
            </a:r>
            <a:endParaRPr lang="en-US"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spcBef>
                <a:spcPts val="600"/>
              </a:spcBef>
              <a:spcAft>
                <a:spcPts val="600"/>
              </a:spcAft>
              <a:buFont typeface="Wingdings" panose="05000000000000000000" pitchFamily="2" charset="2"/>
              <a:buChar char="v"/>
            </a:pP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כשהמזרח אובטח – פלשה מערבה ודרומה, וצפונה עד נורבגיה- </a:t>
            </a:r>
            <a:r>
              <a:rPr lang="he-IL" sz="1800" b="1" dirty="0">
                <a:solidFill>
                  <a:srgbClr val="002060"/>
                </a:solidFill>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בודדה את אנגליה בעולם</a:t>
            </a: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spcBef>
                <a:spcPts val="600"/>
              </a:spcBef>
              <a:spcAft>
                <a:spcPts val="600"/>
              </a:spcAft>
              <a:buFont typeface="Wingdings" panose="05000000000000000000" pitchFamily="2" charset="2"/>
              <a:buChar char="v"/>
            </a:pP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הכוח הימי הבריטי נוטרל, הכוח האווירי הוגבל, </a:t>
            </a:r>
            <a:r>
              <a:rPr lang="he-IL" sz="1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הגנ</a:t>
            </a: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''א מנורבגיה עד ספרד </a:t>
            </a:r>
            <a:endParaRPr lang="en-US"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spcBef>
                <a:spcPts val="600"/>
              </a:spcBef>
              <a:spcAft>
                <a:spcPts val="600"/>
              </a:spcAft>
              <a:buFont typeface="Wingdings" panose="05000000000000000000" pitchFamily="2" charset="2"/>
              <a:buChar char="v"/>
            </a:pP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במזרח היפנים עשו אותו דבר במנצ'וריה, סין וסינגפור  </a:t>
            </a:r>
            <a:endParaRPr lang="en-US"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spcBef>
                <a:spcPts val="600"/>
              </a:spcBef>
              <a:spcAft>
                <a:spcPts val="600"/>
              </a:spcAft>
              <a:buFont typeface="Wingdings" panose="05000000000000000000" pitchFamily="2" charset="2"/>
              <a:buChar char="v"/>
            </a:pP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וכאן עשה היטלר את </a:t>
            </a:r>
            <a:r>
              <a:rPr lang="he-IL" sz="18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המשגה הגיאו-אסטרטגי </a:t>
            </a: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בגדול: </a:t>
            </a:r>
            <a:r>
              <a:rPr lang="he-IL" sz="1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נסיון</a:t>
            </a: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ההשתלטות על </a:t>
            </a:r>
            <a:r>
              <a:rPr lang="he-IL" sz="1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הפיבוט</a:t>
            </a: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a:t>
            </a:r>
            <a:r>
              <a:rPr lang="he-IL" sz="1800" dirty="0" err="1">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הרטלנד</a:t>
            </a: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הרוסי.. ויפן פגעה במגן הקדמי האמריקאי</a:t>
            </a:r>
            <a:endParaRPr lang="en-US"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spcBef>
                <a:spcPts val="600"/>
              </a:spcBef>
              <a:spcAft>
                <a:spcPts val="600"/>
              </a:spcAft>
              <a:buFont typeface="Wingdings" panose="05000000000000000000" pitchFamily="2" charset="2"/>
              <a:buChar char="v"/>
            </a:pPr>
            <a:r>
              <a:rPr lang="he-IL" sz="18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שאלה מרכזית מכאן:</a:t>
            </a:r>
          </a:p>
          <a:p>
            <a:pPr algn="r" rtl="1">
              <a:spcBef>
                <a:spcPts val="600"/>
              </a:spcBef>
              <a:spcAft>
                <a:spcPts val="600"/>
              </a:spcAft>
              <a:buFont typeface="Wingdings" panose="05000000000000000000" pitchFamily="2" charset="2"/>
              <a:buChar char="v"/>
            </a:pP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האם עשה היטלר טעות גיאופוליטית או גיאו-אסטרטגית?</a:t>
            </a:r>
            <a:endParaRPr lang="en-US"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spcBef>
                <a:spcPts val="600"/>
              </a:spcBef>
              <a:spcAft>
                <a:spcPts val="600"/>
              </a:spcAft>
              <a:buFont typeface="Wingdings" panose="05000000000000000000" pitchFamily="2" charset="2"/>
              <a:buChar char="v"/>
            </a:pP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פוליטית הוא לא טעה.. כרת בריתות נכונות</a:t>
            </a:r>
            <a:endParaRPr lang="en-US"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spcBef>
                <a:spcPts val="600"/>
              </a:spcBef>
              <a:spcAft>
                <a:spcPts val="600"/>
              </a:spcAft>
              <a:buFont typeface="Wingdings" panose="05000000000000000000" pitchFamily="2" charset="2"/>
              <a:buChar char="v"/>
            </a:pPr>
            <a:r>
              <a:rPr lang="he-IL"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אסטרטגית- טעה בגדול, ורק צ'רצ'יל הבין את זה...וחיכה גם לטעות של יפן...</a:t>
            </a:r>
            <a:endParaRPr lang="en-US" sz="1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v"/>
            </a:pPr>
            <a:endParaRPr lang="he-IL"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02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40B3A4-E793-48B3-84B1-FE913DD166D3}"/>
              </a:ext>
            </a:extLst>
          </p:cNvPr>
          <p:cNvSpPr>
            <a:spLocks noGrp="1"/>
          </p:cNvSpPr>
          <p:nvPr>
            <p:ph type="title"/>
          </p:nvPr>
        </p:nvSpPr>
        <p:spPr>
          <a:xfrm>
            <a:off x="457200" y="274638"/>
            <a:ext cx="8229600" cy="457199"/>
          </a:xfrm>
        </p:spPr>
        <p:txBody>
          <a:bodyPr/>
          <a:lstStyle/>
          <a:p>
            <a:r>
              <a:rPr lang="he-IL" b="1" dirty="0">
                <a:solidFill>
                  <a:srgbClr val="A50021"/>
                </a:solidFill>
                <a:effectLst>
                  <a:outerShdw blurRad="38100" dist="38100" dir="2700000" algn="tl">
                    <a:srgbClr val="000000">
                      <a:alpha val="43137"/>
                    </a:srgbClr>
                  </a:outerShdw>
                </a:effectLst>
              </a:rPr>
              <a:t>שלבים אחרונים</a:t>
            </a:r>
          </a:p>
        </p:txBody>
      </p:sp>
      <p:sp>
        <p:nvSpPr>
          <p:cNvPr id="3" name="מציין מיקום תוכן 2">
            <a:extLst>
              <a:ext uri="{FF2B5EF4-FFF2-40B4-BE49-F238E27FC236}">
                <a16:creationId xmlns:a16="http://schemas.microsoft.com/office/drawing/2014/main" id="{AC4C814E-CD2B-4918-894E-C78437F94A52}"/>
              </a:ext>
            </a:extLst>
          </p:cNvPr>
          <p:cNvSpPr>
            <a:spLocks noGrp="1"/>
          </p:cNvSpPr>
          <p:nvPr>
            <p:ph idx="1"/>
          </p:nvPr>
        </p:nvSpPr>
        <p:spPr>
          <a:xfrm>
            <a:off x="457200" y="1001028"/>
            <a:ext cx="8229600" cy="5125136"/>
          </a:xfrm>
        </p:spPr>
        <p:txBody>
          <a:bodyPr/>
          <a:lstStyle/>
          <a:p>
            <a:pPr>
              <a:buFont typeface="Wingdings" panose="05000000000000000000" pitchFamily="2" charset="2"/>
              <a:buChar char="v"/>
            </a:pPr>
            <a:r>
              <a:rPr lang="he-IL" sz="2400" dirty="0">
                <a:solidFill>
                  <a:srgbClr val="002060"/>
                </a:solidFill>
                <a:effectLst>
                  <a:outerShdw blurRad="38100" dist="38100" dir="2700000" algn="tl">
                    <a:srgbClr val="000000">
                      <a:alpha val="43137"/>
                    </a:srgbClr>
                  </a:outerShdw>
                </a:effectLst>
              </a:rPr>
              <a:t>שקיעה והסתייגות מהמונח '</a:t>
            </a:r>
            <a:r>
              <a:rPr lang="he-IL" sz="2400" dirty="0" err="1">
                <a:solidFill>
                  <a:srgbClr val="002060"/>
                </a:solidFill>
                <a:effectLst>
                  <a:outerShdw blurRad="38100" dist="38100" dir="2700000" algn="tl">
                    <a:srgbClr val="000000">
                      <a:alpha val="43137"/>
                    </a:srgbClr>
                  </a:outerShdw>
                </a:effectLst>
              </a:rPr>
              <a:t>גיאופוליטיק</a:t>
            </a:r>
            <a:r>
              <a:rPr lang="he-IL" sz="2400" dirty="0">
                <a:solidFill>
                  <a:srgbClr val="002060"/>
                </a:solidFill>
                <a:effectLst>
                  <a:outerShdw blurRad="38100" dist="38100" dir="2700000" algn="tl">
                    <a:srgbClr val="000000">
                      <a:alpha val="43137"/>
                    </a:srgbClr>
                  </a:outerShdw>
                </a:effectLst>
              </a:rPr>
              <a:t>' שזוהה עם 'ציר הרשע' של המלחמה</a:t>
            </a:r>
          </a:p>
          <a:p>
            <a:pPr>
              <a:buFont typeface="Wingdings" panose="05000000000000000000" pitchFamily="2" charset="2"/>
              <a:buChar char="v"/>
            </a:pPr>
            <a:r>
              <a:rPr lang="he-IL" sz="2400" dirty="0">
                <a:solidFill>
                  <a:srgbClr val="002060"/>
                </a:solidFill>
                <a:effectLst>
                  <a:outerShdw blurRad="38100" dist="38100" dir="2700000" algn="tl">
                    <a:srgbClr val="000000">
                      <a:alpha val="43137"/>
                    </a:srgbClr>
                  </a:outerShdw>
                </a:effectLst>
              </a:rPr>
              <a:t>צמיחה מחודשת במלחמה הקרה: מה עושים עכשיו עם </a:t>
            </a:r>
            <a:r>
              <a:rPr lang="he-IL" sz="2400" dirty="0" err="1">
                <a:solidFill>
                  <a:srgbClr val="002060"/>
                </a:solidFill>
                <a:effectLst>
                  <a:outerShdw blurRad="38100" dist="38100" dir="2700000" algn="tl">
                    <a:srgbClr val="000000">
                      <a:alpha val="43137"/>
                    </a:srgbClr>
                  </a:outerShdw>
                </a:effectLst>
              </a:rPr>
              <a:t>ברה''מ</a:t>
            </a:r>
            <a:r>
              <a:rPr lang="he-IL" sz="2400" dirty="0">
                <a:solidFill>
                  <a:srgbClr val="002060"/>
                </a:solidFill>
                <a:effectLst>
                  <a:outerShdw blurRad="38100" dist="38100" dir="2700000" algn="tl">
                    <a:srgbClr val="000000">
                      <a:alpha val="43137"/>
                    </a:srgbClr>
                  </a:outerShdw>
                </a:effectLst>
              </a:rPr>
              <a:t> ופיתוח 'תורת ההכלה' של ספייקמן וקינן </a:t>
            </a:r>
          </a:p>
          <a:p>
            <a:pPr>
              <a:buFont typeface="Wingdings" panose="05000000000000000000" pitchFamily="2" charset="2"/>
              <a:buChar char="v"/>
            </a:pPr>
            <a:r>
              <a:rPr lang="he-IL" sz="2400" dirty="0">
                <a:solidFill>
                  <a:srgbClr val="002060"/>
                </a:solidFill>
                <a:effectLst>
                  <a:outerShdw blurRad="38100" dist="38100" dir="2700000" algn="tl">
                    <a:srgbClr val="000000">
                      <a:alpha val="43137"/>
                    </a:srgbClr>
                  </a:outerShdw>
                </a:effectLst>
              </a:rPr>
              <a:t> קיסינג'ר: </a:t>
            </a:r>
            <a:r>
              <a:rPr lang="he-IL" sz="2400" b="1" i="1" dirty="0">
                <a:solidFill>
                  <a:srgbClr val="7030A0"/>
                </a:solidFill>
                <a:effectLst>
                  <a:outerShdw blurRad="38100" dist="38100" dir="2700000" algn="tl">
                    <a:srgbClr val="000000">
                      <a:alpha val="43137"/>
                    </a:srgbClr>
                  </a:outerShdw>
                </a:effectLst>
                <a:highlight>
                  <a:srgbClr val="FFFF99"/>
                </a:highlight>
              </a:rPr>
              <a:t>''</a:t>
            </a:r>
            <a:r>
              <a:rPr lang="he-IL" sz="2400" b="1" i="1" dirty="0" err="1">
                <a:solidFill>
                  <a:srgbClr val="7030A0"/>
                </a:solidFill>
                <a:effectLst>
                  <a:outerShdw blurRad="38100" dist="38100" dir="2700000" algn="tl">
                    <a:srgbClr val="000000">
                      <a:alpha val="43137"/>
                    </a:srgbClr>
                  </a:outerShdw>
                </a:effectLst>
                <a:highlight>
                  <a:srgbClr val="FFFF99"/>
                </a:highlight>
                <a:latin typeface="Calibri" panose="020F0502020204030204" pitchFamily="34" charset="0"/>
                <a:ea typeface="Calibri" panose="020F0502020204030204" pitchFamily="34" charset="0"/>
                <a:cs typeface="Arial" panose="020B0604020202020204" pitchFamily="34" charset="0"/>
              </a:rPr>
              <a:t>גאו''פ</a:t>
            </a:r>
            <a:r>
              <a:rPr lang="he-IL" sz="2400" b="1" i="1" dirty="0">
                <a:solidFill>
                  <a:srgbClr val="7030A0"/>
                </a:solidFill>
                <a:effectLst>
                  <a:outerShdw blurRad="38100" dist="38100" dir="2700000" algn="tl">
                    <a:srgbClr val="000000">
                      <a:alpha val="43137"/>
                    </a:srgbClr>
                  </a:outerShdw>
                </a:effectLst>
                <a:highlight>
                  <a:srgbClr val="FFFF99"/>
                </a:highlight>
                <a:latin typeface="Calibri" panose="020F0502020204030204" pitchFamily="34" charset="0"/>
                <a:ea typeface="Calibri" panose="020F0502020204030204" pitchFamily="34" charset="0"/>
                <a:cs typeface="Arial" panose="020B0604020202020204" pitchFamily="34" charset="0"/>
              </a:rPr>
              <a:t> היא מילה נרדפת ל 'מאזן כוחות עולמי' ואינטרסים לאומיים קבועים במאזן הכוחות העולמי</a:t>
            </a:r>
            <a:r>
              <a:rPr lang="he-IL" sz="2400" b="1" i="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a:t>
            </a:r>
            <a:r>
              <a:rPr lang="he-IL"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וזניחת הקו האנטי-סובייטי, התפנית לסין והסכסוך </a:t>
            </a:r>
            <a:r>
              <a:rPr lang="he-IL" sz="24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במזה''ת</a:t>
            </a:r>
            <a:r>
              <a:rPr lang="he-IL"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מעולם דו קוטבי לעולם תלת קוטבי. </a:t>
            </a:r>
            <a:endParaRPr lang="he-IL" sz="2400" dirty="0">
              <a:solidFill>
                <a:srgbClr val="002060"/>
              </a:solidFill>
              <a:effectLst>
                <a:outerShdw blurRad="38100" dist="38100" dir="2700000" algn="tl">
                  <a:srgbClr val="000000">
                    <a:alpha val="43137"/>
                  </a:srgbClr>
                </a:outerShdw>
              </a:effectLst>
            </a:endParaRPr>
          </a:p>
          <a:p>
            <a:pPr>
              <a:buFont typeface="Wingdings" panose="05000000000000000000" pitchFamily="2" charset="2"/>
              <a:buChar char="v"/>
            </a:pPr>
            <a:r>
              <a:rPr lang="he-IL" sz="2400" dirty="0">
                <a:solidFill>
                  <a:srgbClr val="002060"/>
                </a:solidFill>
                <a:effectLst>
                  <a:outerShdw blurRad="38100" dist="38100" dir="2700000" algn="tl">
                    <a:srgbClr val="000000">
                      <a:alpha val="43137"/>
                    </a:srgbClr>
                  </a:outerShdw>
                </a:effectLst>
              </a:rPr>
              <a:t>תפיסות חדשות ועכשוויות: </a:t>
            </a:r>
            <a:r>
              <a:rPr lang="he-IL" sz="2400" dirty="0" err="1">
                <a:solidFill>
                  <a:srgbClr val="002060"/>
                </a:solidFill>
                <a:effectLst>
                  <a:outerShdw blurRad="38100" dist="38100" dir="2700000" algn="tl">
                    <a:srgbClr val="000000">
                      <a:alpha val="43137"/>
                    </a:srgbClr>
                  </a:outerShdw>
                </a:effectLst>
              </a:rPr>
              <a:t>מימדים</a:t>
            </a:r>
            <a:r>
              <a:rPr lang="he-IL" sz="2400" dirty="0">
                <a:solidFill>
                  <a:srgbClr val="002060"/>
                </a:solidFill>
                <a:effectLst>
                  <a:outerShdw blurRad="38100" dist="38100" dir="2700000" algn="tl">
                    <a:srgbClr val="000000">
                      <a:alpha val="43137"/>
                    </a:srgbClr>
                  </a:outerShdw>
                </a:effectLst>
              </a:rPr>
              <a:t> חדשים של טכנולוגיה, מעצמות לא מדינתיות, חלל, סייבר וים עמוק </a:t>
            </a:r>
          </a:p>
          <a:p>
            <a:pPr marL="0" indent="0">
              <a:buNone/>
            </a:pPr>
            <a:endParaRPr lang="he-IL" sz="2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903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0E69CA-7C3A-4452-90C0-FB841F45F04E}"/>
              </a:ext>
            </a:extLst>
          </p:cNvPr>
          <p:cNvSpPr>
            <a:spLocks noGrp="1"/>
          </p:cNvSpPr>
          <p:nvPr>
            <p:ph type="title"/>
          </p:nvPr>
        </p:nvSpPr>
        <p:spPr>
          <a:xfrm>
            <a:off x="457200" y="274638"/>
            <a:ext cx="8229600" cy="716764"/>
          </a:xfrm>
        </p:spPr>
        <p:txBody>
          <a:bodyPr/>
          <a:lstStyle/>
          <a:p>
            <a:r>
              <a:rPr lang="he-IL" sz="4000" b="1" dirty="0">
                <a:solidFill>
                  <a:srgbClr val="A50021"/>
                </a:solidFill>
                <a:effectLst>
                  <a:outerShdw blurRad="38100" dist="38100" dir="2700000" algn="tl">
                    <a:srgbClr val="000000">
                      <a:alpha val="43137"/>
                    </a:srgbClr>
                  </a:outerShdw>
                </a:effectLst>
              </a:rPr>
              <a:t>גיאו-אסטרטגיה</a:t>
            </a:r>
          </a:p>
        </p:txBody>
      </p:sp>
      <p:sp>
        <p:nvSpPr>
          <p:cNvPr id="3" name="מציין מיקום תוכן 2">
            <a:extLst>
              <a:ext uri="{FF2B5EF4-FFF2-40B4-BE49-F238E27FC236}">
                <a16:creationId xmlns:a16="http://schemas.microsoft.com/office/drawing/2014/main" id="{B7D35383-03DF-46DD-A91C-251E9D642057}"/>
              </a:ext>
            </a:extLst>
          </p:cNvPr>
          <p:cNvSpPr>
            <a:spLocks noGrp="1"/>
          </p:cNvSpPr>
          <p:nvPr>
            <p:ph idx="1"/>
          </p:nvPr>
        </p:nvSpPr>
        <p:spPr>
          <a:xfrm>
            <a:off x="457200" y="856648"/>
            <a:ext cx="8369166" cy="6001352"/>
          </a:xfrm>
        </p:spPr>
        <p:txBody>
          <a:bodyPr/>
          <a:lstStyle/>
          <a:p>
            <a:pPr>
              <a:buFont typeface="Wingdings" panose="05000000000000000000" pitchFamily="2" charset="2"/>
              <a:buChar char="v"/>
            </a:pPr>
            <a:endParaRPr lang="he-IL" sz="2000" dirty="0">
              <a:solidFill>
                <a:srgbClr val="002060"/>
              </a:solidFill>
              <a:effectLst>
                <a:outerShdw blurRad="38100" dist="38100" dir="2700000" algn="tl">
                  <a:srgbClr val="000000">
                    <a:alpha val="43137"/>
                  </a:srgbClr>
                </a:outerShdw>
              </a:effectLst>
            </a:endParaRPr>
          </a:p>
          <a:p>
            <a:pPr>
              <a:buFont typeface="Wingdings" panose="05000000000000000000" pitchFamily="2" charset="2"/>
              <a:buChar char="v"/>
            </a:pPr>
            <a:endParaRPr lang="he-IL" sz="2000" dirty="0">
              <a:solidFill>
                <a:srgbClr val="002060"/>
              </a:solidFill>
              <a:effectLst>
                <a:outerShdw blurRad="38100" dist="38100" dir="2700000" algn="tl">
                  <a:srgbClr val="000000">
                    <a:alpha val="43137"/>
                  </a:srgbClr>
                </a:outerShdw>
              </a:effectLst>
            </a:endParaRPr>
          </a:p>
          <a:p>
            <a:pPr>
              <a:buFont typeface="Wingdings" panose="05000000000000000000" pitchFamily="2" charset="2"/>
              <a:buChar char="v"/>
            </a:pPr>
            <a:r>
              <a:rPr lang="he-IL" sz="2000" dirty="0">
                <a:solidFill>
                  <a:srgbClr val="002060"/>
                </a:solidFill>
                <a:effectLst>
                  <a:outerShdw blurRad="38100" dist="38100" dir="2700000" algn="tl">
                    <a:srgbClr val="000000">
                      <a:alpha val="43137"/>
                    </a:srgbClr>
                  </a:outerShdw>
                </a:effectLst>
              </a:rPr>
              <a:t>''הגיאוגרפיה היא אם האסטרטגיה'' [</a:t>
            </a:r>
            <a:r>
              <a:rPr lang="he-IL" sz="2000" dirty="0" err="1">
                <a:solidFill>
                  <a:srgbClr val="002060"/>
                </a:solidFill>
                <a:effectLst>
                  <a:outerShdw blurRad="38100" dist="38100" dir="2700000" algn="tl">
                    <a:srgbClr val="000000">
                      <a:alpha val="43137"/>
                    </a:srgbClr>
                  </a:outerShdw>
                </a:effectLst>
              </a:rPr>
              <a:t>גריי</a:t>
            </a:r>
            <a:r>
              <a:rPr lang="he-IL" sz="2000" dirty="0">
                <a:solidFill>
                  <a:srgbClr val="002060"/>
                </a:solidFill>
                <a:effectLst>
                  <a:outerShdw blurRad="38100" dist="38100" dir="2700000" algn="tl">
                    <a:srgbClr val="000000">
                      <a:alpha val="43137"/>
                    </a:srgbClr>
                  </a:outerShdw>
                </a:effectLst>
              </a:rPr>
              <a:t> </a:t>
            </a:r>
            <a:r>
              <a:rPr lang="he-IL" sz="2000" dirty="0" err="1">
                <a:solidFill>
                  <a:srgbClr val="002060"/>
                </a:solidFill>
                <a:effectLst>
                  <a:outerShdw blurRad="38100" dist="38100" dir="2700000" algn="tl">
                    <a:srgbClr val="000000">
                      <a:alpha val="43137"/>
                    </a:srgbClr>
                  </a:outerShdw>
                </a:effectLst>
              </a:rPr>
              <a:t>וסלואן</a:t>
            </a:r>
            <a:r>
              <a:rPr lang="he-IL" sz="2000" dirty="0">
                <a:solidFill>
                  <a:srgbClr val="002060"/>
                </a:solidFill>
                <a:effectLst>
                  <a:outerShdw blurRad="38100" dist="38100" dir="2700000" algn="tl">
                    <a:srgbClr val="000000">
                      <a:alpha val="43137"/>
                    </a:srgbClr>
                  </a:outerShdw>
                </a:effectLst>
              </a:rPr>
              <a:t>, [1999]</a:t>
            </a:r>
          </a:p>
          <a:p>
            <a:pPr>
              <a:buFont typeface="Wingdings" panose="05000000000000000000" pitchFamily="2" charset="2"/>
              <a:buChar char="v"/>
            </a:pP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הגיאואסטרגיה כוללת תכנון מקיף, הקצאת אמצעים להשגת יעדים לאומיים או אבטחת נכסים בעלי משמעות צבאית או פוליטית</a:t>
            </a:r>
          </a:p>
          <a:p>
            <a:pPr>
              <a:buFont typeface="Wingdings" panose="05000000000000000000" pitchFamily="2" charset="2"/>
              <a:buChar char="v"/>
            </a:pPr>
            <a:r>
              <a:rPr lang="he-IL" sz="2000" dirty="0">
                <a:solidFill>
                  <a:srgbClr val="00206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השפעת המערכת הגיאוגרפית המורכבת על תכנון מהלכים מדיניים ומבצעיים </a:t>
            </a:r>
          </a:p>
          <a:p>
            <a:pPr>
              <a:buFont typeface="Wingdings" panose="05000000000000000000" pitchFamily="2" charset="2"/>
              <a:buChar char="v"/>
            </a:pP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הפעלת כוח על מרחבים קריטיים במיוחד על פני כדור הארץ ויצירת נוכחות פוליטית במערכת הבינלאומית. </a:t>
            </a:r>
          </a:p>
          <a:p>
            <a:pPr>
              <a:buFont typeface="Wingdings" panose="05000000000000000000" pitchFamily="2" charset="2"/>
              <a:buChar char="v"/>
            </a:pPr>
            <a:r>
              <a:rPr lang="he-IL" sz="2000" dirty="0">
                <a:solidFill>
                  <a:srgbClr val="00206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הוויכוח על סוגי הכוח והשפעתם: אווירי, ימי, יבשתי וחללי</a:t>
            </a:r>
          </a:p>
          <a:p>
            <a:pPr algn="r" rtl="1">
              <a:lnSpc>
                <a:spcPct val="107000"/>
              </a:lnSpc>
              <a:spcAft>
                <a:spcPts val="800"/>
              </a:spcAft>
            </a:pPr>
            <a:r>
              <a:rPr lang="he-IL" sz="2000" dirty="0" err="1">
                <a:solidFill>
                  <a:srgbClr val="00206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בז'ז'ינסקי</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he-IL"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המילים גיאו-פוליטיקה, אסטרטגיה וגיאו-אסטרטגיה משמשות להעברת המשמעויות הבאות: </a:t>
            </a:r>
            <a:r>
              <a:rPr lang="he-IL" sz="1800" b="1" dirty="0">
                <a:solidFill>
                  <a:srgbClr val="A50021"/>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גיאו-פוליטי</a:t>
            </a:r>
            <a:r>
              <a:rPr lang="he-IL" sz="1800" b="1" dirty="0">
                <a:solidFill>
                  <a:srgbClr val="A50021"/>
                </a:solidFill>
                <a:effectLst/>
                <a:latin typeface="Calibri" panose="020F0502020204030204" pitchFamily="34" charset="0"/>
                <a:ea typeface="Calibri" panose="020F0502020204030204" pitchFamily="34" charset="0"/>
                <a:cs typeface="Arial" panose="020B0604020202020204" pitchFamily="34" charset="0"/>
              </a:rPr>
              <a:t> </a:t>
            </a:r>
            <a:r>
              <a:rPr lang="he-IL"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משקף את השילוב של גורמים גיאוגרפיים ופוליטיים שקובעים את מצבה של מדינה או אזור, ומדגישים את השפעת הגיאוגרפיה על הפוליטיקה; </a:t>
            </a:r>
            <a:r>
              <a:rPr lang="he-IL" sz="1800" b="1" dirty="0">
                <a:solidFill>
                  <a:srgbClr val="A50021"/>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אסטרטגי</a:t>
            </a:r>
            <a:r>
              <a:rPr lang="he-IL" sz="1800" b="1" dirty="0">
                <a:solidFill>
                  <a:srgbClr val="A50021"/>
                </a:solidFill>
                <a:effectLst/>
                <a:latin typeface="Calibri" panose="020F0502020204030204" pitchFamily="34" charset="0"/>
                <a:ea typeface="Calibri" panose="020F0502020204030204" pitchFamily="34" charset="0"/>
                <a:cs typeface="Arial" panose="020B0604020202020204" pitchFamily="34" charset="0"/>
              </a:rPr>
              <a:t>ה</a:t>
            </a:r>
            <a:r>
              <a:rPr lang="he-IL"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מתייחסת ליישום כולל ומתוכנן של אמצעים להשגת מטרה מרכזית או ליצירת נכסים חיוניים בעלי משמעות צבאית;</a:t>
            </a:r>
            <a:r>
              <a:rPr lang="he-IL" sz="1800" b="1" dirty="0">
                <a:solidFill>
                  <a:srgbClr val="A50021"/>
                </a:solidFill>
                <a:effectLst/>
                <a:latin typeface="Calibri" panose="020F0502020204030204" pitchFamily="34" charset="0"/>
                <a:ea typeface="Calibri" panose="020F0502020204030204" pitchFamily="34" charset="0"/>
                <a:cs typeface="Arial" panose="020B0604020202020204" pitchFamily="34" charset="0"/>
              </a:rPr>
              <a:t> </a:t>
            </a:r>
            <a:r>
              <a:rPr lang="he-IL" sz="1800" b="1" dirty="0" err="1">
                <a:solidFill>
                  <a:srgbClr val="A5002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ו</a:t>
            </a:r>
            <a:r>
              <a:rPr lang="he-IL" sz="1800" b="1" dirty="0" err="1">
                <a:solidFill>
                  <a:srgbClr val="A50021"/>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Arial" panose="020B0604020202020204" pitchFamily="34" charset="0"/>
              </a:rPr>
              <a:t>הגיאו</a:t>
            </a:r>
            <a:r>
              <a:rPr lang="he-IL" sz="1800" b="1" dirty="0">
                <a:solidFill>
                  <a:srgbClr val="A50021"/>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Arial" panose="020B0604020202020204" pitchFamily="34" charset="0"/>
              </a:rPr>
              <a:t>-אסטרטגיה</a:t>
            </a:r>
            <a:r>
              <a:rPr lang="he-IL" sz="1800" b="1" dirty="0">
                <a:solidFill>
                  <a:srgbClr val="A5002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he-IL" sz="1800" b="1" dirty="0">
                <a:solidFill>
                  <a:srgbClr val="7030A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Arial" panose="020B0604020202020204" pitchFamily="34" charset="0"/>
              </a:rPr>
              <a:t>ממזגת שיקול אסטרטגי עם שיקולים גיאופוליטיים.</a:t>
            </a:r>
            <a:endParaRPr lang="en-US" sz="1800" dirty="0">
              <a:solidFill>
                <a:srgbClr val="7030A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endParaRPr lang="en-US" sz="1800" i="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sz="2000" dirty="0">
              <a:solidFill>
                <a:srgbClr val="00206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buFont typeface="Wingdings" panose="05000000000000000000" pitchFamily="2" charset="2"/>
              <a:buChar char="v"/>
            </a:pPr>
            <a:endParaRPr lang="he-IL"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820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E28F89-D628-4F07-82AF-55E97761570E}"/>
              </a:ext>
            </a:extLst>
          </p:cNvPr>
          <p:cNvSpPr>
            <a:spLocks noGrp="1"/>
          </p:cNvSpPr>
          <p:nvPr>
            <p:ph type="title"/>
          </p:nvPr>
        </p:nvSpPr>
        <p:spPr>
          <a:xfrm>
            <a:off x="457200" y="274638"/>
            <a:ext cx="8229600" cy="601261"/>
          </a:xfrm>
        </p:spPr>
        <p:txBody>
          <a:bodyPr/>
          <a:lstStyle/>
          <a:p>
            <a:r>
              <a:rPr lang="he-IL" b="1" dirty="0">
                <a:solidFill>
                  <a:srgbClr val="A50021"/>
                </a:solidFill>
                <a:effectLst>
                  <a:outerShdw blurRad="38100" dist="38100" dir="2700000" algn="tl">
                    <a:srgbClr val="000000">
                      <a:alpha val="43137"/>
                    </a:srgbClr>
                  </a:outerShdw>
                </a:effectLst>
              </a:rPr>
              <a:t>הביקורת</a:t>
            </a:r>
          </a:p>
        </p:txBody>
      </p:sp>
      <p:sp>
        <p:nvSpPr>
          <p:cNvPr id="3" name="מציין מיקום תוכן 2">
            <a:extLst>
              <a:ext uri="{FF2B5EF4-FFF2-40B4-BE49-F238E27FC236}">
                <a16:creationId xmlns:a16="http://schemas.microsoft.com/office/drawing/2014/main" id="{65F3D3D3-9B36-41F8-AB2C-2D659FA10388}"/>
              </a:ext>
            </a:extLst>
          </p:cNvPr>
          <p:cNvSpPr>
            <a:spLocks noGrp="1"/>
          </p:cNvSpPr>
          <p:nvPr>
            <p:ph idx="1"/>
          </p:nvPr>
        </p:nvSpPr>
        <p:spPr>
          <a:xfrm>
            <a:off x="457200" y="1116532"/>
            <a:ext cx="8229600" cy="5009632"/>
          </a:xfrm>
        </p:spPr>
        <p:txBody>
          <a:bodyPr/>
          <a:lstStyle/>
          <a:p>
            <a:pPr marL="0" indent="0">
              <a:lnSpc>
                <a:spcPct val="107000"/>
              </a:lnSpc>
              <a:spcAft>
                <a:spcPts val="800"/>
              </a:spcAft>
              <a:buNone/>
            </a:pPr>
            <a:endParaRPr lang="he-IL"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lgn="r">
              <a:lnSpc>
                <a:spcPct val="107000"/>
              </a:lnSpc>
              <a:spcAft>
                <a:spcPts val="800"/>
              </a:spcAft>
              <a:buNone/>
            </a:pPr>
            <a:r>
              <a:rPr lang="en-US" sz="18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Charles Clover </a:t>
            </a:r>
            <a:r>
              <a:rPr lang="en-US" sz="1800" dirty="0" err="1">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in:</a:t>
            </a:r>
            <a:r>
              <a:rPr lang="en-US" sz="1800" u="sng" dirty="0" err="1">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"Dreams</a:t>
            </a:r>
            <a:r>
              <a:rPr lang="en-US" sz="1800" u="sng"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 of the Eurasian Heartland“</a:t>
            </a:r>
            <a:r>
              <a:rPr lang="en-US" sz="1800" u="sng"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Foreign Affairs. </a:t>
            </a:r>
            <a:r>
              <a:rPr lang="en-US" sz="18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78</a:t>
            </a:r>
            <a:r>
              <a:rPr lang="en-US" sz="18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(9),1999: </a:t>
            </a:r>
          </a:p>
          <a:p>
            <a:pPr marL="0" indent="0" algn="r">
              <a:lnSpc>
                <a:spcPct val="107000"/>
              </a:lnSpc>
              <a:spcAft>
                <a:spcPts val="800"/>
              </a:spcAft>
              <a:buNone/>
            </a:pPr>
            <a:r>
              <a:rPr lang="en-US" sz="18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he-IL"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''יש רק מעט מהאידיאולוגיות המודרניות שהן מקיפות, מעורפלות רומנטית מרושלות אינטלקטואלית, וסבירות גרום לפיתוח במלחמת עולם שלישית כמו התיאוריה של גיאופוליטיקה"...</a:t>
            </a:r>
          </a:p>
          <a:p>
            <a:pPr marL="0" indent="0" algn="r">
              <a:lnSpc>
                <a:spcPct val="107000"/>
              </a:lnSpc>
              <a:spcAft>
                <a:spcPts val="800"/>
              </a:spcAft>
              <a:buNone/>
            </a:pPr>
            <a:r>
              <a:rPr lang="he-IL"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וגם:</a:t>
            </a:r>
          </a:p>
          <a:p>
            <a:pPr algn="r">
              <a:lnSpc>
                <a:spcPct val="107000"/>
              </a:lnSpc>
              <a:spcAft>
                <a:spcPts val="800"/>
              </a:spcAft>
              <a:buFontTx/>
              <a:buChar char="-"/>
            </a:pPr>
            <a:r>
              <a:rPr lang="he-IL"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המרקסיסטים: המצאה של מושג שיאפשר אימפריאליזם אמריקאי</a:t>
            </a:r>
          </a:p>
          <a:p>
            <a:pPr algn="r">
              <a:lnSpc>
                <a:spcPct val="107000"/>
              </a:lnSpc>
              <a:spcAft>
                <a:spcPts val="800"/>
              </a:spcAft>
              <a:buFontTx/>
              <a:buChar char="-"/>
            </a:pPr>
            <a:r>
              <a:rPr lang="he-IL"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הוויכוח העתיק: דטרמיניזם </a:t>
            </a:r>
            <a:r>
              <a:rPr lang="he-IL" sz="24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ופוסיביליזם</a:t>
            </a:r>
            <a:r>
              <a:rPr lang="he-IL"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בגיאוגרפיה:</a:t>
            </a:r>
          </a:p>
          <a:p>
            <a:pPr marL="0" indent="0" algn="ctr">
              <a:lnSpc>
                <a:spcPct val="107000"/>
              </a:lnSpc>
              <a:spcAft>
                <a:spcPts val="800"/>
              </a:spcAft>
              <a:buNone/>
            </a:pPr>
            <a:r>
              <a:rPr lang="he-IL" sz="24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האם ''מצרים היא מתנת הנילוס''? </a:t>
            </a:r>
            <a:endParaRPr lang="en-US" sz="24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sz="2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77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BFB368-3D0F-458F-A662-187C1466A688}"/>
              </a:ext>
            </a:extLst>
          </p:cNvPr>
          <p:cNvSpPr>
            <a:spLocks noGrp="1"/>
          </p:cNvSpPr>
          <p:nvPr>
            <p:ph type="title"/>
          </p:nvPr>
        </p:nvSpPr>
        <p:spPr/>
        <p:txBody>
          <a:bodyPr/>
          <a:lstStyle/>
          <a:p>
            <a:pPr eaLnBrk="1" hangingPunct="1">
              <a:defRPr/>
            </a:pPr>
            <a:r>
              <a:rPr lang="he-IL" b="1" dirty="0">
                <a:solidFill>
                  <a:srgbClr val="A50021"/>
                </a:solidFill>
                <a:effectLst>
                  <a:outerShdw blurRad="38100" dist="38100" dir="2700000" algn="tl">
                    <a:srgbClr val="000000">
                      <a:alpha val="43137"/>
                    </a:srgbClr>
                  </a:outerShdw>
                </a:effectLst>
              </a:rPr>
              <a:t>מטרות הקורס</a:t>
            </a:r>
          </a:p>
        </p:txBody>
      </p:sp>
      <p:sp>
        <p:nvSpPr>
          <p:cNvPr id="3" name="מציין מיקום תוכן 2">
            <a:extLst>
              <a:ext uri="{FF2B5EF4-FFF2-40B4-BE49-F238E27FC236}">
                <a16:creationId xmlns:a16="http://schemas.microsoft.com/office/drawing/2014/main" id="{C4DD8217-5DD4-41B2-9A57-F3BAD2DECA8E}"/>
              </a:ext>
            </a:extLst>
          </p:cNvPr>
          <p:cNvSpPr>
            <a:spLocks noGrp="1"/>
          </p:cNvSpPr>
          <p:nvPr>
            <p:ph idx="1"/>
          </p:nvPr>
        </p:nvSpPr>
        <p:spPr>
          <a:xfrm>
            <a:off x="457200" y="1600200"/>
            <a:ext cx="8229600" cy="4983163"/>
          </a:xfrm>
        </p:spPr>
        <p:txBody>
          <a:bodyPr/>
          <a:lstStyle/>
          <a:p>
            <a:pPr algn="just" eaLnBrk="1" hangingPunct="1">
              <a:lnSpc>
                <a:spcPct val="107000"/>
              </a:lnSpc>
              <a:spcAft>
                <a:spcPts val="800"/>
              </a:spcAft>
            </a:pPr>
            <a:r>
              <a:rPr lang="he-IL" altLang="he-IL" sz="1800" b="1" u="sng"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מטרה ומהות הקורס </a:t>
            </a:r>
            <a:endParaRPr lang="en-US"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lgn="just" eaLnBrk="1" hangingPunct="1">
              <a:lnSpc>
                <a:spcPct val="107000"/>
              </a:lnSpc>
              <a:spcAft>
                <a:spcPts val="800"/>
              </a:spcAft>
            </a:pPr>
            <a:r>
              <a:rPr lang="he-IL"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מטרת הקורס הינה להאיר את תחומי הגיאו-פוליטיקה </a:t>
            </a:r>
            <a:r>
              <a:rPr lang="he-IL" altLang="he-IL" sz="1800"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והגיאו</a:t>
            </a:r>
            <a:r>
              <a:rPr lang="he-IL"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-אסטרטגיה כמרכיבים משמעותיים בהבנת מרקם הבטחון הלאומי. הקורס יחשוף בפני המשתתפים את תפקידה המסורתי והעכשווי של הגיאוגרפיה (הפיזית והאנושית) בהתהוות תפיסות הבטחון הלאומי, בהתגבשות מכלול היחסים </a:t>
            </a:r>
            <a:r>
              <a:rPr lang="he-IL" altLang="he-IL" sz="1800"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הבינ</a:t>
            </a:r>
            <a:r>
              <a:rPr lang="he-IL"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''ל ובעיצוב האסטרטגיה של כוחות מדינתיים ואחרים בזירה העולמית.  </a:t>
            </a:r>
            <a:endParaRPr lang="en-US"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lgn="just" eaLnBrk="1" hangingPunct="1">
              <a:lnSpc>
                <a:spcPct val="107000"/>
              </a:lnSpc>
              <a:spcAft>
                <a:spcPts val="800"/>
              </a:spcAft>
            </a:pPr>
            <a:r>
              <a:rPr lang="he-IL" altLang="he-IL" sz="1800" b="1" u="sng"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מטרות המשנה</a:t>
            </a:r>
            <a:endParaRPr lang="en-US"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lgn="just" eaLnBrk="1" hangingPunct="1">
              <a:lnSpc>
                <a:spcPct val="107000"/>
              </a:lnSpc>
              <a:buFont typeface="Symbol" panose="05050102010706020507" pitchFamily="18" charset="2"/>
              <a:buChar char=""/>
            </a:pPr>
            <a:r>
              <a:rPr lang="he-IL"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הכרת ההגדרות השונות של גיאו-פוליטיקה וגיאו- אסטרטגיה והשלכותיהן על הבטל''מ.</a:t>
            </a:r>
            <a:endParaRPr lang="en-US"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lgn="just" eaLnBrk="1" hangingPunct="1">
              <a:lnSpc>
                <a:spcPct val="107000"/>
              </a:lnSpc>
              <a:buFont typeface="Symbol" panose="05050102010706020507" pitchFamily="18" charset="2"/>
              <a:buChar char=""/>
            </a:pPr>
            <a:r>
              <a:rPr lang="he-IL"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הכרת התמורות שחלו בלימוד ומחקר תחומים אלה ובנושאים המושפעים משיקולים גיאוגרפיים בבטל''מ.</a:t>
            </a:r>
            <a:endParaRPr lang="en-US"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lgn="just" eaLnBrk="1" hangingPunct="1">
              <a:lnSpc>
                <a:spcPct val="107000"/>
              </a:lnSpc>
              <a:buFont typeface="Symbol" panose="05050102010706020507" pitchFamily="18" charset="2"/>
              <a:buChar char=""/>
            </a:pPr>
            <a:r>
              <a:rPr lang="he-IL"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הבנת הקשר בין יחסים בינלאומיים, מדעי המדינה, מדיניות ביטחון לאומי, היסטוריה, גיאוגרפיה   פוליטית וכלכלית, גיאופוליטיקה וגיאו-אסטרטגיה.</a:t>
            </a:r>
            <a:endParaRPr lang="en-US"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lgn="just" eaLnBrk="1" hangingPunct="1">
              <a:lnSpc>
                <a:spcPct val="107000"/>
              </a:lnSpc>
              <a:spcAft>
                <a:spcPts val="800"/>
              </a:spcAft>
              <a:buFont typeface="Symbol" panose="05050102010706020507" pitchFamily="18" charset="2"/>
              <a:buChar char=""/>
            </a:pPr>
            <a:r>
              <a:rPr lang="he-IL"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העצמת המודעות להשלכות הגיאו-אסטרטגיות של סוגיות בינלאומיות עכשוויות במרחבים גיאוגרפיים כגון חלל, אנרגיה וים.  </a:t>
            </a:r>
            <a:endParaRPr lang="en-US" altLang="he-IL" sz="1800"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eaLnBrk="1" hangingPunct="1"/>
            <a:endParaRPr lang="he-IL" altLang="he-IL" dirty="0">
              <a:solidFill>
                <a:srgbClr val="002060"/>
              </a:solidFill>
              <a:effectLst>
                <a:outerShdw blurRad="38100" dist="38100" dir="2700000" algn="tl">
                  <a:srgbClr val="C0C0C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B60338-8F07-40DB-BA5F-48F20622F5ED}"/>
              </a:ext>
            </a:extLst>
          </p:cNvPr>
          <p:cNvSpPr>
            <a:spLocks noGrp="1"/>
          </p:cNvSpPr>
          <p:nvPr>
            <p:ph type="title"/>
          </p:nvPr>
        </p:nvSpPr>
        <p:spPr>
          <a:xfrm>
            <a:off x="457200" y="274638"/>
            <a:ext cx="8229600" cy="668638"/>
          </a:xfrm>
        </p:spPr>
        <p:txBody>
          <a:bodyPr/>
          <a:lstStyle/>
          <a:p>
            <a:r>
              <a:rPr lang="he-IL" b="1" dirty="0">
                <a:solidFill>
                  <a:srgbClr val="C00000"/>
                </a:solidFill>
                <a:effectLst>
                  <a:outerShdw blurRad="38100" dist="38100" dir="2700000" algn="tl">
                    <a:srgbClr val="000000">
                      <a:alpha val="43137"/>
                    </a:srgbClr>
                  </a:outerShdw>
                </a:effectLst>
              </a:rPr>
              <a:t>מהו גיאוגרף?</a:t>
            </a:r>
          </a:p>
        </p:txBody>
      </p:sp>
      <p:pic>
        <p:nvPicPr>
          <p:cNvPr id="39938" name="Picture 2">
            <a:extLst>
              <a:ext uri="{FF2B5EF4-FFF2-40B4-BE49-F238E27FC236}">
                <a16:creationId xmlns:a16="http://schemas.microsoft.com/office/drawing/2014/main" id="{43F172F6-13AC-4350-BD10-39B99FCF7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31" y="1218998"/>
            <a:ext cx="3976333" cy="2804361"/>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BA48A8F0-AA2F-4DF6-9027-32C08EF254C3}"/>
              </a:ext>
            </a:extLst>
          </p:cNvPr>
          <p:cNvSpPr txBox="1"/>
          <p:nvPr/>
        </p:nvSpPr>
        <p:spPr>
          <a:xfrm>
            <a:off x="4177363" y="2377439"/>
            <a:ext cx="4581625" cy="2862322"/>
          </a:xfrm>
          <a:prstGeom prst="rect">
            <a:avLst/>
          </a:prstGeom>
          <a:noFill/>
        </p:spPr>
        <p:txBody>
          <a:bodyPr wrap="square">
            <a:spAutoFit/>
          </a:bodyPr>
          <a:lstStyle/>
          <a:p>
            <a:pPr algn="r" rtl="1"/>
            <a:r>
              <a:rPr lang="he-IL" b="0" i="0" dirty="0">
                <a:solidFill>
                  <a:srgbClr val="002060"/>
                </a:solidFill>
                <a:effectLst>
                  <a:outerShdw blurRad="38100" dist="38100" dir="2700000" algn="tl">
                    <a:srgbClr val="000000">
                      <a:alpha val="43137"/>
                    </a:srgbClr>
                  </a:outerShdw>
                </a:effectLst>
                <a:latin typeface="Arial" panose="020B0604020202020204" pitchFamily="34" charset="0"/>
              </a:rPr>
              <a:t>"מאין אתה בא?" שאל אותו האיש הזקן.</a:t>
            </a:r>
          </a:p>
          <a:p>
            <a:pPr algn="r" rtl="1"/>
            <a:r>
              <a:rPr lang="he-IL" b="0" i="0" dirty="0">
                <a:solidFill>
                  <a:srgbClr val="002060"/>
                </a:solidFill>
                <a:effectLst>
                  <a:outerShdw blurRad="38100" dist="38100" dir="2700000" algn="tl">
                    <a:srgbClr val="000000">
                      <a:alpha val="43137"/>
                    </a:srgbClr>
                  </a:outerShdw>
                </a:effectLst>
                <a:latin typeface="Arial" panose="020B0604020202020204" pitchFamily="34" charset="0"/>
              </a:rPr>
              <a:t>"מהו הספר הגדול הזה?" שאל הנסיך הקטן, "מה מעשיך?"</a:t>
            </a:r>
          </a:p>
          <a:p>
            <a:pPr algn="r" rtl="1"/>
            <a:r>
              <a:rPr lang="he-IL" b="0" i="0" dirty="0">
                <a:solidFill>
                  <a:srgbClr val="002060"/>
                </a:solidFill>
                <a:effectLst>
                  <a:outerShdw blurRad="38100" dist="38100" dir="2700000" algn="tl">
                    <a:srgbClr val="000000">
                      <a:alpha val="43137"/>
                    </a:srgbClr>
                  </a:outerShdw>
                </a:effectLst>
                <a:latin typeface="Arial" panose="020B0604020202020204" pitchFamily="34" charset="0"/>
              </a:rPr>
              <a:t>"אני גיאוגרף", ענה לו האיש הזקן.</a:t>
            </a:r>
            <a:br>
              <a:rPr lang="he-IL" b="0" i="0" dirty="0">
                <a:solidFill>
                  <a:srgbClr val="002060"/>
                </a:solidFill>
                <a:effectLst>
                  <a:outerShdw blurRad="38100" dist="38100" dir="2700000" algn="tl">
                    <a:srgbClr val="000000">
                      <a:alpha val="43137"/>
                    </a:srgbClr>
                  </a:outerShdw>
                </a:effectLst>
                <a:latin typeface="Arial" panose="020B0604020202020204" pitchFamily="34" charset="0"/>
              </a:rPr>
            </a:br>
            <a:r>
              <a:rPr lang="he-IL" b="0" i="0" dirty="0">
                <a:solidFill>
                  <a:srgbClr val="002060"/>
                </a:solidFill>
                <a:effectLst>
                  <a:outerShdw blurRad="38100" dist="38100" dir="2700000" algn="tl">
                    <a:srgbClr val="000000">
                      <a:alpha val="43137"/>
                    </a:srgbClr>
                  </a:outerShdw>
                </a:effectLst>
                <a:latin typeface="Arial" panose="020B0604020202020204" pitchFamily="34" charset="0"/>
              </a:rPr>
              <a:t>"מה פירוש גיאוגרף?" שאל הנסיך הקטן.</a:t>
            </a:r>
            <a:br>
              <a:rPr lang="he-IL" b="0" i="0" dirty="0">
                <a:solidFill>
                  <a:srgbClr val="002060"/>
                </a:solidFill>
                <a:effectLst>
                  <a:outerShdw blurRad="38100" dist="38100" dir="2700000" algn="tl">
                    <a:srgbClr val="000000">
                      <a:alpha val="43137"/>
                    </a:srgbClr>
                  </a:outerShdw>
                </a:effectLst>
                <a:latin typeface="Arial" panose="020B0604020202020204" pitchFamily="34" charset="0"/>
              </a:rPr>
            </a:br>
            <a:r>
              <a:rPr lang="he-IL" b="0" i="0" dirty="0">
                <a:solidFill>
                  <a:srgbClr val="002060"/>
                </a:solidFill>
                <a:effectLst>
                  <a:outerShdw blurRad="38100" dist="38100" dir="2700000" algn="tl">
                    <a:srgbClr val="000000">
                      <a:alpha val="43137"/>
                    </a:srgbClr>
                  </a:outerShdw>
                </a:effectLst>
                <a:latin typeface="Arial" panose="020B0604020202020204" pitchFamily="34" charset="0"/>
              </a:rPr>
              <a:t>"גיאוגרף הוא אדם בעל השכלה נרחבת, שיודע את מקומם של כל הימים, הנהרות, הערים, ההרים והמדבריות".</a:t>
            </a:r>
            <a:br>
              <a:rPr lang="he-IL" b="0" i="0" dirty="0">
                <a:solidFill>
                  <a:srgbClr val="002060"/>
                </a:solidFill>
                <a:effectLst>
                  <a:outerShdw blurRad="38100" dist="38100" dir="2700000" algn="tl">
                    <a:srgbClr val="000000">
                      <a:alpha val="43137"/>
                    </a:srgbClr>
                  </a:outerShdw>
                </a:effectLst>
                <a:latin typeface="Arial" panose="020B0604020202020204" pitchFamily="34" charset="0"/>
              </a:rPr>
            </a:br>
            <a:r>
              <a:rPr lang="he-IL" b="0" i="0" dirty="0">
                <a:solidFill>
                  <a:srgbClr val="002060"/>
                </a:solidFill>
                <a:effectLst>
                  <a:outerShdw blurRad="38100" dist="38100" dir="2700000" algn="tl">
                    <a:srgbClr val="000000">
                      <a:alpha val="43137"/>
                    </a:srgbClr>
                  </a:outerShdw>
                </a:effectLst>
                <a:latin typeface="Arial" panose="020B0604020202020204" pitchFamily="34" charset="0"/>
              </a:rPr>
              <a:t>"זה מענין מאד", אמר הנסיך הקטן, "</a:t>
            </a:r>
            <a:r>
              <a:rPr lang="he-IL" b="0" i="0" dirty="0">
                <a:solidFill>
                  <a:srgbClr val="002060"/>
                </a:solidFill>
                <a:effectLst>
                  <a:outerShdw blurRad="38100" dist="38100" dir="2700000" algn="tl">
                    <a:srgbClr val="000000">
                      <a:alpha val="43137"/>
                    </a:srgbClr>
                  </a:outerShdw>
                </a:effectLst>
                <a:highlight>
                  <a:srgbClr val="FFFF00"/>
                </a:highlight>
                <a:latin typeface="Arial" panose="020B0604020202020204" pitchFamily="34" charset="0"/>
              </a:rPr>
              <a:t>סוף סוף בעל מקצוע אמיתי!</a:t>
            </a:r>
          </a:p>
        </p:txBody>
      </p:sp>
    </p:spTree>
    <p:extLst>
      <p:ext uri="{BB962C8B-B14F-4D97-AF65-F5344CB8AC3E}">
        <p14:creationId xmlns:p14="http://schemas.microsoft.com/office/powerpoint/2010/main" val="100063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4869E0-F323-469D-B012-FFF896228CD7}"/>
              </a:ext>
            </a:extLst>
          </p:cNvPr>
          <p:cNvSpPr>
            <a:spLocks noGrp="1"/>
          </p:cNvSpPr>
          <p:nvPr>
            <p:ph type="title"/>
          </p:nvPr>
        </p:nvSpPr>
        <p:spPr/>
        <p:txBody>
          <a:bodyPr/>
          <a:lstStyle/>
          <a:p>
            <a:r>
              <a:rPr lang="he-IL" b="1" dirty="0">
                <a:solidFill>
                  <a:srgbClr val="A50021"/>
                </a:solidFill>
                <a:effectLst>
                  <a:outerShdw blurRad="38100" dist="38100" dir="2700000" algn="tl">
                    <a:srgbClr val="000000">
                      <a:alpha val="43137"/>
                    </a:srgbClr>
                  </a:outerShdw>
                </a:effectLst>
              </a:rPr>
              <a:t>אז מהו המקצוע הזה?</a:t>
            </a:r>
          </a:p>
        </p:txBody>
      </p:sp>
      <p:sp>
        <p:nvSpPr>
          <p:cNvPr id="3" name="מציין מיקום תוכן 2">
            <a:extLst>
              <a:ext uri="{FF2B5EF4-FFF2-40B4-BE49-F238E27FC236}">
                <a16:creationId xmlns:a16="http://schemas.microsoft.com/office/drawing/2014/main" id="{F5CAED6D-1D9C-46D1-A2D5-225B209AAC3C}"/>
              </a:ext>
            </a:extLst>
          </p:cNvPr>
          <p:cNvSpPr>
            <a:spLocks noGrp="1"/>
          </p:cNvSpPr>
          <p:nvPr>
            <p:ph idx="1"/>
          </p:nvPr>
        </p:nvSpPr>
        <p:spPr>
          <a:xfrm>
            <a:off x="457199" y="1600200"/>
            <a:ext cx="8301789" cy="4887227"/>
          </a:xfrm>
        </p:spPr>
        <p:txBody>
          <a:bodyPr/>
          <a:lstStyle/>
          <a:p>
            <a:pPr>
              <a:buFont typeface="Wingdings" panose="05000000000000000000" pitchFamily="2" charset="2"/>
              <a:buChar char="v"/>
            </a:pPr>
            <a:r>
              <a:rPr lang="he-IL" sz="2800" dirty="0">
                <a:solidFill>
                  <a:srgbClr val="002060"/>
                </a:solidFill>
                <a:effectLst>
                  <a:outerShdw blurRad="38100" dist="38100" dir="2700000" algn="tl">
                    <a:srgbClr val="000000">
                      <a:alpha val="43137"/>
                    </a:srgbClr>
                  </a:outerShdw>
                </a:effectLst>
              </a:rPr>
              <a:t>גאוגרפיה היא חקר המקומות והיחסים בין אנשים וסביבתם. גיאוגרפים בוחנים הן את התכונות הפיזיות של כדור הארץ והן את החברות האנושיות הפרושות על פניו. הם בוחנים כיצד תרבות אנושית מתקשרת עם הסביבה הטבעית והדרך שבה למקומות ואזורים טבעיים יכולה להיות השפעה על אנשים.</a:t>
            </a:r>
          </a:p>
          <a:p>
            <a:pPr marL="0" indent="0">
              <a:buNone/>
            </a:pPr>
            <a:r>
              <a:rPr lang="he-IL" sz="2800" b="1" dirty="0">
                <a:solidFill>
                  <a:srgbClr val="002060"/>
                </a:solidFill>
                <a:effectLst>
                  <a:outerShdw blurRad="38100" dist="38100" dir="2700000" algn="tl">
                    <a:srgbClr val="000000">
                      <a:alpha val="43137"/>
                    </a:srgbClr>
                  </a:outerShdw>
                </a:effectLst>
              </a:rPr>
              <a:t>הגאוגרפיה מבקשת להבין</a:t>
            </a:r>
            <a:r>
              <a:rPr lang="he-IL" sz="2800" dirty="0">
                <a:solidFill>
                  <a:srgbClr val="002060"/>
                </a:solidFill>
                <a:effectLst>
                  <a:outerShdw blurRad="38100" dist="38100" dir="2700000" algn="tl">
                    <a:srgbClr val="000000">
                      <a:alpha val="43137"/>
                    </a:srgbClr>
                  </a:outerShdw>
                </a:effectLst>
              </a:rPr>
              <a:t>:</a:t>
            </a:r>
          </a:p>
          <a:p>
            <a:pPr>
              <a:buFont typeface="Wingdings" panose="05000000000000000000" pitchFamily="2" charset="2"/>
              <a:buChar char="v"/>
            </a:pPr>
            <a:r>
              <a:rPr lang="he-IL" sz="2800" dirty="0">
                <a:solidFill>
                  <a:srgbClr val="002060"/>
                </a:solidFill>
                <a:effectLst>
                  <a:outerShdw blurRad="38100" dist="38100" dir="2700000" algn="tl">
                    <a:srgbClr val="000000">
                      <a:alpha val="43137"/>
                    </a:srgbClr>
                  </a:outerShdw>
                </a:effectLst>
              </a:rPr>
              <a:t> היכן הדברים נמצאים? </a:t>
            </a:r>
          </a:p>
          <a:p>
            <a:pPr>
              <a:buFont typeface="Wingdings" panose="05000000000000000000" pitchFamily="2" charset="2"/>
              <a:buChar char="v"/>
            </a:pPr>
            <a:r>
              <a:rPr lang="he-IL" sz="2800" dirty="0">
                <a:solidFill>
                  <a:srgbClr val="002060"/>
                </a:solidFill>
                <a:effectLst>
                  <a:outerShdw blurRad="38100" dist="38100" dir="2700000" algn="tl">
                    <a:srgbClr val="000000">
                      <a:alpha val="43137"/>
                    </a:srgbClr>
                  </a:outerShdw>
                </a:effectLst>
              </a:rPr>
              <a:t>מדוע הם נמצאים שם?</a:t>
            </a:r>
          </a:p>
          <a:p>
            <a:pPr>
              <a:buFont typeface="Wingdings" panose="05000000000000000000" pitchFamily="2" charset="2"/>
              <a:buChar char="v"/>
            </a:pPr>
            <a:r>
              <a:rPr lang="he-IL" sz="2800" dirty="0">
                <a:solidFill>
                  <a:srgbClr val="002060"/>
                </a:solidFill>
                <a:effectLst>
                  <a:outerShdw blurRad="38100" dist="38100" dir="2700000" algn="tl">
                    <a:srgbClr val="000000">
                      <a:alpha val="43137"/>
                    </a:srgbClr>
                  </a:outerShdw>
                </a:effectLst>
              </a:rPr>
              <a:t>כיצד הם מתפתחים ומשתנים עם הזמן? </a:t>
            </a:r>
          </a:p>
        </p:txBody>
      </p:sp>
    </p:spTree>
    <p:extLst>
      <p:ext uri="{BB962C8B-B14F-4D97-AF65-F5344CB8AC3E}">
        <p14:creationId xmlns:p14="http://schemas.microsoft.com/office/powerpoint/2010/main" val="208881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8637808-0B6C-4C31-875B-5AEA9A81FD07}"/>
              </a:ext>
            </a:extLst>
          </p:cNvPr>
          <p:cNvSpPr>
            <a:spLocks noGrp="1"/>
          </p:cNvSpPr>
          <p:nvPr>
            <p:ph type="title"/>
          </p:nvPr>
        </p:nvSpPr>
        <p:spPr>
          <a:xfrm>
            <a:off x="252663" y="606392"/>
            <a:ext cx="3116179" cy="5099083"/>
          </a:xfrm>
        </p:spPr>
        <p:txBody>
          <a:bodyPr>
            <a:normAutofit/>
          </a:bodyPr>
          <a:lstStyle/>
          <a:p>
            <a:r>
              <a:rPr lang="en-US" sz="4400" b="1" dirty="0">
                <a:solidFill>
                  <a:srgbClr val="FFFFFF"/>
                </a:solidFill>
                <a:effectLst>
                  <a:outerShdw blurRad="38100" dist="38100" dir="2700000" algn="tl">
                    <a:srgbClr val="000000">
                      <a:alpha val="43137"/>
                    </a:srgbClr>
                  </a:outerShdw>
                </a:effectLst>
              </a:rPr>
              <a:t>Links between geography and other disciplines</a:t>
            </a:r>
            <a:endParaRPr lang="he-IL" sz="4200" dirty="0">
              <a:solidFill>
                <a:srgbClr val="FFFFFF"/>
              </a:solidFill>
            </a:endParaRPr>
          </a:p>
        </p:txBody>
      </p:sp>
      <p:pic>
        <p:nvPicPr>
          <p:cNvPr id="3" name="תמונה 2">
            <a:extLst>
              <a:ext uri="{FF2B5EF4-FFF2-40B4-BE49-F238E27FC236}">
                <a16:creationId xmlns:a16="http://schemas.microsoft.com/office/drawing/2014/main" id="{D5E30462-1394-4689-8C69-1A47101E5344}"/>
              </a:ext>
            </a:extLst>
          </p:cNvPr>
          <p:cNvPicPr>
            <a:picLocks noChangeAspect="1"/>
          </p:cNvPicPr>
          <p:nvPr/>
        </p:nvPicPr>
        <p:blipFill>
          <a:blip r:embed="rId2"/>
          <a:stretch>
            <a:fillRect/>
          </a:stretch>
        </p:blipFill>
        <p:spPr>
          <a:xfrm>
            <a:off x="3667226" y="866586"/>
            <a:ext cx="5287910" cy="5155711"/>
          </a:xfrm>
          <a:prstGeom prst="rect">
            <a:avLst/>
          </a:prstGeom>
        </p:spPr>
      </p:pic>
    </p:spTree>
    <p:extLst>
      <p:ext uri="{BB962C8B-B14F-4D97-AF65-F5344CB8AC3E}">
        <p14:creationId xmlns:p14="http://schemas.microsoft.com/office/powerpoint/2010/main" val="312945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C7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0728D16-B884-479A-93FE-EF9FA7C1F0E6}"/>
              </a:ext>
            </a:extLst>
          </p:cNvPr>
          <p:cNvSpPr>
            <a:spLocks noGrp="1"/>
          </p:cNvSpPr>
          <p:nvPr>
            <p:ph type="title"/>
          </p:nvPr>
        </p:nvSpPr>
        <p:spPr>
          <a:xfrm>
            <a:off x="6602931" y="618682"/>
            <a:ext cx="2338937" cy="2653908"/>
          </a:xfrm>
        </p:spPr>
        <p:txBody>
          <a:bodyPr vert="horz" lIns="91440" tIns="45720" rIns="91440" bIns="45720" rtlCol="0" anchor="ctr">
            <a:normAutofit/>
          </a:bodyPr>
          <a:lstStyle/>
          <a:p>
            <a:pPr algn="l" rtl="0" eaLnBrk="1" hangingPunct="1">
              <a:lnSpc>
                <a:spcPct val="90000"/>
              </a:lnSpc>
            </a:pPr>
            <a:r>
              <a:rPr lang="en-US" sz="3100" dirty="0" err="1">
                <a:solidFill>
                  <a:srgbClr val="FFFFFF"/>
                </a:solidFill>
              </a:rPr>
              <a:t>גיאוגרפיה</a:t>
            </a:r>
            <a:r>
              <a:rPr lang="en-US" sz="3100" dirty="0">
                <a:solidFill>
                  <a:srgbClr val="FFFFFF"/>
                </a:solidFill>
              </a:rPr>
              <a:t> </a:t>
            </a:r>
            <a:r>
              <a:rPr lang="en-US" sz="3100" dirty="0" err="1">
                <a:solidFill>
                  <a:srgbClr val="FFFFFF"/>
                </a:solidFill>
              </a:rPr>
              <a:t>רגיונלית</a:t>
            </a:r>
            <a:br>
              <a:rPr lang="en-US" sz="3100" dirty="0">
                <a:solidFill>
                  <a:srgbClr val="FFFFFF"/>
                </a:solidFill>
              </a:rPr>
            </a:br>
            <a:br>
              <a:rPr lang="en-US" sz="3100" dirty="0">
                <a:solidFill>
                  <a:srgbClr val="FFFFFF"/>
                </a:solidFill>
              </a:rPr>
            </a:br>
            <a:r>
              <a:rPr lang="en-US" sz="3100" dirty="0">
                <a:solidFill>
                  <a:srgbClr val="FFFFFF"/>
                </a:solidFill>
              </a:rPr>
              <a:t> Regional Geography</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4" name="Picture 2" descr="Topic 2: The Elements of Regional Geography">
            <a:extLst>
              <a:ext uri="{FF2B5EF4-FFF2-40B4-BE49-F238E27FC236}">
                <a16:creationId xmlns:a16="http://schemas.microsoft.com/office/drawing/2014/main" id="{3FC61C64-D7AC-4374-AD09-AB5409442D6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63" r="11839" b="1"/>
          <a:stretch/>
        </p:blipFill>
        <p:spPr bwMode="auto">
          <a:xfrm>
            <a:off x="732188" y="78397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5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CCA061-AF63-4FD9-B3E4-6D2F07D779AE}"/>
              </a:ext>
            </a:extLst>
          </p:cNvPr>
          <p:cNvSpPr>
            <a:spLocks noGrp="1"/>
          </p:cNvSpPr>
          <p:nvPr>
            <p:ph type="title"/>
          </p:nvPr>
        </p:nvSpPr>
        <p:spPr/>
        <p:txBody>
          <a:bodyPr/>
          <a:lstStyle/>
          <a:p>
            <a:r>
              <a:rPr lang="he-IL" b="1" dirty="0">
                <a:solidFill>
                  <a:srgbClr val="A50021"/>
                </a:solidFill>
                <a:effectLst>
                  <a:outerShdw blurRad="38100" dist="38100" dir="2700000" algn="tl">
                    <a:srgbClr val="000000">
                      <a:alpha val="43137"/>
                    </a:srgbClr>
                  </a:outerShdw>
                </a:effectLst>
              </a:rPr>
              <a:t>מהו אזור/חבל/</a:t>
            </a:r>
            <a:r>
              <a:rPr lang="he-IL" b="1" dirty="0" err="1">
                <a:solidFill>
                  <a:srgbClr val="A50021"/>
                </a:solidFill>
                <a:effectLst>
                  <a:outerShdw blurRad="38100" dist="38100" dir="2700000" algn="tl">
                    <a:srgbClr val="000000">
                      <a:alpha val="43137"/>
                    </a:srgbClr>
                  </a:outerShdw>
                </a:effectLst>
              </a:rPr>
              <a:t>רגיון</a:t>
            </a:r>
            <a:r>
              <a:rPr lang="he-IL" b="1" dirty="0">
                <a:solidFill>
                  <a:srgbClr val="A50021"/>
                </a:solidFill>
                <a:effectLst>
                  <a:outerShdw blurRad="38100" dist="38100" dir="2700000" algn="tl">
                    <a:srgbClr val="000000">
                      <a:alpha val="43137"/>
                    </a:srgbClr>
                  </a:outerShdw>
                </a:effectLst>
              </a:rPr>
              <a:t>?</a:t>
            </a:r>
          </a:p>
        </p:txBody>
      </p:sp>
      <p:sp>
        <p:nvSpPr>
          <p:cNvPr id="3" name="מציין מיקום תוכן 2">
            <a:extLst>
              <a:ext uri="{FF2B5EF4-FFF2-40B4-BE49-F238E27FC236}">
                <a16:creationId xmlns:a16="http://schemas.microsoft.com/office/drawing/2014/main" id="{8275AC6C-C8D4-438F-AB62-6E9369E63D02}"/>
              </a:ext>
            </a:extLst>
          </p:cNvPr>
          <p:cNvSpPr>
            <a:spLocks noGrp="1"/>
          </p:cNvSpPr>
          <p:nvPr>
            <p:ph idx="1"/>
          </p:nvPr>
        </p:nvSpPr>
        <p:spPr/>
        <p:txBody>
          <a:bodyPr/>
          <a:lstStyle/>
          <a:p>
            <a:pPr>
              <a:buFont typeface="Wingdings" panose="05000000000000000000" pitchFamily="2" charset="2"/>
              <a:buChar char="v"/>
            </a:pPr>
            <a:r>
              <a:rPr lang="he-IL" sz="2800" dirty="0">
                <a:solidFill>
                  <a:srgbClr val="002060"/>
                </a:solidFill>
                <a:effectLst>
                  <a:outerShdw blurRad="38100" dist="38100" dir="2700000" algn="tl">
                    <a:srgbClr val="000000">
                      <a:alpha val="43137"/>
                    </a:srgbClr>
                  </a:outerShdw>
                </a:effectLst>
              </a:rPr>
              <a:t> אזור הוא מרחב בעל אופי ייחודי שהופך אותו</a:t>
            </a:r>
          </a:p>
          <a:p>
            <a:pPr marL="0" indent="0">
              <a:buNone/>
            </a:pPr>
            <a:r>
              <a:rPr lang="he-IL" sz="2800" dirty="0">
                <a:solidFill>
                  <a:srgbClr val="002060"/>
                </a:solidFill>
                <a:effectLst>
                  <a:outerShdw blurRad="38100" dist="38100" dir="2700000" algn="tl">
                    <a:srgbClr val="000000">
                      <a:alpha val="43137"/>
                    </a:srgbClr>
                  </a:outerShdw>
                </a:effectLst>
              </a:rPr>
              <a:t>    לשונה מאזורים אחרים </a:t>
            </a:r>
          </a:p>
          <a:p>
            <a:pPr>
              <a:buFont typeface="Wingdings" panose="05000000000000000000" pitchFamily="2" charset="2"/>
              <a:buChar char="v"/>
            </a:pPr>
            <a:r>
              <a:rPr lang="he-IL" sz="2800" dirty="0">
                <a:solidFill>
                  <a:srgbClr val="002060"/>
                </a:solidFill>
                <a:effectLst>
                  <a:outerShdw blurRad="38100" dist="38100" dir="2700000" algn="tl">
                    <a:srgbClr val="000000">
                      <a:alpha val="43137"/>
                    </a:srgbClr>
                  </a:outerShdw>
                </a:effectLst>
              </a:rPr>
              <a:t> הקריטריונים המבדילים אזורים הם תכונות</a:t>
            </a:r>
          </a:p>
          <a:p>
            <a:pPr marL="0" indent="0">
              <a:buNone/>
            </a:pPr>
            <a:r>
              <a:rPr lang="he-IL" sz="2800" dirty="0">
                <a:solidFill>
                  <a:srgbClr val="002060"/>
                </a:solidFill>
                <a:effectLst>
                  <a:outerShdw blurRad="38100" dist="38100" dir="2700000" algn="tl">
                    <a:srgbClr val="000000">
                      <a:alpha val="43137"/>
                    </a:srgbClr>
                  </a:outerShdw>
                </a:effectLst>
              </a:rPr>
              <a:t>    טבעיות / פיזיות וסביבה אנושית </a:t>
            </a:r>
          </a:p>
          <a:p>
            <a:pPr>
              <a:buFont typeface="Wingdings" panose="05000000000000000000" pitchFamily="2" charset="2"/>
              <a:buChar char="v"/>
            </a:pPr>
            <a:r>
              <a:rPr lang="he-IL" sz="2800" b="1" dirty="0">
                <a:solidFill>
                  <a:srgbClr val="7030A0"/>
                </a:solidFill>
                <a:effectLst>
                  <a:outerShdw blurRad="38100" dist="38100" dir="2700000" algn="tl">
                    <a:srgbClr val="000000">
                      <a:alpha val="43137"/>
                    </a:srgbClr>
                  </a:outerShdw>
                </a:effectLst>
              </a:rPr>
              <a:t> אזורים הם 'מערכות מורכבות'</a:t>
            </a:r>
            <a:r>
              <a:rPr lang="he-IL" sz="2800" dirty="0">
                <a:solidFill>
                  <a:srgbClr val="002060"/>
                </a:solidFill>
                <a:effectLst>
                  <a:outerShdw blurRad="38100" dist="38100" dir="2700000" algn="tl">
                    <a:srgbClr val="000000">
                      <a:alpha val="43137"/>
                    </a:srgbClr>
                  </a:outerShdw>
                </a:effectLst>
              </a:rPr>
              <a:t>, ולעתים קרובות</a:t>
            </a:r>
          </a:p>
          <a:p>
            <a:pPr marL="0" indent="0">
              <a:buNone/>
            </a:pPr>
            <a:r>
              <a:rPr lang="he-IL" sz="2800" dirty="0">
                <a:solidFill>
                  <a:srgbClr val="002060"/>
                </a:solidFill>
                <a:effectLst>
                  <a:outerShdw blurRad="38100" dist="38100" dir="2700000" algn="tl">
                    <a:srgbClr val="000000">
                      <a:alpha val="43137"/>
                    </a:srgbClr>
                  </a:outerShdw>
                </a:effectLst>
              </a:rPr>
              <a:t>    משתלבים זה בזה, כאשר גבולותיהם חולקים</a:t>
            </a:r>
          </a:p>
          <a:p>
            <a:pPr marL="0" indent="0">
              <a:buNone/>
            </a:pPr>
            <a:r>
              <a:rPr lang="he-IL" sz="2800" dirty="0">
                <a:solidFill>
                  <a:srgbClr val="002060"/>
                </a:solidFill>
                <a:effectLst>
                  <a:outerShdw blurRad="38100" dist="38100" dir="2700000" algn="tl">
                    <a:srgbClr val="000000">
                      <a:alpha val="43137"/>
                    </a:srgbClr>
                  </a:outerShdw>
                </a:effectLst>
              </a:rPr>
              <a:t>   מאפיינים משותפים ומשתנים עם הזמן</a:t>
            </a:r>
          </a:p>
          <a:p>
            <a:pPr>
              <a:buFont typeface="Wingdings" panose="05000000000000000000" pitchFamily="2" charset="2"/>
              <a:buChar char="v"/>
            </a:pPr>
            <a:r>
              <a:rPr lang="he-IL" sz="2800" dirty="0">
                <a:solidFill>
                  <a:srgbClr val="002060"/>
                </a:solidFill>
                <a:effectLst>
                  <a:outerShdw blurRad="38100" dist="38100" dir="2700000" algn="tl">
                    <a:srgbClr val="000000">
                      <a:alpha val="43137"/>
                    </a:srgbClr>
                  </a:outerShdw>
                </a:effectLst>
              </a:rPr>
              <a:t> הגדרת אזור היא </a:t>
            </a:r>
            <a:r>
              <a:rPr lang="he-IL" sz="2800" dirty="0" err="1">
                <a:solidFill>
                  <a:srgbClr val="002060"/>
                </a:solidFill>
                <a:effectLst>
                  <a:outerShdw blurRad="38100" dist="38100" dir="2700000" algn="tl">
                    <a:srgbClr val="000000">
                      <a:alpha val="43137"/>
                    </a:srgbClr>
                  </a:outerShdw>
                </a:effectLst>
              </a:rPr>
              <a:t>תלויית</a:t>
            </a:r>
            <a:r>
              <a:rPr lang="he-IL" sz="2800" dirty="0">
                <a:solidFill>
                  <a:srgbClr val="002060"/>
                </a:solidFill>
                <a:effectLst>
                  <a:outerShdw blurRad="38100" dist="38100" dir="2700000" algn="tl">
                    <a:srgbClr val="000000">
                      <a:alpha val="43137"/>
                    </a:srgbClr>
                  </a:outerShdw>
                </a:effectLst>
              </a:rPr>
              <a:t> קנה מידה וחירות החוקר</a:t>
            </a:r>
          </a:p>
        </p:txBody>
      </p:sp>
    </p:spTree>
    <p:extLst>
      <p:ext uri="{BB962C8B-B14F-4D97-AF65-F5344CB8AC3E}">
        <p14:creationId xmlns:p14="http://schemas.microsoft.com/office/powerpoint/2010/main" val="169697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C785B5-1964-439B-807C-E91E6E9D6A78}"/>
              </a:ext>
            </a:extLst>
          </p:cNvPr>
          <p:cNvSpPr>
            <a:spLocks noGrp="1"/>
          </p:cNvSpPr>
          <p:nvPr>
            <p:ph type="title"/>
          </p:nvPr>
        </p:nvSpPr>
        <p:spPr>
          <a:xfrm>
            <a:off x="457200" y="274638"/>
            <a:ext cx="8229600" cy="572385"/>
          </a:xfrm>
        </p:spPr>
        <p:txBody>
          <a:bodyPr/>
          <a:lstStyle/>
          <a:p>
            <a:r>
              <a:rPr lang="he-IL" b="1" dirty="0">
                <a:solidFill>
                  <a:srgbClr val="A50021"/>
                </a:solidFill>
                <a:effectLst>
                  <a:outerShdw blurRad="38100" dist="38100" dir="2700000" algn="tl">
                    <a:srgbClr val="000000">
                      <a:alpha val="43137"/>
                    </a:srgbClr>
                  </a:outerShdw>
                </a:effectLst>
              </a:rPr>
              <a:t>גיאוגרפיה פוליטית </a:t>
            </a:r>
          </a:p>
        </p:txBody>
      </p:sp>
      <p:sp>
        <p:nvSpPr>
          <p:cNvPr id="3" name="מציין מיקום תוכן 2">
            <a:extLst>
              <a:ext uri="{FF2B5EF4-FFF2-40B4-BE49-F238E27FC236}">
                <a16:creationId xmlns:a16="http://schemas.microsoft.com/office/drawing/2014/main" id="{51BE4C80-9D34-4F1C-9A38-9DCE4092E1A8}"/>
              </a:ext>
            </a:extLst>
          </p:cNvPr>
          <p:cNvSpPr>
            <a:spLocks noGrp="1"/>
          </p:cNvSpPr>
          <p:nvPr>
            <p:ph idx="1"/>
          </p:nvPr>
        </p:nvSpPr>
        <p:spPr>
          <a:xfrm>
            <a:off x="457200" y="962526"/>
            <a:ext cx="8378792" cy="5775158"/>
          </a:xfrm>
        </p:spPr>
        <p:txBody>
          <a:bodyPr/>
          <a:lstStyle/>
          <a:p>
            <a:pPr>
              <a:buFont typeface="Wingdings" panose="05000000000000000000" pitchFamily="2" charset="2"/>
              <a:buChar char="v"/>
            </a:pPr>
            <a:r>
              <a:rPr lang="he-IL" sz="2000" b="1" dirty="0">
                <a:solidFill>
                  <a:srgbClr val="002060"/>
                </a:solidFill>
                <a:effectLst>
                  <a:outerShdw blurRad="38100" dist="38100" dir="2700000" algn="tl">
                    <a:srgbClr val="000000">
                      <a:alpha val="43137"/>
                    </a:srgbClr>
                  </a:outerShdw>
                </a:effectLst>
                <a:ea typeface="Arial Unicode MS"/>
                <a:cs typeface="Arial Unicode MS"/>
              </a:rPr>
              <a:t>גאוגרפיה פוליטית</a:t>
            </a:r>
            <a:r>
              <a:rPr lang="en-US" sz="2000" dirty="0">
                <a:solidFill>
                  <a:srgbClr val="002060"/>
                </a:solidFill>
                <a:effectLst>
                  <a:outerShdw blurRad="38100" dist="38100" dir="2700000" algn="tl">
                    <a:srgbClr val="000000">
                      <a:alpha val="43137"/>
                    </a:srgbClr>
                  </a:outerShdw>
                </a:effectLst>
                <a:latin typeface="Arial Unicode MS"/>
                <a:ea typeface="Arial Unicode MS"/>
                <a:cs typeface="Arial Unicode MS"/>
              </a:rPr>
              <a:t> </a:t>
            </a:r>
            <a:r>
              <a:rPr lang="he-IL" sz="2000" dirty="0">
                <a:solidFill>
                  <a:srgbClr val="002060"/>
                </a:solidFill>
                <a:effectLst>
                  <a:outerShdw blurRad="38100" dist="38100" dir="2700000" algn="tl">
                    <a:srgbClr val="000000">
                      <a:alpha val="43137"/>
                    </a:srgbClr>
                  </a:outerShdw>
                </a:effectLst>
                <a:ea typeface="Arial Unicode MS"/>
                <a:cs typeface="Arial Unicode MS"/>
              </a:rPr>
              <a:t>עוסקת בנושאים שהם בנקודת המפגש שבין גיאוגרפיה ופוליטיקה</a:t>
            </a:r>
          </a:p>
          <a:p>
            <a:pPr marL="0" indent="0">
              <a:buNone/>
            </a:pPr>
            <a:endParaRPr lang="he-IL" sz="2000" strike="noStrike" dirty="0">
              <a:solidFill>
                <a:srgbClr val="002060"/>
              </a:solidFill>
              <a:effectLst>
                <a:outerShdw blurRad="38100" dist="38100" dir="2700000" algn="tl">
                  <a:srgbClr val="000000">
                    <a:alpha val="43137"/>
                  </a:srgbClr>
                </a:outerShdw>
              </a:effectLst>
              <a:latin typeface="Arial Unicode MS"/>
              <a:ea typeface="Arial Unicode MS"/>
              <a:cs typeface="Arial Unicode MS"/>
            </a:endParaRPr>
          </a:p>
          <a:p>
            <a:pPr algn="r" rtl="1">
              <a:spcBef>
                <a:spcPts val="360"/>
              </a:spcBef>
              <a:buFont typeface="Wingdings" panose="05000000000000000000" pitchFamily="2" charset="2"/>
              <a:buChar char="v"/>
            </a:pPr>
            <a:r>
              <a:rPr lang="he-IL" sz="20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במישור הבינלאומי:</a:t>
            </a:r>
            <a:endPar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r" rtl="1">
              <a:lnSpc>
                <a:spcPct val="115000"/>
              </a:lnSpc>
              <a:spcBef>
                <a:spcPts val="600"/>
              </a:spcBef>
              <a:spcAft>
                <a:spcPts val="600"/>
              </a:spcAft>
              <a:buNone/>
            </a:pP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השפעת</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הגיאוגרפיה</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על </a:t>
            </a:r>
            <a:r>
              <a:rPr lang="he-IL" sz="20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היחסים הפוליטיים בין מדינות, </a:t>
            </a:r>
            <a:r>
              <a:rPr lang="he-IL" sz="2000" strike="noStrike"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ארגונים בי''ל, </a:t>
            </a:r>
            <a:r>
              <a:rPr lang="he-IL" sz="2000" strike="noStrike"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ה</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תארגנות מדינות על בסיס גאוגרפי באופן רשמי (למשל האיחוד האירופי) או לא (למשל מדינות העולם השלישי</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Bef>
                <a:spcPts val="360"/>
              </a:spcBef>
              <a:spcAft>
                <a:spcPts val="1000"/>
              </a:spcAft>
              <a:buFont typeface="Wingdings" panose="05000000000000000000" pitchFamily="2" charset="2"/>
              <a:buChar char="v"/>
            </a:pPr>
            <a:r>
              <a:rPr lang="he-IL" sz="20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המישור המדיני </a:t>
            </a:r>
          </a:p>
          <a:p>
            <a:pPr marL="0" indent="0" algn="r" rtl="1">
              <a:lnSpc>
                <a:spcPct val="115000"/>
              </a:lnSpc>
              <a:spcBef>
                <a:spcPts val="360"/>
              </a:spcBef>
              <a:spcAft>
                <a:spcPts val="1000"/>
              </a:spcAft>
              <a:buNone/>
            </a:pP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השפעת</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strike="noStrike"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הגיאוגרפיה</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על </a:t>
            </a:r>
            <a:r>
              <a:rPr lang="he-IL" sz="20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העניינים</a:t>
            </a:r>
            <a:r>
              <a:rPr lang="he-IL" sz="20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הפוליטיים </a:t>
            </a:r>
            <a:r>
              <a:rPr lang="he-IL" sz="20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הפנים-מדינתיים: </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מבנה התפקודי-גאוגרפי של</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strike="noStrike"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מדינה</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וחלוקתה לאזורים מנהליים; יחסי הגומלין בין מערכת השלטון לבין העם; השפעת התנאים הגאוגרפיים של מדינה על</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strike="noStrike"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אידיאולוגיות </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של</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אזרחיה</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מיפוי תוצאות</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strike="noStrike"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בחירות</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לפי שיוך לאזורים</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he-IL" sz="2000" strike="noStrike"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גיאוגרפיים</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Bef>
                <a:spcPts val="360"/>
              </a:spcBef>
              <a:spcAft>
                <a:spcPts val="1000"/>
              </a:spcAft>
              <a:buFont typeface="Wingdings" panose="05000000000000000000" pitchFamily="2" charset="2"/>
              <a:buChar char="v"/>
            </a:pPr>
            <a:r>
              <a:rPr lang="he-IL" sz="20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המישור האזורי-מקומי</a:t>
            </a:r>
          </a:p>
          <a:p>
            <a:pPr marL="0" indent="0" algn="r" rtl="1">
              <a:lnSpc>
                <a:spcPct val="115000"/>
              </a:lnSpc>
              <a:spcBef>
                <a:spcPts val="360"/>
              </a:spcBef>
              <a:spcAft>
                <a:spcPts val="1000"/>
              </a:spcAft>
              <a:buNone/>
            </a:pPr>
            <a:r>
              <a:rPr lang="he-IL" sz="20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יחסי מרכז</a:t>
            </a:r>
            <a:r>
              <a:rPr lang="en-US"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he-IL" sz="2000" strike="noStrike"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פריפריה</a:t>
            </a:r>
            <a:r>
              <a:rPr lang="he-IL" sz="2000"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השפעת הפוליטיקה על תכנון, הקצאת משאבים ועיצוב הנוף</a:t>
            </a:r>
            <a:endParaRPr lang="en-US" sz="20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316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DB7938-F5F3-4D44-9C0C-C50C23604C2A}"/>
              </a:ext>
            </a:extLst>
          </p:cNvPr>
          <p:cNvSpPr>
            <a:spLocks noGrp="1"/>
          </p:cNvSpPr>
          <p:nvPr>
            <p:ph type="title"/>
          </p:nvPr>
        </p:nvSpPr>
        <p:spPr/>
        <p:txBody>
          <a:bodyPr/>
          <a:lstStyle/>
          <a:p>
            <a:r>
              <a:rPr lang="he-IL" b="1" dirty="0">
                <a:solidFill>
                  <a:srgbClr val="A50021"/>
                </a:solidFill>
                <a:effectLst>
                  <a:outerShdw blurRad="38100" dist="38100" dir="2700000" algn="tl">
                    <a:srgbClr val="000000">
                      <a:alpha val="43137"/>
                    </a:srgbClr>
                  </a:outerShdw>
                </a:effectLst>
              </a:rPr>
              <a:t>אז מה זה גיאופוליטיקה?</a:t>
            </a:r>
          </a:p>
        </p:txBody>
      </p:sp>
      <p:sp>
        <p:nvSpPr>
          <p:cNvPr id="3" name="מציין מיקום תוכן 2">
            <a:extLst>
              <a:ext uri="{FF2B5EF4-FFF2-40B4-BE49-F238E27FC236}">
                <a16:creationId xmlns:a16="http://schemas.microsoft.com/office/drawing/2014/main" id="{547AB61C-C161-4CA8-861F-5640DD665A06}"/>
              </a:ext>
            </a:extLst>
          </p:cNvPr>
          <p:cNvSpPr>
            <a:spLocks noGrp="1"/>
          </p:cNvSpPr>
          <p:nvPr>
            <p:ph idx="1"/>
          </p:nvPr>
        </p:nvSpPr>
        <p:spPr/>
        <p:txBody>
          <a:bodyPr/>
          <a:lstStyle/>
          <a:p>
            <a:pPr>
              <a:buFont typeface="Wingdings" panose="05000000000000000000" pitchFamily="2" charset="2"/>
              <a:buChar char="v"/>
            </a:pPr>
            <a:r>
              <a:rPr lang="he-IL" sz="2400" dirty="0">
                <a:solidFill>
                  <a:srgbClr val="002060"/>
                </a:solidFill>
                <a:effectLst>
                  <a:outerShdw blurRad="38100" dist="38100" dir="2700000" algn="tl">
                    <a:srgbClr val="000000">
                      <a:alpha val="43137"/>
                    </a:srgbClr>
                  </a:outerShdw>
                </a:effectLst>
              </a:rPr>
              <a:t>חקר השפעת הגיאוגרפיה (אנושית ופיזית) על פוליטיקה ועל יחסים בינלאומיים.</a:t>
            </a:r>
          </a:p>
          <a:p>
            <a:pPr>
              <a:buFont typeface="Wingdings" panose="05000000000000000000" pitchFamily="2" charset="2"/>
              <a:buChar char="v"/>
            </a:pPr>
            <a:r>
              <a:rPr lang="he-IL" sz="2400" dirty="0">
                <a:solidFill>
                  <a:srgbClr val="002060"/>
                </a:solidFill>
                <a:effectLst>
                  <a:outerShdw blurRad="38100" dist="38100" dir="2700000" algn="tl">
                    <a:srgbClr val="000000">
                      <a:alpha val="43137"/>
                    </a:srgbClr>
                  </a:outerShdw>
                </a:effectLst>
              </a:rPr>
              <a:t>שיטה ללימוד מדיניות חוץ כדי </a:t>
            </a:r>
            <a:r>
              <a:rPr lang="he-IL" sz="2400" b="1" dirty="0">
                <a:solidFill>
                  <a:srgbClr val="7030A0"/>
                </a:solidFill>
                <a:effectLst>
                  <a:outerShdw blurRad="38100" dist="38100" dir="2700000" algn="tl">
                    <a:srgbClr val="000000">
                      <a:alpha val="43137"/>
                    </a:srgbClr>
                  </a:outerShdw>
                </a:effectLst>
              </a:rPr>
              <a:t>להבין, להסביר ולחזות התנהגות פוליטית</a:t>
            </a:r>
            <a:r>
              <a:rPr lang="he-IL" sz="2400" dirty="0">
                <a:solidFill>
                  <a:srgbClr val="002060"/>
                </a:solidFill>
                <a:effectLst>
                  <a:outerShdw blurRad="38100" dist="38100" dir="2700000" algn="tl">
                    <a:srgbClr val="000000">
                      <a:alpha val="43137"/>
                    </a:srgbClr>
                  </a:outerShdw>
                </a:effectLst>
              </a:rPr>
              <a:t> בינלאומית באמצעות משתנים גיאוגרפיים.</a:t>
            </a:r>
          </a:p>
          <a:p>
            <a:pPr>
              <a:buFont typeface="Wingdings" panose="05000000000000000000" pitchFamily="2" charset="2"/>
              <a:buChar char="v"/>
            </a:pPr>
            <a:r>
              <a:rPr lang="he-IL" sz="2400" dirty="0">
                <a:solidFill>
                  <a:srgbClr val="002060"/>
                </a:solidFill>
                <a:effectLst>
                  <a:outerShdw blurRad="38100" dist="38100" dir="2700000" algn="tl">
                    <a:srgbClr val="000000">
                      <a:alpha val="43137"/>
                    </a:srgbClr>
                  </a:outerShdw>
                </a:effectLst>
              </a:rPr>
              <a:t>הגיאופוליטיקה מתמקדת בכוח פוליטי המקושר למרחב הגיאוגרפי בשילוב חקר ההיסטוריה הדיפלומטית. </a:t>
            </a:r>
          </a:p>
          <a:p>
            <a:pPr>
              <a:buFont typeface="Wingdings" panose="05000000000000000000" pitchFamily="2" charset="2"/>
              <a:buChar char="v"/>
            </a:pPr>
            <a:r>
              <a:rPr lang="he-IL" sz="2400" dirty="0">
                <a:solidFill>
                  <a:srgbClr val="002060"/>
                </a:solidFill>
                <a:effectLst>
                  <a:outerShdw blurRad="38100" dist="38100" dir="2700000" algn="tl">
                    <a:srgbClr val="000000">
                      <a:alpha val="43137"/>
                    </a:srgbClr>
                  </a:outerShdw>
                </a:effectLst>
              </a:rPr>
              <a:t>הגיאופוליטיקה עוסקת ביחסים בין האינטרסים של גורמים פוליטיים בינלאומיים הממוקדים </a:t>
            </a:r>
            <a:r>
              <a:rPr lang="he-IL" sz="2400" b="1" dirty="0">
                <a:solidFill>
                  <a:srgbClr val="7030A0"/>
                </a:solidFill>
                <a:effectLst>
                  <a:outerShdw blurRad="38100" dist="38100" dir="2700000" algn="tl">
                    <a:srgbClr val="000000">
                      <a:alpha val="43137"/>
                    </a:srgbClr>
                  </a:outerShdw>
                </a:effectLst>
              </a:rPr>
              <a:t>באזור, במרחב או באלמנט גיאוגרפי</a:t>
            </a:r>
            <a:r>
              <a:rPr lang="he-IL" sz="2400" b="1" dirty="0">
                <a:solidFill>
                  <a:srgbClr val="002060"/>
                </a:solidFill>
                <a:effectLst>
                  <a:outerShdw blurRad="38100" dist="38100" dir="2700000" algn="tl">
                    <a:srgbClr val="000000">
                      <a:alpha val="43137"/>
                    </a:srgbClr>
                  </a:outerShdw>
                </a:effectLst>
              </a:rPr>
              <a:t> </a:t>
            </a:r>
            <a:r>
              <a:rPr lang="he-IL" sz="2400" dirty="0">
                <a:solidFill>
                  <a:srgbClr val="002060"/>
                </a:solidFill>
                <a:effectLst>
                  <a:outerShdw blurRad="38100" dist="38100" dir="2700000" algn="tl">
                    <a:srgbClr val="000000">
                      <a:alpha val="43137"/>
                    </a:srgbClr>
                  </a:outerShdw>
                </a:effectLst>
              </a:rPr>
              <a:t>היוצרים </a:t>
            </a:r>
            <a:r>
              <a:rPr lang="he-IL" sz="2400" b="1" dirty="0">
                <a:solidFill>
                  <a:srgbClr val="7030A0"/>
                </a:solidFill>
                <a:effectLst>
                  <a:outerShdw blurRad="38100" dist="38100" dir="2700000" algn="tl">
                    <a:srgbClr val="000000">
                      <a:alpha val="43137"/>
                    </a:srgbClr>
                  </a:outerShdw>
                </a:effectLst>
              </a:rPr>
              <a:t>מערכת גיאופוליטית</a:t>
            </a:r>
          </a:p>
        </p:txBody>
      </p:sp>
    </p:spTree>
    <p:extLst>
      <p:ext uri="{BB962C8B-B14F-4D97-AF65-F5344CB8AC3E}">
        <p14:creationId xmlns:p14="http://schemas.microsoft.com/office/powerpoint/2010/main" val="19041927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he-I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he-I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1287</Words>
  <Application>Microsoft Office PowerPoint</Application>
  <PresentationFormat>‫הצגה על המסך (4:3)</PresentationFormat>
  <Paragraphs>124</Paragraphs>
  <Slides>18</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18</vt:i4>
      </vt:variant>
    </vt:vector>
  </HeadingPairs>
  <TitlesOfParts>
    <vt:vector size="26" baseType="lpstr">
      <vt:lpstr>Arial</vt:lpstr>
      <vt:lpstr>Arial Narrow</vt:lpstr>
      <vt:lpstr>Arial Unicode MS</vt:lpstr>
      <vt:lpstr>Calibri</vt:lpstr>
      <vt:lpstr>Symbol</vt:lpstr>
      <vt:lpstr>Times New Roman</vt:lpstr>
      <vt:lpstr>Wingdings</vt:lpstr>
      <vt:lpstr>Default Design</vt:lpstr>
      <vt:lpstr>מצגת של PowerPoint‏</vt:lpstr>
      <vt:lpstr>מטרות הקורס</vt:lpstr>
      <vt:lpstr>מהו גיאוגרף?</vt:lpstr>
      <vt:lpstr>אז מהו המקצוע הזה?</vt:lpstr>
      <vt:lpstr>Links between geography and other disciplines</vt:lpstr>
      <vt:lpstr>גיאוגרפיה רגיונלית   Regional Geography</vt:lpstr>
      <vt:lpstr>מהו אזור/חבל/רגיון?</vt:lpstr>
      <vt:lpstr>גיאוגרפיה פוליטית </vt:lpstr>
      <vt:lpstr>אז מה זה גיאופוליטיקה?</vt:lpstr>
      <vt:lpstr>התפתחות התחום</vt:lpstr>
      <vt:lpstr>המשך</vt:lpstr>
      <vt:lpstr>מצגת של PowerPoint‏</vt:lpstr>
      <vt:lpstr>מצגת של PowerPoint‏</vt:lpstr>
      <vt:lpstr>ים מול יבשה</vt:lpstr>
      <vt:lpstr>בואו נחשוב מה היה באירופה במלחמת העולם? </vt:lpstr>
      <vt:lpstr>שלבים אחרונים</vt:lpstr>
      <vt:lpstr>גיאו-אסטרטגיה</vt:lpstr>
      <vt:lpstr>הביקורת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dc:creator>
  <cp:lastModifiedBy>משתמש</cp:lastModifiedBy>
  <cp:revision>35</cp:revision>
  <dcterms:created xsi:type="dcterms:W3CDTF">2020-09-11T16:04:05Z</dcterms:created>
  <dcterms:modified xsi:type="dcterms:W3CDTF">2020-09-13T06:06:49Z</dcterms:modified>
</cp:coreProperties>
</file>