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3" r:id="rId4"/>
    <p:sldId id="264" r:id="rId5"/>
    <p:sldId id="258" r:id="rId6"/>
    <p:sldId id="259" r:id="rId7"/>
    <p:sldId id="260" r:id="rId8"/>
    <p:sldId id="261" r:id="rId9"/>
    <p:sldId id="262" r:id="rId10"/>
    <p:sldId id="263" r:id="rId11"/>
    <p:sldId id="265" r:id="rId12"/>
    <p:sldId id="266" r:id="rId13"/>
    <p:sldId id="268" r:id="rId14"/>
    <p:sldId id="269" r:id="rId15"/>
    <p:sldId id="271" r:id="rId16"/>
    <p:sldId id="272" r:id="rId17"/>
    <p:sldId id="273" r:id="rId18"/>
    <p:sldId id="274" r:id="rId19"/>
    <p:sldId id="276" r:id="rId20"/>
    <p:sldId id="280" r:id="rId21"/>
    <p:sldId id="270" r:id="rId22"/>
    <p:sldId id="281" r:id="rId23"/>
    <p:sldId id="275" r:id="rId24"/>
    <p:sldId id="279" r:id="rId25"/>
    <p:sldId id="278"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183" autoAdjust="0"/>
  </p:normalViewPr>
  <p:slideViewPr>
    <p:cSldViewPr>
      <p:cViewPr>
        <p:scale>
          <a:sx n="40" d="100"/>
          <a:sy n="40" d="100"/>
        </p:scale>
        <p:origin x="-2256" y="-5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E8B487-B9B0-4A22-93A5-25AB2656B700}" type="datetimeFigureOut">
              <a:rPr lang="he-IL" smtClean="0"/>
              <a:t>י'/כסלו/תש"פ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E8F5FDD-3EE8-4695-BAEB-6ADFCAB981FA}" type="slidenum">
              <a:rPr lang="he-IL" smtClean="0"/>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r>
              <a:rPr lang="he-IL" smtClean="0"/>
              <a:t>הערה מקדימה – בדיון אנחנו נעסוק ונציג פרספקטיבות מסוימות, חלקן שנויות במחלוקת. המטרה היא לא לקבוע מה נכון או לא, מהי "האמת", אלא להיעזר בפרשנויות אפשרויות ומתחרות לצורך בחינת המושג אסטרטגיה. כמובן שקיימות גם פרשנויות נוספות, אלטרנטיביות ולגיטמיות באותה מידה לסוגיה סבוכה ורגישה כמו זו בה אנו עוסקים. </a:t>
            </a:r>
          </a:p>
        </p:txBody>
      </p:sp>
      <p:sp>
        <p:nvSpPr>
          <p:cNvPr id="113668" name="Slide Number Placeholder 3"/>
          <p:cNvSpPr>
            <a:spLocks noGrp="1"/>
          </p:cNvSpPr>
          <p:nvPr>
            <p:ph type="sldNum" sz="quarter" idx="5"/>
          </p:nvPr>
        </p:nvSpPr>
        <p:spPr bwMode="auto">
          <a:noFill/>
          <a:ln>
            <a:miter lim="800000"/>
            <a:headEnd/>
            <a:tailEnd/>
          </a:ln>
        </p:spPr>
        <p:txBody>
          <a:bodyPr/>
          <a:lstStyle/>
          <a:p>
            <a:fld id="{0870F5E1-B65C-4982-B829-92CA87D41373}" type="slidenum">
              <a:rPr lang="he-IL" smtClean="0"/>
              <a:pPr/>
              <a:t>3</a:t>
            </a:fld>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דוגמא לזיקות:</a:t>
            </a:r>
          </a:p>
          <a:p>
            <a:endParaRPr lang="he-IL" dirty="0" smtClean="0"/>
          </a:p>
          <a:p>
            <a:pPr marL="228600" indent="-228600">
              <a:buAutoNum type="arabicPeriod"/>
            </a:pPr>
            <a:r>
              <a:rPr lang="he-IL" dirty="0" smtClean="0"/>
              <a:t>השקף שלהלן מציג דוגמא לניתוח זיקות בין השחקנים אליהם התייחסנו בשקף הקודם:</a:t>
            </a:r>
          </a:p>
          <a:p>
            <a:pPr marL="228600" indent="-228600">
              <a:buAutoNum type="arabicPeriod"/>
            </a:pPr>
            <a:r>
              <a:rPr lang="he-IL" dirty="0" smtClean="0"/>
              <a:t>איום המנהרות</a:t>
            </a:r>
            <a:r>
              <a:rPr lang="he-IL" baseline="0" dirty="0" smtClean="0"/>
              <a:t> חוצות הגדר מעזה הוא אחד מהאיומים המרכזיים עימם נועד מבצע "צוק איתן" להתמודד. עם זאת, האיום לא הוסר בעקבות המבצע.</a:t>
            </a:r>
          </a:p>
          <a:p>
            <a:pPr marL="228600" indent="-228600">
              <a:buAutoNum type="arabicPeriod"/>
            </a:pPr>
            <a:r>
              <a:rPr lang="he-IL" baseline="0" dirty="0" smtClean="0"/>
              <a:t>חמאס שאף לשפר את המצב האזרחי ברצועה בעקבות המבצע, אולם בפועל נמשך המשבר והתבטא גם בהפסקות חשמל. </a:t>
            </a:r>
          </a:p>
          <a:p>
            <a:pPr marL="228600" indent="-228600">
              <a:buAutoNum type="arabicPeriod"/>
            </a:pPr>
            <a:r>
              <a:rPr lang="he-IL" baseline="0" dirty="0" smtClean="0"/>
              <a:t>המשבר ברצועה נובע בראש ובראשונה ממצב הכלכלה וחוסר יכולתה להתפתח באופן מספק לצרכי האוכלוסייה הגדלה.</a:t>
            </a:r>
          </a:p>
          <a:p>
            <a:pPr marL="228600" indent="-228600">
              <a:buAutoNum type="arabicPeriod"/>
            </a:pPr>
            <a:r>
              <a:rPr lang="he-IL" baseline="0" dirty="0" smtClean="0"/>
              <a:t>למעברים יש תפקיד חשוב בהקשר הפיתוח הכלכלי של הרצועה כצוהר המרכזי לרצועה וממנה. עם זאת, התנועה במעברים הינה פועל יוצא לא רק של חוקי היצע וביקוש אלא גם של אילוצים ואינטרסים מדיניים וביטחוניים של שחקנים שונים.</a:t>
            </a:r>
          </a:p>
          <a:p>
            <a:pPr marL="228600" indent="-228600">
              <a:buAutoNum type="arabicPeriod"/>
            </a:pPr>
            <a:r>
              <a:rPr lang="he-IL" baseline="0" dirty="0" smtClean="0"/>
              <a:t>מנהרות – כתופעה שחורגת רק מאיום ביטחוני  - מהוות לכן "צינור חמצן" חיוני לכלכלת הרצועה.\</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t>7</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שאלת</a:t>
            </a:r>
            <a:r>
              <a:rPr lang="he-IL" baseline="0" dirty="0" smtClean="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t>8</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מהן</a:t>
            </a:r>
            <a:r>
              <a:rPr lang="he-IL" baseline="0" dirty="0" smtClean="0"/>
              <a:t> הנסיבות הייחודיות אשר אפיינו את ההתמודדות של אוגדת עזה עם ההפגנות על הגדר? בדוגמא שלהלן אנחנו נדגיש היבט אחד ומרכזי של ההקשר הייחודי – גל הטרור שמצרים חוותה במהלך 2015 שעיצב את מדיניותה התקיפה כלפי חמאס ותרם להידוק שת"פ עם ישראל.</a:t>
            </a:r>
          </a:p>
          <a:p>
            <a:endParaRPr lang="he-IL" baseline="0" dirty="0" smtClean="0"/>
          </a:p>
          <a:p>
            <a:pPr rtl="1" fontAlgn="base"/>
            <a:r>
              <a:rPr lang="he-IL" baseline="0" dirty="0" smtClean="0"/>
              <a:t>בתמונה – ממתקפת הטרור בסיני בינואר 2015</a:t>
            </a:r>
            <a:r>
              <a:rPr lang="en-US" baseline="0" dirty="0" smtClean="0"/>
              <a:t>;</a:t>
            </a:r>
            <a:r>
              <a:rPr lang="he-IL" baseline="0" dirty="0" smtClean="0"/>
              <a:t> </a:t>
            </a:r>
            <a:r>
              <a:rPr lang="he-IL" sz="1200" b="0" i="0" kern="1200" dirty="0" smtClean="0">
                <a:solidFill>
                  <a:schemeClr val="tx1"/>
                </a:solidFill>
                <a:latin typeface="+mn-lt"/>
                <a:ea typeface="+mn-ea"/>
                <a:cs typeface="+mn-cs"/>
              </a:rPr>
              <a:t>חמושים איסלאמיסטים תקפו  למעלה מ-12 בנייני משטרה וצבא במספר מוקדים בצפון חצי האי המצרי. שלוחת ארגון דאע"ש במצרים לקחה אחריות לאירועים. </a:t>
            </a:r>
          </a:p>
          <a:p>
            <a:r>
              <a:rPr lang="he-IL" dirty="0" smtClean="0"/>
              <a:t/>
            </a:r>
            <a:br>
              <a:rPr lang="he-IL" dirty="0" smtClean="0"/>
            </a:b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t>10</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העברת</a:t>
            </a:r>
            <a:r>
              <a:rPr lang="he-IL" baseline="0" dirty="0" smtClean="0"/>
              <a:t> סיוע הומניטארי מישראל והעברת כספים קטארים – סיוע לתושבי עזה ולחיזוק הכלכלה המקומית על אף שהיא נכס של האויב.</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t>18</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לא לאפשר חצייה של הגדר ולשמור על ריבונות</a:t>
            </a:r>
            <a:r>
              <a:rPr lang="en-US" dirty="0" smtClean="0"/>
              <a:t>;</a:t>
            </a:r>
            <a:r>
              <a:rPr lang="he-IL" dirty="0" smtClean="0"/>
              <a:t> לא להרוג</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t>20</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t>21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3.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extLst>
          </p:cNvPr>
          <p:cNvSpPr txBox="1">
            <a:spLocks/>
          </p:cNvSpPr>
          <p:nvPr/>
        </p:nvSpPr>
        <p:spPr>
          <a:xfrm>
            <a:off x="0" y="1285875"/>
            <a:ext cx="9144000" cy="2387600"/>
          </a:xfrm>
          <a:prstGeom prst="rect">
            <a:avLst/>
          </a:prstGeom>
        </p:spPr>
        <p:txBody>
          <a:bodyPr/>
          <a:lstStyle/>
          <a:p>
            <a:pPr algn="ctr" fontAlgn="auto">
              <a:spcAft>
                <a:spcPts val="0"/>
              </a:spcAft>
              <a:defRPr/>
            </a:pPr>
            <a:r>
              <a:rPr lang="he-IL" sz="4400" b="1" dirty="0">
                <a:latin typeface="+mj-lt"/>
                <a:ea typeface="+mj-ea"/>
                <a:cs typeface="+mn-cs"/>
              </a:rPr>
              <a:t>ציר לימודי אסטרטגיה</a:t>
            </a:r>
            <a:br>
              <a:rPr lang="he-IL" sz="4400" b="1" dirty="0">
                <a:latin typeface="+mj-lt"/>
                <a:ea typeface="+mj-ea"/>
                <a:cs typeface="+mn-cs"/>
              </a:rPr>
            </a:br>
            <a:endParaRPr lang="x-none" sz="4400" b="1" dirty="0">
              <a:latin typeface="+mj-lt"/>
              <a:ea typeface="+mj-ea"/>
              <a:cs typeface="+mn-cs"/>
            </a:endParaRPr>
          </a:p>
        </p:txBody>
      </p:sp>
      <p:sp>
        <p:nvSpPr>
          <p:cNvPr id="5" name="כותרת משנה 2"/>
          <p:cNvSpPr txBox="1">
            <a:spLocks/>
          </p:cNvSpPr>
          <p:nvPr/>
        </p:nvSpPr>
        <p:spPr bwMode="auto">
          <a:xfrm>
            <a:off x="0" y="3357562"/>
            <a:ext cx="9144000" cy="2509837"/>
          </a:xfrm>
          <a:prstGeom prst="rect">
            <a:avLst/>
          </a:prstGeom>
          <a:noFill/>
          <a:ln w="9525">
            <a:noFill/>
            <a:miter lim="800000"/>
            <a:headEnd/>
            <a:tailEnd/>
          </a:ln>
        </p:spPr>
        <p:txBody>
          <a:bodyPr/>
          <a:lstStyle/>
          <a:p>
            <a:pPr marL="342900" indent="-342900" algn="ctr">
              <a:spcBef>
                <a:spcPct val="20000"/>
              </a:spcBef>
            </a:pPr>
            <a:r>
              <a:rPr lang="he-IL" sz="3600" b="1" dirty="0" smtClean="0">
                <a:solidFill>
                  <a:srgbClr val="FF0000"/>
                </a:solidFill>
                <a:latin typeface="Calibri" pitchFamily="34" charset="0"/>
              </a:rPr>
              <a:t>מקרה מבחן </a:t>
            </a:r>
            <a:r>
              <a:rPr lang="he-IL" sz="3600" b="1" dirty="0" smtClean="0">
                <a:solidFill>
                  <a:srgbClr val="FF0000"/>
                </a:solidFill>
                <a:latin typeface="Calibri" pitchFamily="34" charset="0"/>
              </a:rPr>
              <a:t>– התמודדות </a:t>
            </a:r>
            <a:r>
              <a:rPr lang="he-IL" sz="3600" b="1" dirty="0" smtClean="0">
                <a:solidFill>
                  <a:srgbClr val="FF0000"/>
                </a:solidFill>
                <a:latin typeface="Calibri" pitchFamily="34" charset="0"/>
              </a:rPr>
              <a:t>אוגדת עזה עם </a:t>
            </a:r>
            <a:r>
              <a:rPr lang="he-IL" sz="3600" b="1" dirty="0" smtClean="0">
                <a:solidFill>
                  <a:srgbClr val="FF0000"/>
                </a:solidFill>
                <a:latin typeface="Calibri" pitchFamily="34" charset="0"/>
              </a:rPr>
              <a:t>איום פריצת </a:t>
            </a:r>
            <a:r>
              <a:rPr lang="he-IL" sz="3600" b="1" dirty="0" smtClean="0">
                <a:solidFill>
                  <a:srgbClr val="FF0000"/>
                </a:solidFill>
                <a:latin typeface="Calibri" pitchFamily="34" charset="0"/>
              </a:rPr>
              <a:t>הגדר בשלהי </a:t>
            </a:r>
            <a:r>
              <a:rPr lang="he-IL" sz="3600" b="1" dirty="0" smtClean="0">
                <a:solidFill>
                  <a:srgbClr val="FF0000"/>
                </a:solidFill>
                <a:latin typeface="Calibri" pitchFamily="34" charset="0"/>
              </a:rPr>
              <a:t>2015 </a:t>
            </a:r>
            <a:r>
              <a:rPr lang="he-IL" sz="3600" b="1" dirty="0" smtClean="0">
                <a:solidFill>
                  <a:srgbClr val="FF0000"/>
                </a:solidFill>
                <a:latin typeface="Calibri" pitchFamily="34" charset="0"/>
              </a:rPr>
              <a:t>מנקודת מבט של מפקד האוגדה </a:t>
            </a:r>
          </a:p>
          <a:p>
            <a:pPr marL="342900" indent="-342900" algn="ctr">
              <a:spcBef>
                <a:spcPct val="20000"/>
              </a:spcBef>
            </a:pPr>
            <a:endParaRPr lang="he-IL" sz="3600" b="1" dirty="0">
              <a:latin typeface="Calibri" pitchFamily="34" charset="0"/>
            </a:endParaRPr>
          </a:p>
          <a:p>
            <a:pPr marL="342900" indent="-342900" algn="ctr">
              <a:spcBef>
                <a:spcPct val="20000"/>
              </a:spcBef>
            </a:pPr>
            <a:r>
              <a:rPr lang="he-IL" sz="2800" b="1" dirty="0">
                <a:latin typeface="Calibri" pitchFamily="34" charset="0"/>
              </a:rPr>
              <a:t>שיעור </a:t>
            </a:r>
            <a:r>
              <a:rPr lang="he-IL" sz="2800" b="1" dirty="0" smtClean="0">
                <a:latin typeface="Calibri" pitchFamily="34" charset="0"/>
              </a:rPr>
              <a:t>רביעי</a:t>
            </a:r>
            <a:endParaRPr lang="he-IL" sz="2800" b="1" dirty="0">
              <a:latin typeface="Calibri" pitchFamily="34" charset="0"/>
            </a:endParaRPr>
          </a:p>
          <a:p>
            <a:pPr marL="342900" indent="-342900" algn="ctr">
              <a:spcBef>
                <a:spcPct val="20000"/>
              </a:spcBef>
            </a:pPr>
            <a:r>
              <a:rPr lang="he-IL" sz="2800" b="1" dirty="0">
                <a:latin typeface="Calibri" pitchFamily="34" charset="0"/>
              </a:rPr>
              <a:t>דצמבר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תוצאת תמונה עבור פיגוע בסיני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196" name="Picture 4" descr="תוצאת תמונה עבור פיגוע בסיני 2015"/>
          <p:cNvPicPr>
            <a:picLocks noChangeAspect="1" noChangeArrowheads="1"/>
          </p:cNvPicPr>
          <p:nvPr/>
        </p:nvPicPr>
        <p:blipFill>
          <a:blip r:embed="rId3"/>
          <a:srcRect/>
          <a:stretch>
            <a:fillRect/>
          </a:stretch>
        </p:blipFill>
        <p:spPr bwMode="auto">
          <a:xfrm>
            <a:off x="838200" y="1524000"/>
            <a:ext cx="7448897" cy="5105400"/>
          </a:xfrm>
          <a:prstGeom prst="rect">
            <a:avLst/>
          </a:prstGeom>
          <a:noFill/>
        </p:spPr>
      </p:pic>
      <p:sp>
        <p:nvSpPr>
          <p:cNvPr id="4" name="Title 3"/>
          <p:cNvSpPr>
            <a:spLocks noGrp="1"/>
          </p:cNvSpPr>
          <p:nvPr>
            <p:ph type="title"/>
          </p:nvPr>
        </p:nvSpPr>
        <p:spPr/>
        <p:txBody>
          <a:bodyPr>
            <a:noAutofit/>
          </a:bodyPr>
          <a:lstStyle/>
          <a:p>
            <a:r>
              <a:rPr lang="he-IL" sz="3600" b="1" dirty="0" smtClean="0">
                <a:cs typeface="+mn-cs"/>
              </a:rPr>
              <a:t>ההקשר הייחודי - התמודדות מצרים עם גל הטרור ב-2015</a:t>
            </a:r>
            <a:endParaRPr lang="he-IL" sz="3600" b="1" dirty="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הבנה</a:t>
            </a:r>
            <a:endParaRPr lang="he-IL" sz="36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a:stretch>
            <a:fillRect/>
          </a:stretch>
        </p:blipFill>
        <p:spPr bwMode="auto">
          <a:xfrm>
            <a:off x="1371600" y="1219200"/>
            <a:ext cx="6534058"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הפרות סדר סמוך למחסום ארז, רצועת עזה, אוקטובר 2015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0" name="AutoShape 4" descr="blob:https://web.whatsapp.com/571f8f77-b223-48eb-8bdd-96d42b5db399"/>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4" name="AutoShape 8" descr="תוצאת תמונה עבור הפגנות גדר עזה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6" name="AutoShape 10" descr="blob:https://web.whatsapp.com/0ad2bc18-cd30-4a9a-8704-c78eb8ab31a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8" name="AutoShape 12" descr="blob:https://web.whatsapp.com/0d9faf27-1fb4-4864-8500-7a28de4337c6"/>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19" name="Group 18"/>
          <p:cNvGrpSpPr/>
          <p:nvPr/>
        </p:nvGrpSpPr>
        <p:grpSpPr>
          <a:xfrm>
            <a:off x="204786" y="1690689"/>
            <a:ext cx="8482013" cy="3186111"/>
            <a:chOff x="204787" y="1690689"/>
            <a:chExt cx="9069532" cy="3165475"/>
          </a:xfrm>
        </p:grpSpPr>
        <p:sp>
          <p:nvSpPr>
            <p:cNvPr id="4" name="Left Brace 3"/>
            <p:cNvSpPr/>
            <p:nvPr/>
          </p:nvSpPr>
          <p:spPr bwMode="auto">
            <a:xfrm>
              <a:off x="204787" y="1690689"/>
              <a:ext cx="411956" cy="3165475"/>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9" name="Left Brace 8"/>
            <p:cNvSpPr/>
            <p:nvPr/>
          </p:nvSpPr>
          <p:spPr bwMode="auto">
            <a:xfrm rot="10800000">
              <a:off x="7008019" y="1690689"/>
              <a:ext cx="307181" cy="3165475"/>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13315" name="TextBox 14"/>
            <p:cNvSpPr txBox="1">
              <a:spLocks noChangeArrowheads="1"/>
            </p:cNvSpPr>
            <p:nvPr/>
          </p:nvSpPr>
          <p:spPr bwMode="auto">
            <a:xfrm>
              <a:off x="7343125" y="2260996"/>
              <a:ext cx="1931194" cy="2293373"/>
            </a:xfrm>
            <a:prstGeom prst="rect">
              <a:avLst/>
            </a:prstGeom>
            <a:noFill/>
            <a:ln w="9525">
              <a:noFill/>
              <a:miter lim="800000"/>
              <a:headEnd/>
              <a:tailEnd/>
            </a:ln>
          </p:spPr>
          <p:txBody>
            <a:bodyPr wrap="square">
              <a:spAutoFit/>
            </a:bodyPr>
            <a:lstStyle/>
            <a:p>
              <a:pPr algn="ctr"/>
              <a:r>
                <a:rPr lang="he-IL" sz="2400" b="1" dirty="0"/>
                <a:t>התופעה הניצפת במציאות -</a:t>
              </a:r>
            </a:p>
            <a:p>
              <a:pPr algn="ctr"/>
              <a:r>
                <a:rPr lang="he-IL" sz="2400" b="1" dirty="0" smtClean="0"/>
                <a:t>הפגנות גדר ברצועה</a:t>
              </a:r>
              <a:endParaRPr lang="he-IL" sz="2400" b="1" dirty="0"/>
            </a:p>
            <a:p>
              <a:pPr algn="ctr"/>
              <a:r>
                <a:rPr lang="he-IL" sz="2400" b="1" dirty="0"/>
                <a:t>(אונטולוגיה)</a:t>
              </a:r>
            </a:p>
          </p:txBody>
        </p:sp>
        <p:pic>
          <p:nvPicPr>
            <p:cNvPr id="14" name="Picture 13" descr="הפגנות.jpg"/>
            <p:cNvPicPr>
              <a:picLocks noChangeAspect="1"/>
            </p:cNvPicPr>
            <p:nvPr/>
          </p:nvPicPr>
          <p:blipFill>
            <a:blip r:embed="rId2"/>
            <a:stretch>
              <a:fillRect/>
            </a:stretch>
          </p:blipFill>
          <p:spPr>
            <a:xfrm>
              <a:off x="4953001" y="1828800"/>
              <a:ext cx="2057399" cy="2895600"/>
            </a:xfrm>
            <a:prstGeom prst="rect">
              <a:avLst/>
            </a:prstGeom>
          </p:spPr>
        </p:pic>
        <p:pic>
          <p:nvPicPr>
            <p:cNvPr id="17" name="Picture 16" descr="אמבולנסים.jpg"/>
            <p:cNvPicPr>
              <a:picLocks noChangeAspect="1"/>
            </p:cNvPicPr>
            <p:nvPr/>
          </p:nvPicPr>
          <p:blipFill>
            <a:blip r:embed="rId3"/>
            <a:stretch>
              <a:fillRect/>
            </a:stretch>
          </p:blipFill>
          <p:spPr>
            <a:xfrm>
              <a:off x="609600" y="1828800"/>
              <a:ext cx="2057400" cy="2895600"/>
            </a:xfrm>
            <a:prstGeom prst="rect">
              <a:avLst/>
            </a:prstGeom>
          </p:spPr>
        </p:pic>
        <p:pic>
          <p:nvPicPr>
            <p:cNvPr id="29710" name="Picture 14" descr="תוצאת תמונה עבור צלפים עזה גדר"/>
            <p:cNvPicPr>
              <a:picLocks noChangeAspect="1" noChangeArrowheads="1"/>
            </p:cNvPicPr>
            <p:nvPr/>
          </p:nvPicPr>
          <p:blipFill>
            <a:blip r:embed="rId4"/>
            <a:srcRect/>
            <a:stretch>
              <a:fillRect/>
            </a:stretch>
          </p:blipFill>
          <p:spPr bwMode="auto">
            <a:xfrm>
              <a:off x="2743200" y="1828800"/>
              <a:ext cx="2076449" cy="2895600"/>
            </a:xfrm>
            <a:prstGeom prst="rect">
              <a:avLst/>
            </a:prstGeom>
            <a:noFill/>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TextBox 15"/>
          <p:cNvSpPr txBox="1">
            <a:spLocks noChangeArrowheads="1"/>
          </p:cNvSpPr>
          <p:nvPr/>
        </p:nvSpPr>
        <p:spPr bwMode="auto">
          <a:xfrm>
            <a:off x="7012782" y="4046539"/>
            <a:ext cx="1931194" cy="2246769"/>
          </a:xfrm>
          <a:prstGeom prst="rect">
            <a:avLst/>
          </a:prstGeom>
          <a:noFill/>
          <a:ln w="9525">
            <a:noFill/>
            <a:miter lim="800000"/>
            <a:headEnd/>
            <a:tailEnd/>
          </a:ln>
        </p:spPr>
        <p:txBody>
          <a:bodyPr>
            <a:spAutoFit/>
          </a:bodyPr>
          <a:lstStyle/>
          <a:p>
            <a:pPr algn="ctr"/>
            <a:r>
              <a:rPr lang="he-IL" sz="2400" b="1" dirty="0"/>
              <a:t>תפיסות פרשניות שונות להסבר התופעה הניצפת</a:t>
            </a:r>
          </a:p>
          <a:p>
            <a:pPr algn="ctr"/>
            <a:r>
              <a:rPr lang="he-IL" sz="2000" b="1" dirty="0"/>
              <a:t>(אפיסטמולוגיה)</a:t>
            </a:r>
          </a:p>
        </p:txBody>
      </p:sp>
      <p:sp>
        <p:nvSpPr>
          <p:cNvPr id="19" name="TextBox 18"/>
          <p:cNvSpPr txBox="1"/>
          <p:nvPr/>
        </p:nvSpPr>
        <p:spPr>
          <a:xfrm>
            <a:off x="5029200" y="5657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מצוקה אזרחית גוברת</a:t>
            </a:r>
            <a:endParaRPr lang="he-IL" sz="2400" b="1" dirty="0"/>
          </a:p>
        </p:txBody>
      </p:sp>
      <p:pic>
        <p:nvPicPr>
          <p:cNvPr id="15"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2"/>
          <a:srcRect/>
          <a:stretch>
            <a:fillRect/>
          </a:stretch>
        </p:blipFill>
        <p:spPr bwMode="auto">
          <a:xfrm>
            <a:off x="2743200" y="3190104"/>
            <a:ext cx="2057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extBox 17"/>
          <p:cNvSpPr txBox="1"/>
          <p:nvPr/>
        </p:nvSpPr>
        <p:spPr>
          <a:xfrm>
            <a:off x="2895600" y="5657671"/>
            <a:ext cx="1658540"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מאבק לשחרור לאומי</a:t>
            </a:r>
            <a:endParaRPr lang="he-IL" sz="2400" b="1" dirty="0"/>
          </a:p>
        </p:txBody>
      </p:sp>
      <p:pic>
        <p:nvPicPr>
          <p:cNvPr id="16" name="Picture 15" descr="6f3bdb03-558f-4682-8bf8-0d7b80b76b5d.jpg"/>
          <p:cNvPicPr>
            <a:picLocks noChangeAspect="1"/>
          </p:cNvPicPr>
          <p:nvPr/>
        </p:nvPicPr>
        <p:blipFill>
          <a:blip r:embed="rId3" cstate="print"/>
          <a:srcRect b="25000"/>
          <a:stretch>
            <a:fillRect/>
          </a:stretch>
        </p:blipFill>
        <p:spPr>
          <a:xfrm>
            <a:off x="533400" y="3124200"/>
            <a:ext cx="2057400" cy="25043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extBox 16"/>
          <p:cNvSpPr txBox="1"/>
          <p:nvPr/>
        </p:nvSpPr>
        <p:spPr>
          <a:xfrm>
            <a:off x="762000" y="5657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היערכות למהלך התקפי</a:t>
            </a:r>
            <a:endParaRPr lang="he-IL" sz="2400" b="1" dirty="0"/>
          </a:p>
        </p:txBody>
      </p:sp>
      <p:sp>
        <p:nvSpPr>
          <p:cNvPr id="24" name="TextBox 14"/>
          <p:cNvSpPr txBox="1">
            <a:spLocks noChangeArrowheads="1"/>
          </p:cNvSpPr>
          <p:nvPr/>
        </p:nvSpPr>
        <p:spPr bwMode="auto">
          <a:xfrm>
            <a:off x="7109308" y="533400"/>
            <a:ext cx="1806092" cy="2308324"/>
          </a:xfrm>
          <a:prstGeom prst="rect">
            <a:avLst/>
          </a:prstGeom>
          <a:noFill/>
          <a:ln w="9525">
            <a:noFill/>
            <a:miter lim="800000"/>
            <a:headEnd/>
            <a:tailEnd/>
          </a:ln>
        </p:spPr>
        <p:txBody>
          <a:bodyPr wrap="square">
            <a:spAutoFit/>
          </a:bodyPr>
          <a:lstStyle/>
          <a:p>
            <a:pPr algn="ctr"/>
            <a:r>
              <a:rPr lang="he-IL" sz="2400" b="1" dirty="0"/>
              <a:t>התופעה הניצפת במציאות -</a:t>
            </a:r>
          </a:p>
          <a:p>
            <a:pPr algn="ctr"/>
            <a:r>
              <a:rPr lang="he-IL" sz="2400" b="1" dirty="0" smtClean="0"/>
              <a:t>הפגנות גדר ברצועה</a:t>
            </a:r>
            <a:endParaRPr lang="he-IL" sz="2400" b="1" dirty="0"/>
          </a:p>
          <a:p>
            <a:pPr algn="ctr"/>
            <a:r>
              <a:rPr lang="he-IL" sz="2400" b="1" dirty="0"/>
              <a:t>(</a:t>
            </a:r>
            <a:r>
              <a:rPr lang="he-IL" sz="2000" b="1" dirty="0"/>
              <a:t>אונטולוגיה)</a:t>
            </a:r>
            <a:endParaRPr lang="he-IL" sz="2400" b="1" dirty="0"/>
          </a:p>
        </p:txBody>
      </p:sp>
      <p:grpSp>
        <p:nvGrpSpPr>
          <p:cNvPr id="30" name="Group 29"/>
          <p:cNvGrpSpPr/>
          <p:nvPr/>
        </p:nvGrpSpPr>
        <p:grpSpPr>
          <a:xfrm>
            <a:off x="228600" y="381000"/>
            <a:ext cx="6653214" cy="2424111"/>
            <a:chOff x="204786" y="1690689"/>
            <a:chExt cx="6649805" cy="3186111"/>
          </a:xfrm>
        </p:grpSpPr>
        <p:sp>
          <p:nvSpPr>
            <p:cNvPr id="25" name="Left Brace 24"/>
            <p:cNvSpPr/>
            <p:nvPr/>
          </p:nvSpPr>
          <p:spPr bwMode="auto">
            <a:xfrm>
              <a:off x="204786" y="1690689"/>
              <a:ext cx="385270" cy="3186111"/>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26" name="Left Brace 25"/>
            <p:cNvSpPr/>
            <p:nvPr/>
          </p:nvSpPr>
          <p:spPr bwMode="auto">
            <a:xfrm rot="10800000">
              <a:off x="6567309" y="1690689"/>
              <a:ext cx="287282" cy="3186111"/>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pic>
          <p:nvPicPr>
            <p:cNvPr id="27" name="Picture 26" descr="הפגנות.jpg"/>
            <p:cNvPicPr>
              <a:picLocks noChangeAspect="1"/>
            </p:cNvPicPr>
            <p:nvPr/>
          </p:nvPicPr>
          <p:blipFill>
            <a:blip r:embed="rId4"/>
            <a:stretch>
              <a:fillRect/>
            </a:stretch>
          </p:blipFill>
          <p:spPr>
            <a:xfrm>
              <a:off x="4645413" y="1829700"/>
              <a:ext cx="1924122" cy="2914477"/>
            </a:xfrm>
            <a:prstGeom prst="rect">
              <a:avLst/>
            </a:prstGeom>
          </p:spPr>
        </p:pic>
        <p:pic>
          <p:nvPicPr>
            <p:cNvPr id="28" name="Picture 27" descr="אמבולנסים.jpg"/>
            <p:cNvPicPr>
              <a:picLocks noChangeAspect="1"/>
            </p:cNvPicPr>
            <p:nvPr/>
          </p:nvPicPr>
          <p:blipFill>
            <a:blip r:embed="rId5"/>
            <a:stretch>
              <a:fillRect/>
            </a:stretch>
          </p:blipFill>
          <p:spPr>
            <a:xfrm>
              <a:off x="583375" y="1829700"/>
              <a:ext cx="1924123" cy="2914477"/>
            </a:xfrm>
            <a:prstGeom prst="rect">
              <a:avLst/>
            </a:prstGeom>
          </p:spPr>
        </p:pic>
        <p:pic>
          <p:nvPicPr>
            <p:cNvPr id="29" name="Picture 14" descr="תוצאת תמונה עבור צלפים עזה גדר"/>
            <p:cNvPicPr>
              <a:picLocks noChangeAspect="1" noChangeArrowheads="1"/>
            </p:cNvPicPr>
            <p:nvPr/>
          </p:nvPicPr>
          <p:blipFill>
            <a:blip r:embed="rId6"/>
            <a:srcRect/>
            <a:stretch>
              <a:fillRect/>
            </a:stretch>
          </p:blipFill>
          <p:spPr bwMode="auto">
            <a:xfrm>
              <a:off x="2604022" y="1829700"/>
              <a:ext cx="1941938" cy="2914477"/>
            </a:xfrm>
            <a:prstGeom prst="rect">
              <a:avLst/>
            </a:prstGeom>
            <a:noFill/>
          </p:spPr>
        </p:pic>
      </p:grpSp>
      <p:pic>
        <p:nvPicPr>
          <p:cNvPr id="28674" name="Picture 2" descr="תוצאת תמונה עבור מצוקה אזרחית ברצועה"/>
          <p:cNvPicPr>
            <a:picLocks noChangeAspect="1" noChangeArrowheads="1"/>
          </p:cNvPicPr>
          <p:nvPr/>
        </p:nvPicPr>
        <p:blipFill>
          <a:blip r:embed="rId7"/>
          <a:srcRect/>
          <a:stretch>
            <a:fillRect/>
          </a:stretch>
        </p:blipFill>
        <p:spPr bwMode="auto">
          <a:xfrm>
            <a:off x="5029200" y="3200400"/>
            <a:ext cx="1828800" cy="2438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תכנון</a:t>
            </a:r>
            <a:endParaRPr lang="he-IL" sz="36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8" descr="תוצאת תמונה עבור כלכלת רצועת עזה"/>
          <p:cNvPicPr>
            <a:picLocks noChangeAspect="1" noChangeArrowheads="1"/>
          </p:cNvPicPr>
          <p:nvPr/>
        </p:nvPicPr>
        <p:blipFill>
          <a:blip r:embed="rId2"/>
          <a:srcRect/>
          <a:stretch>
            <a:fillRect/>
          </a:stretch>
        </p:blipFill>
        <p:spPr bwMode="auto">
          <a:xfrm>
            <a:off x="5943600" y="4114800"/>
            <a:ext cx="2962275" cy="1981200"/>
          </a:xfrm>
          <a:prstGeom prst="rect">
            <a:avLst/>
          </a:prstGeom>
          <a:noFill/>
        </p:spPr>
      </p:pic>
      <p:pic>
        <p:nvPicPr>
          <p:cNvPr id="33798" name="Picture 6" descr="תמונה קשורה"/>
          <p:cNvPicPr>
            <a:picLocks noChangeAspect="1" noChangeArrowheads="1"/>
          </p:cNvPicPr>
          <p:nvPr/>
        </p:nvPicPr>
        <p:blipFill>
          <a:blip r:embed="rId3"/>
          <a:srcRect/>
          <a:stretch>
            <a:fillRect/>
          </a:stretch>
        </p:blipFill>
        <p:spPr bwMode="auto">
          <a:xfrm>
            <a:off x="457200" y="4114800"/>
            <a:ext cx="2971799" cy="1981199"/>
          </a:xfrm>
          <a:prstGeom prst="rect">
            <a:avLst/>
          </a:prstGeom>
          <a:noFill/>
        </p:spPr>
      </p:pic>
      <p:sp>
        <p:nvSpPr>
          <p:cNvPr id="4" name="Title 3"/>
          <p:cNvSpPr>
            <a:spLocks noGrp="1"/>
          </p:cNvSpPr>
          <p:nvPr>
            <p:ph type="title"/>
          </p:nvPr>
        </p:nvSpPr>
        <p:spPr>
          <a:xfrm>
            <a:off x="533400" y="0"/>
            <a:ext cx="8229600" cy="1066800"/>
          </a:xfrm>
        </p:spPr>
        <p:txBody>
          <a:bodyPr>
            <a:normAutofit/>
          </a:bodyPr>
          <a:lstStyle/>
          <a:p>
            <a:r>
              <a:rPr lang="he-IL" sz="3600" b="1" dirty="0" smtClean="0">
                <a:cs typeface="+mn-cs"/>
              </a:rPr>
              <a:t>בין אינטרסים לערכים, בין חומר לרעיונות</a:t>
            </a:r>
            <a:endParaRPr lang="he-IL" sz="3600" b="1" dirty="0">
              <a:cs typeface="+mn-cs"/>
            </a:endParaRPr>
          </a:p>
        </p:txBody>
      </p:sp>
      <p:sp>
        <p:nvSpPr>
          <p:cNvPr id="33794" name="AutoShape 2" descr="blob:https://web.whatsapp.com/adbb3b5a-b60b-4ed8-b88b-06a9e85527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 name="Picture 6" descr="ילד פצוע.jpg"/>
          <p:cNvPicPr>
            <a:picLocks noChangeAspect="1"/>
          </p:cNvPicPr>
          <p:nvPr/>
        </p:nvPicPr>
        <p:blipFill>
          <a:blip r:embed="rId4"/>
          <a:stretch>
            <a:fillRect/>
          </a:stretch>
        </p:blipFill>
        <p:spPr>
          <a:xfrm>
            <a:off x="457200" y="1295400"/>
            <a:ext cx="2971800" cy="1979105"/>
          </a:xfrm>
          <a:prstGeom prst="rect">
            <a:avLst/>
          </a:prstGeom>
        </p:spPr>
      </p:pic>
      <p:sp>
        <p:nvSpPr>
          <p:cNvPr id="8" name="Left-Right Arrow 7"/>
          <p:cNvSpPr/>
          <p:nvPr/>
        </p:nvSpPr>
        <p:spPr>
          <a:xfrm>
            <a:off x="3505200" y="19812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pic>
        <p:nvPicPr>
          <p:cNvPr id="33796" name="Picture 4" descr="תמונה קשורה"/>
          <p:cNvPicPr>
            <a:picLocks noChangeAspect="1" noChangeArrowheads="1"/>
          </p:cNvPicPr>
          <p:nvPr/>
        </p:nvPicPr>
        <p:blipFill>
          <a:blip r:embed="rId5"/>
          <a:srcRect/>
          <a:stretch>
            <a:fillRect/>
          </a:stretch>
        </p:blipFill>
        <p:spPr bwMode="auto">
          <a:xfrm>
            <a:off x="5943600" y="1295400"/>
            <a:ext cx="2971800" cy="2057400"/>
          </a:xfrm>
          <a:prstGeom prst="rect">
            <a:avLst/>
          </a:prstGeom>
          <a:noFill/>
        </p:spPr>
      </p:pic>
      <p:sp>
        <p:nvSpPr>
          <p:cNvPr id="10" name="TextBox 9"/>
          <p:cNvSpPr txBox="1"/>
          <p:nvPr/>
        </p:nvSpPr>
        <p:spPr>
          <a:xfrm>
            <a:off x="1219200" y="3200400"/>
            <a:ext cx="6629400" cy="830997"/>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400" b="1" dirty="0" smtClean="0"/>
              <a:t>אך מונעים חציית גדר (אינטרס) ובה בעת מונעים גם פגיעה בחיי-אדם (ערכים)</a:t>
            </a:r>
            <a:endParaRPr lang="he-IL" sz="2400" b="1" dirty="0"/>
          </a:p>
        </p:txBody>
      </p:sp>
      <p:sp>
        <p:nvSpPr>
          <p:cNvPr id="11" name="Left-Right Arrow 10"/>
          <p:cNvSpPr/>
          <p:nvPr/>
        </p:nvSpPr>
        <p:spPr>
          <a:xfrm>
            <a:off x="3505200" y="50292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2" name="TextBox 11"/>
          <p:cNvSpPr txBox="1"/>
          <p:nvPr/>
        </p:nvSpPr>
        <p:spPr>
          <a:xfrm>
            <a:off x="1371600" y="6027003"/>
            <a:ext cx="6629400" cy="830997"/>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400" b="1" dirty="0" smtClean="0"/>
              <a:t>אך משפרים את מצבם של העזתים (רעיונות), למרות מגבלות התרבות וההון הטכנולוגי (חומר) </a:t>
            </a:r>
            <a:endParaRPr lang="he-IL"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he-IL" sz="3600" b="1" dirty="0" smtClean="0">
                <a:cs typeface="+mn-cs"/>
              </a:rPr>
              <a:t>בין חזון למימוש, בין תכנון לפעולה</a:t>
            </a:r>
            <a:endParaRPr lang="he-IL" sz="3600" b="1" dirty="0">
              <a:cs typeface="+mn-cs"/>
            </a:endParaRPr>
          </a:p>
        </p:txBody>
      </p:sp>
      <p:sp>
        <p:nvSpPr>
          <p:cNvPr id="38914" name="AutoShape 2" descr="blob:https://web.whatsapp.com/05571d25-b0b7-4a4c-83a3-ddc6367dac4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8916" name="AutoShape 4" descr="blob:https://web.whatsapp.com/ab6cf352-82ae-4e7d-ad80-45bb90e38de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 name="Picture 5" descr="תכנון.jpg"/>
          <p:cNvPicPr>
            <a:picLocks noChangeAspect="1"/>
          </p:cNvPicPr>
          <p:nvPr/>
        </p:nvPicPr>
        <p:blipFill>
          <a:blip r:embed="rId2"/>
          <a:stretch>
            <a:fillRect/>
          </a:stretch>
        </p:blipFill>
        <p:spPr>
          <a:xfrm>
            <a:off x="228600" y="1219200"/>
            <a:ext cx="6781800" cy="4526852"/>
          </a:xfrm>
          <a:prstGeom prst="rect">
            <a:avLst/>
          </a:prstGeom>
        </p:spPr>
      </p:pic>
      <p:sp>
        <p:nvSpPr>
          <p:cNvPr id="38918" name="AutoShape 6" descr="blob:https://web.whatsapp.com/48308073-4ccd-4cdb-a26c-08641f78881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 name="Picture 7" descr="וירוב בשטח.jpg"/>
          <p:cNvPicPr>
            <a:picLocks noChangeAspect="1"/>
          </p:cNvPicPr>
          <p:nvPr/>
        </p:nvPicPr>
        <p:blipFill>
          <a:blip r:embed="rId3"/>
          <a:stretch>
            <a:fillRect/>
          </a:stretch>
        </p:blipFill>
        <p:spPr>
          <a:xfrm>
            <a:off x="6248400" y="2133600"/>
            <a:ext cx="2452688" cy="43603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b="1" dirty="0" smtClean="0">
                <a:cs typeface="+mn-cs"/>
              </a:rPr>
              <a:t>ההיגיון הפרדוקסלי של תכנון האסטרטגיה</a:t>
            </a:r>
            <a:endParaRPr lang="he-IL" sz="3600" b="1" dirty="0">
              <a:cs typeface="+mn-cs"/>
            </a:endParaRPr>
          </a:p>
        </p:txBody>
      </p:sp>
      <p:pic>
        <p:nvPicPr>
          <p:cNvPr id="37890" name="Picture 2" descr="תוצאת תמונה עבור הצנחת סיוע הומניטרי לעזה הפגנות בגדר"/>
          <p:cNvPicPr>
            <a:picLocks noChangeAspect="1" noChangeArrowheads="1"/>
          </p:cNvPicPr>
          <p:nvPr/>
        </p:nvPicPr>
        <p:blipFill>
          <a:blip r:embed="rId3"/>
          <a:srcRect/>
          <a:stretch>
            <a:fillRect/>
          </a:stretch>
        </p:blipFill>
        <p:spPr bwMode="auto">
          <a:xfrm>
            <a:off x="304800" y="1524000"/>
            <a:ext cx="7481873" cy="3810000"/>
          </a:xfrm>
          <a:prstGeom prst="rect">
            <a:avLst/>
          </a:prstGeom>
          <a:noFill/>
        </p:spPr>
      </p:pic>
      <p:sp>
        <p:nvSpPr>
          <p:cNvPr id="37892" name="AutoShape 4" descr="תוצאת תמונה עבור השליח הקטארי ל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37894" name="Picture 6" descr="תוצאת תמונה עבור השליח הקטארי לעזה"/>
          <p:cNvPicPr>
            <a:picLocks noChangeAspect="1" noChangeArrowheads="1"/>
          </p:cNvPicPr>
          <p:nvPr/>
        </p:nvPicPr>
        <p:blipFill>
          <a:blip r:embed="rId4"/>
          <a:srcRect/>
          <a:stretch>
            <a:fillRect/>
          </a:stretch>
        </p:blipFill>
        <p:spPr bwMode="auto">
          <a:xfrm>
            <a:off x="5105400" y="3810000"/>
            <a:ext cx="3784619" cy="23336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אמצע ואמצוע</a:t>
            </a:r>
            <a:endParaRPr lang="he-IL" sz="36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600" b="1" dirty="0" smtClean="0">
                <a:cs typeface="+mn-cs"/>
              </a:rPr>
              <a:t>סדר הצגה</a:t>
            </a:r>
            <a:endParaRPr lang="he-IL" sz="3600" b="1" dirty="0">
              <a:cs typeface="+mn-cs"/>
            </a:endParaRPr>
          </a:p>
        </p:txBody>
      </p:sp>
      <p:sp>
        <p:nvSpPr>
          <p:cNvPr id="4" name="Content Placeholder 3"/>
          <p:cNvSpPr>
            <a:spLocks noGrp="1"/>
          </p:cNvSpPr>
          <p:nvPr>
            <p:ph idx="1"/>
          </p:nvPr>
        </p:nvSpPr>
        <p:spPr/>
        <p:txBody>
          <a:bodyPr/>
          <a:lstStyle/>
          <a:p>
            <a:pPr algn="r" rtl="1">
              <a:spcBef>
                <a:spcPts val="1200"/>
              </a:spcBef>
              <a:spcAft>
                <a:spcPts val="1200"/>
              </a:spcAft>
            </a:pPr>
            <a:r>
              <a:rPr lang="he-IL" b="1" dirty="0" smtClean="0"/>
              <a:t>סביבה</a:t>
            </a:r>
          </a:p>
          <a:p>
            <a:pPr algn="r" rtl="1">
              <a:spcBef>
                <a:spcPts val="1200"/>
              </a:spcBef>
              <a:spcAft>
                <a:spcPts val="1200"/>
              </a:spcAft>
            </a:pPr>
            <a:r>
              <a:rPr lang="he-IL" b="1" dirty="0" smtClean="0"/>
              <a:t>הבנה</a:t>
            </a:r>
          </a:p>
          <a:p>
            <a:pPr algn="r" rtl="1">
              <a:spcBef>
                <a:spcPts val="1200"/>
              </a:spcBef>
              <a:spcAft>
                <a:spcPts val="1200"/>
              </a:spcAft>
            </a:pPr>
            <a:r>
              <a:rPr lang="he-IL" b="1" dirty="0" smtClean="0"/>
              <a:t>תכנון</a:t>
            </a:r>
          </a:p>
          <a:p>
            <a:pPr algn="r" rtl="1">
              <a:spcBef>
                <a:spcPts val="1200"/>
              </a:spcBef>
              <a:spcAft>
                <a:spcPts val="1200"/>
              </a:spcAft>
            </a:pPr>
            <a:r>
              <a:rPr lang="he-IL" b="1" dirty="0" smtClean="0"/>
              <a:t>אמצע ו"אמצוע"</a:t>
            </a:r>
          </a:p>
          <a:p>
            <a:pPr algn="r" rtl="1">
              <a:spcBef>
                <a:spcPts val="1200"/>
              </a:spcBef>
              <a:spcAft>
                <a:spcPts val="1200"/>
              </a:spcAft>
            </a:pPr>
            <a:r>
              <a:rPr lang="he-IL" b="1" dirty="0" smtClean="0"/>
              <a:t>פעולה </a:t>
            </a:r>
            <a:r>
              <a:rPr lang="he-IL" b="1" dirty="0" smtClean="0"/>
              <a:t>(התערבות</a:t>
            </a:r>
            <a:r>
              <a:rPr lang="he-IL" b="1" dirty="0" smtClean="0"/>
              <a:t>)</a:t>
            </a:r>
            <a:endParaRPr lang="he-IL" b="1" dirty="0" smtClean="0"/>
          </a:p>
        </p:txBody>
      </p:sp>
      <p:pic>
        <p:nvPicPr>
          <p:cNvPr id="3074" name="Picture 2" descr="תמונה קשורה"/>
          <p:cNvPicPr>
            <a:picLocks noChangeAspect="1" noChangeArrowheads="1"/>
          </p:cNvPicPr>
          <p:nvPr/>
        </p:nvPicPr>
        <p:blipFill>
          <a:blip r:embed="rId2" cstate="print"/>
          <a:srcRect/>
          <a:stretch>
            <a:fillRect/>
          </a:stretch>
        </p:blipFill>
        <p:spPr bwMode="auto">
          <a:xfrm>
            <a:off x="533400" y="2362200"/>
            <a:ext cx="3276600" cy="401383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e-IL" sz="3600" b="1" dirty="0" smtClean="0">
                <a:cs typeface="+mn-cs"/>
              </a:rPr>
              <a:t>הנחיה מדינית עמומה</a:t>
            </a:r>
            <a:endParaRPr lang="he-IL" sz="3600" b="1" dirty="0">
              <a:cs typeface="+mn-cs"/>
            </a:endParaRPr>
          </a:p>
        </p:txBody>
      </p:sp>
      <p:pic>
        <p:nvPicPr>
          <p:cNvPr id="6" name="Content Placeholder 5" descr="דרג מדיני.jpg"/>
          <p:cNvPicPr>
            <a:picLocks noGrp="1" noChangeAspect="1"/>
          </p:cNvPicPr>
          <p:nvPr>
            <p:ph idx="1"/>
          </p:nvPr>
        </p:nvPicPr>
        <p:blipFill>
          <a:blip r:embed="rId3"/>
          <a:stretch>
            <a:fillRect/>
          </a:stretch>
        </p:blipFill>
        <p:spPr>
          <a:xfrm>
            <a:off x="557842" y="1600200"/>
            <a:ext cx="8028316"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e-IL" sz="3600" b="1" dirty="0" smtClean="0">
                <a:cs typeface="+mn-cs"/>
              </a:rPr>
              <a:t>שורה של כלים טקטים</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20" name="Group 19"/>
          <p:cNvGrpSpPr/>
          <p:nvPr/>
        </p:nvGrpSpPr>
        <p:grpSpPr>
          <a:xfrm>
            <a:off x="0" y="1600200"/>
            <a:ext cx="9144000" cy="5257800"/>
            <a:chOff x="0" y="1600200"/>
            <a:chExt cx="9144000" cy="5257800"/>
          </a:xfrm>
        </p:grpSpPr>
        <p:pic>
          <p:nvPicPr>
            <p:cNvPr id="2" name="Picture 1" descr="ריסוס.jpg"/>
            <p:cNvPicPr>
              <a:picLocks noChangeAspect="1"/>
            </p:cNvPicPr>
            <p:nvPr/>
          </p:nvPicPr>
          <p:blipFill>
            <a:blip r:embed="rId3" cstate="print"/>
            <a:srcRect t="15385"/>
            <a:stretch>
              <a:fillRect/>
            </a:stretch>
          </p:blipFill>
          <p:spPr>
            <a:xfrm>
              <a:off x="0" y="4343400"/>
              <a:ext cx="3962400" cy="2514600"/>
            </a:xfrm>
            <a:prstGeom prst="rect">
              <a:avLst/>
            </a:prstGeom>
          </p:spPr>
        </p:pic>
        <p:sp>
          <p:nvSpPr>
            <p:cNvPr id="5" name="TextBox 4"/>
            <p:cNvSpPr txBox="1"/>
            <p:nvPr/>
          </p:nvSpPr>
          <p:spPr>
            <a:xfrm>
              <a:off x="533400" y="6396037"/>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ריסוס גז מדמיע</a:t>
              </a:r>
              <a:endParaRPr lang="he-IL" sz="2400" b="1" dirty="0"/>
            </a:p>
          </p:txBody>
        </p:sp>
        <p:pic>
          <p:nvPicPr>
            <p:cNvPr id="6" name="Picture 5" descr="מגדל תצפחת.jpg"/>
            <p:cNvPicPr>
              <a:picLocks noChangeAspect="1"/>
            </p:cNvPicPr>
            <p:nvPr/>
          </p:nvPicPr>
          <p:blipFill>
            <a:blip r:embed="rId4"/>
            <a:srcRect t="21557"/>
            <a:stretch>
              <a:fillRect/>
            </a:stretch>
          </p:blipFill>
          <p:spPr>
            <a:xfrm>
              <a:off x="3733800" y="2895600"/>
              <a:ext cx="2386013" cy="3327401"/>
            </a:xfrm>
            <a:prstGeom prst="rect">
              <a:avLst/>
            </a:prstGeom>
          </p:spPr>
        </p:pic>
        <p:sp>
          <p:nvSpPr>
            <p:cNvPr id="7" name="TextBox 6"/>
            <p:cNvSpPr txBox="1"/>
            <p:nvPr/>
          </p:nvSpPr>
          <p:spPr>
            <a:xfrm>
              <a:off x="3962400" y="5722203"/>
              <a:ext cx="1981200" cy="830997"/>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מגדל תצפית משוריין</a:t>
              </a:r>
              <a:endParaRPr lang="he-IL" sz="2400" b="1" dirty="0"/>
            </a:p>
          </p:txBody>
        </p:sp>
        <p:pic>
          <p:nvPicPr>
            <p:cNvPr id="32782" name="Picture 14" descr="תוצאת תמונה עבור עזה צלפים"/>
            <p:cNvPicPr>
              <a:picLocks noChangeAspect="1" noChangeArrowheads="1"/>
            </p:cNvPicPr>
            <p:nvPr/>
          </p:nvPicPr>
          <p:blipFill>
            <a:blip r:embed="rId5"/>
            <a:srcRect/>
            <a:stretch>
              <a:fillRect/>
            </a:stretch>
          </p:blipFill>
          <p:spPr bwMode="auto">
            <a:xfrm>
              <a:off x="5529811" y="2590800"/>
              <a:ext cx="3614189" cy="1981200"/>
            </a:xfrm>
            <a:prstGeom prst="rect">
              <a:avLst/>
            </a:prstGeom>
            <a:noFill/>
          </p:spPr>
        </p:pic>
        <p:sp>
          <p:nvSpPr>
            <p:cNvPr id="15" name="TextBox 14"/>
            <p:cNvSpPr txBox="1"/>
            <p:nvPr/>
          </p:nvSpPr>
          <p:spPr>
            <a:xfrm>
              <a:off x="6400800" y="43434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צלפים</a:t>
              </a:r>
              <a:endParaRPr lang="he-IL" sz="2400" b="1" dirty="0"/>
            </a:p>
          </p:txBody>
        </p:sp>
        <p:pic>
          <p:nvPicPr>
            <p:cNvPr id="32786" name="Picture 18" descr="תוצאת תמונה עבור טנקים גזר עזה"/>
            <p:cNvPicPr>
              <a:picLocks noChangeAspect="1" noChangeArrowheads="1"/>
            </p:cNvPicPr>
            <p:nvPr/>
          </p:nvPicPr>
          <p:blipFill>
            <a:blip r:embed="rId6"/>
            <a:srcRect/>
            <a:stretch>
              <a:fillRect/>
            </a:stretch>
          </p:blipFill>
          <p:spPr bwMode="auto">
            <a:xfrm>
              <a:off x="0" y="1600200"/>
              <a:ext cx="4098486" cy="2047876"/>
            </a:xfrm>
            <a:prstGeom prst="rect">
              <a:avLst/>
            </a:prstGeom>
            <a:noFill/>
          </p:spPr>
        </p:pic>
        <p:sp>
          <p:nvSpPr>
            <p:cNvPr id="19" name="TextBox 18"/>
            <p:cNvSpPr txBox="1"/>
            <p:nvPr/>
          </p:nvSpPr>
          <p:spPr>
            <a:xfrm>
              <a:off x="990600" y="3352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משוריינים</a:t>
              </a:r>
              <a:endParaRPr lang="he-IL" sz="2400" b="1"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he-IL" sz="3600" b="1" dirty="0" smtClean="0">
                <a:cs typeface="+mn-cs"/>
              </a:rPr>
              <a:t>היעדר האמצע</a:t>
            </a:r>
            <a:endParaRPr lang="he-IL" sz="3600" b="1" dirty="0">
              <a:cs typeface="+mn-cs"/>
            </a:endParaRPr>
          </a:p>
        </p:txBody>
      </p:sp>
      <p:sp>
        <p:nvSpPr>
          <p:cNvPr id="39938" name="AutoShape 2" descr="blob:https://web.whatsapp.com/144a7800-a2ce-45f3-8f97-4d70e357a944"/>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 name="Content Placeholder 5" descr="דרג מדיני.jpg"/>
          <p:cNvPicPr>
            <a:picLocks noGrp="1" noChangeAspect="1"/>
          </p:cNvPicPr>
          <p:nvPr>
            <p:ph idx="1"/>
          </p:nvPr>
        </p:nvPicPr>
        <p:blipFill>
          <a:blip r:embed="rId2" cstate="print"/>
          <a:stretch>
            <a:fillRect/>
          </a:stretch>
        </p:blipFill>
        <p:spPr>
          <a:xfrm>
            <a:off x="5486400" y="1295399"/>
            <a:ext cx="3278459" cy="1848231"/>
          </a:xfrm>
          <a:ln>
            <a:solidFill>
              <a:schemeClr val="tx1"/>
            </a:solidFill>
          </a:ln>
        </p:spPr>
      </p:pic>
      <p:grpSp>
        <p:nvGrpSpPr>
          <p:cNvPr id="6" name="Group 5"/>
          <p:cNvGrpSpPr/>
          <p:nvPr/>
        </p:nvGrpSpPr>
        <p:grpSpPr>
          <a:xfrm>
            <a:off x="5486400" y="4876800"/>
            <a:ext cx="3429000" cy="1828800"/>
            <a:chOff x="0" y="1600200"/>
            <a:chExt cx="9144000" cy="6300467"/>
          </a:xfrm>
        </p:grpSpPr>
        <p:pic>
          <p:nvPicPr>
            <p:cNvPr id="7" name="Picture 6" descr="ריסוס.jpg"/>
            <p:cNvPicPr>
              <a:picLocks noChangeAspect="1"/>
            </p:cNvPicPr>
            <p:nvPr/>
          </p:nvPicPr>
          <p:blipFill>
            <a:blip r:embed="rId3" cstate="print"/>
            <a:srcRect t="15385"/>
            <a:stretch>
              <a:fillRect/>
            </a:stretch>
          </p:blipFill>
          <p:spPr>
            <a:xfrm>
              <a:off x="0" y="4343400"/>
              <a:ext cx="3962400" cy="2514600"/>
            </a:xfrm>
            <a:prstGeom prst="rect">
              <a:avLst/>
            </a:prstGeom>
            <a:ln>
              <a:solidFill>
                <a:schemeClr val="tx1"/>
              </a:solidFill>
            </a:ln>
          </p:spPr>
        </p:pic>
        <p:sp>
          <p:nvSpPr>
            <p:cNvPr id="8" name="TextBox 7"/>
            <p:cNvSpPr txBox="1"/>
            <p:nvPr/>
          </p:nvSpPr>
          <p:spPr>
            <a:xfrm>
              <a:off x="533400" y="6396038"/>
              <a:ext cx="2590800" cy="1504629"/>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1000" b="1" dirty="0" smtClean="0"/>
                <a:t>ריסוס גז מדמיע</a:t>
              </a:r>
              <a:endParaRPr lang="he-IL" sz="1000" b="1" dirty="0"/>
            </a:p>
          </p:txBody>
        </p:sp>
        <p:pic>
          <p:nvPicPr>
            <p:cNvPr id="9" name="Picture 8" descr="מגדל תצפחת.jpg"/>
            <p:cNvPicPr>
              <a:picLocks noChangeAspect="1"/>
            </p:cNvPicPr>
            <p:nvPr/>
          </p:nvPicPr>
          <p:blipFill>
            <a:blip r:embed="rId4" cstate="print"/>
            <a:srcRect t="21557"/>
            <a:stretch>
              <a:fillRect/>
            </a:stretch>
          </p:blipFill>
          <p:spPr>
            <a:xfrm>
              <a:off x="3733800" y="2895600"/>
              <a:ext cx="2386013" cy="3327401"/>
            </a:xfrm>
            <a:prstGeom prst="rect">
              <a:avLst/>
            </a:prstGeom>
            <a:ln>
              <a:solidFill>
                <a:schemeClr val="tx1"/>
              </a:solidFill>
            </a:ln>
          </p:spPr>
        </p:pic>
        <p:sp>
          <p:nvSpPr>
            <p:cNvPr id="10" name="TextBox 9"/>
            <p:cNvSpPr txBox="1"/>
            <p:nvPr/>
          </p:nvSpPr>
          <p:spPr>
            <a:xfrm>
              <a:off x="3962400" y="5722206"/>
              <a:ext cx="1981200" cy="2083331"/>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1000" b="1" dirty="0" smtClean="0"/>
                <a:t>מגדל תצפית משוריין</a:t>
              </a:r>
              <a:endParaRPr lang="he-IL" sz="1000" b="1" dirty="0"/>
            </a:p>
          </p:txBody>
        </p:sp>
        <p:pic>
          <p:nvPicPr>
            <p:cNvPr id="11" name="Picture 14" descr="תוצאת תמונה עבור עזה צלפים"/>
            <p:cNvPicPr>
              <a:picLocks noChangeAspect="1" noChangeArrowheads="1"/>
            </p:cNvPicPr>
            <p:nvPr/>
          </p:nvPicPr>
          <p:blipFill>
            <a:blip r:embed="rId5" cstate="print"/>
            <a:srcRect/>
            <a:stretch>
              <a:fillRect/>
            </a:stretch>
          </p:blipFill>
          <p:spPr bwMode="auto">
            <a:xfrm>
              <a:off x="5529811" y="2590800"/>
              <a:ext cx="3614189" cy="1981200"/>
            </a:xfrm>
            <a:prstGeom prst="rect">
              <a:avLst/>
            </a:prstGeom>
            <a:ln>
              <a:solidFill>
                <a:schemeClr val="tx1"/>
              </a:solidFill>
            </a:ln>
          </p:spPr>
        </p:pic>
        <p:sp>
          <p:nvSpPr>
            <p:cNvPr id="12" name="TextBox 11"/>
            <p:cNvSpPr txBox="1"/>
            <p:nvPr/>
          </p:nvSpPr>
          <p:spPr>
            <a:xfrm>
              <a:off x="6400800" y="4343400"/>
              <a:ext cx="1981200" cy="925924"/>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1000" b="1" dirty="0" smtClean="0"/>
                <a:t>צלפים</a:t>
              </a:r>
              <a:endParaRPr lang="he-IL" sz="1000" b="1" dirty="0"/>
            </a:p>
          </p:txBody>
        </p:sp>
        <p:pic>
          <p:nvPicPr>
            <p:cNvPr id="13" name="Picture 18" descr="תוצאת תמונה עבור טנקים גזר עזה"/>
            <p:cNvPicPr>
              <a:picLocks noChangeAspect="1" noChangeArrowheads="1"/>
            </p:cNvPicPr>
            <p:nvPr/>
          </p:nvPicPr>
          <p:blipFill>
            <a:blip r:embed="rId6" cstate="print"/>
            <a:srcRect/>
            <a:stretch>
              <a:fillRect/>
            </a:stretch>
          </p:blipFill>
          <p:spPr bwMode="auto">
            <a:xfrm>
              <a:off x="0" y="1600200"/>
              <a:ext cx="4098486" cy="2047876"/>
            </a:xfrm>
            <a:prstGeom prst="rect">
              <a:avLst/>
            </a:prstGeom>
            <a:ln>
              <a:solidFill>
                <a:schemeClr val="tx1"/>
              </a:solidFill>
            </a:ln>
          </p:spPr>
        </p:pic>
        <p:sp>
          <p:nvSpPr>
            <p:cNvPr id="14" name="TextBox 13"/>
            <p:cNvSpPr txBox="1"/>
            <p:nvPr/>
          </p:nvSpPr>
          <p:spPr>
            <a:xfrm>
              <a:off x="990600" y="3352799"/>
              <a:ext cx="1981200" cy="925924"/>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1000" b="1" dirty="0" smtClean="0"/>
                <a:t>משוריינים</a:t>
              </a:r>
              <a:endParaRPr lang="he-IL" sz="1000" b="1" dirty="0"/>
            </a:p>
          </p:txBody>
        </p:sp>
      </p:grpSp>
      <p:grpSp>
        <p:nvGrpSpPr>
          <p:cNvPr id="24" name="Group 23"/>
          <p:cNvGrpSpPr/>
          <p:nvPr/>
        </p:nvGrpSpPr>
        <p:grpSpPr>
          <a:xfrm>
            <a:off x="111125" y="1447800"/>
            <a:ext cx="4613275" cy="4909180"/>
            <a:chOff x="111125" y="677863"/>
            <a:chExt cx="6164263" cy="5677229"/>
          </a:xfrm>
        </p:grpSpPr>
        <p:grpSp>
          <p:nvGrpSpPr>
            <p:cNvPr id="15" name="Group 30"/>
            <p:cNvGrpSpPr>
              <a:grpSpLocks/>
            </p:cNvGrpSpPr>
            <p:nvPr/>
          </p:nvGrpSpPr>
          <p:grpSpPr bwMode="auto">
            <a:xfrm>
              <a:off x="322263" y="1274763"/>
              <a:ext cx="5729287" cy="4491037"/>
              <a:chOff x="6178550" y="989013"/>
              <a:chExt cx="5729288" cy="4491037"/>
            </a:xfrm>
          </p:grpSpPr>
          <p:sp>
            <p:nvSpPr>
              <p:cNvPr id="16" name="יהלום 3">
                <a:extLst>
                  <a:ext uri="{FF2B5EF4-FFF2-40B4-BE49-F238E27FC236}"/>
                </a:extLst>
              </p:cNvPr>
              <p:cNvSpPr/>
              <p:nvPr/>
            </p:nvSpPr>
            <p:spPr bwMode="auto">
              <a:xfrm>
                <a:off x="6178550" y="989013"/>
                <a:ext cx="5729288" cy="4491037"/>
              </a:xfrm>
              <a:prstGeom prst="diamon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x-none" sz="1200" dirty="0"/>
              </a:p>
            </p:txBody>
          </p:sp>
          <p:sp>
            <p:nvSpPr>
              <p:cNvPr id="17" name="אליפסה 4">
                <a:extLst>
                  <a:ext uri="{FF2B5EF4-FFF2-40B4-BE49-F238E27FC236}"/>
                </a:extLst>
              </p:cNvPr>
              <p:cNvSpPr/>
              <p:nvPr/>
            </p:nvSpPr>
            <p:spPr bwMode="auto">
              <a:xfrm>
                <a:off x="8124825" y="1295400"/>
                <a:ext cx="1833562" cy="1427163"/>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אסטרטגית</a:t>
                </a:r>
                <a:endParaRPr lang="x-none" sz="1400" b="1" dirty="0"/>
              </a:p>
            </p:txBody>
          </p:sp>
          <p:sp>
            <p:nvSpPr>
              <p:cNvPr id="18" name="אליפסה 5">
                <a:extLst>
                  <a:ext uri="{FF2B5EF4-FFF2-40B4-BE49-F238E27FC236}"/>
                </a:extLst>
              </p:cNvPr>
              <p:cNvSpPr/>
              <p:nvPr/>
            </p:nvSpPr>
            <p:spPr bwMode="auto">
              <a:xfrm>
                <a:off x="8124825" y="2490788"/>
                <a:ext cx="1833562" cy="1427162"/>
              </a:xfrm>
              <a:prstGeom prst="ellipse">
                <a:avLst/>
              </a:prstGeom>
              <a:solidFill>
                <a:srgbClr val="FF0000"/>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מערכתית</a:t>
                </a:r>
                <a:endParaRPr lang="x-none" sz="1400" b="1" dirty="0"/>
              </a:p>
            </p:txBody>
          </p:sp>
          <p:sp>
            <p:nvSpPr>
              <p:cNvPr id="19" name="אליפסה 6">
                <a:extLst>
                  <a:ext uri="{FF2B5EF4-FFF2-40B4-BE49-F238E27FC236}"/>
                </a:extLst>
              </p:cNvPr>
              <p:cNvSpPr/>
              <p:nvPr/>
            </p:nvSpPr>
            <p:spPr bwMode="auto">
              <a:xfrm>
                <a:off x="8124825" y="3762375"/>
                <a:ext cx="1833562" cy="1427163"/>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טקטית</a:t>
                </a:r>
                <a:endParaRPr lang="x-none" sz="1400" b="1" dirty="0"/>
              </a:p>
            </p:txBody>
          </p:sp>
        </p:grpSp>
        <p:cxnSp>
          <p:nvCxnSpPr>
            <p:cNvPr id="20" name="Straight Arrow Connector 19"/>
            <p:cNvCxnSpPr/>
            <p:nvPr/>
          </p:nvCxnSpPr>
          <p:spPr>
            <a:xfrm flipV="1">
              <a:off x="111125" y="5864225"/>
              <a:ext cx="6164263" cy="15875"/>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16200000" flipV="1">
              <a:off x="-2317750" y="3405188"/>
              <a:ext cx="5486400" cy="3175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2" name="TextBox 49"/>
            <p:cNvSpPr txBox="1">
              <a:spLocks noChangeArrowheads="1"/>
            </p:cNvSpPr>
            <p:nvPr/>
          </p:nvSpPr>
          <p:spPr bwMode="auto">
            <a:xfrm>
              <a:off x="528638" y="788988"/>
              <a:ext cx="1159215" cy="355929"/>
            </a:xfrm>
            <a:prstGeom prst="rect">
              <a:avLst/>
            </a:prstGeom>
            <a:noFill/>
            <a:ln w="9525">
              <a:noFill/>
              <a:miter lim="800000"/>
              <a:headEnd/>
              <a:tailEnd/>
            </a:ln>
          </p:spPr>
          <p:txBody>
            <a:bodyPr wrap="none">
              <a:spAutoFit/>
            </a:bodyPr>
            <a:lstStyle/>
            <a:p>
              <a:r>
                <a:rPr lang="he-IL" sz="1400" b="1" dirty="0"/>
                <a:t>רלוונטיות</a:t>
              </a:r>
            </a:p>
          </p:txBody>
        </p:sp>
        <p:sp>
          <p:nvSpPr>
            <p:cNvPr id="23" name="TextBox 50"/>
            <p:cNvSpPr txBox="1">
              <a:spLocks noChangeArrowheads="1"/>
            </p:cNvSpPr>
            <p:nvPr/>
          </p:nvSpPr>
          <p:spPr bwMode="auto">
            <a:xfrm>
              <a:off x="4859338" y="5999163"/>
              <a:ext cx="1257743" cy="355929"/>
            </a:xfrm>
            <a:prstGeom prst="rect">
              <a:avLst/>
            </a:prstGeom>
            <a:noFill/>
            <a:ln w="9525">
              <a:noFill/>
              <a:miter lim="800000"/>
              <a:headEnd/>
              <a:tailEnd/>
            </a:ln>
          </p:spPr>
          <p:txBody>
            <a:bodyPr wrap="none">
              <a:spAutoFit/>
            </a:bodyPr>
            <a:lstStyle/>
            <a:p>
              <a:r>
                <a:rPr lang="he-IL" sz="1400" b="1" dirty="0"/>
                <a:t>קוהרנטיות</a:t>
              </a:r>
            </a:p>
          </p:txBody>
        </p:sp>
      </p:grpSp>
      <p:grpSp>
        <p:nvGrpSpPr>
          <p:cNvPr id="25" name="Group 20"/>
          <p:cNvGrpSpPr/>
          <p:nvPr/>
        </p:nvGrpSpPr>
        <p:grpSpPr>
          <a:xfrm>
            <a:off x="6477000" y="3352800"/>
            <a:ext cx="1828800" cy="1046746"/>
            <a:chOff x="4203031" y="2646947"/>
            <a:chExt cx="2919664" cy="1876926"/>
          </a:xfrm>
          <a:solidFill>
            <a:srgbClr val="FF0000"/>
          </a:solidFill>
        </p:grpSpPr>
        <p:sp>
          <p:nvSpPr>
            <p:cNvPr id="26" name="Curved Right Arrow 25"/>
            <p:cNvSpPr/>
            <p:nvPr/>
          </p:nvSpPr>
          <p:spPr>
            <a:xfrm>
              <a:off x="4203031" y="2711115"/>
              <a:ext cx="1155031" cy="1812758"/>
            </a:xfrm>
            <a:prstGeom prst="curvedRight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7" name="Curved Up Arrow 26"/>
            <p:cNvSpPr/>
            <p:nvPr/>
          </p:nvSpPr>
          <p:spPr>
            <a:xfrm rot="16200000">
              <a:off x="5582654" y="2727157"/>
              <a:ext cx="1620252" cy="1459831"/>
            </a:xfrm>
            <a:prstGeom prst="curvedUp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8" name="TextBox 27"/>
            <p:cNvSpPr txBox="1"/>
            <p:nvPr/>
          </p:nvSpPr>
          <p:spPr>
            <a:xfrm>
              <a:off x="5224914" y="2920216"/>
              <a:ext cx="802354" cy="1158940"/>
            </a:xfrm>
            <a:prstGeom prst="rect">
              <a:avLst/>
            </a:prstGeom>
            <a:noFill/>
          </p:spPr>
          <p:txBody>
            <a:bodyPr wrap="square" rtlCol="1">
              <a:spAutoFit/>
            </a:bodyPr>
            <a:lstStyle/>
            <a:p>
              <a:pPr>
                <a:defRPr/>
              </a:pPr>
              <a:r>
                <a:rPr lang="he-IL" sz="3600" b="1" dirty="0"/>
                <a:t>?</a:t>
              </a:r>
            </a:p>
          </p:txBody>
        </p:sp>
      </p:grpSp>
      <p:cxnSp>
        <p:nvCxnSpPr>
          <p:cNvPr id="29" name="Straight Arrow Connector 28"/>
          <p:cNvCxnSpPr/>
          <p:nvPr/>
        </p:nvCxnSpPr>
        <p:spPr>
          <a:xfrm>
            <a:off x="3200400" y="3886200"/>
            <a:ext cx="3124200" cy="1587"/>
          </a:xfrm>
          <a:prstGeom prst="straightConnector1">
            <a:avLst/>
          </a:prstGeom>
          <a:ln w="63500">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פעולה (התערבות במציאות)</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פלסטינים פורצים את שער זיקים בגבול רצועת עזה ()"/>
          <p:cNvPicPr>
            <a:picLocks noChangeAspect="1" noChangeArrowheads="1"/>
          </p:cNvPicPr>
          <p:nvPr/>
        </p:nvPicPr>
        <p:blipFill>
          <a:blip r:embed="rId2"/>
          <a:srcRect/>
          <a:stretch>
            <a:fillRect/>
          </a:stretch>
        </p:blipFill>
        <p:spPr bwMode="auto">
          <a:xfrm>
            <a:off x="2209800" y="2590800"/>
            <a:ext cx="4334932" cy="2438400"/>
          </a:xfrm>
          <a:prstGeom prst="rect">
            <a:avLst/>
          </a:prstGeom>
          <a:noFill/>
          <a:ln>
            <a:solidFill>
              <a:schemeClr val="tx1"/>
            </a:solidFill>
          </a:ln>
        </p:spPr>
      </p:pic>
      <p:pic>
        <p:nvPicPr>
          <p:cNvPr id="41990" name="Picture 6" descr="תוצאת תמונה עבור צלפים עזה גדר"/>
          <p:cNvPicPr>
            <a:picLocks noChangeAspect="1" noChangeArrowheads="1"/>
          </p:cNvPicPr>
          <p:nvPr/>
        </p:nvPicPr>
        <p:blipFill>
          <a:blip r:embed="rId3"/>
          <a:srcRect/>
          <a:stretch>
            <a:fillRect/>
          </a:stretch>
        </p:blipFill>
        <p:spPr bwMode="auto">
          <a:xfrm>
            <a:off x="5029200" y="1066800"/>
            <a:ext cx="3886200" cy="2092431"/>
          </a:xfrm>
          <a:prstGeom prst="rect">
            <a:avLst/>
          </a:prstGeom>
          <a:noFill/>
          <a:ln>
            <a:solidFill>
              <a:schemeClr val="tx1"/>
            </a:solidFill>
          </a:ln>
        </p:spPr>
      </p:pic>
      <p:grpSp>
        <p:nvGrpSpPr>
          <p:cNvPr id="2" name="Group 12"/>
          <p:cNvGrpSpPr>
            <a:grpSpLocks/>
          </p:cNvGrpSpPr>
          <p:nvPr/>
        </p:nvGrpSpPr>
        <p:grpSpPr bwMode="auto">
          <a:xfrm>
            <a:off x="4953000" y="385764"/>
            <a:ext cx="3988745" cy="644725"/>
            <a:chOff x="4106863" y="3000375"/>
            <a:chExt cx="7764462" cy="1524000"/>
          </a:xfrm>
        </p:grpSpPr>
        <p:sp>
          <p:nvSpPr>
            <p:cNvPr id="4" name="Rectangle 3"/>
            <p:cNvSpPr/>
            <p:nvPr/>
          </p:nvSpPr>
          <p:spPr>
            <a:xfrm>
              <a:off x="4106723" y="3000375"/>
              <a:ext cx="7764250" cy="15235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grpSp>
          <p:nvGrpSpPr>
            <p:cNvPr id="3" name="Group 3"/>
            <p:cNvGrpSpPr>
              <a:grpSpLocks/>
            </p:cNvGrpSpPr>
            <p:nvPr/>
          </p:nvGrpSpPr>
          <p:grpSpPr bwMode="auto">
            <a:xfrm>
              <a:off x="4248150" y="3138488"/>
              <a:ext cx="7496175" cy="1247775"/>
              <a:chOff x="4333874" y="2085975"/>
              <a:chExt cx="7496175" cy="1247775"/>
            </a:xfrm>
          </p:grpSpPr>
          <p:sp>
            <p:nvSpPr>
              <p:cNvPr id="6" name="Rectangle 5"/>
              <p:cNvSpPr/>
              <p:nvPr/>
            </p:nvSpPr>
            <p:spPr>
              <a:xfrm>
                <a:off x="10429441" y="2086705"/>
                <a:ext cx="1399289" cy="119705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7" name="Plus 6"/>
              <p:cNvSpPr/>
              <p:nvPr/>
            </p:nvSpPr>
            <p:spPr>
              <a:xfrm>
                <a:off x="9828553" y="2458207"/>
                <a:ext cx="600888"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8" name="Rectangle 7"/>
              <p:cNvSpPr/>
              <p:nvPr/>
            </p:nvSpPr>
            <p:spPr>
              <a:xfrm>
                <a:off x="8437609" y="2097964"/>
                <a:ext cx="1402072"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9" name="Plus 8"/>
              <p:cNvSpPr/>
              <p:nvPr/>
            </p:nvSpPr>
            <p:spPr>
              <a:xfrm>
                <a:off x="7839502" y="2495732"/>
                <a:ext cx="598107"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10" name="Rectangle 9"/>
              <p:cNvSpPr/>
              <p:nvPr/>
            </p:nvSpPr>
            <p:spPr>
              <a:xfrm>
                <a:off x="6448558" y="2135489"/>
                <a:ext cx="1399291"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11" name="Left Arrow 10"/>
              <p:cNvSpPr/>
              <p:nvPr/>
            </p:nvSpPr>
            <p:spPr>
              <a:xfrm>
                <a:off x="5811506" y="2495732"/>
                <a:ext cx="598105" cy="514095"/>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12" name="Rectangle 11"/>
              <p:cNvSpPr/>
              <p:nvPr/>
            </p:nvSpPr>
            <p:spPr>
              <a:xfrm>
                <a:off x="4334323" y="2135489"/>
                <a:ext cx="1399291" cy="1197055"/>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grpSp>
      </p:grpSp>
      <p:sp>
        <p:nvSpPr>
          <p:cNvPr id="41994" name="AutoShape 10" descr="blob:https://web.whatsapp.com/dcf1bb7d-04d8-44d9-b9f3-74c592cce9dd"/>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9" name="Picture 28" descr="ילד פצוע 2.jpg"/>
          <p:cNvPicPr>
            <a:picLocks noChangeAspect="1"/>
          </p:cNvPicPr>
          <p:nvPr/>
        </p:nvPicPr>
        <p:blipFill>
          <a:blip r:embed="rId4"/>
          <a:stretch>
            <a:fillRect/>
          </a:stretch>
        </p:blipFill>
        <p:spPr>
          <a:xfrm>
            <a:off x="1676400" y="4343400"/>
            <a:ext cx="2624138" cy="174796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953000" y="385764"/>
            <a:ext cx="3988745" cy="644725"/>
            <a:chOff x="4106863" y="3000375"/>
            <a:chExt cx="7764462" cy="1524000"/>
          </a:xfrm>
        </p:grpSpPr>
        <p:sp>
          <p:nvSpPr>
            <p:cNvPr id="4" name="Rectangle 3"/>
            <p:cNvSpPr/>
            <p:nvPr/>
          </p:nvSpPr>
          <p:spPr>
            <a:xfrm>
              <a:off x="4106723" y="3000375"/>
              <a:ext cx="7764250" cy="15235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grpSp>
          <p:nvGrpSpPr>
            <p:cNvPr id="3" name="Group 3"/>
            <p:cNvGrpSpPr>
              <a:grpSpLocks/>
            </p:cNvGrpSpPr>
            <p:nvPr/>
          </p:nvGrpSpPr>
          <p:grpSpPr bwMode="auto">
            <a:xfrm>
              <a:off x="4248150" y="3138488"/>
              <a:ext cx="7496175" cy="1247775"/>
              <a:chOff x="4333874" y="2085975"/>
              <a:chExt cx="7496175" cy="1247775"/>
            </a:xfrm>
          </p:grpSpPr>
          <p:sp>
            <p:nvSpPr>
              <p:cNvPr id="6" name="Rectangle 5"/>
              <p:cNvSpPr/>
              <p:nvPr/>
            </p:nvSpPr>
            <p:spPr>
              <a:xfrm>
                <a:off x="10429441" y="2086705"/>
                <a:ext cx="1399289" cy="119705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7" name="Plus 6"/>
              <p:cNvSpPr/>
              <p:nvPr/>
            </p:nvSpPr>
            <p:spPr>
              <a:xfrm>
                <a:off x="9828553" y="2458207"/>
                <a:ext cx="600888"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8" name="Rectangle 7"/>
              <p:cNvSpPr/>
              <p:nvPr/>
            </p:nvSpPr>
            <p:spPr>
              <a:xfrm>
                <a:off x="8437609" y="2097964"/>
                <a:ext cx="1402072"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9" name="Plus 8"/>
              <p:cNvSpPr/>
              <p:nvPr/>
            </p:nvSpPr>
            <p:spPr>
              <a:xfrm>
                <a:off x="7839502" y="2495732"/>
                <a:ext cx="598107"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10" name="Rectangle 9"/>
              <p:cNvSpPr/>
              <p:nvPr/>
            </p:nvSpPr>
            <p:spPr>
              <a:xfrm>
                <a:off x="6448558" y="2135489"/>
                <a:ext cx="1399291"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11" name="Left Arrow 10"/>
              <p:cNvSpPr/>
              <p:nvPr/>
            </p:nvSpPr>
            <p:spPr>
              <a:xfrm>
                <a:off x="5811506" y="2495732"/>
                <a:ext cx="598105" cy="514095"/>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12" name="Rectangle 11"/>
              <p:cNvSpPr/>
              <p:nvPr/>
            </p:nvSpPr>
            <p:spPr>
              <a:xfrm>
                <a:off x="4334323" y="2135489"/>
                <a:ext cx="1399291" cy="1197055"/>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grpSp>
      </p:grpSp>
      <p:grpSp>
        <p:nvGrpSpPr>
          <p:cNvPr id="5" name="Group 29"/>
          <p:cNvGrpSpPr>
            <a:grpSpLocks/>
          </p:cNvGrpSpPr>
          <p:nvPr/>
        </p:nvGrpSpPr>
        <p:grpSpPr bwMode="auto">
          <a:xfrm>
            <a:off x="194073" y="5892800"/>
            <a:ext cx="5063727" cy="889000"/>
            <a:chOff x="296863" y="4965700"/>
            <a:chExt cx="10352088" cy="1524000"/>
          </a:xfrm>
        </p:grpSpPr>
        <p:sp>
          <p:nvSpPr>
            <p:cNvPr id="33" name="Rectangle 32"/>
            <p:cNvSpPr/>
            <p:nvPr/>
          </p:nvSpPr>
          <p:spPr bwMode="auto">
            <a:xfrm>
              <a:off x="6532908" y="5088165"/>
              <a:ext cx="1401679" cy="1200149"/>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34" name="Plus 33"/>
            <p:cNvSpPr/>
            <p:nvPr/>
          </p:nvSpPr>
          <p:spPr bwMode="auto">
            <a:xfrm>
              <a:off x="5935366" y="5458279"/>
              <a:ext cx="597542" cy="514349"/>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36" name="Rectangle 35"/>
            <p:cNvSpPr/>
            <p:nvPr/>
          </p:nvSpPr>
          <p:spPr bwMode="auto">
            <a:xfrm>
              <a:off x="4543222" y="5096329"/>
              <a:ext cx="1401679" cy="120015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37" name="Plus 36"/>
            <p:cNvSpPr/>
            <p:nvPr/>
          </p:nvSpPr>
          <p:spPr bwMode="auto">
            <a:xfrm>
              <a:off x="3942501" y="5496379"/>
              <a:ext cx="600721" cy="514349"/>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38" name="Rectangle 37"/>
            <p:cNvSpPr/>
            <p:nvPr/>
          </p:nvSpPr>
          <p:spPr bwMode="auto">
            <a:xfrm>
              <a:off x="2553536" y="5134429"/>
              <a:ext cx="1398501" cy="120015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39" name="Rectangle 38"/>
            <p:cNvSpPr/>
            <p:nvPr/>
          </p:nvSpPr>
          <p:spPr bwMode="auto">
            <a:xfrm>
              <a:off x="436713" y="5134429"/>
              <a:ext cx="1401679" cy="1200151"/>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sp>
          <p:nvSpPr>
            <p:cNvPr id="40" name="Rectangle 39"/>
            <p:cNvSpPr/>
            <p:nvPr/>
          </p:nvSpPr>
          <p:spPr>
            <a:xfrm>
              <a:off x="296863" y="4965700"/>
              <a:ext cx="10352088" cy="1524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sp>
          <p:nvSpPr>
            <p:cNvPr id="41" name="Left Arrow 40"/>
            <p:cNvSpPr/>
            <p:nvPr/>
          </p:nvSpPr>
          <p:spPr bwMode="auto">
            <a:xfrm>
              <a:off x="1876533" y="5586186"/>
              <a:ext cx="600721" cy="514351"/>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42" name="Rectangle 41"/>
            <p:cNvSpPr/>
            <p:nvPr/>
          </p:nvSpPr>
          <p:spPr bwMode="auto">
            <a:xfrm>
              <a:off x="8973929" y="5096329"/>
              <a:ext cx="1398501" cy="1200151"/>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sp>
          <p:nvSpPr>
            <p:cNvPr id="43" name="Left Arrow 42"/>
            <p:cNvSpPr/>
            <p:nvPr/>
          </p:nvSpPr>
          <p:spPr bwMode="auto">
            <a:xfrm>
              <a:off x="8125292" y="5548086"/>
              <a:ext cx="600721" cy="514351"/>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grpSp>
      <p:pic>
        <p:nvPicPr>
          <p:cNvPr id="23" name="Picture 6" descr="תוצאת תמונה עבור צלפים עזה גדר"/>
          <p:cNvPicPr>
            <a:picLocks noChangeAspect="1" noChangeArrowheads="1"/>
          </p:cNvPicPr>
          <p:nvPr/>
        </p:nvPicPr>
        <p:blipFill>
          <a:blip r:embed="rId2"/>
          <a:srcRect/>
          <a:stretch>
            <a:fillRect/>
          </a:stretch>
        </p:blipFill>
        <p:spPr bwMode="auto">
          <a:xfrm>
            <a:off x="4953000" y="1066800"/>
            <a:ext cx="3886200" cy="2362200"/>
          </a:xfrm>
          <a:prstGeom prst="rect">
            <a:avLst/>
          </a:prstGeom>
          <a:noFill/>
          <a:ln>
            <a:solidFill>
              <a:schemeClr val="tx1"/>
            </a:solidFill>
          </a:ln>
        </p:spPr>
      </p:pic>
      <p:pic>
        <p:nvPicPr>
          <p:cNvPr id="27" name="Picture 26" descr="יושבים בחוץ.jpg"/>
          <p:cNvPicPr>
            <a:picLocks noChangeAspect="1"/>
          </p:cNvPicPr>
          <p:nvPr/>
        </p:nvPicPr>
        <p:blipFill>
          <a:blip r:embed="rId3"/>
          <a:stretch>
            <a:fillRect/>
          </a:stretch>
        </p:blipFill>
        <p:spPr>
          <a:xfrm>
            <a:off x="152400" y="2209800"/>
            <a:ext cx="3048000" cy="3581400"/>
          </a:xfrm>
          <a:prstGeom prst="rect">
            <a:avLst/>
          </a:prstGeom>
          <a:noFill/>
          <a:ln>
            <a:solidFill>
              <a:schemeClr val="tx1"/>
            </a:solidFill>
          </a:ln>
        </p:spPr>
      </p:pic>
      <p:grpSp>
        <p:nvGrpSpPr>
          <p:cNvPr id="24" name="Group 23"/>
          <p:cNvGrpSpPr/>
          <p:nvPr/>
        </p:nvGrpSpPr>
        <p:grpSpPr>
          <a:xfrm>
            <a:off x="2819400" y="2667000"/>
            <a:ext cx="5029200" cy="3048000"/>
            <a:chOff x="2362200" y="2590800"/>
            <a:chExt cx="4343400" cy="2628604"/>
          </a:xfrm>
        </p:grpSpPr>
        <p:pic>
          <p:nvPicPr>
            <p:cNvPr id="25" name="Picture 2" descr="תוצאת תמונה עבור ‪icj‬‏"/>
            <p:cNvPicPr>
              <a:picLocks noChangeAspect="1" noChangeArrowheads="1"/>
            </p:cNvPicPr>
            <p:nvPr/>
          </p:nvPicPr>
          <p:blipFill>
            <a:blip r:embed="rId4"/>
            <a:srcRect/>
            <a:stretch>
              <a:fillRect/>
            </a:stretch>
          </p:blipFill>
          <p:spPr bwMode="auto">
            <a:xfrm>
              <a:off x="2362200" y="2590800"/>
              <a:ext cx="3560745" cy="1981200"/>
            </a:xfrm>
            <a:prstGeom prst="rect">
              <a:avLst/>
            </a:prstGeom>
            <a:noFill/>
            <a:ln>
              <a:solidFill>
                <a:schemeClr val="tx1"/>
              </a:solidFill>
            </a:ln>
          </p:spPr>
        </p:pic>
        <p:pic>
          <p:nvPicPr>
            <p:cNvPr id="26" name="Picture 4" descr="תוצאת תמונה עבור בצלם"/>
            <p:cNvPicPr>
              <a:picLocks noChangeAspect="1" noChangeArrowheads="1"/>
            </p:cNvPicPr>
            <p:nvPr/>
          </p:nvPicPr>
          <p:blipFill>
            <a:blip r:embed="rId5"/>
            <a:srcRect/>
            <a:stretch>
              <a:fillRect/>
            </a:stretch>
          </p:blipFill>
          <p:spPr bwMode="auto">
            <a:xfrm>
              <a:off x="4419600" y="3886200"/>
              <a:ext cx="2286000" cy="1333204"/>
            </a:xfrm>
            <a:prstGeom prst="rect">
              <a:avLst/>
            </a:prstGeom>
            <a:noFill/>
            <a:ln>
              <a:solidFill>
                <a:schemeClr val="tx1"/>
              </a:solidFill>
            </a:ln>
          </p:spPr>
        </p:pic>
      </p:grpSp>
      <p:pic>
        <p:nvPicPr>
          <p:cNvPr id="43010" name="Picture 2" descr="תוצאת תמונה עבור ‪guardian gaza‬‏"/>
          <p:cNvPicPr>
            <a:picLocks noChangeAspect="1" noChangeArrowheads="1"/>
          </p:cNvPicPr>
          <p:nvPr/>
        </p:nvPicPr>
        <p:blipFill>
          <a:blip r:embed="rId6"/>
          <a:srcRect l="20023" t="5787" r="19977" b="31991"/>
          <a:stretch>
            <a:fillRect/>
          </a:stretch>
        </p:blipFill>
        <p:spPr bwMode="auto">
          <a:xfrm>
            <a:off x="2514600" y="2009422"/>
            <a:ext cx="2590800" cy="134337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he-IL" sz="3600" b="1" dirty="0" smtClean="0">
                <a:cs typeface="+mn-cs"/>
              </a:rPr>
              <a:t>סיכום</a:t>
            </a:r>
            <a:endParaRPr lang="he-IL" sz="3600" b="1" dirty="0">
              <a:cs typeface="+mn-cs"/>
            </a:endParaRPr>
          </a:p>
        </p:txBody>
      </p:sp>
      <p:sp>
        <p:nvSpPr>
          <p:cNvPr id="4" name="Rectangle 3"/>
          <p:cNvSpPr/>
          <p:nvPr/>
        </p:nvSpPr>
        <p:spPr>
          <a:xfrm>
            <a:off x="6096001" y="3348335"/>
            <a:ext cx="26669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סביבה</a:t>
            </a:r>
            <a:endParaRPr lang="he-IL" sz="2400" dirty="0"/>
          </a:p>
        </p:txBody>
      </p:sp>
      <p:sp>
        <p:nvSpPr>
          <p:cNvPr id="5" name="Rectangle 4"/>
          <p:cNvSpPr/>
          <p:nvPr/>
        </p:nvSpPr>
        <p:spPr>
          <a:xfrm>
            <a:off x="3048000" y="3348335"/>
            <a:ext cx="28194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הבנה</a:t>
            </a:r>
            <a:endParaRPr lang="he-IL" sz="2400" dirty="0"/>
          </a:p>
        </p:txBody>
      </p:sp>
      <p:sp>
        <p:nvSpPr>
          <p:cNvPr id="6" name="Rectangle 5"/>
          <p:cNvSpPr/>
          <p:nvPr/>
        </p:nvSpPr>
        <p:spPr>
          <a:xfrm>
            <a:off x="228600" y="3348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תכנון</a:t>
            </a:r>
            <a:endParaRPr lang="he-IL" sz="2400" dirty="0"/>
          </a:p>
        </p:txBody>
      </p:sp>
      <p:sp>
        <p:nvSpPr>
          <p:cNvPr id="7" name="Rectangle 6"/>
          <p:cNvSpPr/>
          <p:nvPr/>
        </p:nvSpPr>
        <p:spPr>
          <a:xfrm>
            <a:off x="1371600" y="6400800"/>
            <a:ext cx="26797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פעולה (התערבות)</a:t>
            </a:r>
          </a:p>
        </p:txBody>
      </p:sp>
      <p:sp>
        <p:nvSpPr>
          <p:cNvPr id="8" name="Rectangle 7"/>
          <p:cNvSpPr/>
          <p:nvPr/>
        </p:nvSpPr>
        <p:spPr>
          <a:xfrm>
            <a:off x="5105400" y="6319838"/>
            <a:ext cx="2678113" cy="46196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אמצע ואמצוע</a:t>
            </a:r>
          </a:p>
        </p:txBody>
      </p:sp>
      <p:pic>
        <p:nvPicPr>
          <p:cNvPr id="10" name="Picture 3"/>
          <p:cNvPicPr>
            <a:picLocks noChangeAspect="1" noChangeArrowheads="1"/>
          </p:cNvPicPr>
          <p:nvPr/>
        </p:nvPicPr>
        <p:blipFill>
          <a:blip r:embed="rId2"/>
          <a:srcRect l="32797" t="32292" r="32796" b="20833"/>
          <a:stretch>
            <a:fillRect/>
          </a:stretch>
        </p:blipFill>
        <p:spPr bwMode="auto">
          <a:xfrm>
            <a:off x="6096000" y="990600"/>
            <a:ext cx="2590800" cy="2286000"/>
          </a:xfrm>
          <a:prstGeom prst="rect">
            <a:avLst/>
          </a:prstGeom>
          <a:noFill/>
          <a:ln w="9525">
            <a:solidFill>
              <a:schemeClr val="dk1"/>
            </a:solidFill>
            <a:miter lim="800000"/>
            <a:headEnd/>
            <a:tailEnd/>
          </a:ln>
          <a:effectLst/>
        </p:spPr>
      </p:pic>
      <p:pic>
        <p:nvPicPr>
          <p:cNvPr id="11" name="Picture 2" descr="תוצאת תמונה עבור קצה הקרחון"/>
          <p:cNvPicPr>
            <a:picLocks noChangeAspect="1" noChangeArrowheads="1"/>
          </p:cNvPicPr>
          <p:nvPr/>
        </p:nvPicPr>
        <p:blipFill>
          <a:blip r:embed="rId3"/>
          <a:srcRect/>
          <a:stretch>
            <a:fillRect/>
          </a:stretch>
        </p:blipFill>
        <p:spPr bwMode="auto">
          <a:xfrm>
            <a:off x="3048000" y="990600"/>
            <a:ext cx="2743200" cy="2286000"/>
          </a:xfrm>
          <a:prstGeom prst="rect">
            <a:avLst/>
          </a:prstGeom>
          <a:noFill/>
          <a:ln w="9525">
            <a:solidFill>
              <a:schemeClr val="dk1"/>
            </a:solidFill>
            <a:miter lim="800000"/>
            <a:headEnd/>
            <a:tailEnd/>
          </a:ln>
          <a:effectLst/>
        </p:spPr>
      </p:pic>
      <p:pic>
        <p:nvPicPr>
          <p:cNvPr id="12" name="Picture 11" descr="תכנון.jpg"/>
          <p:cNvPicPr>
            <a:picLocks noChangeAspect="1"/>
          </p:cNvPicPr>
          <p:nvPr/>
        </p:nvPicPr>
        <p:blipFill>
          <a:blip r:embed="rId4" cstate="print"/>
          <a:stretch>
            <a:fillRect/>
          </a:stretch>
        </p:blipFill>
        <p:spPr>
          <a:xfrm>
            <a:off x="228600" y="990600"/>
            <a:ext cx="2590800" cy="2362200"/>
          </a:xfrm>
          <a:prstGeom prst="rect">
            <a:avLst/>
          </a:prstGeom>
        </p:spPr>
      </p:pic>
      <p:pic>
        <p:nvPicPr>
          <p:cNvPr id="13" name="Content Placeholder 5" descr="דרג מדיני.jpg"/>
          <p:cNvPicPr>
            <a:picLocks noGrp="1" noChangeAspect="1"/>
          </p:cNvPicPr>
          <p:nvPr>
            <p:ph idx="1"/>
          </p:nvPr>
        </p:nvPicPr>
        <p:blipFill>
          <a:blip r:embed="rId5" cstate="print"/>
          <a:stretch>
            <a:fillRect/>
          </a:stretch>
        </p:blipFill>
        <p:spPr>
          <a:xfrm>
            <a:off x="5105400" y="3962400"/>
            <a:ext cx="2694315" cy="2362199"/>
          </a:xfrm>
          <a:prstGeom prst="rect">
            <a:avLst/>
          </a:prstGeom>
          <a:noFill/>
          <a:ln w="9525">
            <a:solidFill>
              <a:schemeClr val="dk1"/>
            </a:solidFill>
            <a:miter lim="800000"/>
            <a:headEnd/>
            <a:tailEnd/>
          </a:ln>
          <a:effectLst/>
        </p:spPr>
      </p:pic>
      <p:pic>
        <p:nvPicPr>
          <p:cNvPr id="14" name="Picture 6" descr="תוצאת תמונה עבור צלפים עזה גדר"/>
          <p:cNvPicPr>
            <a:picLocks noChangeAspect="1" noChangeArrowheads="1"/>
          </p:cNvPicPr>
          <p:nvPr/>
        </p:nvPicPr>
        <p:blipFill>
          <a:blip r:embed="rId6"/>
          <a:srcRect/>
          <a:stretch>
            <a:fillRect/>
          </a:stretch>
        </p:blipFill>
        <p:spPr bwMode="auto">
          <a:xfrm>
            <a:off x="1371600" y="4038600"/>
            <a:ext cx="2667000" cy="2362200"/>
          </a:xfrm>
          <a:prstGeom prst="rect">
            <a:avLst/>
          </a:prstGeom>
          <a:noFill/>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תמונה קשורה"/>
          <p:cNvPicPr>
            <a:picLocks noChangeAspect="1" noChangeArrowheads="1"/>
          </p:cNvPicPr>
          <p:nvPr/>
        </p:nvPicPr>
        <p:blipFill>
          <a:blip r:embed="rId3"/>
          <a:srcRect t="1941" r="1250"/>
          <a:stretch>
            <a:fillRect/>
          </a:stretch>
        </p:blipFill>
        <p:spPr bwMode="auto">
          <a:xfrm>
            <a:off x="602457" y="423863"/>
            <a:ext cx="7928372" cy="6057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סביבה</a:t>
            </a:r>
            <a:endParaRPr lang="he-IL" sz="36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229600" cy="639762"/>
          </a:xfrm>
        </p:spPr>
        <p:txBody>
          <a:bodyPr>
            <a:normAutofit fontScale="90000"/>
          </a:bodyPr>
          <a:lstStyle/>
          <a:p>
            <a:r>
              <a:rPr lang="he-IL" sz="3600" b="1" dirty="0" smtClean="0">
                <a:cs typeface="+mn-cs"/>
              </a:rPr>
              <a:t>הסביבה האסטרטגית</a:t>
            </a:r>
            <a:endParaRPr lang="he-IL" sz="3600" b="1" dirty="0">
              <a:cs typeface="+mn-cs"/>
            </a:endParaRPr>
          </a:p>
        </p:txBody>
      </p:sp>
      <p:sp>
        <p:nvSpPr>
          <p:cNvPr id="4" name="Rectangle 3"/>
          <p:cNvSpPr/>
          <p:nvPr/>
        </p:nvSpPr>
        <p:spPr>
          <a:xfrm>
            <a:off x="360363" y="3175000"/>
            <a:ext cx="3773487" cy="460375"/>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he-IL" sz="2400" b="1" dirty="0"/>
              <a:t>זיקות</a:t>
            </a:r>
            <a:endParaRPr lang="he-IL" sz="2400" dirty="0"/>
          </a:p>
        </p:txBody>
      </p:sp>
      <p:sp>
        <p:nvSpPr>
          <p:cNvPr id="5" name="Rectangle 4"/>
          <p:cNvSpPr/>
          <p:nvPr/>
        </p:nvSpPr>
        <p:spPr>
          <a:xfrm>
            <a:off x="5105400" y="3124201"/>
            <a:ext cx="36576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שחקנים/רכיבים/ישויות</a:t>
            </a:r>
            <a:endParaRPr lang="he-IL" sz="2400" dirty="0"/>
          </a:p>
        </p:txBody>
      </p:sp>
      <p:sp>
        <p:nvSpPr>
          <p:cNvPr id="6" name="Rectangle 5"/>
          <p:cNvSpPr/>
          <p:nvPr/>
        </p:nvSpPr>
        <p:spPr>
          <a:xfrm>
            <a:off x="5105401" y="6121401"/>
            <a:ext cx="3733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גבולות</a:t>
            </a:r>
            <a:endParaRPr lang="he-IL" sz="2400" dirty="0"/>
          </a:p>
        </p:txBody>
      </p:sp>
      <p:sp>
        <p:nvSpPr>
          <p:cNvPr id="7" name="Rectangle 6"/>
          <p:cNvSpPr/>
          <p:nvPr/>
        </p:nvSpPr>
        <p:spPr>
          <a:xfrm>
            <a:off x="363538" y="6135688"/>
            <a:ext cx="3752850" cy="4619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he-IL" sz="2400" b="1" dirty="0" smtClean="0"/>
              <a:t>ההקשר הייחודי</a:t>
            </a:r>
            <a:endParaRPr lang="he-IL" sz="2400" dirty="0"/>
          </a:p>
        </p:txBody>
      </p:sp>
      <p:pic>
        <p:nvPicPr>
          <p:cNvPr id="2051" name="Picture 3"/>
          <p:cNvPicPr>
            <a:picLocks noChangeAspect="1" noChangeArrowheads="1"/>
          </p:cNvPicPr>
          <p:nvPr/>
        </p:nvPicPr>
        <p:blipFill>
          <a:blip r:embed="rId2"/>
          <a:srcRect l="32797" t="32292" r="32796" b="20833"/>
          <a:stretch>
            <a:fillRect/>
          </a:stretch>
        </p:blipFill>
        <p:spPr bwMode="auto">
          <a:xfrm>
            <a:off x="5105400" y="838200"/>
            <a:ext cx="3581400" cy="2286000"/>
          </a:xfrm>
          <a:prstGeom prst="rect">
            <a:avLst/>
          </a:prstGeom>
          <a:noFill/>
          <a:ln w="9525">
            <a:solidFill>
              <a:schemeClr val="dk1"/>
            </a:solidFill>
            <a:miter lim="800000"/>
            <a:headEnd/>
            <a:tailEnd/>
          </a:ln>
          <a:effectLst/>
        </p:spPr>
      </p:pic>
      <p:pic>
        <p:nvPicPr>
          <p:cNvPr id="2052" name="Picture 4"/>
          <p:cNvPicPr>
            <a:picLocks noChangeAspect="1" noChangeArrowheads="1"/>
          </p:cNvPicPr>
          <p:nvPr/>
        </p:nvPicPr>
        <p:blipFill>
          <a:blip r:embed="rId3"/>
          <a:srcRect l="39824" t="28125" r="25037" b="25000"/>
          <a:stretch>
            <a:fillRect/>
          </a:stretch>
        </p:blipFill>
        <p:spPr bwMode="auto">
          <a:xfrm>
            <a:off x="381000" y="838200"/>
            <a:ext cx="3657600" cy="2286000"/>
          </a:xfrm>
          <a:prstGeom prst="rect">
            <a:avLst/>
          </a:prstGeom>
          <a:noFill/>
          <a:ln w="9525">
            <a:solidFill>
              <a:schemeClr val="dk1"/>
            </a:solidFill>
            <a:miter lim="800000"/>
            <a:headEnd/>
            <a:tailEnd/>
          </a:ln>
          <a:effectLst/>
        </p:spPr>
      </p:pic>
      <p:pic>
        <p:nvPicPr>
          <p:cNvPr id="1026" name="Picture 2"/>
          <p:cNvPicPr>
            <a:picLocks noChangeAspect="1" noChangeArrowheads="1"/>
          </p:cNvPicPr>
          <p:nvPr/>
        </p:nvPicPr>
        <p:blipFill>
          <a:blip r:embed="rId4"/>
          <a:srcRect l="40410" t="28125" r="25622" b="26042"/>
          <a:stretch>
            <a:fillRect/>
          </a:stretch>
        </p:blipFill>
        <p:spPr bwMode="auto">
          <a:xfrm>
            <a:off x="5105400" y="3810000"/>
            <a:ext cx="3657600" cy="2286000"/>
          </a:xfrm>
          <a:prstGeom prst="rect">
            <a:avLst/>
          </a:prstGeom>
          <a:noFill/>
          <a:ln w="9525">
            <a:solidFill>
              <a:schemeClr val="dk1"/>
            </a:solidFill>
            <a:miter lim="800000"/>
            <a:headEnd/>
            <a:tailEnd/>
          </a:ln>
          <a:effectLst/>
        </p:spPr>
      </p:pic>
      <p:pic>
        <p:nvPicPr>
          <p:cNvPr id="1027" name="Picture 3"/>
          <p:cNvPicPr>
            <a:picLocks noChangeAspect="1" noChangeArrowheads="1"/>
          </p:cNvPicPr>
          <p:nvPr/>
        </p:nvPicPr>
        <p:blipFill>
          <a:blip r:embed="rId5"/>
          <a:srcRect l="40996" t="26042" r="26208" b="29167"/>
          <a:stretch>
            <a:fillRect/>
          </a:stretch>
        </p:blipFill>
        <p:spPr bwMode="auto">
          <a:xfrm>
            <a:off x="381000" y="3810000"/>
            <a:ext cx="3657600" cy="2286000"/>
          </a:xfrm>
          <a:prstGeom prst="rect">
            <a:avLst/>
          </a:prstGeom>
          <a:noFill/>
          <a:ln w="9525">
            <a:solidFill>
              <a:schemeClr val="dk1"/>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תוצאת תמונה עבור יעלון משה שר ביטחון"/>
          <p:cNvPicPr>
            <a:picLocks noChangeAspect="1" noChangeArrowheads="1"/>
          </p:cNvPicPr>
          <p:nvPr/>
        </p:nvPicPr>
        <p:blipFill>
          <a:blip r:embed="rId2"/>
          <a:srcRect b="1316"/>
          <a:stretch>
            <a:fillRect/>
          </a:stretch>
        </p:blipFill>
        <p:spPr bwMode="auto">
          <a:xfrm>
            <a:off x="0" y="0"/>
            <a:ext cx="2438400" cy="1828800"/>
          </a:xfrm>
          <a:prstGeom prst="rect">
            <a:avLst/>
          </a:prstGeom>
          <a:noFill/>
        </p:spPr>
      </p:pic>
      <p:sp>
        <p:nvSpPr>
          <p:cNvPr id="17410" name="AutoShape 2"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12" name="AutoShape 4"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14" name="Picture 6" descr="תמונה קשורה"/>
          <p:cNvPicPr>
            <a:picLocks noChangeAspect="1" noChangeArrowheads="1"/>
          </p:cNvPicPr>
          <p:nvPr/>
        </p:nvPicPr>
        <p:blipFill>
          <a:blip r:embed="rId3"/>
          <a:srcRect b="2041"/>
          <a:stretch>
            <a:fillRect/>
          </a:stretch>
        </p:blipFill>
        <p:spPr bwMode="auto">
          <a:xfrm>
            <a:off x="2438400" y="0"/>
            <a:ext cx="2457450" cy="1828800"/>
          </a:xfrm>
          <a:prstGeom prst="rect">
            <a:avLst/>
          </a:prstGeom>
          <a:noFill/>
        </p:spPr>
      </p:pic>
      <p:pic>
        <p:nvPicPr>
          <p:cNvPr id="17416" name="Picture 8" descr="תוצאת תמונה עבור אלוף פיקוד דרום סמי תורג'מן"/>
          <p:cNvPicPr>
            <a:picLocks noChangeAspect="1" noChangeArrowheads="1"/>
          </p:cNvPicPr>
          <p:nvPr/>
        </p:nvPicPr>
        <p:blipFill>
          <a:blip r:embed="rId4"/>
          <a:srcRect l="15819" r="9604"/>
          <a:stretch>
            <a:fillRect/>
          </a:stretch>
        </p:blipFill>
        <p:spPr bwMode="auto">
          <a:xfrm>
            <a:off x="4876800" y="0"/>
            <a:ext cx="2514600" cy="1828800"/>
          </a:xfrm>
          <a:prstGeom prst="rect">
            <a:avLst/>
          </a:prstGeom>
          <a:noFill/>
        </p:spPr>
      </p:pic>
      <p:pic>
        <p:nvPicPr>
          <p:cNvPr id="17420" name="Picture 12" descr="תוצאת תמונה עבור איתי וירוב"/>
          <p:cNvPicPr>
            <a:picLocks noChangeAspect="1" noChangeArrowheads="1"/>
          </p:cNvPicPr>
          <p:nvPr/>
        </p:nvPicPr>
        <p:blipFill>
          <a:blip r:embed="rId5" cstate="print"/>
          <a:srcRect/>
          <a:stretch>
            <a:fillRect/>
          </a:stretch>
        </p:blipFill>
        <p:spPr bwMode="auto">
          <a:xfrm>
            <a:off x="7391400" y="0"/>
            <a:ext cx="1752600" cy="1828800"/>
          </a:xfrm>
          <a:prstGeom prst="rect">
            <a:avLst/>
          </a:prstGeom>
          <a:noFill/>
        </p:spPr>
      </p:pic>
      <p:sp>
        <p:nvSpPr>
          <p:cNvPr id="17422" name="AutoShape 14"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4" name="AutoShape 16"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6" name="AutoShape 18"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8" name="AutoShape 20"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30" name="Picture 22" descr="תוצאת תמונה עבור סינוואר"/>
          <p:cNvPicPr>
            <a:picLocks noChangeAspect="1" noChangeArrowheads="1"/>
          </p:cNvPicPr>
          <p:nvPr/>
        </p:nvPicPr>
        <p:blipFill>
          <a:blip r:embed="rId6" cstate="print"/>
          <a:srcRect/>
          <a:stretch>
            <a:fillRect/>
          </a:stretch>
        </p:blipFill>
        <p:spPr bwMode="auto">
          <a:xfrm>
            <a:off x="6781800" y="1752600"/>
            <a:ext cx="2362200" cy="1905000"/>
          </a:xfrm>
          <a:prstGeom prst="rect">
            <a:avLst/>
          </a:prstGeom>
          <a:noFill/>
        </p:spPr>
      </p:pic>
      <p:pic>
        <p:nvPicPr>
          <p:cNvPr id="17432" name="Picture 24" descr="תוצאת תמונה עבור מוחמד דף"/>
          <p:cNvPicPr>
            <a:picLocks noChangeAspect="1" noChangeArrowheads="1"/>
          </p:cNvPicPr>
          <p:nvPr/>
        </p:nvPicPr>
        <p:blipFill>
          <a:blip r:embed="rId7"/>
          <a:srcRect r="9600"/>
          <a:stretch>
            <a:fillRect/>
          </a:stretch>
        </p:blipFill>
        <p:spPr bwMode="auto">
          <a:xfrm>
            <a:off x="4629150" y="1828800"/>
            <a:ext cx="2152650" cy="1828800"/>
          </a:xfrm>
          <a:prstGeom prst="rect">
            <a:avLst/>
          </a:prstGeom>
          <a:noFill/>
        </p:spPr>
      </p:pic>
      <p:pic>
        <p:nvPicPr>
          <p:cNvPr id="17434" name="Picture 26" descr="תוצאת תמונה עבור הזרוע הצבאית של חמאס"/>
          <p:cNvPicPr>
            <a:picLocks noChangeAspect="1" noChangeArrowheads="1"/>
          </p:cNvPicPr>
          <p:nvPr/>
        </p:nvPicPr>
        <p:blipFill>
          <a:blip r:embed="rId8"/>
          <a:srcRect/>
          <a:stretch>
            <a:fillRect/>
          </a:stretch>
        </p:blipFill>
        <p:spPr bwMode="auto">
          <a:xfrm>
            <a:off x="0" y="1828801"/>
            <a:ext cx="3048000" cy="1828800"/>
          </a:xfrm>
          <a:prstGeom prst="rect">
            <a:avLst/>
          </a:prstGeom>
          <a:noFill/>
        </p:spPr>
      </p:pic>
      <p:pic>
        <p:nvPicPr>
          <p:cNvPr id="17436" name="Picture 28" descr="תמונה קשורה"/>
          <p:cNvPicPr>
            <a:picLocks noChangeAspect="1" noChangeArrowheads="1"/>
          </p:cNvPicPr>
          <p:nvPr/>
        </p:nvPicPr>
        <p:blipFill>
          <a:blip r:embed="rId9" cstate="print"/>
          <a:srcRect l="16656"/>
          <a:stretch>
            <a:fillRect/>
          </a:stretch>
        </p:blipFill>
        <p:spPr bwMode="auto">
          <a:xfrm>
            <a:off x="3048000" y="1828800"/>
            <a:ext cx="1906429" cy="1828800"/>
          </a:xfrm>
          <a:prstGeom prst="rect">
            <a:avLst/>
          </a:prstGeom>
          <a:noFill/>
        </p:spPr>
      </p:pic>
      <p:sp>
        <p:nvSpPr>
          <p:cNvPr id="17438" name="AutoShape 30" descr="תוצאת תמונה עבור אבו מאזן"/>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40" name="Picture 32" descr="תמונה קשורה"/>
          <p:cNvPicPr>
            <a:picLocks noChangeAspect="1" noChangeArrowheads="1"/>
          </p:cNvPicPr>
          <p:nvPr/>
        </p:nvPicPr>
        <p:blipFill>
          <a:blip r:embed="rId10"/>
          <a:srcRect/>
          <a:stretch>
            <a:fillRect/>
          </a:stretch>
        </p:blipFill>
        <p:spPr bwMode="auto">
          <a:xfrm>
            <a:off x="0" y="3657600"/>
            <a:ext cx="2743200" cy="1752600"/>
          </a:xfrm>
          <a:prstGeom prst="rect">
            <a:avLst/>
          </a:prstGeom>
          <a:noFill/>
        </p:spPr>
      </p:pic>
      <p:pic>
        <p:nvPicPr>
          <p:cNvPr id="17442" name="Picture 34" descr="תמונה קשורה"/>
          <p:cNvPicPr>
            <a:picLocks noChangeAspect="1" noChangeArrowheads="1"/>
          </p:cNvPicPr>
          <p:nvPr/>
        </p:nvPicPr>
        <p:blipFill>
          <a:blip r:embed="rId11" cstate="print"/>
          <a:srcRect b="4348"/>
          <a:stretch>
            <a:fillRect/>
          </a:stretch>
        </p:blipFill>
        <p:spPr bwMode="auto">
          <a:xfrm>
            <a:off x="2743200" y="3657600"/>
            <a:ext cx="2641499" cy="1752600"/>
          </a:xfrm>
          <a:prstGeom prst="rect">
            <a:avLst/>
          </a:prstGeom>
          <a:noFill/>
        </p:spPr>
      </p:pic>
      <p:pic>
        <p:nvPicPr>
          <p:cNvPr id="17444" name="Picture 36" descr="תוצאת תמונה עבור תושבי תל אביב"/>
          <p:cNvPicPr>
            <a:picLocks noChangeAspect="1" noChangeArrowheads="1"/>
          </p:cNvPicPr>
          <p:nvPr/>
        </p:nvPicPr>
        <p:blipFill>
          <a:blip r:embed="rId12"/>
          <a:srcRect/>
          <a:stretch>
            <a:fillRect/>
          </a:stretch>
        </p:blipFill>
        <p:spPr bwMode="auto">
          <a:xfrm>
            <a:off x="5334000" y="3657600"/>
            <a:ext cx="3810000" cy="1752600"/>
          </a:xfrm>
          <a:prstGeom prst="rect">
            <a:avLst/>
          </a:prstGeom>
          <a:noFill/>
        </p:spPr>
      </p:pic>
      <p:pic>
        <p:nvPicPr>
          <p:cNvPr id="17446" name="Picture 38" descr="תוצאת תמונה עבור סיסי"/>
          <p:cNvPicPr>
            <a:picLocks noChangeAspect="1" noChangeArrowheads="1"/>
          </p:cNvPicPr>
          <p:nvPr/>
        </p:nvPicPr>
        <p:blipFill>
          <a:blip r:embed="rId13"/>
          <a:srcRect b="47945"/>
          <a:stretch>
            <a:fillRect/>
          </a:stretch>
        </p:blipFill>
        <p:spPr bwMode="auto">
          <a:xfrm>
            <a:off x="0" y="5410200"/>
            <a:ext cx="2095500" cy="1447800"/>
          </a:xfrm>
          <a:prstGeom prst="rect">
            <a:avLst/>
          </a:prstGeom>
          <a:noFill/>
        </p:spPr>
      </p:pic>
      <p:pic>
        <p:nvPicPr>
          <p:cNvPr id="17448" name="Picture 40" descr="תוצאת תמונה עבור חדשות ערוץ 2"/>
          <p:cNvPicPr>
            <a:picLocks noChangeAspect="1" noChangeArrowheads="1"/>
          </p:cNvPicPr>
          <p:nvPr/>
        </p:nvPicPr>
        <p:blipFill>
          <a:blip r:embed="rId14"/>
          <a:srcRect b="17601"/>
          <a:stretch>
            <a:fillRect/>
          </a:stretch>
        </p:blipFill>
        <p:spPr bwMode="auto">
          <a:xfrm>
            <a:off x="2057400" y="5410201"/>
            <a:ext cx="2209800" cy="1447800"/>
          </a:xfrm>
          <a:prstGeom prst="rect">
            <a:avLst/>
          </a:prstGeom>
          <a:noFill/>
        </p:spPr>
      </p:pic>
      <p:sp>
        <p:nvSpPr>
          <p:cNvPr id="17450" name="AutoShape 42"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52" name="AutoShape 44"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54" name="Picture 46" descr="תוצאת תמונה עבור ‪cnn‬‏"/>
          <p:cNvPicPr>
            <a:picLocks noChangeAspect="1" noChangeArrowheads="1"/>
          </p:cNvPicPr>
          <p:nvPr/>
        </p:nvPicPr>
        <p:blipFill>
          <a:blip r:embed="rId15" cstate="print"/>
          <a:srcRect/>
          <a:stretch>
            <a:fillRect/>
          </a:stretch>
        </p:blipFill>
        <p:spPr bwMode="auto">
          <a:xfrm>
            <a:off x="4267200" y="5410200"/>
            <a:ext cx="1371600" cy="1447800"/>
          </a:xfrm>
          <a:prstGeom prst="rect">
            <a:avLst/>
          </a:prstGeom>
          <a:noFill/>
        </p:spPr>
      </p:pic>
      <p:sp>
        <p:nvSpPr>
          <p:cNvPr id="17460" name="AutoShape 52" descr="תוצאת תמונה עבור ‪twitter‬‏"/>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62" name="Picture 54" descr="תוצאת תמונה עבור ‪twitter‬‏"/>
          <p:cNvPicPr>
            <a:picLocks noChangeAspect="1" noChangeArrowheads="1"/>
          </p:cNvPicPr>
          <p:nvPr/>
        </p:nvPicPr>
        <p:blipFill>
          <a:blip r:embed="rId16" cstate="print"/>
          <a:srcRect/>
          <a:stretch>
            <a:fillRect/>
          </a:stretch>
        </p:blipFill>
        <p:spPr bwMode="auto">
          <a:xfrm>
            <a:off x="5638800" y="5410200"/>
            <a:ext cx="2209801" cy="1447800"/>
          </a:xfrm>
          <a:prstGeom prst="rect">
            <a:avLst/>
          </a:prstGeom>
          <a:noFill/>
        </p:spPr>
      </p:pic>
      <p:pic>
        <p:nvPicPr>
          <p:cNvPr id="17464" name="Picture 56" descr="תוצאת תמונה עבור ‪un‬‏"/>
          <p:cNvPicPr>
            <a:picLocks noChangeAspect="1" noChangeArrowheads="1"/>
          </p:cNvPicPr>
          <p:nvPr/>
        </p:nvPicPr>
        <p:blipFill>
          <a:blip r:embed="rId17"/>
          <a:srcRect/>
          <a:stretch>
            <a:fillRect/>
          </a:stretch>
        </p:blipFill>
        <p:spPr bwMode="auto">
          <a:xfrm>
            <a:off x="7848600" y="5410201"/>
            <a:ext cx="1295400" cy="1447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914400" y="381000"/>
            <a:ext cx="7239000" cy="57912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13" name="Oval 12"/>
          <p:cNvSpPr/>
          <p:nvPr/>
        </p:nvSpPr>
        <p:spPr>
          <a:xfrm>
            <a:off x="2057400" y="990600"/>
            <a:ext cx="4876800" cy="47244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pic>
        <p:nvPicPr>
          <p:cNvPr id="18434" name="Picture 2" descr="תוצאת תמונה עבור מצוקה אזרחית ברצועה"/>
          <p:cNvPicPr>
            <a:picLocks noChangeAspect="1" noChangeArrowheads="1"/>
          </p:cNvPicPr>
          <p:nvPr/>
        </p:nvPicPr>
        <p:blipFill>
          <a:blip r:embed="rId3"/>
          <a:srcRect/>
          <a:stretch>
            <a:fillRect/>
          </a:stretch>
        </p:blipFill>
        <p:spPr bwMode="auto">
          <a:xfrm>
            <a:off x="381000" y="2133600"/>
            <a:ext cx="2667000" cy="2000251"/>
          </a:xfrm>
          <a:prstGeom prst="rect">
            <a:avLst/>
          </a:prstGeom>
          <a:noFill/>
        </p:spPr>
      </p:pic>
      <p:pic>
        <p:nvPicPr>
          <p:cNvPr id="18436" name="Picture 4" descr="תוצאת תמונה עבור מבצע צוק איתן"/>
          <p:cNvPicPr>
            <a:picLocks noChangeAspect="1" noChangeArrowheads="1"/>
          </p:cNvPicPr>
          <p:nvPr/>
        </p:nvPicPr>
        <p:blipFill>
          <a:blip r:embed="rId4"/>
          <a:srcRect/>
          <a:stretch>
            <a:fillRect/>
          </a:stretch>
        </p:blipFill>
        <p:spPr bwMode="auto">
          <a:xfrm>
            <a:off x="2971800" y="0"/>
            <a:ext cx="3124200" cy="2286000"/>
          </a:xfrm>
          <a:prstGeom prst="rect">
            <a:avLst/>
          </a:prstGeom>
          <a:noFill/>
        </p:spPr>
      </p:pic>
      <p:sp>
        <p:nvSpPr>
          <p:cNvPr id="18438" name="AutoShape 6" descr="תוצאת תמונה עבור מעבר רפיח"/>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8440" name="AutoShape 8" descr="תוצאת תמונה עבור מעבר רפיח"/>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8442" name="AutoShape 10" descr="תוצאת תמונה עבור מעבר רפיח"/>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8444" name="Picture 12" descr="תמונה קשורה"/>
          <p:cNvPicPr>
            <a:picLocks noChangeAspect="1" noChangeArrowheads="1"/>
          </p:cNvPicPr>
          <p:nvPr/>
        </p:nvPicPr>
        <p:blipFill>
          <a:blip r:embed="rId5"/>
          <a:srcRect/>
          <a:stretch>
            <a:fillRect/>
          </a:stretch>
        </p:blipFill>
        <p:spPr bwMode="auto">
          <a:xfrm>
            <a:off x="3048000" y="4572000"/>
            <a:ext cx="3047999" cy="2286000"/>
          </a:xfrm>
          <a:prstGeom prst="rect">
            <a:avLst/>
          </a:prstGeom>
          <a:noFill/>
        </p:spPr>
      </p:pic>
      <p:pic>
        <p:nvPicPr>
          <p:cNvPr id="18446" name="Picture 14" descr="לוחמי חמאס נמלטים אל פתח מנהרה בתוך ישראל בסרטון של דובר צה&quot;ל, מבצע &quot;צוק איתן&quot;, 17.4.18"/>
          <p:cNvPicPr>
            <a:picLocks noChangeAspect="1" noChangeArrowheads="1"/>
          </p:cNvPicPr>
          <p:nvPr/>
        </p:nvPicPr>
        <p:blipFill>
          <a:blip r:embed="rId6"/>
          <a:srcRect l="5952" r="7143"/>
          <a:stretch>
            <a:fillRect/>
          </a:stretch>
        </p:blipFill>
        <p:spPr bwMode="auto">
          <a:xfrm>
            <a:off x="6096000" y="2057401"/>
            <a:ext cx="2667000" cy="2133599"/>
          </a:xfrm>
          <a:prstGeom prst="rect">
            <a:avLst/>
          </a:prstGeom>
          <a:noFill/>
        </p:spPr>
      </p:pic>
      <p:sp>
        <p:nvSpPr>
          <p:cNvPr id="14" name="Rectangle 13"/>
          <p:cNvSpPr/>
          <p:nvPr/>
        </p:nvSpPr>
        <p:spPr>
          <a:xfrm>
            <a:off x="6096000" y="4191000"/>
            <a:ext cx="2667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איום המנהרות</a:t>
            </a:r>
            <a:endParaRPr lang="he-IL" sz="2400" dirty="0"/>
          </a:p>
        </p:txBody>
      </p:sp>
      <p:sp>
        <p:nvSpPr>
          <p:cNvPr id="15" name="Rectangle 14"/>
          <p:cNvSpPr/>
          <p:nvPr/>
        </p:nvSpPr>
        <p:spPr>
          <a:xfrm>
            <a:off x="2971800" y="1828800"/>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השפעות "צוק איתן"</a:t>
            </a:r>
            <a:endParaRPr lang="he-IL" sz="2400" dirty="0"/>
          </a:p>
        </p:txBody>
      </p:sp>
      <p:sp>
        <p:nvSpPr>
          <p:cNvPr id="16" name="Rectangle 15"/>
          <p:cNvSpPr/>
          <p:nvPr/>
        </p:nvSpPr>
        <p:spPr>
          <a:xfrm>
            <a:off x="3048000" y="63963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כלכלת הרצועה</a:t>
            </a:r>
            <a:endParaRPr lang="he-IL" sz="2400" dirty="0"/>
          </a:p>
        </p:txBody>
      </p:sp>
      <p:sp>
        <p:nvSpPr>
          <p:cNvPr id="17" name="Rectangle 16"/>
          <p:cNvSpPr/>
          <p:nvPr/>
        </p:nvSpPr>
        <p:spPr>
          <a:xfrm>
            <a:off x="381000" y="4114801"/>
            <a:ext cx="2667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"משבר הומנטירי"</a:t>
            </a:r>
            <a:endParaRPr lang="he-IL" sz="2400" dirty="0"/>
          </a:p>
        </p:txBody>
      </p:sp>
      <p:sp>
        <p:nvSpPr>
          <p:cNvPr id="18450" name="AutoShape 18" descr="תוצאת תמונה עבור מנהיג קט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20" name="Group 19"/>
          <p:cNvGrpSpPr/>
          <p:nvPr/>
        </p:nvGrpSpPr>
        <p:grpSpPr>
          <a:xfrm>
            <a:off x="713421" y="652337"/>
            <a:ext cx="2249311" cy="1265238"/>
            <a:chOff x="713421" y="652337"/>
            <a:chExt cx="2249311" cy="1265238"/>
          </a:xfrm>
        </p:grpSpPr>
        <p:pic>
          <p:nvPicPr>
            <p:cNvPr id="18452" name="Picture 20" descr="תמונה קשורה"/>
            <p:cNvPicPr>
              <a:picLocks noChangeAspect="1" noChangeArrowheads="1"/>
            </p:cNvPicPr>
            <p:nvPr/>
          </p:nvPicPr>
          <p:blipFill>
            <a:blip r:embed="rId7"/>
            <a:srcRect/>
            <a:stretch>
              <a:fillRect/>
            </a:stretch>
          </p:blipFill>
          <p:spPr bwMode="auto">
            <a:xfrm rot="19559528">
              <a:off x="713421" y="652337"/>
              <a:ext cx="2249311" cy="1265238"/>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ounded Rectangle 21"/>
            <p:cNvSpPr/>
            <p:nvPr/>
          </p:nvSpPr>
          <p:spPr>
            <a:xfrm rot="19321260">
              <a:off x="1494915" y="1370372"/>
              <a:ext cx="1363178" cy="37457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סיוע קטרי</a:t>
              </a:r>
              <a:endParaRPr lang="he-IL" sz="1600" dirty="0"/>
            </a:p>
          </p:txBody>
        </p:sp>
      </p:grpSp>
      <p:grpSp>
        <p:nvGrpSpPr>
          <p:cNvPr id="23" name="Group 22"/>
          <p:cNvGrpSpPr/>
          <p:nvPr/>
        </p:nvGrpSpPr>
        <p:grpSpPr>
          <a:xfrm>
            <a:off x="762000" y="4953000"/>
            <a:ext cx="2316734" cy="1467816"/>
            <a:chOff x="6046613" y="4963056"/>
            <a:chExt cx="2316734" cy="1467816"/>
          </a:xfrm>
        </p:grpSpPr>
        <p:pic>
          <p:nvPicPr>
            <p:cNvPr id="18454" name="Picture 22" descr="תוצאת תמונה עבור מבריחי מזון לרצועה"/>
            <p:cNvPicPr>
              <a:picLocks noChangeAspect="1" noChangeArrowheads="1"/>
            </p:cNvPicPr>
            <p:nvPr/>
          </p:nvPicPr>
          <p:blipFill>
            <a:blip r:embed="rId8"/>
            <a:srcRect/>
            <a:stretch>
              <a:fillRect/>
            </a:stretch>
          </p:blipFill>
          <p:spPr bwMode="auto">
            <a:xfrm rot="19416381">
              <a:off x="6046613" y="4963056"/>
              <a:ext cx="2316734" cy="1338146"/>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Rounded Rectangle 23"/>
            <p:cNvSpPr/>
            <p:nvPr/>
          </p:nvSpPr>
          <p:spPr>
            <a:xfrm rot="19321260">
              <a:off x="6912733" y="578388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הברחת סחורות</a:t>
              </a:r>
              <a:endParaRPr lang="he-IL" sz="16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b="1" dirty="0" smtClean="0"/>
              <a:t>מחאה בגדר</a:t>
            </a:r>
            <a:endParaRPr lang="he-IL" b="1" dirty="0"/>
          </a:p>
        </p:txBody>
      </p:sp>
      <p:sp>
        <p:nvSpPr>
          <p:cNvPr id="5" name="TextBox 4"/>
          <p:cNvSpPr txBox="1">
            <a:spLocks noChangeArrowheads="1"/>
          </p:cNvSpPr>
          <p:nvPr/>
        </p:nvSpPr>
        <p:spPr bwMode="auto">
          <a:xfrm>
            <a:off x="4071938" y="2444750"/>
            <a:ext cx="545342" cy="369332"/>
          </a:xfrm>
          <a:prstGeom prst="rect">
            <a:avLst/>
          </a:prstGeom>
          <a:noFill/>
          <a:ln w="9525">
            <a:noFill/>
            <a:miter lim="800000"/>
            <a:headEnd/>
            <a:tailEnd/>
          </a:ln>
        </p:spPr>
        <p:txBody>
          <a:bodyPr wrap="none">
            <a:spAutoFit/>
          </a:bodyPr>
          <a:lstStyle/>
          <a:p>
            <a:r>
              <a:rPr lang="he-IL" b="1" dirty="0" smtClean="0">
                <a:latin typeface="Calibri" pitchFamily="34" charset="0"/>
              </a:rPr>
              <a:t>עזה</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ירי מנגד</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מנהרות</a:t>
            </a:r>
            <a:endParaRPr lang="he-IL" b="1" dirty="0"/>
          </a:p>
        </p:txBody>
      </p:sp>
      <p:sp>
        <p:nvSpPr>
          <p:cNvPr id="10" name="Oval 9"/>
          <p:cNvSpPr/>
          <p:nvPr/>
        </p:nvSpPr>
        <p:spPr bwMode="auto">
          <a:xfrm>
            <a:off x="7000892" y="4508680"/>
            <a:ext cx="2143108" cy="1131635"/>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מצוקת ישובי הדרום</a:t>
            </a:r>
            <a:endParaRPr lang="he-IL" b="1" dirty="0"/>
          </a:p>
        </p:txBody>
      </p:sp>
      <p:sp>
        <p:nvSpPr>
          <p:cNvPr id="11" name="Oval 10"/>
          <p:cNvSpPr/>
          <p:nvPr/>
        </p:nvSpPr>
        <p:spPr bwMode="auto">
          <a:xfrm>
            <a:off x="5286380" y="5440615"/>
            <a:ext cx="1643074" cy="86536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יחסי פיקוד-אוגדה</a:t>
            </a:r>
            <a:endParaRPr lang="he-IL"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הברחות לרצועה</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מצוקה כלכלית ברצועה</a:t>
            </a:r>
            <a:endParaRPr lang="he-IL" b="1" dirty="0"/>
          </a:p>
        </p:txBody>
      </p:sp>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ישראל</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רשות פלסטינית</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קטר</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מצרים</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או"ם </a:t>
            </a:r>
            <a:endParaRPr lang="he-IL" b="1" dirty="0"/>
          </a:p>
        </p:txBody>
      </p:sp>
      <p:sp>
        <p:nvSpPr>
          <p:cNvPr id="26" name="Oval 25"/>
          <p:cNvSpPr/>
          <p:nvPr/>
        </p:nvSpPr>
        <p:spPr bwMode="auto">
          <a:xfrm>
            <a:off x="0" y="2438400"/>
            <a:ext cx="1571636" cy="998501"/>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הנהגה מדינית</a:t>
            </a:r>
            <a:endParaRPr lang="he-IL" b="1" dirty="0"/>
          </a:p>
        </p:txBody>
      </p:sp>
      <p:sp>
        <p:nvSpPr>
          <p:cNvPr id="27" name="Oval 26"/>
          <p:cNvSpPr/>
          <p:nvPr/>
        </p:nvSpPr>
        <p:spPr bwMode="auto">
          <a:xfrm>
            <a:off x="1357290" y="2714620"/>
            <a:ext cx="1571636" cy="732234"/>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זרוע צבאית</a:t>
            </a:r>
            <a:endParaRPr lang="he-IL" b="1" dirty="0"/>
          </a:p>
        </p:txBody>
      </p:sp>
      <p:sp>
        <p:nvSpPr>
          <p:cNvPr id="28" name="Oval 27"/>
          <p:cNvSpPr/>
          <p:nvPr/>
        </p:nvSpPr>
        <p:spPr bwMode="auto">
          <a:xfrm>
            <a:off x="1142976" y="3429000"/>
            <a:ext cx="1785950" cy="1198202"/>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חמאס  איו"ש</a:t>
            </a:r>
            <a:endParaRPr lang="he-IL" b="1" dirty="0"/>
          </a:p>
        </p:txBody>
      </p:sp>
      <p:sp>
        <p:nvSpPr>
          <p:cNvPr id="29" name="Oval 28"/>
          <p:cNvSpPr/>
          <p:nvPr/>
        </p:nvSpPr>
        <p:spPr bwMode="auto">
          <a:xfrm>
            <a:off x="4071934" y="5410200"/>
            <a:ext cx="1643074" cy="11620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"צוק איתן" כחוויית הצלחה</a:t>
            </a:r>
            <a:endParaRPr lang="he-IL" b="1" dirty="0"/>
          </a:p>
        </p:txBody>
      </p:sp>
      <p:sp>
        <p:nvSpPr>
          <p:cNvPr id="30" name="Title 52"/>
          <p:cNvSpPr txBox="1">
            <a:spLocks/>
          </p:cNvSpPr>
          <p:nvPr/>
        </p:nvSpPr>
        <p:spPr>
          <a:xfrm>
            <a:off x="428625" y="0"/>
            <a:ext cx="8229600" cy="785813"/>
          </a:xfrm>
          <a:prstGeom prst="rect">
            <a:avLst/>
          </a:prstGeom>
        </p:spPr>
        <p:txBody>
          <a:bodyPr>
            <a:normAutofit/>
          </a:bodyPr>
          <a:lstStyle/>
          <a:p>
            <a:pPr algn="ctr" fontAlgn="auto">
              <a:spcAft>
                <a:spcPts val="0"/>
              </a:spcAft>
              <a:defRPr/>
            </a:pPr>
            <a:r>
              <a:rPr lang="he-IL" sz="3600" b="1" dirty="0">
                <a:latin typeface="+mj-lt"/>
                <a:ea typeface="+mj-ea"/>
                <a:cs typeface="+mn-cs"/>
              </a:rPr>
              <a:t>מה המערכת?</a:t>
            </a:r>
          </a:p>
        </p:txBody>
      </p:sp>
      <p:sp>
        <p:nvSpPr>
          <p:cNvPr id="31" name="Oval 30"/>
          <p:cNvSpPr/>
          <p:nvPr/>
        </p:nvSpPr>
        <p:spPr>
          <a:xfrm>
            <a:off x="0" y="43434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ציבור עזתי</a:t>
            </a:r>
            <a:endParaRPr lang="he-IL" b="1" dirty="0"/>
          </a:p>
        </p:txBody>
      </p:sp>
      <p:sp>
        <p:nvSpPr>
          <p:cNvPr id="32" name="Oval 31"/>
          <p:cNvSpPr/>
          <p:nvPr/>
        </p:nvSpPr>
        <p:spPr>
          <a:xfrm>
            <a:off x="1447800" y="45720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סוררים</a:t>
            </a:r>
            <a:endParaRPr lang="he-IL" b="1" dirty="0"/>
          </a:p>
        </p:txBody>
      </p:sp>
      <p:sp>
        <p:nvSpPr>
          <p:cNvPr id="39" name="Oval 38"/>
          <p:cNvSpPr/>
          <p:nvPr/>
        </p:nvSpPr>
        <p:spPr>
          <a:xfrm>
            <a:off x="0" y="33528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ארב"ל</a:t>
            </a:r>
            <a:endParaRPr lang="he-IL"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מדיניות ישראל כלפי המעברים</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מצב הומניטרי ברצועה</a:t>
            </a:r>
            <a:endParaRPr lang="he-IL" b="1" dirty="0"/>
          </a:p>
        </p:txBody>
      </p:sp>
      <p:sp>
        <p:nvSpPr>
          <p:cNvPr id="43" name="Oval 42"/>
          <p:cNvSpPr/>
          <p:nvPr/>
        </p:nvSpPr>
        <p:spPr>
          <a:xfrm>
            <a:off x="2286000" y="39624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גא"פ</a:t>
            </a:r>
            <a:endParaRPr lang="he-IL" b="1" dirty="0"/>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א"א</a:t>
            </a:r>
            <a:endParaRPr lang="he-IL"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ארה"ב</a:t>
            </a:r>
            <a:endParaRPr lang="he-IL" b="1" dirty="0"/>
          </a:p>
        </p:txBody>
      </p:sp>
      <p:sp>
        <p:nvSpPr>
          <p:cNvPr id="48" name="Oval 47"/>
          <p:cNvSpPr/>
          <p:nvPr/>
        </p:nvSpPr>
        <p:spPr bwMode="auto">
          <a:xfrm>
            <a:off x="5791200" y="4648200"/>
            <a:ext cx="1643074" cy="86536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דרג מדיני המעוניין בשקט</a:t>
            </a:r>
            <a:endParaRPr lang="he-IL" b="1" dirty="0"/>
          </a:p>
        </p:txBody>
      </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חציית גדר</a:t>
            </a:r>
            <a:endParaRPr lang="he-IL" b="1" dirty="0"/>
          </a:p>
        </p:txBody>
      </p:sp>
      <p:sp>
        <p:nvSpPr>
          <p:cNvPr id="33" name="Oval 32"/>
          <p:cNvSpPr/>
          <p:nvPr/>
        </p:nvSpPr>
        <p:spPr bwMode="auto">
          <a:xfrm>
            <a:off x="4572000" y="4724400"/>
            <a:ext cx="1643074" cy="86536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ארגוני ז"א</a:t>
            </a:r>
            <a:endParaRPr lang="he-IL" b="1" dirty="0"/>
          </a:p>
        </p:txBody>
      </p:sp>
      <p:sp>
        <p:nvSpPr>
          <p:cNvPr id="34" name="Oval 33"/>
          <p:cNvSpPr/>
          <p:nvPr/>
        </p:nvSpPr>
        <p:spPr bwMode="auto">
          <a:xfrm>
            <a:off x="6629400" y="5486400"/>
            <a:ext cx="1643074" cy="86536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מערכה על לגיטימציה</a:t>
            </a:r>
            <a:endParaRPr lang="he-IL"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b="1" dirty="0" smtClean="0"/>
              <a:t>מחאה בגדר</a:t>
            </a:r>
            <a:endParaRPr lang="he-IL" b="1" dirty="0"/>
          </a:p>
        </p:txBody>
      </p:sp>
      <p:sp>
        <p:nvSpPr>
          <p:cNvPr id="5" name="TextBox 4"/>
          <p:cNvSpPr txBox="1">
            <a:spLocks noChangeArrowheads="1"/>
          </p:cNvSpPr>
          <p:nvPr/>
        </p:nvSpPr>
        <p:spPr bwMode="auto">
          <a:xfrm>
            <a:off x="4071938" y="2444750"/>
            <a:ext cx="545342" cy="369332"/>
          </a:xfrm>
          <a:prstGeom prst="rect">
            <a:avLst/>
          </a:prstGeom>
          <a:noFill/>
          <a:ln w="9525">
            <a:noFill/>
            <a:miter lim="800000"/>
            <a:headEnd/>
            <a:tailEnd/>
          </a:ln>
        </p:spPr>
        <p:txBody>
          <a:bodyPr wrap="none">
            <a:spAutoFit/>
          </a:bodyPr>
          <a:lstStyle/>
          <a:p>
            <a:r>
              <a:rPr lang="he-IL" b="1" dirty="0" smtClean="0">
                <a:latin typeface="Calibri" pitchFamily="34" charset="0"/>
              </a:rPr>
              <a:t>עזה</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ירי מנגד</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מנהרות</a:t>
            </a:r>
            <a:endParaRPr lang="he-IL" b="1" dirty="0"/>
          </a:p>
        </p:txBody>
      </p:sp>
      <p:sp>
        <p:nvSpPr>
          <p:cNvPr id="10" name="Oval 9"/>
          <p:cNvSpPr/>
          <p:nvPr/>
        </p:nvSpPr>
        <p:spPr bwMode="auto">
          <a:xfrm>
            <a:off x="7000892" y="4508680"/>
            <a:ext cx="2143108" cy="1131635"/>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מצוקת ישובי הדרום</a:t>
            </a:r>
            <a:endParaRPr lang="he-IL" b="1" dirty="0"/>
          </a:p>
        </p:txBody>
      </p:sp>
      <p:sp>
        <p:nvSpPr>
          <p:cNvPr id="11" name="Oval 10"/>
          <p:cNvSpPr/>
          <p:nvPr/>
        </p:nvSpPr>
        <p:spPr bwMode="auto">
          <a:xfrm>
            <a:off x="5286380" y="5440615"/>
            <a:ext cx="1643074" cy="86536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יחסי פיקוד-אוגדה</a:t>
            </a:r>
            <a:endParaRPr lang="he-IL"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הברחות לרצועה</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מצוקה כלכלית ברצועה</a:t>
            </a:r>
            <a:endParaRPr lang="he-IL" b="1" dirty="0"/>
          </a:p>
        </p:txBody>
      </p:sp>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ישראל</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רשות פלסטינית</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קטר</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מצרים</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או"ם </a:t>
            </a:r>
            <a:endParaRPr lang="he-IL" b="1" dirty="0"/>
          </a:p>
        </p:txBody>
      </p:sp>
      <p:sp>
        <p:nvSpPr>
          <p:cNvPr id="26" name="Oval 25"/>
          <p:cNvSpPr/>
          <p:nvPr/>
        </p:nvSpPr>
        <p:spPr bwMode="auto">
          <a:xfrm>
            <a:off x="0" y="2438400"/>
            <a:ext cx="1571636" cy="998501"/>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הנהגה מדינית</a:t>
            </a:r>
            <a:endParaRPr lang="he-IL" b="1" dirty="0"/>
          </a:p>
        </p:txBody>
      </p:sp>
      <p:sp>
        <p:nvSpPr>
          <p:cNvPr id="27" name="Oval 26"/>
          <p:cNvSpPr/>
          <p:nvPr/>
        </p:nvSpPr>
        <p:spPr bwMode="auto">
          <a:xfrm>
            <a:off x="1357290" y="2714620"/>
            <a:ext cx="1571636" cy="732234"/>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זרוע צבאית</a:t>
            </a:r>
            <a:endParaRPr lang="he-IL" b="1" dirty="0"/>
          </a:p>
        </p:txBody>
      </p:sp>
      <p:sp>
        <p:nvSpPr>
          <p:cNvPr id="28" name="Oval 27"/>
          <p:cNvSpPr/>
          <p:nvPr/>
        </p:nvSpPr>
        <p:spPr bwMode="auto">
          <a:xfrm>
            <a:off x="1142976" y="3429000"/>
            <a:ext cx="1785950" cy="1198202"/>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חמאס  איו"ש</a:t>
            </a:r>
            <a:endParaRPr lang="he-IL" b="1" dirty="0"/>
          </a:p>
        </p:txBody>
      </p:sp>
      <p:sp>
        <p:nvSpPr>
          <p:cNvPr id="29" name="Oval 28"/>
          <p:cNvSpPr/>
          <p:nvPr/>
        </p:nvSpPr>
        <p:spPr bwMode="auto">
          <a:xfrm>
            <a:off x="4071934" y="5410200"/>
            <a:ext cx="1643074" cy="11620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"צוק איתן" כחוויית הצלחה</a:t>
            </a:r>
            <a:endParaRPr lang="he-IL" b="1" dirty="0"/>
          </a:p>
        </p:txBody>
      </p:sp>
      <p:sp>
        <p:nvSpPr>
          <p:cNvPr id="30" name="Title 52"/>
          <p:cNvSpPr txBox="1">
            <a:spLocks/>
          </p:cNvSpPr>
          <p:nvPr/>
        </p:nvSpPr>
        <p:spPr>
          <a:xfrm>
            <a:off x="428625" y="0"/>
            <a:ext cx="8229600" cy="785813"/>
          </a:xfrm>
          <a:prstGeom prst="rect">
            <a:avLst/>
          </a:prstGeom>
        </p:spPr>
        <p:txBody>
          <a:bodyPr>
            <a:normAutofit/>
          </a:bodyPr>
          <a:lstStyle/>
          <a:p>
            <a:pPr algn="ctr" fontAlgn="auto">
              <a:spcAft>
                <a:spcPts val="0"/>
              </a:spcAft>
              <a:defRPr/>
            </a:pPr>
            <a:r>
              <a:rPr lang="he-IL" sz="3600" b="1" dirty="0">
                <a:latin typeface="+mj-lt"/>
                <a:ea typeface="+mj-ea"/>
                <a:cs typeface="+mn-cs"/>
              </a:rPr>
              <a:t>מה המערכת?</a:t>
            </a:r>
          </a:p>
        </p:txBody>
      </p:sp>
      <p:sp>
        <p:nvSpPr>
          <p:cNvPr id="31" name="Oval 30"/>
          <p:cNvSpPr/>
          <p:nvPr/>
        </p:nvSpPr>
        <p:spPr>
          <a:xfrm>
            <a:off x="0" y="43434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ציבור עזתי</a:t>
            </a:r>
            <a:endParaRPr lang="he-IL" b="1" dirty="0"/>
          </a:p>
        </p:txBody>
      </p:sp>
      <p:sp>
        <p:nvSpPr>
          <p:cNvPr id="32" name="Oval 31"/>
          <p:cNvSpPr/>
          <p:nvPr/>
        </p:nvSpPr>
        <p:spPr>
          <a:xfrm>
            <a:off x="1447800" y="45720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סוררים</a:t>
            </a:r>
            <a:endParaRPr lang="he-IL" b="1" dirty="0"/>
          </a:p>
        </p:txBody>
      </p:sp>
      <p:sp>
        <p:nvSpPr>
          <p:cNvPr id="39" name="Oval 38"/>
          <p:cNvSpPr/>
          <p:nvPr/>
        </p:nvSpPr>
        <p:spPr>
          <a:xfrm>
            <a:off x="0" y="33528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ארב"ל</a:t>
            </a:r>
            <a:endParaRPr lang="he-IL"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מדיניות ישראל כלפי המעברים</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מצב הומניטרי ברצועה</a:t>
            </a:r>
            <a:endParaRPr lang="he-IL" b="1" dirty="0"/>
          </a:p>
        </p:txBody>
      </p:sp>
      <p:sp>
        <p:nvSpPr>
          <p:cNvPr id="43" name="Oval 42"/>
          <p:cNvSpPr/>
          <p:nvPr/>
        </p:nvSpPr>
        <p:spPr>
          <a:xfrm>
            <a:off x="2286000" y="3962400"/>
            <a:ext cx="1704956" cy="99850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b="1" dirty="0" smtClean="0"/>
              <a:t>גא"פ</a:t>
            </a:r>
            <a:endParaRPr lang="he-IL" b="1" dirty="0"/>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א"א</a:t>
            </a:r>
            <a:endParaRPr lang="he-IL"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ארה"ב</a:t>
            </a:r>
            <a:endParaRPr lang="he-IL" b="1" dirty="0"/>
          </a:p>
        </p:txBody>
      </p:sp>
      <p:sp>
        <p:nvSpPr>
          <p:cNvPr id="48" name="Oval 47"/>
          <p:cNvSpPr/>
          <p:nvPr/>
        </p:nvSpPr>
        <p:spPr bwMode="auto">
          <a:xfrm>
            <a:off x="5791200" y="4648200"/>
            <a:ext cx="1643074" cy="86536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דרג מדיני המעוניין בשקט</a:t>
            </a:r>
            <a:endParaRPr lang="he-IL" b="1" dirty="0"/>
          </a:p>
        </p:txBody>
      </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חציית גדר</a:t>
            </a:r>
            <a:endParaRPr lang="he-IL" b="1" dirty="0"/>
          </a:p>
        </p:txBody>
      </p:sp>
      <p:sp>
        <p:nvSpPr>
          <p:cNvPr id="33" name="Rectangle 32"/>
          <p:cNvSpPr/>
          <p:nvPr/>
        </p:nvSpPr>
        <p:spPr bwMode="auto">
          <a:xfrm>
            <a:off x="5830888" y="642938"/>
            <a:ext cx="2976562" cy="3090862"/>
          </a:xfrm>
          <a:prstGeom prst="rect">
            <a:avLst/>
          </a:prstGeom>
          <a:solidFill>
            <a:schemeClr val="tx1">
              <a:alpha val="26000"/>
            </a:schemeClr>
          </a:solidFill>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endParaRPr lang="he-IL" sz="1600"/>
          </a:p>
        </p:txBody>
      </p:sp>
      <p:sp>
        <p:nvSpPr>
          <p:cNvPr id="34" name="Rectangle 33"/>
          <p:cNvSpPr/>
          <p:nvPr/>
        </p:nvSpPr>
        <p:spPr bwMode="auto">
          <a:xfrm>
            <a:off x="1066800" y="912813"/>
            <a:ext cx="4433888" cy="1419225"/>
          </a:xfrm>
          <a:prstGeom prst="rect">
            <a:avLst/>
          </a:prstGeom>
          <a:solidFill>
            <a:srgbClr val="7030A0">
              <a:alpha val="32000"/>
            </a:srgbClr>
          </a:solidFill>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endParaRPr lang="he-IL" sz="1600"/>
          </a:p>
        </p:txBody>
      </p:sp>
      <p:sp>
        <p:nvSpPr>
          <p:cNvPr id="35" name="Oval 34"/>
          <p:cNvSpPr/>
          <p:nvPr/>
        </p:nvSpPr>
        <p:spPr bwMode="auto">
          <a:xfrm>
            <a:off x="0" y="2500312"/>
            <a:ext cx="3175000" cy="2681287"/>
          </a:xfrm>
          <a:prstGeom prst="ellipse">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36" name="Oval 35"/>
          <p:cNvSpPr/>
          <p:nvPr/>
        </p:nvSpPr>
        <p:spPr bwMode="auto">
          <a:xfrm>
            <a:off x="0" y="5303838"/>
            <a:ext cx="3903662" cy="1554162"/>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37" name="Oval 36"/>
          <p:cNvSpPr/>
          <p:nvPr/>
        </p:nvSpPr>
        <p:spPr bwMode="auto">
          <a:xfrm>
            <a:off x="3781425" y="4222750"/>
            <a:ext cx="5291138" cy="2635250"/>
          </a:xfrm>
          <a:prstGeom prst="ellipse">
            <a:avLst/>
          </a:prstGeom>
          <a:solidFill>
            <a:schemeClr val="accent3">
              <a:alpha val="2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38" name="Rectangle 37"/>
          <p:cNvSpPr/>
          <p:nvPr/>
        </p:nvSpPr>
        <p:spPr bwMode="auto">
          <a:xfrm>
            <a:off x="5831406" y="1588712"/>
            <a:ext cx="2976543" cy="607997"/>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sz="2000" b="1" dirty="0" smtClean="0"/>
              <a:t>תת מערכת אזורית</a:t>
            </a:r>
            <a:endParaRPr lang="he-IL" sz="2000" b="1" dirty="0"/>
          </a:p>
        </p:txBody>
      </p:sp>
      <p:sp>
        <p:nvSpPr>
          <p:cNvPr id="40" name="Rectangle 39"/>
          <p:cNvSpPr/>
          <p:nvPr/>
        </p:nvSpPr>
        <p:spPr bwMode="auto">
          <a:xfrm>
            <a:off x="1066800" y="1318491"/>
            <a:ext cx="4433875" cy="51030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sz="2000" b="1" dirty="0" smtClean="0"/>
              <a:t>מעצבים כלכליים-חברתיים</a:t>
            </a:r>
            <a:endParaRPr lang="he-IL" sz="2000" b="1" dirty="0"/>
          </a:p>
        </p:txBody>
      </p:sp>
      <p:sp>
        <p:nvSpPr>
          <p:cNvPr id="46" name="Oval 45"/>
          <p:cNvSpPr/>
          <p:nvPr/>
        </p:nvSpPr>
        <p:spPr bwMode="auto">
          <a:xfrm>
            <a:off x="142844" y="3345149"/>
            <a:ext cx="3175011" cy="1150651"/>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r>
              <a:rPr lang="he-IL" sz="2000" b="1" dirty="0" smtClean="0"/>
              <a:t>המערכת העזתית</a:t>
            </a:r>
            <a:endParaRPr lang="he-IL" sz="2000" b="1" dirty="0"/>
          </a:p>
        </p:txBody>
      </p:sp>
      <p:sp>
        <p:nvSpPr>
          <p:cNvPr id="47" name="Oval 46"/>
          <p:cNvSpPr/>
          <p:nvPr/>
        </p:nvSpPr>
        <p:spPr bwMode="auto">
          <a:xfrm>
            <a:off x="499" y="5777327"/>
            <a:ext cx="3902618" cy="743108"/>
          </a:xfrm>
          <a:prstGeom prst="ellipse">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sz="2400" b="1" dirty="0" smtClean="0"/>
              <a:t>איומיים ביטחוניים</a:t>
            </a:r>
            <a:endParaRPr lang="he-IL" sz="2400" b="1" dirty="0"/>
          </a:p>
        </p:txBody>
      </p:sp>
      <p:sp>
        <p:nvSpPr>
          <p:cNvPr id="49" name="Oval 48"/>
          <p:cNvSpPr/>
          <p:nvPr/>
        </p:nvSpPr>
        <p:spPr bwMode="auto">
          <a:xfrm>
            <a:off x="3979316" y="4763809"/>
            <a:ext cx="4828633" cy="1292534"/>
          </a:xfrm>
          <a:prstGeom prst="ellipse">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sz="2000" b="1" dirty="0" smtClean="0"/>
              <a:t>תת מערכת ישראלית</a:t>
            </a:r>
            <a:endParaRPr lang="he-IL"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4684</TotalTime>
  <Words>698</Words>
  <Application>Microsoft Office PowerPoint</Application>
  <PresentationFormat>On-screen Show (4:3)</PresentationFormat>
  <Paragraphs>167</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סדר הצגה</vt:lpstr>
      <vt:lpstr>Slide 3</vt:lpstr>
      <vt:lpstr>Slide 4</vt:lpstr>
      <vt:lpstr>הסביבה האסטרטגית</vt:lpstr>
      <vt:lpstr>Slide 6</vt:lpstr>
      <vt:lpstr>Slide 7</vt:lpstr>
      <vt:lpstr>Slide 8</vt:lpstr>
      <vt:lpstr>Slide 9</vt:lpstr>
      <vt:lpstr>ההקשר הייחודי - התמודדות מצרים עם גל הטרור ב-2015</vt:lpstr>
      <vt:lpstr>Slide 11</vt:lpstr>
      <vt:lpstr>ההפגנות בגדר - קצה הקרחון?</vt:lpstr>
      <vt:lpstr>Slide 13</vt:lpstr>
      <vt:lpstr>Slide 14</vt:lpstr>
      <vt:lpstr>Slide 15</vt:lpstr>
      <vt:lpstr>בין אינטרסים לערכים, בין חומר לרעיונות</vt:lpstr>
      <vt:lpstr>בין חזון למימוש, בין תכנון לפעולה</vt:lpstr>
      <vt:lpstr>ההיגיון הפרדוקסלי של תכנון האסטרטגיה</vt:lpstr>
      <vt:lpstr>Slide 19</vt:lpstr>
      <vt:lpstr>הנחיה מדינית עמומה</vt:lpstr>
      <vt:lpstr>שורה של כלים טקטים</vt:lpstr>
      <vt:lpstr>היעדר האמצע</vt:lpstr>
      <vt:lpstr>Slide 23</vt:lpstr>
      <vt:lpstr>Slide 24</vt:lpstr>
      <vt:lpstr>Slide 25</vt:lpstr>
      <vt:lpstr>סיכום</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איתי</dc:creator>
  <cp:lastModifiedBy>איתי</cp:lastModifiedBy>
  <cp:revision>20</cp:revision>
  <dcterms:created xsi:type="dcterms:W3CDTF">2006-08-16T00:00:00Z</dcterms:created>
  <dcterms:modified xsi:type="dcterms:W3CDTF">2019-12-08T16:13:26Z</dcterms:modified>
</cp:coreProperties>
</file>