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4" r:id="rId3"/>
    <p:sldId id="257" r:id="rId4"/>
    <p:sldId id="283" r:id="rId5"/>
    <p:sldId id="264" r:id="rId6"/>
    <p:sldId id="258" r:id="rId7"/>
    <p:sldId id="259" r:id="rId8"/>
    <p:sldId id="285" r:id="rId9"/>
    <p:sldId id="286" r:id="rId10"/>
    <p:sldId id="261" r:id="rId11"/>
    <p:sldId id="295" r:id="rId12"/>
    <p:sldId id="263" r:id="rId13"/>
    <p:sldId id="265" r:id="rId14"/>
    <p:sldId id="266" r:id="rId15"/>
    <p:sldId id="287" r:id="rId16"/>
    <p:sldId id="268" r:id="rId17"/>
    <p:sldId id="269" r:id="rId18"/>
    <p:sldId id="288" r:id="rId19"/>
    <p:sldId id="289" r:id="rId20"/>
    <p:sldId id="290" r:id="rId21"/>
    <p:sldId id="271" r:id="rId22"/>
    <p:sldId id="272" r:id="rId23"/>
    <p:sldId id="291" r:id="rId24"/>
    <p:sldId id="273" r:id="rId25"/>
    <p:sldId id="274" r:id="rId26"/>
    <p:sldId id="296" r:id="rId27"/>
    <p:sldId id="280" r:id="rId28"/>
    <p:sldId id="270" r:id="rId29"/>
    <p:sldId id="294" r:id="rId30"/>
    <p:sldId id="281" r:id="rId31"/>
    <p:sldId id="275" r:id="rId32"/>
    <p:sldId id="279" r:id="rId33"/>
    <p:sldId id="278"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0D0"/>
    <a:srgbClr val="FFFFD0"/>
    <a:srgbClr val="F7D3AA"/>
    <a:srgbClr val="D0C0A0"/>
    <a:srgbClr val="232EE0"/>
    <a:srgbClr val="9EC7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83" autoAdjust="0"/>
  </p:normalViewPr>
  <p:slideViewPr>
    <p:cSldViewPr>
      <p:cViewPr varScale="1">
        <p:scale>
          <a:sx n="53" d="100"/>
          <a:sy n="53" d="100"/>
        </p:scale>
        <p:origin x="-58" y="-19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E8B487-B9B0-4A22-93A5-25AB2656B700}" type="datetimeFigureOut">
              <a:rPr lang="he-IL" smtClean="0"/>
              <a:pPr/>
              <a:t>י"ג/כסלו/תש"פ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8F5FDD-3EE8-4695-BAEB-6ADFCAB981FA}"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r>
              <a:rPr lang="he-IL"/>
              <a:t>הערה מקדימה – בדיון אנחנו נעסוק ונציג פרספקטיבות מסוימות, חלקן שנויות במחלוקת. המטרה היא לא לקבוע מה נכון או לא, מהי "האמת", אלא להיעזר בפרשנויות אפשרויות ומתחרות לצורך בחינת המושג אסטרטגיה. כמובן שקיימות גם פרשנויות נוספות, אלטרנטיביות ולגיטמיות באותה מידה לסוגיה סבוכה ורגישה כמו זו בה אנו עוסקים. </a:t>
            </a:r>
          </a:p>
        </p:txBody>
      </p:sp>
      <p:sp>
        <p:nvSpPr>
          <p:cNvPr id="113668" name="Slide Number Placeholder 3"/>
          <p:cNvSpPr>
            <a:spLocks noGrp="1"/>
          </p:cNvSpPr>
          <p:nvPr>
            <p:ph type="sldNum" sz="quarter" idx="5"/>
          </p:nvPr>
        </p:nvSpPr>
        <p:spPr bwMode="auto">
          <a:noFill/>
          <a:ln>
            <a:miter lim="800000"/>
            <a:headEnd/>
            <a:tailEnd/>
          </a:ln>
        </p:spPr>
        <p:txBody>
          <a:bodyPr/>
          <a:lstStyle/>
          <a:p>
            <a:fld id="{0870F5E1-B65C-4982-B829-92CA87D41373}" type="slidenum">
              <a:rPr lang="he-IL" smtClean="0"/>
              <a:pPr/>
              <a:t>4</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29</a:t>
            </a:fld>
            <a:endParaRPr lang="he-IL"/>
          </a:p>
        </p:txBody>
      </p:sp>
    </p:spTree>
    <p:extLst>
      <p:ext uri="{BB962C8B-B14F-4D97-AF65-F5344CB8AC3E}">
        <p14:creationId xmlns:p14="http://schemas.microsoft.com/office/powerpoint/2010/main" xmlns="" val="418490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F5FDD-3EE8-4695-BAEB-6ADFCAB981FA}" type="slidenum">
              <a:rPr lang="he-IL" smtClean="0"/>
              <a:pPr/>
              <a:t>34</a:t>
            </a:fld>
            <a:endParaRPr lang="he-IL"/>
          </a:p>
        </p:txBody>
      </p:sp>
    </p:spTree>
    <p:extLst>
      <p:ext uri="{BB962C8B-B14F-4D97-AF65-F5344CB8AC3E}">
        <p14:creationId xmlns:p14="http://schemas.microsoft.com/office/powerpoint/2010/main" xmlns="" val="149698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F5FDD-3EE8-4695-BAEB-6ADFCAB981FA}" type="slidenum">
              <a:rPr lang="he-IL" smtClean="0"/>
              <a:pPr/>
              <a:t>8</a:t>
            </a:fld>
            <a:endParaRPr lang="he-IL"/>
          </a:p>
        </p:txBody>
      </p:sp>
    </p:spTree>
    <p:extLst>
      <p:ext uri="{BB962C8B-B14F-4D97-AF65-F5344CB8AC3E}">
        <p14:creationId xmlns:p14="http://schemas.microsoft.com/office/powerpoint/2010/main" xmlns="" val="23051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שאלת</a:t>
            </a:r>
            <a:r>
              <a:rPr lang="he-IL" baseline="0" dirty="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10</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שאלת</a:t>
            </a:r>
            <a:r>
              <a:rPr lang="he-IL" baseline="0" dirty="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11</a:t>
            </a:fld>
            <a:endParaRPr lang="he-IL"/>
          </a:p>
        </p:txBody>
      </p:sp>
    </p:spTree>
    <p:extLst>
      <p:ext uri="{BB962C8B-B14F-4D97-AF65-F5344CB8AC3E}">
        <p14:creationId xmlns:p14="http://schemas.microsoft.com/office/powerpoint/2010/main" xmlns="" val="298862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מהן</a:t>
            </a:r>
            <a:r>
              <a:rPr lang="he-IL" baseline="0" dirty="0"/>
              <a:t> הנסיבות הייחודיות אשר אפיינו את ההתמודדות של אוגדת עזה עם ההפגנות על הגדר? בדוגמא שלהלן אנחנו נדגיש היבט אחד ומרכזי של ההקשר הייחודי – גל הטרור שמצרים חוותה במהלך 2015 שעיצב את מדיניותה התקיפה כלפי חמאס ותרם להידוק שת"פ עם ישראל.</a:t>
            </a:r>
          </a:p>
          <a:p>
            <a:endParaRPr lang="he-IL" baseline="0" dirty="0"/>
          </a:p>
          <a:p>
            <a:pPr rtl="1" fontAlgn="base"/>
            <a:r>
              <a:rPr lang="he-IL" baseline="0" dirty="0"/>
              <a:t>בתמונה – ממתקפת הטרור בסיני בינואר 2015</a:t>
            </a:r>
            <a:r>
              <a:rPr lang="en-US" baseline="0" dirty="0"/>
              <a:t>;</a:t>
            </a:r>
            <a:r>
              <a:rPr lang="he-IL" baseline="0" dirty="0"/>
              <a:t> </a:t>
            </a:r>
            <a:r>
              <a:rPr lang="he-IL" sz="1200" b="0" i="0" kern="1200" dirty="0">
                <a:solidFill>
                  <a:schemeClr val="tx1"/>
                </a:solidFill>
                <a:latin typeface="+mn-lt"/>
                <a:ea typeface="+mn-ea"/>
                <a:cs typeface="+mn-cs"/>
              </a:rPr>
              <a:t>חמושים איסלאמיסטים תקפו  למעלה מ-12 בנייני משטרה וצבא במספר מוקדים בצפון חצי האי המצרי. שלוחת ארגון דאע"ש במצרים לקחה אחריות לאירועים. </a:t>
            </a:r>
          </a:p>
          <a:p>
            <a:r>
              <a:rPr lang="he-IL" dirty="0"/>
              <a:t/>
            </a:r>
            <a:br>
              <a:rPr lang="he-IL" dirty="0"/>
            </a:b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12</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העברת</a:t>
            </a:r>
            <a:r>
              <a:rPr lang="he-IL" baseline="0" dirty="0"/>
              <a:t> סיוע הומניטארי מישראל והעברת כספים קטארים – סיוע לתושבי עזה ולחיזוק הכלכלה המקומית על אף שהיא נכס של האויב.</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25</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4:notes"/>
          <p:cNvSpPr txBox="1">
            <a:spLocks noGrp="1"/>
          </p:cNvSpPr>
          <p:nvPr>
            <p:ph type="body" idx="1"/>
          </p:nvPr>
        </p:nvSpPr>
        <p:spPr>
          <a:xfrm>
            <a:off x="686566" y="4342939"/>
            <a:ext cx="5486400" cy="4114587"/>
          </a:xfrm>
          <a:prstGeom prst="rect">
            <a:avLst/>
          </a:prstGeom>
        </p:spPr>
        <p:txBody>
          <a:bodyPr spcFirstLastPara="1" wrap="square" lIns="91436" tIns="45707" rIns="91436" bIns="45707" anchor="t" anchorCtr="0">
            <a:noAutofit/>
          </a:bodyPr>
          <a:lstStyle/>
          <a:p>
            <a:pPr algn="l" rtl="0"/>
            <a:endParaRPr dirty="0"/>
          </a:p>
        </p:txBody>
      </p:sp>
      <p:sp>
        <p:nvSpPr>
          <p:cNvPr id="462" name="Google Shape;46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לא לאפשר חצייה של הגדר ולשמור על ריבונות</a:t>
            </a:r>
            <a:r>
              <a:rPr lang="en-US" dirty="0"/>
              <a:t>;</a:t>
            </a:r>
            <a:r>
              <a:rPr lang="he-IL" dirty="0"/>
              <a:t> </a:t>
            </a:r>
            <a:r>
              <a:rPr lang="he-IL"/>
              <a:t>לא להרוג בלתי מעורבים</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27</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28</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0" y="1285875"/>
            <a:ext cx="9144000" cy="2387600"/>
          </a:xfrm>
          <a:prstGeom prst="rect">
            <a:avLst/>
          </a:prstGeom>
        </p:spPr>
        <p:txBody>
          <a:bodyPr/>
          <a:lstStyle/>
          <a:p>
            <a:pPr algn="ctr" fontAlgn="auto">
              <a:spcAft>
                <a:spcPts val="0"/>
              </a:spcAft>
              <a:defRPr/>
            </a:pPr>
            <a:r>
              <a:rPr lang="en-US" sz="4400" b="1" dirty="0" smtClean="0">
                <a:latin typeface="+mj-lt"/>
                <a:ea typeface="+mj-ea"/>
                <a:cs typeface="+mn-cs"/>
              </a:rPr>
              <a:t>Strategic </a:t>
            </a:r>
            <a:r>
              <a:rPr lang="en-US" sz="4400" b="1" dirty="0">
                <a:latin typeface="+mj-lt"/>
                <a:ea typeface="+mj-ea"/>
                <a:cs typeface="+mn-cs"/>
              </a:rPr>
              <a:t>Studies</a:t>
            </a:r>
            <a:endParaRPr lang="x-none" sz="4400" b="1" dirty="0">
              <a:latin typeface="+mj-lt"/>
              <a:ea typeface="+mj-ea"/>
              <a:cs typeface="+mn-cs"/>
            </a:endParaRPr>
          </a:p>
        </p:txBody>
      </p:sp>
      <p:sp>
        <p:nvSpPr>
          <p:cNvPr id="6" name="כותרת משנה 2">
            <a:extLst>
              <a:ext uri="{FF2B5EF4-FFF2-40B4-BE49-F238E27FC236}">
                <a16:creationId xmlns:a16="http://schemas.microsoft.com/office/drawing/2014/main" xmlns="" id="{D7B35612-7B23-4217-B88A-EE1A9D51A281}"/>
              </a:ext>
            </a:extLst>
          </p:cNvPr>
          <p:cNvSpPr txBox="1">
            <a:spLocks/>
          </p:cNvSpPr>
          <p:nvPr/>
        </p:nvSpPr>
        <p:spPr bwMode="auto">
          <a:xfrm>
            <a:off x="0" y="2479675"/>
            <a:ext cx="9144000" cy="2509837"/>
          </a:xfrm>
          <a:prstGeom prst="rect">
            <a:avLst/>
          </a:prstGeom>
          <a:noFill/>
          <a:ln w="9525">
            <a:noFill/>
            <a:miter lim="800000"/>
            <a:headEnd/>
            <a:tailEnd/>
          </a:ln>
        </p:spPr>
        <p:txBody>
          <a:bodyPr/>
          <a:lstStyle/>
          <a:p>
            <a:pPr marL="342900" indent="-342900" algn="ctr">
              <a:spcBef>
                <a:spcPct val="20000"/>
              </a:spcBef>
            </a:pPr>
            <a:r>
              <a:rPr lang="en-US" sz="3600" b="1" dirty="0">
                <a:solidFill>
                  <a:srgbClr val="FF0000"/>
                </a:solidFill>
                <a:latin typeface="Calibri" pitchFamily="34" charset="0"/>
              </a:rPr>
              <a:t>Case Study: The Breach of the Fence Incident  Towards the End of 2015 from the </a:t>
            </a:r>
            <a:r>
              <a:rPr lang="en-US" sz="3600" b="1" dirty="0" smtClean="0">
                <a:solidFill>
                  <a:srgbClr val="FF0000"/>
                </a:solidFill>
                <a:latin typeface="Calibri" pitchFamily="34" charset="0"/>
              </a:rPr>
              <a:t>Gaza Division </a:t>
            </a:r>
            <a:r>
              <a:rPr lang="en-US" sz="3600" b="1" dirty="0">
                <a:solidFill>
                  <a:srgbClr val="FF0000"/>
                </a:solidFill>
                <a:latin typeface="Calibri" pitchFamily="34" charset="0"/>
              </a:rPr>
              <a:t>Commander’s Perspective </a:t>
            </a:r>
            <a:endParaRPr lang="he-IL" sz="2800" b="1" dirty="0">
              <a:latin typeface="Calibri" pitchFamily="34" charset="0"/>
            </a:endParaRPr>
          </a:p>
        </p:txBody>
      </p:sp>
      <p:sp>
        <p:nvSpPr>
          <p:cNvPr id="5" name="כותרת 1"/>
          <p:cNvSpPr txBox="1">
            <a:spLocks/>
          </p:cNvSpPr>
          <p:nvPr/>
        </p:nvSpPr>
        <p:spPr>
          <a:xfrm>
            <a:off x="0" y="5562600"/>
            <a:ext cx="9144000" cy="1295400"/>
          </a:xfrm>
          <a:prstGeom prst="rect">
            <a:avLst/>
          </a:prstGeom>
        </p:spPr>
        <p:txBody>
          <a:bodyPr/>
          <a:lstStyle/>
          <a:p>
            <a:pPr algn="ctr" fontAlgn="auto">
              <a:spcAft>
                <a:spcPts val="0"/>
              </a:spcAft>
              <a:defRPr/>
            </a:pPr>
            <a:r>
              <a:rPr lang="en-US" sz="3600" b="1" dirty="0" smtClean="0">
                <a:latin typeface="+mj-lt"/>
                <a:ea typeface="+mj-ea"/>
              </a:rPr>
              <a:t>Lesson 4</a:t>
            </a:r>
          </a:p>
          <a:p>
            <a:pPr algn="ctr" fontAlgn="auto">
              <a:spcAft>
                <a:spcPts val="0"/>
              </a:spcAft>
              <a:defRPr/>
            </a:pPr>
            <a:r>
              <a:rPr lang="en-US" sz="3600" b="1" dirty="0" smtClean="0">
                <a:latin typeface="+mj-lt"/>
                <a:ea typeface="+mj-ea"/>
                <a:cs typeface="+mn-cs"/>
              </a:rPr>
              <a:t>December 2019</a:t>
            </a:r>
            <a:endParaRPr lang="x-none" sz="3600" b="1" dirty="0">
              <a:latin typeface="+mj-lt"/>
              <a:ea typeface="+mj-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en-US" b="1" dirty="0"/>
              <a:t>Riots on the Fence</a:t>
            </a:r>
            <a:endParaRPr lang="he-IL" b="1" dirty="0"/>
          </a:p>
        </p:txBody>
      </p:sp>
      <p:sp>
        <p:nvSpPr>
          <p:cNvPr id="5" name="TextBox 4"/>
          <p:cNvSpPr txBox="1">
            <a:spLocks noChangeArrowheads="1"/>
          </p:cNvSpPr>
          <p:nvPr/>
        </p:nvSpPr>
        <p:spPr bwMode="auto">
          <a:xfrm>
            <a:off x="4071938" y="2444750"/>
            <a:ext cx="648191" cy="369332"/>
          </a:xfrm>
          <a:prstGeom prst="rect">
            <a:avLst/>
          </a:prstGeom>
          <a:noFill/>
          <a:ln w="9525">
            <a:noFill/>
            <a:miter lim="800000"/>
            <a:headEnd/>
            <a:tailEnd/>
          </a:ln>
        </p:spPr>
        <p:txBody>
          <a:bodyPr wrap="none">
            <a:spAutoFit/>
          </a:bodyPr>
          <a:lstStyle/>
          <a:p>
            <a:r>
              <a:rPr lang="en-US" b="1" dirty="0">
                <a:latin typeface="Calibri" pitchFamily="34" charset="0"/>
              </a:rPr>
              <a:t>Gaza</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b="1" dirty="0"/>
              <a:t>Counter-shooting</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smtClean="0"/>
              <a:t>Offensive-tunnel Threat</a:t>
            </a:r>
            <a:endParaRPr lang="he-IL" sz="1400"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Smuggling into Gaza</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Economic Adversity in Gaza</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600" b="1" dirty="0"/>
              <a:t>Political Leadership</a:t>
            </a:r>
            <a:endParaRPr lang="he-IL" sz="1600"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Military Arm</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Hamas in Judea &amp; Samaria</a:t>
            </a:r>
            <a:endParaRPr lang="he-IL" b="1" dirty="0"/>
          </a:p>
        </p:txBody>
      </p:sp>
      <p:sp>
        <p:nvSpPr>
          <p:cNvPr id="30" name="Title 52"/>
          <p:cNvSpPr txBox="1">
            <a:spLocks/>
          </p:cNvSpPr>
          <p:nvPr/>
        </p:nvSpPr>
        <p:spPr>
          <a:xfrm>
            <a:off x="0" y="1"/>
            <a:ext cx="9144000" cy="684212"/>
          </a:xfrm>
          <a:prstGeom prst="rect">
            <a:avLst/>
          </a:prstGeom>
        </p:spPr>
        <p:txBody>
          <a:bodyPr>
            <a:normAutofit/>
          </a:bodyPr>
          <a:lstStyle/>
          <a:p>
            <a:pPr algn="ctr" fontAlgn="auto">
              <a:spcAft>
                <a:spcPts val="0"/>
              </a:spcAft>
              <a:defRPr/>
            </a:pPr>
            <a:r>
              <a:rPr lang="en-GB" sz="3200" b="1" dirty="0">
                <a:latin typeface="+mj-lt"/>
                <a:ea typeface="+mj-ea"/>
              </a:rPr>
              <a:t>T</a:t>
            </a:r>
            <a:r>
              <a:rPr lang="en-GB" sz="3200" b="1" dirty="0">
                <a:latin typeface="+mj-lt"/>
                <a:ea typeface="+mj-ea"/>
                <a:cs typeface="+mn-cs"/>
              </a:rPr>
              <a:t>he System/Framework Boundaries</a:t>
            </a:r>
            <a:endParaRPr lang="he-IL" sz="3200" b="1" dirty="0">
              <a:latin typeface="+mj-lt"/>
              <a:ea typeface="+mj-ea"/>
              <a:cs typeface="+mn-cs"/>
            </a:endParaRP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Gazan Public</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Rogue Organizations</a:t>
            </a:r>
            <a:endParaRPr lang="he-IL" sz="1400"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International Organizations</a:t>
            </a:r>
            <a:endParaRPr lang="he-IL" sz="1400"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Israel’s Crossings Policy</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Humanitarian Situation in Gaza</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PIJ</a:t>
            </a:r>
            <a:endParaRPr lang="he-IL" b="1" dirty="0"/>
          </a:p>
        </p:txBody>
      </p:sp>
      <p:grpSp>
        <p:nvGrpSpPr>
          <p:cNvPr id="35"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Israel</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PA</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Qatar</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Egypt</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UN</a:t>
              </a:r>
              <a:r>
                <a:rPr lang="he-IL" b="1" dirty="0"/>
                <a:t> </a:t>
              </a:r>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sz="1600" b="1" dirty="0" smtClean="0"/>
                <a:t>EU</a:t>
              </a:r>
              <a:endParaRPr lang="he-IL" sz="1600"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USA</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Threat: Crossing the Fence</a:t>
            </a:r>
            <a:endParaRPr lang="he-IL" sz="1400" b="1" dirty="0"/>
          </a:p>
        </p:txBody>
      </p:sp>
      <p:grpSp>
        <p:nvGrpSpPr>
          <p:cNvPr id="3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Adversity Residents of the South</a:t>
              </a:r>
              <a:endParaRPr lang="he-IL" sz="1600"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400" b="1" dirty="0"/>
                <a:t>Command –Division Relations</a:t>
              </a:r>
              <a:endParaRPr lang="he-IL" sz="1400" b="1" dirty="0"/>
            </a:p>
          </p:txBody>
        </p:sp>
        <p:sp>
          <p:nvSpPr>
            <p:cNvPr id="29" name="Oval 28"/>
            <p:cNvSpPr/>
            <p:nvPr/>
          </p:nvSpPr>
          <p:spPr bwMode="auto">
            <a:xfrm>
              <a:off x="6553200" y="3594280"/>
              <a:ext cx="1752608"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he-IL" sz="1200" b="1" dirty="0"/>
                <a:t>"</a:t>
              </a:r>
              <a:r>
                <a:rPr lang="en-US" sz="1200" b="1" dirty="0"/>
                <a:t>Protective Edge” experienced as a success</a:t>
              </a:r>
              <a:endParaRPr lang="he-IL" sz="1200"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200" b="1" dirty="0"/>
                <a:t>Cabinet’s Interest to keep a state of calm </a:t>
              </a:r>
              <a:endParaRPr lang="he-IL" sz="1200"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Human Rights Orgs</a:t>
              </a:r>
              <a:endParaRPr lang="he-IL" sz="1600"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Legitimacy Campaign</a:t>
              </a:r>
              <a:endParaRPr lang="he-IL" sz="1600" b="1" dirty="0"/>
            </a:p>
          </p:txBody>
        </p:sp>
      </p:grpSp>
      <p:sp>
        <p:nvSpPr>
          <p:cNvPr id="37" name="Oval 36">
            <a:extLst>
              <a:ext uri="{FF2B5EF4-FFF2-40B4-BE49-F238E27FC236}">
                <a16:creationId xmlns:a16="http://schemas.microsoft.com/office/drawing/2014/main" xmlns="" id="{F4157072-3357-4922-9199-09336B32C78B}"/>
              </a:ext>
            </a:extLst>
          </p:cNvPr>
          <p:cNvSpPr/>
          <p:nvPr/>
        </p:nvSpPr>
        <p:spPr bwMode="auto">
          <a:xfrm>
            <a:off x="5105400" y="533400"/>
            <a:ext cx="4038600" cy="2895600"/>
          </a:xfrm>
          <a:prstGeom prst="ellipse">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en-US" b="1" dirty="0"/>
              <a:t>Riots on the Fence</a:t>
            </a:r>
            <a:endParaRPr lang="he-IL" b="1" dirty="0"/>
          </a:p>
        </p:txBody>
      </p:sp>
      <p:sp>
        <p:nvSpPr>
          <p:cNvPr id="5" name="TextBox 4"/>
          <p:cNvSpPr txBox="1">
            <a:spLocks noChangeArrowheads="1"/>
          </p:cNvSpPr>
          <p:nvPr/>
        </p:nvSpPr>
        <p:spPr bwMode="auto">
          <a:xfrm>
            <a:off x="4071938" y="2444750"/>
            <a:ext cx="648191" cy="369332"/>
          </a:xfrm>
          <a:prstGeom prst="rect">
            <a:avLst/>
          </a:prstGeom>
          <a:noFill/>
          <a:ln w="9525">
            <a:noFill/>
            <a:miter lim="800000"/>
            <a:headEnd/>
            <a:tailEnd/>
          </a:ln>
        </p:spPr>
        <p:txBody>
          <a:bodyPr wrap="none">
            <a:spAutoFit/>
          </a:bodyPr>
          <a:lstStyle/>
          <a:p>
            <a:r>
              <a:rPr lang="en-US" b="1" dirty="0">
                <a:latin typeface="Calibri" pitchFamily="34" charset="0"/>
              </a:rPr>
              <a:t>Gaza</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b="1" dirty="0"/>
              <a:t>Counter-shooting</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Attack-tunnel Threat</a:t>
            </a:r>
            <a:endParaRPr lang="he-IL" sz="1400"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Smuggling into Gaza</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Economic Adversity in Gaza</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600" b="1" dirty="0"/>
              <a:t>Political Leadership</a:t>
            </a:r>
            <a:endParaRPr lang="he-IL" sz="1600"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Military Arm</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Hamas in Judea &amp; Samaria</a:t>
            </a:r>
            <a:endParaRPr lang="he-IL" b="1" dirty="0"/>
          </a:p>
        </p:txBody>
      </p:sp>
      <p:sp>
        <p:nvSpPr>
          <p:cNvPr id="30" name="Title 52"/>
          <p:cNvSpPr txBox="1">
            <a:spLocks/>
          </p:cNvSpPr>
          <p:nvPr/>
        </p:nvSpPr>
        <p:spPr>
          <a:xfrm>
            <a:off x="0" y="1"/>
            <a:ext cx="9144000" cy="684212"/>
          </a:xfrm>
          <a:prstGeom prst="rect">
            <a:avLst/>
          </a:prstGeom>
        </p:spPr>
        <p:txBody>
          <a:bodyPr>
            <a:normAutofit/>
          </a:bodyPr>
          <a:lstStyle/>
          <a:p>
            <a:pPr algn="ctr" fontAlgn="auto">
              <a:spcAft>
                <a:spcPts val="0"/>
              </a:spcAft>
              <a:defRPr/>
            </a:pPr>
            <a:r>
              <a:rPr lang="en-GB" sz="3200" b="1" dirty="0">
                <a:latin typeface="+mj-lt"/>
                <a:ea typeface="+mj-ea"/>
              </a:rPr>
              <a:t>T</a:t>
            </a:r>
            <a:r>
              <a:rPr lang="en-GB" sz="3200" b="1" dirty="0">
                <a:latin typeface="+mj-lt"/>
                <a:ea typeface="+mj-ea"/>
                <a:cs typeface="+mn-cs"/>
              </a:rPr>
              <a:t>he System/Framework Boundaries</a:t>
            </a:r>
            <a:endParaRPr lang="he-IL" sz="3200" b="1" dirty="0">
              <a:latin typeface="+mj-lt"/>
              <a:ea typeface="+mj-ea"/>
              <a:cs typeface="+mn-cs"/>
            </a:endParaRP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Gazan Public</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Rogue Organizations</a:t>
            </a:r>
            <a:endParaRPr lang="he-IL" sz="1400"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1400" b="1" dirty="0"/>
              <a:t>International Organizations</a:t>
            </a:r>
            <a:endParaRPr lang="he-IL" sz="1400"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Israel’s Crossings Policy</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b="1" dirty="0"/>
              <a:t>Humanitarian Situation in Gaza</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b="1" dirty="0"/>
              <a:t>PIJ</a:t>
            </a:r>
            <a:endParaRPr lang="he-IL" b="1" dirty="0"/>
          </a:p>
        </p:txBody>
      </p:sp>
      <p:grpSp>
        <p:nvGrpSpPr>
          <p:cNvPr id="35"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Israel</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PA</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Qatar</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Egypt</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UN</a:t>
              </a:r>
              <a:r>
                <a:rPr lang="he-IL" b="1" dirty="0"/>
                <a:t> </a:t>
              </a:r>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sz="1600" b="1" dirty="0" smtClean="0"/>
                <a:t>EU</a:t>
              </a:r>
              <a:endParaRPr lang="he-IL" sz="1600"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b="1" dirty="0"/>
                <a:t>USA</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1400" b="1" dirty="0"/>
              <a:t>Threat: Crossing the Fence</a:t>
            </a:r>
            <a:endParaRPr lang="he-IL" sz="1400" b="1" dirty="0"/>
          </a:p>
        </p:txBody>
      </p:sp>
      <p:grpSp>
        <p:nvGrpSpPr>
          <p:cNvPr id="3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Adversity Residents of the South</a:t>
              </a:r>
              <a:endParaRPr lang="he-IL" sz="1600"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400" b="1" dirty="0"/>
                <a:t>Command –Division Relations</a:t>
              </a:r>
              <a:endParaRPr lang="he-IL" sz="1400" b="1" dirty="0"/>
            </a:p>
          </p:txBody>
        </p:sp>
        <p:sp>
          <p:nvSpPr>
            <p:cNvPr id="29" name="Oval 28"/>
            <p:cNvSpPr/>
            <p:nvPr/>
          </p:nvSpPr>
          <p:spPr bwMode="auto">
            <a:xfrm>
              <a:off x="6553200" y="3594280"/>
              <a:ext cx="1752608"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he-IL" sz="1200" b="1" dirty="0"/>
                <a:t>"</a:t>
              </a:r>
              <a:r>
                <a:rPr lang="en-US" sz="1200" b="1" dirty="0"/>
                <a:t>Protective Edge” experienced as a success</a:t>
              </a:r>
              <a:endParaRPr lang="he-IL" sz="1200"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200" b="1" dirty="0"/>
                <a:t>Cabinet’s Interest to keep a state of calm </a:t>
              </a:r>
              <a:endParaRPr lang="he-IL" sz="1200"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Human Rights Orgs</a:t>
              </a:r>
              <a:endParaRPr lang="he-IL" sz="1600"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1600" b="1" dirty="0"/>
                <a:t>Legitimacy Campaign</a:t>
              </a:r>
              <a:endParaRPr lang="he-IL" sz="1600" b="1" dirty="0"/>
            </a:p>
          </p:txBody>
        </p:sp>
      </p:grpSp>
      <p:sp>
        <p:nvSpPr>
          <p:cNvPr id="37" name="Oval 36">
            <a:extLst>
              <a:ext uri="{FF2B5EF4-FFF2-40B4-BE49-F238E27FC236}">
                <a16:creationId xmlns:a16="http://schemas.microsoft.com/office/drawing/2014/main" xmlns="" id="{48996498-B6D6-4765-A21F-B9FE2E6744A5}"/>
              </a:ext>
            </a:extLst>
          </p:cNvPr>
          <p:cNvSpPr/>
          <p:nvPr/>
        </p:nvSpPr>
        <p:spPr bwMode="auto">
          <a:xfrm>
            <a:off x="-228600" y="2438400"/>
            <a:ext cx="3903662" cy="2895600"/>
          </a:xfrm>
          <a:prstGeom prst="ellipse">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8" name="Oval 37">
            <a:extLst>
              <a:ext uri="{FF2B5EF4-FFF2-40B4-BE49-F238E27FC236}">
                <a16:creationId xmlns:a16="http://schemas.microsoft.com/office/drawing/2014/main" xmlns="" id="{29522184-0EC3-4EA3-BCCC-FC08619CC1AC}"/>
              </a:ext>
            </a:extLst>
          </p:cNvPr>
          <p:cNvSpPr/>
          <p:nvPr/>
        </p:nvSpPr>
        <p:spPr bwMode="auto">
          <a:xfrm>
            <a:off x="-227556" y="3429000"/>
            <a:ext cx="3902618" cy="743108"/>
          </a:xfrm>
          <a:prstGeom prst="ellips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en-US" sz="2400" b="1" dirty="0"/>
              <a:t>Gaza Sub-system</a:t>
            </a:r>
            <a:endParaRPr lang="he-IL" sz="2400" b="1" dirty="0"/>
          </a:p>
        </p:txBody>
      </p:sp>
      <p:sp>
        <p:nvSpPr>
          <p:cNvPr id="40" name="Oval 39">
            <a:extLst>
              <a:ext uri="{FF2B5EF4-FFF2-40B4-BE49-F238E27FC236}">
                <a16:creationId xmlns:a16="http://schemas.microsoft.com/office/drawing/2014/main" xmlns="" id="{8192296C-14F2-4612-9EFC-0841DC4ABBBF}"/>
              </a:ext>
            </a:extLst>
          </p:cNvPr>
          <p:cNvSpPr/>
          <p:nvPr/>
        </p:nvSpPr>
        <p:spPr bwMode="auto">
          <a:xfrm>
            <a:off x="5105400" y="533400"/>
            <a:ext cx="4038600" cy="2895600"/>
          </a:xfrm>
          <a:prstGeom prst="ellipse">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46" name="Oval 45">
            <a:extLst>
              <a:ext uri="{FF2B5EF4-FFF2-40B4-BE49-F238E27FC236}">
                <a16:creationId xmlns:a16="http://schemas.microsoft.com/office/drawing/2014/main" xmlns="" id="{A8D7967F-3491-4CB4-A395-2EA6047DC21E}"/>
              </a:ext>
            </a:extLst>
          </p:cNvPr>
          <p:cNvSpPr/>
          <p:nvPr/>
        </p:nvSpPr>
        <p:spPr bwMode="auto">
          <a:xfrm>
            <a:off x="5241382" y="1524000"/>
            <a:ext cx="3902618" cy="743108"/>
          </a:xfrm>
          <a:prstGeom prst="ellipse">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en-US" sz="2400" b="1" dirty="0"/>
              <a:t>Israeli Sub-system</a:t>
            </a:r>
            <a:endParaRPr lang="he-IL" sz="2400" b="1" dirty="0"/>
          </a:p>
        </p:txBody>
      </p:sp>
      <p:sp>
        <p:nvSpPr>
          <p:cNvPr id="47" name="Rectangle 46">
            <a:extLst>
              <a:ext uri="{FF2B5EF4-FFF2-40B4-BE49-F238E27FC236}">
                <a16:creationId xmlns:a16="http://schemas.microsoft.com/office/drawing/2014/main" xmlns="" id="{64554641-A261-4E04-90DD-DF257B2AB89C}"/>
              </a:ext>
            </a:extLst>
          </p:cNvPr>
          <p:cNvSpPr/>
          <p:nvPr/>
        </p:nvSpPr>
        <p:spPr bwMode="auto">
          <a:xfrm>
            <a:off x="519112" y="912813"/>
            <a:ext cx="4433888" cy="1419225"/>
          </a:xfrm>
          <a:prstGeom prst="rect">
            <a:avLst/>
          </a:prstGeom>
          <a:solidFill>
            <a:srgbClr val="7030A0">
              <a:alpha val="32000"/>
            </a:srgbClr>
          </a:solidFill>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endParaRPr lang="he-IL" sz="1600"/>
          </a:p>
        </p:txBody>
      </p:sp>
      <p:sp>
        <p:nvSpPr>
          <p:cNvPr id="49" name="Rectangle 48">
            <a:extLst>
              <a:ext uri="{FF2B5EF4-FFF2-40B4-BE49-F238E27FC236}">
                <a16:creationId xmlns:a16="http://schemas.microsoft.com/office/drawing/2014/main" xmlns="" id="{A660A506-02B9-4B10-9E84-F23F98C0DF99}"/>
              </a:ext>
            </a:extLst>
          </p:cNvPr>
          <p:cNvSpPr/>
          <p:nvPr/>
        </p:nvSpPr>
        <p:spPr bwMode="auto">
          <a:xfrm>
            <a:off x="519112" y="1318491"/>
            <a:ext cx="4433875" cy="51030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sz="2400" b="1" dirty="0"/>
              <a:t>Socioeconomic Shapers</a:t>
            </a:r>
            <a:endParaRPr lang="he-IL" sz="2400" b="1" dirty="0"/>
          </a:p>
        </p:txBody>
      </p:sp>
      <p:sp>
        <p:nvSpPr>
          <p:cNvPr id="50" name="Rectangle 49">
            <a:extLst>
              <a:ext uri="{FF2B5EF4-FFF2-40B4-BE49-F238E27FC236}">
                <a16:creationId xmlns:a16="http://schemas.microsoft.com/office/drawing/2014/main" xmlns="" id="{0ECA19D0-1D91-4333-80AE-C88A539EF84F}"/>
              </a:ext>
            </a:extLst>
          </p:cNvPr>
          <p:cNvSpPr/>
          <p:nvPr/>
        </p:nvSpPr>
        <p:spPr bwMode="auto">
          <a:xfrm>
            <a:off x="5791179" y="3657600"/>
            <a:ext cx="3352821" cy="3200400"/>
          </a:xfrm>
          <a:prstGeom prst="rect">
            <a:avLst/>
          </a:prstGeom>
          <a:solidFill>
            <a:schemeClr val="tx1">
              <a:alpha val="26000"/>
            </a:schemeClr>
          </a:soli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he-IL" sz="1600"/>
          </a:p>
        </p:txBody>
      </p:sp>
      <p:sp>
        <p:nvSpPr>
          <p:cNvPr id="51" name="Rectangle 50">
            <a:extLst>
              <a:ext uri="{FF2B5EF4-FFF2-40B4-BE49-F238E27FC236}">
                <a16:creationId xmlns:a16="http://schemas.microsoft.com/office/drawing/2014/main" xmlns="" id="{E71CF26D-C016-49C6-AE16-417D99C6782D}"/>
              </a:ext>
            </a:extLst>
          </p:cNvPr>
          <p:cNvSpPr/>
          <p:nvPr/>
        </p:nvSpPr>
        <p:spPr bwMode="auto">
          <a:xfrm>
            <a:off x="5562600" y="4724400"/>
            <a:ext cx="3352800" cy="629544"/>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en-US" sz="2400" b="1" dirty="0"/>
              <a:t>Regional Sub-system</a:t>
            </a:r>
            <a:endParaRPr lang="he-IL" sz="2400" b="1" dirty="0"/>
          </a:p>
        </p:txBody>
      </p:sp>
      <p:sp>
        <p:nvSpPr>
          <p:cNvPr id="52" name="Oval 51">
            <a:extLst>
              <a:ext uri="{FF2B5EF4-FFF2-40B4-BE49-F238E27FC236}">
                <a16:creationId xmlns:a16="http://schemas.microsoft.com/office/drawing/2014/main" xmlns="" id="{B6D47191-498E-400D-B552-1AFE0272A4AC}"/>
              </a:ext>
            </a:extLst>
          </p:cNvPr>
          <p:cNvSpPr/>
          <p:nvPr/>
        </p:nvSpPr>
        <p:spPr bwMode="auto">
          <a:xfrm>
            <a:off x="0" y="5303838"/>
            <a:ext cx="3903662" cy="1554162"/>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53" name="Oval 52">
            <a:extLst>
              <a:ext uri="{FF2B5EF4-FFF2-40B4-BE49-F238E27FC236}">
                <a16:creationId xmlns:a16="http://schemas.microsoft.com/office/drawing/2014/main" xmlns="" id="{881E7E43-0E0C-4CF1-BFEB-F82FCA366633}"/>
              </a:ext>
            </a:extLst>
          </p:cNvPr>
          <p:cNvSpPr/>
          <p:nvPr/>
        </p:nvSpPr>
        <p:spPr bwMode="auto">
          <a:xfrm>
            <a:off x="499" y="5777327"/>
            <a:ext cx="3902618" cy="743108"/>
          </a:xfrm>
          <a:prstGeom prst="ellipse">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en-US" sz="2400" b="1" dirty="0"/>
              <a:t>Security Threats</a:t>
            </a:r>
            <a:endParaRPr lang="he-IL" sz="2400" b="1" dirty="0"/>
          </a:p>
        </p:txBody>
      </p:sp>
    </p:spTree>
    <p:extLst>
      <p:ext uri="{BB962C8B-B14F-4D97-AF65-F5344CB8AC3E}">
        <p14:creationId xmlns:p14="http://schemas.microsoft.com/office/powerpoint/2010/main" xmlns="" val="285173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תוצאת תמונה עבור פיגוע בסיני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196" name="Picture 4" descr="תוצאת תמונה עבור פיגוע בסיני 2015"/>
          <p:cNvPicPr>
            <a:picLocks noChangeAspect="1" noChangeArrowheads="1"/>
          </p:cNvPicPr>
          <p:nvPr/>
        </p:nvPicPr>
        <p:blipFill>
          <a:blip r:embed="rId3" cstate="print"/>
          <a:srcRect/>
          <a:stretch>
            <a:fillRect/>
          </a:stretch>
        </p:blipFill>
        <p:spPr bwMode="auto">
          <a:xfrm>
            <a:off x="838200" y="1524000"/>
            <a:ext cx="7448897" cy="5105400"/>
          </a:xfrm>
          <a:prstGeom prst="rect">
            <a:avLst/>
          </a:prstGeom>
          <a:noFill/>
        </p:spPr>
      </p:pic>
      <p:sp>
        <p:nvSpPr>
          <p:cNvPr id="2" name="Rectangle 1">
            <a:extLst>
              <a:ext uri="{FF2B5EF4-FFF2-40B4-BE49-F238E27FC236}">
                <a16:creationId xmlns:a16="http://schemas.microsoft.com/office/drawing/2014/main" xmlns="" id="{4D765D78-F966-46F3-96FA-7593FE50AD88}"/>
              </a:ext>
            </a:extLst>
          </p:cNvPr>
          <p:cNvSpPr/>
          <p:nvPr/>
        </p:nvSpPr>
        <p:spPr>
          <a:xfrm>
            <a:off x="-1" y="457200"/>
            <a:ext cx="9144001" cy="646331"/>
          </a:xfrm>
          <a:prstGeom prst="rect">
            <a:avLst/>
          </a:prstGeom>
        </p:spPr>
        <p:txBody>
          <a:bodyPr vert="horz" lIns="91440" tIns="45720" rIns="91440" bIns="45720" rtlCol="0" anchor="ctr">
            <a:noAutofit/>
          </a:bodyPr>
          <a:lstStyle/>
          <a:p>
            <a:pPr algn="ctr">
              <a:spcBef>
                <a:spcPct val="0"/>
              </a:spcBef>
            </a:pPr>
            <a:r>
              <a:rPr lang="en-GB" sz="3600" b="1" dirty="0">
                <a:latin typeface="+mj-lt"/>
                <a:ea typeface="+mj-ea"/>
              </a:rPr>
              <a:t>The Unique Context – </a:t>
            </a:r>
          </a:p>
          <a:p>
            <a:pPr algn="ctr">
              <a:spcBef>
                <a:spcPct val="0"/>
              </a:spcBef>
            </a:pPr>
            <a:r>
              <a:rPr lang="en-GB" sz="3600" b="1" dirty="0" smtClean="0">
                <a:latin typeface="+mj-lt"/>
                <a:ea typeface="+mj-ea"/>
              </a:rPr>
              <a:t>Egypt’s Dealing with </a:t>
            </a:r>
            <a:r>
              <a:rPr lang="en-GB" sz="3600" b="1" dirty="0">
                <a:latin typeface="+mj-lt"/>
                <a:ea typeface="+mj-ea"/>
              </a:rPr>
              <a:t>the 2015 Terror Wave </a:t>
            </a:r>
            <a:endParaRPr lang="en-US" sz="3600" b="1" dirty="0">
              <a:latin typeface="+mj-lt"/>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l"/>
            <a:r>
              <a:rPr lang="en-GB" sz="3600" b="1" dirty="0">
                <a:solidFill>
                  <a:schemeClr val="tx1"/>
                </a:solidFill>
              </a:rPr>
              <a:t>Understanding</a:t>
            </a:r>
            <a:endParaRPr lang="he-IL" sz="36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cstate="print"/>
          <a:srcRect/>
          <a:stretch>
            <a:fillRect/>
          </a:stretch>
        </p:blipFill>
        <p:spPr bwMode="auto">
          <a:xfrm>
            <a:off x="1371600" y="1219200"/>
            <a:ext cx="6534058" cy="5410200"/>
          </a:xfrm>
          <a:prstGeom prst="rect">
            <a:avLst/>
          </a:prstGeom>
          <a:noFill/>
        </p:spPr>
      </p:pic>
      <p:sp>
        <p:nvSpPr>
          <p:cNvPr id="6" name="Title 5"/>
          <p:cNvSpPr>
            <a:spLocks noGrp="1"/>
          </p:cNvSpPr>
          <p:nvPr>
            <p:ph type="title"/>
          </p:nvPr>
        </p:nvSpPr>
        <p:spPr>
          <a:xfrm>
            <a:off x="0" y="274638"/>
            <a:ext cx="9144000" cy="715962"/>
          </a:xfrm>
        </p:spPr>
        <p:txBody>
          <a:bodyPr>
            <a:normAutofit/>
          </a:bodyPr>
          <a:lstStyle/>
          <a:p>
            <a:r>
              <a:rPr lang="en-GB" sz="3600" b="1" dirty="0">
                <a:cs typeface="+mn-cs"/>
              </a:rPr>
              <a:t>Riots on the Fence – The Tip of the Iceberg?</a:t>
            </a:r>
            <a:endParaRPr lang="he-IL" sz="3600" b="1" dirty="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cstate="print"/>
          <a:srcRect r="20699"/>
          <a:stretch>
            <a:fillRect/>
          </a:stretch>
        </p:blipFill>
        <p:spPr bwMode="auto">
          <a:xfrm>
            <a:off x="609600" y="1219200"/>
            <a:ext cx="5181600" cy="5410200"/>
          </a:xfrm>
          <a:prstGeom prst="rect">
            <a:avLst/>
          </a:prstGeom>
          <a:noFill/>
        </p:spPr>
      </p:pic>
      <p:sp>
        <p:nvSpPr>
          <p:cNvPr id="4" name="Right Brace 3"/>
          <p:cNvSpPr/>
          <p:nvPr/>
        </p:nvSpPr>
        <p:spPr>
          <a:xfrm>
            <a:off x="6096000" y="32004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096000" y="1295400"/>
            <a:ext cx="533400" cy="16002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705600" y="1676400"/>
            <a:ext cx="2209800" cy="1200329"/>
          </a:xfrm>
          <a:prstGeom prst="rect">
            <a:avLst/>
          </a:prstGeom>
        </p:spPr>
        <p:txBody>
          <a:bodyPr wrap="square">
            <a:spAutoFit/>
          </a:bodyPr>
          <a:lstStyle/>
          <a:p>
            <a:pPr algn="ctr"/>
            <a:r>
              <a:rPr lang="en-US" sz="2400" b="1" dirty="0" smtClean="0">
                <a:solidFill>
                  <a:schemeClr val="dk1"/>
                </a:solidFill>
              </a:rPr>
              <a:t>The </a:t>
            </a:r>
            <a:r>
              <a:rPr lang="en-US" sz="2400" b="1" dirty="0" smtClean="0">
                <a:solidFill>
                  <a:schemeClr val="dk1"/>
                </a:solidFill>
              </a:rPr>
              <a:t>Observed </a:t>
            </a:r>
            <a:r>
              <a:rPr lang="en-US" sz="2400" b="1" dirty="0" smtClean="0">
                <a:solidFill>
                  <a:schemeClr val="dk1"/>
                </a:solidFill>
              </a:rPr>
              <a:t>Phenomenon in Reality</a:t>
            </a:r>
            <a:endParaRPr lang="he-IL" sz="2400" dirty="0"/>
          </a:p>
        </p:txBody>
      </p:sp>
      <p:sp>
        <p:nvSpPr>
          <p:cNvPr id="10" name="Title 5">
            <a:extLst>
              <a:ext uri="{FF2B5EF4-FFF2-40B4-BE49-F238E27FC236}">
                <a16:creationId xmlns:a16="http://schemas.microsoft.com/office/drawing/2014/main" xmlns="" id="{B0A20781-CFC9-4162-963F-E1B17BFEF280}"/>
              </a:ext>
            </a:extLst>
          </p:cNvPr>
          <p:cNvSpPr>
            <a:spLocks noGrp="1"/>
          </p:cNvSpPr>
          <p:nvPr>
            <p:ph type="title"/>
          </p:nvPr>
        </p:nvSpPr>
        <p:spPr>
          <a:xfrm>
            <a:off x="0" y="274638"/>
            <a:ext cx="9144000" cy="715962"/>
          </a:xfrm>
        </p:spPr>
        <p:txBody>
          <a:bodyPr>
            <a:normAutofit/>
          </a:bodyPr>
          <a:lstStyle/>
          <a:p>
            <a:r>
              <a:rPr lang="en-GB" sz="3600" b="1" dirty="0">
                <a:cs typeface="+mn-cs"/>
              </a:rPr>
              <a:t>Riots on the Fence – The Tip of the Iceberg?</a:t>
            </a:r>
            <a:endParaRPr lang="he-IL" sz="3600" b="1" dirty="0">
              <a:cs typeface="+mn-cs"/>
            </a:endParaRPr>
          </a:p>
        </p:txBody>
      </p:sp>
      <p:sp>
        <p:nvSpPr>
          <p:cNvPr id="11" name="Rectangle 10">
            <a:extLst>
              <a:ext uri="{FF2B5EF4-FFF2-40B4-BE49-F238E27FC236}">
                <a16:creationId xmlns:a16="http://schemas.microsoft.com/office/drawing/2014/main" xmlns="" id="{CA05FBE2-6566-4802-A15E-0A082D81240B}"/>
              </a:ext>
            </a:extLst>
          </p:cNvPr>
          <p:cNvSpPr/>
          <p:nvPr/>
        </p:nvSpPr>
        <p:spPr>
          <a:xfrm>
            <a:off x="6499856" y="4080808"/>
            <a:ext cx="2413738" cy="2308324"/>
          </a:xfrm>
          <a:prstGeom prst="rect">
            <a:avLst/>
          </a:prstGeom>
        </p:spPr>
        <p:txBody>
          <a:bodyPr wrap="square">
            <a:spAutoFit/>
          </a:bodyPr>
          <a:lstStyle/>
          <a:p>
            <a:pPr lvl="0" algn="ctr" rtl="1">
              <a:buClr>
                <a:schemeClr val="dk1"/>
              </a:buClr>
              <a:buSzPts val="1100"/>
            </a:pPr>
            <a:r>
              <a:rPr lang="en-US" sz="2400" b="1" dirty="0" smtClean="0">
                <a:solidFill>
                  <a:schemeClr val="dk1"/>
                </a:solidFill>
              </a:rPr>
              <a:t>Different interpretive concepts </a:t>
            </a:r>
            <a:r>
              <a:rPr lang="en-US" sz="2400" b="1" dirty="0" smtClean="0">
                <a:solidFill>
                  <a:schemeClr val="dk1"/>
                </a:solidFill>
              </a:rPr>
              <a:t>to explain </a:t>
            </a:r>
            <a:r>
              <a:rPr lang="en-US" sz="2400" b="1" dirty="0" smtClean="0">
                <a:solidFill>
                  <a:schemeClr val="dk1"/>
                </a:solidFill>
              </a:rPr>
              <a:t>the observed phenomenon</a:t>
            </a:r>
            <a:endParaRPr lang="en-US" sz="2400" b="1"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הפרות סדר סמוך למחסום ארז, רצועת עזה, אוקטובר 2015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0" name="AutoShape 4" descr="blob:https://web.whatsapp.com/571f8f77-b223-48eb-8bdd-96d42b5db399"/>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4" name="AutoShape 8" descr="תוצאת תמונה עבור הפגנות גדר עזה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6" name="AutoShape 10" descr="blob:https://web.whatsapp.com/0ad2bc18-cd30-4a9a-8704-c78eb8ab31a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8" name="AutoShape 12" descr="blob:https://web.whatsapp.com/0d9faf27-1fb4-4864-8500-7a28de4337c6"/>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19" name="Group 18"/>
          <p:cNvGrpSpPr/>
          <p:nvPr/>
        </p:nvGrpSpPr>
        <p:grpSpPr>
          <a:xfrm>
            <a:off x="204786" y="1690689"/>
            <a:ext cx="6649805" cy="3186111"/>
            <a:chOff x="204787" y="1690689"/>
            <a:chExt cx="7110413" cy="3165475"/>
          </a:xfrm>
        </p:grpSpPr>
        <p:sp>
          <p:nvSpPr>
            <p:cNvPr id="4" name="Left Brace 3"/>
            <p:cNvSpPr/>
            <p:nvPr/>
          </p:nvSpPr>
          <p:spPr bwMode="auto">
            <a:xfrm>
              <a:off x="204787" y="1690689"/>
              <a:ext cx="411956" cy="3165475"/>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9" name="Left Brace 8"/>
            <p:cNvSpPr/>
            <p:nvPr/>
          </p:nvSpPr>
          <p:spPr bwMode="auto">
            <a:xfrm rot="10800000">
              <a:off x="7008019" y="1690689"/>
              <a:ext cx="307181" cy="3165475"/>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14" name="Picture 13" descr="הפגנות.jpg"/>
            <p:cNvPicPr>
              <a:picLocks noChangeAspect="1"/>
            </p:cNvPicPr>
            <p:nvPr/>
          </p:nvPicPr>
          <p:blipFill>
            <a:blip r:embed="rId2" cstate="print"/>
            <a:stretch>
              <a:fillRect/>
            </a:stretch>
          </p:blipFill>
          <p:spPr>
            <a:xfrm>
              <a:off x="608778" y="1828800"/>
              <a:ext cx="2057399" cy="2895600"/>
            </a:xfrm>
            <a:prstGeom prst="rect">
              <a:avLst/>
            </a:prstGeom>
          </p:spPr>
        </p:pic>
        <p:pic>
          <p:nvPicPr>
            <p:cNvPr id="17" name="Picture 16" descr="אמבולנסים.jpg"/>
            <p:cNvPicPr>
              <a:picLocks noChangeAspect="1"/>
            </p:cNvPicPr>
            <p:nvPr/>
          </p:nvPicPr>
          <p:blipFill>
            <a:blip r:embed="rId3" cstate="print"/>
            <a:stretch>
              <a:fillRect/>
            </a:stretch>
          </p:blipFill>
          <p:spPr>
            <a:xfrm>
              <a:off x="4929358" y="1827905"/>
              <a:ext cx="2057400" cy="2895600"/>
            </a:xfrm>
            <a:prstGeom prst="rect">
              <a:avLst/>
            </a:prstGeom>
          </p:spPr>
        </p:pic>
        <p:pic>
          <p:nvPicPr>
            <p:cNvPr id="29710" name="Picture 14" descr="תוצאת תמונה עבור צלפים עזה גדר"/>
            <p:cNvPicPr>
              <a:picLocks noChangeAspect="1" noChangeArrowheads="1"/>
            </p:cNvPicPr>
            <p:nvPr/>
          </p:nvPicPr>
          <p:blipFill>
            <a:blip r:embed="rId4" cstate="print"/>
            <a:srcRect/>
            <a:stretch>
              <a:fillRect/>
            </a:stretch>
          </p:blipFill>
          <p:spPr bwMode="auto">
            <a:xfrm>
              <a:off x="2743200" y="1828800"/>
              <a:ext cx="2076449" cy="2895600"/>
            </a:xfrm>
            <a:prstGeom prst="rect">
              <a:avLst/>
            </a:prstGeom>
            <a:noFill/>
          </p:spPr>
        </p:pic>
      </p:grpSp>
      <p:sp>
        <p:nvSpPr>
          <p:cNvPr id="15" name="Rectangle 14">
            <a:extLst>
              <a:ext uri="{FF2B5EF4-FFF2-40B4-BE49-F238E27FC236}">
                <a16:creationId xmlns:a16="http://schemas.microsoft.com/office/drawing/2014/main" xmlns="" id="{3A4357E4-506C-4840-AE92-5B2595CD208D}"/>
              </a:ext>
            </a:extLst>
          </p:cNvPr>
          <p:cNvSpPr/>
          <p:nvPr/>
        </p:nvSpPr>
        <p:spPr>
          <a:xfrm>
            <a:off x="6758512" y="2274838"/>
            <a:ext cx="2293176" cy="2308324"/>
          </a:xfrm>
          <a:prstGeom prst="rect">
            <a:avLst/>
          </a:prstGeom>
        </p:spPr>
        <p:txBody>
          <a:bodyPr wrap="square">
            <a:spAutoFit/>
          </a:bodyPr>
          <a:lstStyle/>
          <a:p>
            <a:pPr algn="ctr"/>
            <a:r>
              <a:rPr lang="en-US" sz="2400" b="1" dirty="0" smtClean="0">
                <a:solidFill>
                  <a:schemeClr val="dk1"/>
                </a:solidFill>
              </a:rPr>
              <a:t>The Observed Phenomenon in </a:t>
            </a:r>
            <a:r>
              <a:rPr lang="en-US" sz="2400" b="1" dirty="0" smtClean="0">
                <a:solidFill>
                  <a:schemeClr val="dk1"/>
                </a:solidFill>
              </a:rPr>
              <a:t>Reality</a:t>
            </a:r>
            <a:r>
              <a:rPr lang="en-US" sz="2400" b="1" dirty="0" smtClean="0"/>
              <a:t>– </a:t>
            </a:r>
            <a:endParaRPr lang="en-US" sz="2400" b="1" dirty="0"/>
          </a:p>
          <a:p>
            <a:pPr algn="ctr"/>
            <a:r>
              <a:rPr lang="en-US" sz="2400" b="1" dirty="0"/>
              <a:t>riots on the Gaza fence </a:t>
            </a:r>
          </a:p>
          <a:p>
            <a:pPr algn="ctr"/>
            <a:r>
              <a:rPr lang="en-US" sz="2400" b="1" dirty="0"/>
              <a:t>(Ontology) </a:t>
            </a:r>
            <a:endParaRPr lang="he-IL"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2985" y="381000"/>
            <a:ext cx="6653214" cy="6096000"/>
            <a:chOff x="228600" y="381000"/>
            <a:chExt cx="6653214" cy="6096000"/>
          </a:xfrm>
        </p:grpSpPr>
        <p:pic>
          <p:nvPicPr>
            <p:cNvPr id="15"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2" cstate="print"/>
            <a:srcRect/>
            <a:stretch>
              <a:fillRect/>
            </a:stretch>
          </p:blipFill>
          <p:spPr bwMode="auto">
            <a:xfrm>
              <a:off x="2743200" y="3190104"/>
              <a:ext cx="2057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17"/>
            <p:cNvSpPr txBox="1"/>
            <p:nvPr/>
          </p:nvSpPr>
          <p:spPr>
            <a:xfrm>
              <a:off x="2848146" y="5276671"/>
              <a:ext cx="1658540"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2400" b="1" dirty="0"/>
                <a:t>Struggle for National Liberation</a:t>
              </a:r>
              <a:endParaRPr lang="he-IL" sz="2400" b="1" dirty="0"/>
            </a:p>
          </p:txBody>
        </p:sp>
        <p:pic>
          <p:nvPicPr>
            <p:cNvPr id="16" name="Picture 15" descr="6f3bdb03-558f-4682-8bf8-0d7b80b76b5d.jpg"/>
            <p:cNvPicPr>
              <a:picLocks noChangeAspect="1"/>
            </p:cNvPicPr>
            <p:nvPr/>
          </p:nvPicPr>
          <p:blipFill>
            <a:blip r:embed="rId3" cstate="print"/>
            <a:srcRect b="25000"/>
            <a:stretch>
              <a:fillRect/>
            </a:stretch>
          </p:blipFill>
          <p:spPr>
            <a:xfrm>
              <a:off x="4823772" y="3151191"/>
              <a:ext cx="2057400" cy="25043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Box 16"/>
            <p:cNvSpPr txBox="1"/>
            <p:nvPr/>
          </p:nvSpPr>
          <p:spPr>
            <a:xfrm>
              <a:off x="4934654" y="5276671"/>
              <a:ext cx="1797689" cy="1200329"/>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Preparation for an Offensive</a:t>
              </a:r>
              <a:endParaRPr lang="he-IL" sz="2400" b="1" dirty="0"/>
            </a:p>
          </p:txBody>
        </p:sp>
        <p:grpSp>
          <p:nvGrpSpPr>
            <p:cNvPr id="30" name="Group 29"/>
            <p:cNvGrpSpPr/>
            <p:nvPr/>
          </p:nvGrpSpPr>
          <p:grpSpPr>
            <a:xfrm>
              <a:off x="228600" y="381000"/>
              <a:ext cx="6653214" cy="2424111"/>
              <a:chOff x="204786" y="1690689"/>
              <a:chExt cx="6649805" cy="3186111"/>
            </a:xfrm>
          </p:grpSpPr>
          <p:sp>
            <p:nvSpPr>
              <p:cNvPr id="25" name="Left Brace 24"/>
              <p:cNvSpPr/>
              <p:nvPr/>
            </p:nvSpPr>
            <p:spPr bwMode="auto">
              <a:xfrm>
                <a:off x="204786" y="1690689"/>
                <a:ext cx="385270" cy="3186111"/>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26" name="Left Brace 25"/>
              <p:cNvSpPr/>
              <p:nvPr/>
            </p:nvSpPr>
            <p:spPr bwMode="auto">
              <a:xfrm rot="10800000">
                <a:off x="6567309" y="1690689"/>
                <a:ext cx="287282" cy="3186111"/>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27" name="Picture 26" descr="הפגנות.jpg"/>
              <p:cNvPicPr>
                <a:picLocks noChangeAspect="1"/>
              </p:cNvPicPr>
              <p:nvPr/>
            </p:nvPicPr>
            <p:blipFill>
              <a:blip r:embed="rId4" cstate="print"/>
              <a:stretch>
                <a:fillRect/>
              </a:stretch>
            </p:blipFill>
            <p:spPr>
              <a:xfrm>
                <a:off x="601550" y="1829699"/>
                <a:ext cx="1924122" cy="2914477"/>
              </a:xfrm>
              <a:prstGeom prst="rect">
                <a:avLst/>
              </a:prstGeom>
            </p:spPr>
          </p:pic>
          <p:pic>
            <p:nvPicPr>
              <p:cNvPr id="28" name="Picture 27" descr="אמבולנסים.jpg"/>
              <p:cNvPicPr>
                <a:picLocks noChangeAspect="1"/>
              </p:cNvPicPr>
              <p:nvPr/>
            </p:nvPicPr>
            <p:blipFill>
              <a:blip r:embed="rId5" cstate="print"/>
              <a:stretch>
                <a:fillRect/>
              </a:stretch>
            </p:blipFill>
            <p:spPr>
              <a:xfrm>
                <a:off x="4676908" y="1829699"/>
                <a:ext cx="1924123" cy="2914477"/>
              </a:xfrm>
              <a:prstGeom prst="rect">
                <a:avLst/>
              </a:prstGeom>
            </p:spPr>
          </p:pic>
          <p:pic>
            <p:nvPicPr>
              <p:cNvPr id="29" name="Picture 14" descr="תוצאת תמונה עבור צלפים עזה גדר"/>
              <p:cNvPicPr>
                <a:picLocks noChangeAspect="1" noChangeArrowheads="1"/>
              </p:cNvPicPr>
              <p:nvPr/>
            </p:nvPicPr>
            <p:blipFill>
              <a:blip r:embed="rId6" cstate="print"/>
              <a:srcRect/>
              <a:stretch>
                <a:fillRect/>
              </a:stretch>
            </p:blipFill>
            <p:spPr bwMode="auto">
              <a:xfrm>
                <a:off x="2604022" y="1829700"/>
                <a:ext cx="1941938" cy="2914477"/>
              </a:xfrm>
              <a:prstGeom prst="rect">
                <a:avLst/>
              </a:prstGeom>
              <a:noFill/>
            </p:spPr>
          </p:pic>
        </p:grpSp>
        <p:pic>
          <p:nvPicPr>
            <p:cNvPr id="28674" name="Picture 2" descr="תוצאת תמונה עבור מצוקה אזרחית ברצועה"/>
            <p:cNvPicPr>
              <a:picLocks noChangeAspect="1" noChangeArrowheads="1"/>
            </p:cNvPicPr>
            <p:nvPr/>
          </p:nvPicPr>
          <p:blipFill>
            <a:blip r:embed="rId7" cstate="print"/>
            <a:srcRect/>
            <a:stretch>
              <a:fillRect/>
            </a:stretch>
          </p:blipFill>
          <p:spPr bwMode="auto">
            <a:xfrm>
              <a:off x="766462" y="3125528"/>
              <a:ext cx="1828800" cy="2438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TextBox 18"/>
            <p:cNvSpPr txBox="1"/>
            <p:nvPr/>
          </p:nvSpPr>
          <p:spPr>
            <a:xfrm>
              <a:off x="824761" y="5276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2400" b="1" dirty="0"/>
                <a:t>Increasing Civilian Adversity</a:t>
              </a:r>
              <a:endParaRPr lang="he-IL" sz="2400" b="1" dirty="0"/>
            </a:p>
          </p:txBody>
        </p:sp>
      </p:grpSp>
      <p:sp>
        <p:nvSpPr>
          <p:cNvPr id="21" name="Rectangle 20">
            <a:extLst>
              <a:ext uri="{FF2B5EF4-FFF2-40B4-BE49-F238E27FC236}">
                <a16:creationId xmlns:a16="http://schemas.microsoft.com/office/drawing/2014/main" xmlns="" id="{D0A80CE6-114F-47AD-B331-32FFA21C7076}"/>
              </a:ext>
            </a:extLst>
          </p:cNvPr>
          <p:cNvSpPr/>
          <p:nvPr/>
        </p:nvSpPr>
        <p:spPr>
          <a:xfrm>
            <a:off x="6738099" y="564692"/>
            <a:ext cx="2293176" cy="2308324"/>
          </a:xfrm>
          <a:prstGeom prst="rect">
            <a:avLst/>
          </a:prstGeom>
        </p:spPr>
        <p:txBody>
          <a:bodyPr wrap="square">
            <a:spAutoFit/>
          </a:bodyPr>
          <a:lstStyle/>
          <a:p>
            <a:pPr algn="ctr"/>
            <a:r>
              <a:rPr lang="en-US" sz="2400" b="1" dirty="0" smtClean="0">
                <a:solidFill>
                  <a:schemeClr val="dk1"/>
                </a:solidFill>
              </a:rPr>
              <a:t>The Observed Phenomenon in </a:t>
            </a:r>
            <a:r>
              <a:rPr lang="en-US" sz="2400" b="1" dirty="0" smtClean="0">
                <a:solidFill>
                  <a:schemeClr val="dk1"/>
                </a:solidFill>
              </a:rPr>
              <a:t>Reality</a:t>
            </a:r>
            <a:r>
              <a:rPr lang="en-US" sz="2400" b="1" dirty="0" smtClean="0"/>
              <a:t>– </a:t>
            </a:r>
            <a:endParaRPr lang="en-US" sz="2400" b="1" dirty="0"/>
          </a:p>
          <a:p>
            <a:pPr algn="ctr"/>
            <a:r>
              <a:rPr lang="en-US" sz="2400" b="1" dirty="0"/>
              <a:t>riots on the Gaza fence </a:t>
            </a:r>
          </a:p>
          <a:p>
            <a:pPr algn="ctr"/>
            <a:r>
              <a:rPr lang="en-US" sz="2000" b="1" dirty="0"/>
              <a:t>(Ontology) </a:t>
            </a:r>
            <a:endParaRPr lang="he-IL" sz="2000" dirty="0"/>
          </a:p>
        </p:txBody>
      </p:sp>
      <p:sp>
        <p:nvSpPr>
          <p:cNvPr id="22" name="Rectangle 21">
            <a:extLst>
              <a:ext uri="{FF2B5EF4-FFF2-40B4-BE49-F238E27FC236}">
                <a16:creationId xmlns:a16="http://schemas.microsoft.com/office/drawing/2014/main" xmlns="" id="{71090208-4986-4EB4-9AED-05B07294B281}"/>
              </a:ext>
            </a:extLst>
          </p:cNvPr>
          <p:cNvSpPr/>
          <p:nvPr/>
        </p:nvSpPr>
        <p:spPr>
          <a:xfrm>
            <a:off x="6657885" y="3580179"/>
            <a:ext cx="2413738" cy="2677656"/>
          </a:xfrm>
          <a:prstGeom prst="rect">
            <a:avLst/>
          </a:prstGeom>
        </p:spPr>
        <p:txBody>
          <a:bodyPr wrap="square">
            <a:spAutoFit/>
          </a:bodyPr>
          <a:lstStyle/>
          <a:p>
            <a:pPr lvl="0" algn="ctr" rtl="1">
              <a:buClr>
                <a:schemeClr val="dk1"/>
              </a:buClr>
              <a:buSzPts val="1100"/>
            </a:pPr>
            <a:r>
              <a:rPr lang="en-US" sz="2400" b="1" dirty="0" smtClean="0">
                <a:solidFill>
                  <a:schemeClr val="dk1"/>
                </a:solidFill>
              </a:rPr>
              <a:t>Different interpretive concepts to explain the observed phenomenon</a:t>
            </a:r>
          </a:p>
          <a:p>
            <a:pPr algn="ctr"/>
            <a:r>
              <a:rPr lang="en-GB" sz="2000" b="1" dirty="0" smtClean="0"/>
              <a:t>(</a:t>
            </a:r>
            <a:r>
              <a:rPr lang="en-GB" sz="2000" b="1" dirty="0"/>
              <a:t>Epistemology)</a:t>
            </a:r>
            <a:endParaRPr lang="he-IL"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cstate="print"/>
          <a:srcRect l="40817" r="20699"/>
          <a:stretch>
            <a:fillRect/>
          </a:stretch>
        </p:blipFill>
        <p:spPr bwMode="auto">
          <a:xfrm>
            <a:off x="3886200" y="1143000"/>
            <a:ext cx="2514600" cy="5410200"/>
          </a:xfrm>
          <a:prstGeom prst="rect">
            <a:avLst/>
          </a:prstGeom>
          <a:noFill/>
        </p:spPr>
      </p:pic>
      <p:sp>
        <p:nvSpPr>
          <p:cNvPr id="4" name="Right Brace 3"/>
          <p:cNvSpPr/>
          <p:nvPr/>
        </p:nvSpPr>
        <p:spPr>
          <a:xfrm>
            <a:off x="6629400" y="34290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994088" y="1361807"/>
            <a:ext cx="1981201" cy="1200329"/>
          </a:xfrm>
          <a:prstGeom prst="rect">
            <a:avLst/>
          </a:prstGeom>
        </p:spPr>
        <p:txBody>
          <a:bodyPr wrap="square">
            <a:spAutoFit/>
          </a:bodyPr>
          <a:lstStyle/>
          <a:p>
            <a:pPr algn="ctr"/>
            <a:r>
              <a:rPr lang="en-US" sz="2400" b="1" dirty="0" smtClean="0">
                <a:solidFill>
                  <a:schemeClr val="dk1"/>
                </a:solidFill>
              </a:rPr>
              <a:t>The Observed Phenomenon in Reality</a:t>
            </a:r>
            <a:endParaRPr lang="he-IL" sz="2400" dirty="0"/>
          </a:p>
        </p:txBody>
      </p:sp>
      <p:sp>
        <p:nvSpPr>
          <p:cNvPr id="9" name="Rectangle 8"/>
          <p:cNvSpPr/>
          <p:nvPr/>
        </p:nvSpPr>
        <p:spPr>
          <a:xfrm>
            <a:off x="7162800" y="3962400"/>
            <a:ext cx="1981200" cy="2308324"/>
          </a:xfrm>
          <a:prstGeom prst="rect">
            <a:avLst/>
          </a:prstGeom>
        </p:spPr>
        <p:txBody>
          <a:bodyPr wrap="square">
            <a:spAutoFit/>
          </a:bodyPr>
          <a:lstStyle/>
          <a:p>
            <a:pPr lvl="0" algn="ctr" rtl="1">
              <a:buClr>
                <a:schemeClr val="dk1"/>
              </a:buClr>
              <a:buSzPts val="1100"/>
            </a:pPr>
            <a:r>
              <a:rPr lang="en-US" sz="2400" b="1" dirty="0" smtClean="0">
                <a:solidFill>
                  <a:schemeClr val="dk1"/>
                </a:solidFill>
              </a:rPr>
              <a:t>Different interpretive concepts to explain the observed phenomenon</a:t>
            </a:r>
          </a:p>
        </p:txBody>
      </p:sp>
      <p:grpSp>
        <p:nvGrpSpPr>
          <p:cNvPr id="10"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a:t>מצוקה אזרחית גוברת</a:t>
              </a:r>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cstate="print"/>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a:t>מאבק לשחרור לאומי</a:t>
              </a:r>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a:t>היערכות למהלך התקפי</a:t>
              </a:r>
            </a:p>
          </p:txBody>
        </p:sp>
        <p:grpSp>
          <p:nvGrpSpPr>
            <p:cNvPr id="16"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cstate="print"/>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cstate="print"/>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3" name="Rectangle 22"/>
          <p:cNvSpPr/>
          <p:nvPr/>
        </p:nvSpPr>
        <p:spPr>
          <a:xfrm>
            <a:off x="0" y="2590800"/>
            <a:ext cx="9144000" cy="426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itle 5">
            <a:extLst>
              <a:ext uri="{FF2B5EF4-FFF2-40B4-BE49-F238E27FC236}">
                <a16:creationId xmlns:a16="http://schemas.microsoft.com/office/drawing/2014/main" xmlns="" id="{E07F6E7C-19CF-41A8-AD0B-9B8BC1CBD854}"/>
              </a:ext>
            </a:extLst>
          </p:cNvPr>
          <p:cNvSpPr>
            <a:spLocks noGrp="1"/>
          </p:cNvSpPr>
          <p:nvPr>
            <p:ph type="title"/>
          </p:nvPr>
        </p:nvSpPr>
        <p:spPr>
          <a:xfrm>
            <a:off x="0" y="274638"/>
            <a:ext cx="9144000" cy="715962"/>
          </a:xfrm>
        </p:spPr>
        <p:txBody>
          <a:bodyPr>
            <a:normAutofit/>
          </a:bodyPr>
          <a:lstStyle/>
          <a:p>
            <a:r>
              <a:rPr lang="en-GB" sz="3600" b="1" dirty="0">
                <a:cs typeface="+mn-cs"/>
              </a:rPr>
              <a:t>Riots on the Fence – The Tip of the Iceberg?</a:t>
            </a:r>
            <a:endParaRPr lang="he-IL" sz="3600" b="1" dirty="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cstate="print"/>
          <a:srcRect l="40817" r="20699"/>
          <a:stretch>
            <a:fillRect/>
          </a:stretch>
        </p:blipFill>
        <p:spPr bwMode="auto">
          <a:xfrm>
            <a:off x="3886200" y="1143000"/>
            <a:ext cx="2514600" cy="5410200"/>
          </a:xfrm>
          <a:prstGeom prst="rect">
            <a:avLst/>
          </a:prstGeom>
          <a:noFill/>
        </p:spPr>
      </p:pic>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11" name="TextBox 10"/>
          <p:cNvSpPr txBox="1"/>
          <p:nvPr/>
        </p:nvSpPr>
        <p:spPr>
          <a:xfrm>
            <a:off x="272555" y="5906869"/>
            <a:ext cx="912435"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Increasing Civilian </a:t>
            </a:r>
            <a:r>
              <a:rPr lang="en-US" sz="1200" b="1" dirty="0" smtClean="0"/>
              <a:t>Adversity</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cstate="print"/>
          <a:srcRect/>
          <a:stretch>
            <a:fillRect/>
          </a:stretch>
        </p:blipFill>
        <p:spPr bwMode="auto">
          <a:xfrm>
            <a:off x="1395492" y="2732903"/>
            <a:ext cx="1131054"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1470360" y="5766595"/>
            <a:ext cx="911780" cy="830997"/>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Struggle for National Liberation</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2627252" y="2630269"/>
            <a:ext cx="1131054"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2667000" y="5906868"/>
            <a:ext cx="1003191" cy="646331"/>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1200" b="1" dirty="0"/>
              <a:t>Preparation for an Offensive</a:t>
            </a:r>
            <a:endParaRPr lang="he-IL" sz="1200" b="1" dirty="0"/>
          </a:p>
        </p:txBody>
      </p:sp>
      <p:grpSp>
        <p:nvGrpSpPr>
          <p:cNvPr id="3" name="Group 29"/>
          <p:cNvGrpSpPr/>
          <p:nvPr/>
        </p:nvGrpSpPr>
        <p:grpSpPr>
          <a:xfrm>
            <a:off x="208235" y="1142999"/>
            <a:ext cx="3292578" cy="1295401"/>
            <a:chOff x="583373" y="1964073"/>
            <a:chExt cx="5986162" cy="1702600"/>
          </a:xfrm>
        </p:grpSpPr>
        <p:pic>
          <p:nvPicPr>
            <p:cNvPr id="20" name="Picture 19" descr="הפגנות.jpg"/>
            <p:cNvPicPr>
              <a:picLocks noChangeAspect="1"/>
            </p:cNvPicPr>
            <p:nvPr/>
          </p:nvPicPr>
          <p:blipFill>
            <a:blip r:embed="rId5" cstate="print"/>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cstate="print"/>
          <a:srcRect/>
          <a:stretch>
            <a:fillRect/>
          </a:stretch>
        </p:blipFill>
        <p:spPr bwMode="auto">
          <a:xfrm>
            <a:off x="272555" y="2710481"/>
            <a:ext cx="1005381"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Title 5">
            <a:extLst>
              <a:ext uri="{FF2B5EF4-FFF2-40B4-BE49-F238E27FC236}">
                <a16:creationId xmlns:a16="http://schemas.microsoft.com/office/drawing/2014/main" xmlns="" id="{8DDA4909-E9F7-47CA-AA0D-DD2619816211}"/>
              </a:ext>
            </a:extLst>
          </p:cNvPr>
          <p:cNvSpPr txBox="1">
            <a:spLocks/>
          </p:cNvSpPr>
          <p:nvPr/>
        </p:nvSpPr>
        <p:spPr>
          <a:xfrm>
            <a:off x="0" y="274638"/>
            <a:ext cx="91440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cs typeface="+mn-cs"/>
              </a:rPr>
              <a:t>Riots on the Fence – The Tip of the Iceberg?</a:t>
            </a:r>
            <a:endParaRPr lang="he-IL" sz="3600" b="1" dirty="0">
              <a:cs typeface="+mn-cs"/>
            </a:endParaRPr>
          </a:p>
        </p:txBody>
      </p:sp>
      <p:sp>
        <p:nvSpPr>
          <p:cNvPr id="19" name="Rectangle 7"/>
          <p:cNvSpPr/>
          <p:nvPr/>
        </p:nvSpPr>
        <p:spPr>
          <a:xfrm>
            <a:off x="6994088" y="1361807"/>
            <a:ext cx="1981201" cy="1200329"/>
          </a:xfrm>
          <a:prstGeom prst="rect">
            <a:avLst/>
          </a:prstGeom>
        </p:spPr>
        <p:txBody>
          <a:bodyPr wrap="square">
            <a:spAutoFit/>
          </a:bodyPr>
          <a:lstStyle/>
          <a:p>
            <a:pPr algn="ctr"/>
            <a:r>
              <a:rPr lang="en-US" sz="2400" b="1" dirty="0" smtClean="0">
                <a:solidFill>
                  <a:schemeClr val="dk1"/>
                </a:solidFill>
              </a:rPr>
              <a:t>The Observed Phenomenon in Reality</a:t>
            </a:r>
            <a:endParaRPr lang="he-IL" sz="2400" dirty="0"/>
          </a:p>
        </p:txBody>
      </p:sp>
      <p:sp>
        <p:nvSpPr>
          <p:cNvPr id="29" name="Rectangle 21">
            <a:extLst>
              <a:ext uri="{FF2B5EF4-FFF2-40B4-BE49-F238E27FC236}">
                <a16:creationId xmlns:a16="http://schemas.microsoft.com/office/drawing/2014/main" xmlns="" id="{71090208-4986-4EB4-9AED-05B07294B281}"/>
              </a:ext>
            </a:extLst>
          </p:cNvPr>
          <p:cNvSpPr/>
          <p:nvPr/>
        </p:nvSpPr>
        <p:spPr>
          <a:xfrm>
            <a:off x="6705600" y="3810000"/>
            <a:ext cx="2413738" cy="2308324"/>
          </a:xfrm>
          <a:prstGeom prst="rect">
            <a:avLst/>
          </a:prstGeom>
        </p:spPr>
        <p:txBody>
          <a:bodyPr wrap="square">
            <a:spAutoFit/>
          </a:bodyPr>
          <a:lstStyle/>
          <a:p>
            <a:pPr lvl="0" algn="ctr" rtl="1">
              <a:buClr>
                <a:schemeClr val="dk1"/>
              </a:buClr>
              <a:buSzPts val="1100"/>
            </a:pPr>
            <a:r>
              <a:rPr lang="en-US" sz="2400" b="1" dirty="0" smtClean="0">
                <a:solidFill>
                  <a:schemeClr val="dk1"/>
                </a:solidFill>
              </a:rPr>
              <a:t>Different interpretive concepts to explain the observed </a:t>
            </a:r>
            <a:r>
              <a:rPr lang="en-US" sz="2400" b="1" dirty="0" smtClean="0">
                <a:solidFill>
                  <a:schemeClr val="dk1"/>
                </a:solidFill>
              </a:rPr>
              <a:t>phenomenon</a:t>
            </a:r>
            <a:endParaRPr lang="en-US" sz="2400" b="1" dirty="0" smtClean="0">
              <a:solidFill>
                <a:schemeClr val="dk1"/>
              </a:solidFill>
            </a:endParaRPr>
          </a:p>
        </p:txBody>
      </p:sp>
      <p:sp>
        <p:nvSpPr>
          <p:cNvPr id="24" name="Rectangle 23"/>
          <p:cNvSpPr/>
          <p:nvPr/>
        </p:nvSpPr>
        <p:spPr>
          <a:xfrm>
            <a:off x="0" y="1143000"/>
            <a:ext cx="9144000" cy="1524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rmAutofit fontScale="90000"/>
          </a:bodyPr>
          <a:lstStyle/>
          <a:p>
            <a:r>
              <a:rPr lang="en-US" sz="3600" b="1" dirty="0"/>
              <a:t>Israel National Defense College </a:t>
            </a:r>
            <a:r>
              <a:rPr lang="en-US" sz="3600" b="1" dirty="0" smtClean="0"/>
              <a:t>Strategic </a:t>
            </a:r>
            <a:r>
              <a:rPr lang="en-US" sz="3600" b="1" dirty="0"/>
              <a:t>Studies 2019 – 2020 </a:t>
            </a:r>
            <a:endParaRPr lang="he-IL" sz="3600" b="1" dirty="0">
              <a:cs typeface="+mn-cs"/>
            </a:endParaRPr>
          </a:p>
        </p:txBody>
      </p:sp>
      <p:sp>
        <p:nvSpPr>
          <p:cNvPr id="4" name="Oval 3"/>
          <p:cNvSpPr/>
          <p:nvPr/>
        </p:nvSpPr>
        <p:spPr>
          <a:xfrm>
            <a:off x="2743200" y="2438400"/>
            <a:ext cx="3581400" cy="281940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400" b="1" dirty="0"/>
              <a:t>INDC Participant </a:t>
            </a:r>
            <a:endParaRPr lang="he-IL" sz="2400" b="1" dirty="0"/>
          </a:p>
        </p:txBody>
      </p:sp>
      <p:cxnSp>
        <p:nvCxnSpPr>
          <p:cNvPr id="6" name="Straight Arrow Connector 5"/>
          <p:cNvCxnSpPr/>
          <p:nvPr/>
        </p:nvCxnSpPr>
        <p:spPr>
          <a:xfrm flipV="1">
            <a:off x="685800" y="4648200"/>
            <a:ext cx="2429484" cy="13272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rot="19931705">
            <a:off x="426021" y="4987410"/>
            <a:ext cx="2156563" cy="400110"/>
          </a:xfrm>
          <a:prstGeom prst="rect">
            <a:avLst/>
          </a:prstGeom>
          <a:noFill/>
        </p:spPr>
        <p:txBody>
          <a:bodyPr wrap="square" rtlCol="1">
            <a:spAutoFit/>
          </a:bodyPr>
          <a:lstStyle/>
          <a:p>
            <a:pPr algn="ctr"/>
            <a:r>
              <a:rPr lang="en-US" sz="2000" b="1" dirty="0" smtClean="0"/>
              <a:t>Concept of Design</a:t>
            </a:r>
            <a:endParaRPr lang="he-IL" sz="2000" b="1" dirty="0"/>
          </a:p>
        </p:txBody>
      </p:sp>
      <p:cxnSp>
        <p:nvCxnSpPr>
          <p:cNvPr id="8" name="Straight Arrow Connector 7"/>
          <p:cNvCxnSpPr/>
          <p:nvPr/>
        </p:nvCxnSpPr>
        <p:spPr>
          <a:xfrm rot="10800000">
            <a:off x="6019801" y="4540107"/>
            <a:ext cx="1905000" cy="1327292"/>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2045590">
            <a:off x="6511613" y="4656610"/>
            <a:ext cx="1810117" cy="707886"/>
          </a:xfrm>
          <a:prstGeom prst="rect">
            <a:avLst/>
          </a:prstGeom>
          <a:noFill/>
        </p:spPr>
        <p:txBody>
          <a:bodyPr wrap="square" rtlCol="1">
            <a:spAutoFit/>
          </a:bodyPr>
          <a:lstStyle/>
          <a:p>
            <a:pPr algn="ctr"/>
            <a:r>
              <a:rPr lang="en-US" sz="2000" b="1" dirty="0"/>
              <a:t>Strategic Thought</a:t>
            </a:r>
            <a:endParaRPr lang="he-IL" sz="2000" b="1" dirty="0"/>
          </a:p>
        </p:txBody>
      </p:sp>
      <p:cxnSp>
        <p:nvCxnSpPr>
          <p:cNvPr id="11" name="Straight Arrow Connector 10"/>
          <p:cNvCxnSpPr/>
          <p:nvPr/>
        </p:nvCxnSpPr>
        <p:spPr>
          <a:xfrm>
            <a:off x="609600" y="1600200"/>
            <a:ext cx="2362200" cy="1447800"/>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1905275">
            <a:off x="705391" y="1523647"/>
            <a:ext cx="2227049" cy="707886"/>
          </a:xfrm>
          <a:prstGeom prst="rect">
            <a:avLst/>
          </a:prstGeom>
          <a:noFill/>
        </p:spPr>
        <p:txBody>
          <a:bodyPr wrap="square" rtlCol="1">
            <a:spAutoFit/>
          </a:bodyPr>
          <a:lstStyle/>
          <a:p>
            <a:pPr algn="ctr"/>
            <a:r>
              <a:rPr lang="en-US" sz="2000" b="1" dirty="0"/>
              <a:t>History of Strategic Thought</a:t>
            </a:r>
            <a:endParaRPr lang="he-IL" sz="2000" b="1" dirty="0"/>
          </a:p>
        </p:txBody>
      </p:sp>
      <p:cxnSp>
        <p:nvCxnSpPr>
          <p:cNvPr id="15" name="Straight Arrow Connector 14"/>
          <p:cNvCxnSpPr>
            <a:endCxn id="4" idx="7"/>
          </p:cNvCxnSpPr>
          <p:nvPr/>
        </p:nvCxnSpPr>
        <p:spPr>
          <a:xfrm rot="10800000" flipV="1">
            <a:off x="5800116" y="1752599"/>
            <a:ext cx="2124686" cy="10986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rot="20029358">
            <a:off x="5596220" y="1355034"/>
            <a:ext cx="2227049" cy="707886"/>
          </a:xfrm>
          <a:prstGeom prst="rect">
            <a:avLst/>
          </a:prstGeom>
          <a:noFill/>
        </p:spPr>
        <p:txBody>
          <a:bodyPr wrap="square" rtlCol="1">
            <a:spAutoFit/>
          </a:bodyPr>
          <a:lstStyle/>
          <a:p>
            <a:pPr algn="ctr"/>
            <a:r>
              <a:rPr lang="en-US" sz="2000" b="1" dirty="0" smtClean="0"/>
              <a:t>Strategic </a:t>
            </a:r>
            <a:r>
              <a:rPr lang="en-US" sz="2000" b="1" dirty="0"/>
              <a:t>Exercises and Practice </a:t>
            </a:r>
            <a:endParaRPr lang="he-IL" sz="2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cstate="print"/>
          <a:srcRect l="40817" r="20699"/>
          <a:stretch>
            <a:fillRect/>
          </a:stretch>
        </p:blipFill>
        <p:spPr bwMode="auto">
          <a:xfrm>
            <a:off x="3886200" y="1143000"/>
            <a:ext cx="2514600" cy="5410200"/>
          </a:xfrm>
          <a:prstGeom prst="rect">
            <a:avLst/>
          </a:prstGeom>
          <a:noFill/>
        </p:spPr>
      </p:pic>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11" name="TextBox 10"/>
          <p:cNvSpPr txBox="1"/>
          <p:nvPr/>
        </p:nvSpPr>
        <p:spPr>
          <a:xfrm>
            <a:off x="310884" y="5925014"/>
            <a:ext cx="912435"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Increasing Civilian Adversity</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cstate="print"/>
          <a:srcRect/>
          <a:stretch>
            <a:fillRect/>
          </a:stretch>
        </p:blipFill>
        <p:spPr bwMode="auto">
          <a:xfrm>
            <a:off x="1395492" y="2732903"/>
            <a:ext cx="1131054"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1447800" y="5906869"/>
            <a:ext cx="911780" cy="830997"/>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en-US" sz="1200" b="1" dirty="0"/>
              <a:t>Struggle for National Liberation</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2602746" y="2760929"/>
            <a:ext cx="1131054"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2590800" y="5989892"/>
            <a:ext cx="1002640" cy="646331"/>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1200" b="1" dirty="0"/>
              <a:t>Preparation for an Offensive</a:t>
            </a:r>
            <a:endParaRPr lang="he-IL" sz="1200" b="1" dirty="0"/>
          </a:p>
        </p:txBody>
      </p:sp>
      <p:pic>
        <p:nvPicPr>
          <p:cNvPr id="20" name="Picture 19" descr="הפגנות.jpg"/>
          <p:cNvPicPr>
            <a:picLocks noChangeAspect="1"/>
          </p:cNvPicPr>
          <p:nvPr/>
        </p:nvPicPr>
        <p:blipFill>
          <a:blip r:embed="rId5" cstate="print"/>
          <a:stretch>
            <a:fillRect/>
          </a:stretch>
        </p:blipFill>
        <p:spPr>
          <a:xfrm>
            <a:off x="160872" y="1142999"/>
            <a:ext cx="1058328" cy="1295401"/>
          </a:xfrm>
          <a:prstGeom prst="rect">
            <a:avLst/>
          </a:prstGeom>
        </p:spPr>
      </p:pic>
      <p:pic>
        <p:nvPicPr>
          <p:cNvPr id="21" name="Picture 20" descr="אמבולנסים.jpg"/>
          <p:cNvPicPr>
            <a:picLocks noChangeAspect="1"/>
          </p:cNvPicPr>
          <p:nvPr/>
        </p:nvPicPr>
        <p:blipFill>
          <a:blip r:embed="rId6" cstate="print"/>
          <a:stretch>
            <a:fillRect/>
          </a:stretch>
        </p:blipFill>
        <p:spPr>
          <a:xfrm>
            <a:off x="2578854" y="1181099"/>
            <a:ext cx="1058329" cy="1295401"/>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1319655" y="1142999"/>
            <a:ext cx="1068128" cy="1295401"/>
          </a:xfrm>
          <a:prstGeom prst="rect">
            <a:avLst/>
          </a:prstGeom>
          <a:noFill/>
        </p:spPr>
      </p:pic>
      <p:pic>
        <p:nvPicPr>
          <p:cNvPr id="17" name="Picture 2" descr="תוצאת תמונה עבור מצוקה אזרחית ברצועה"/>
          <p:cNvPicPr>
            <a:picLocks noChangeAspect="1" noChangeArrowheads="1"/>
          </p:cNvPicPr>
          <p:nvPr/>
        </p:nvPicPr>
        <p:blipFill>
          <a:blip r:embed="rId8" cstate="print"/>
          <a:srcRect/>
          <a:stretch>
            <a:fillRect/>
          </a:stretch>
        </p:blipFill>
        <p:spPr bwMode="auto">
          <a:xfrm>
            <a:off x="259855" y="2760929"/>
            <a:ext cx="1005381"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Title 5">
            <a:extLst>
              <a:ext uri="{FF2B5EF4-FFF2-40B4-BE49-F238E27FC236}">
                <a16:creationId xmlns:a16="http://schemas.microsoft.com/office/drawing/2014/main" xmlns="" id="{8DDA4909-E9F7-47CA-AA0D-DD2619816211}"/>
              </a:ext>
            </a:extLst>
          </p:cNvPr>
          <p:cNvSpPr txBox="1">
            <a:spLocks/>
          </p:cNvSpPr>
          <p:nvPr/>
        </p:nvSpPr>
        <p:spPr>
          <a:xfrm>
            <a:off x="0" y="274638"/>
            <a:ext cx="91440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cs typeface="+mn-cs"/>
              </a:rPr>
              <a:t>Riots on the Fence – The Tip of the Iceberg?</a:t>
            </a:r>
            <a:endParaRPr lang="he-IL" sz="3600" b="1" dirty="0">
              <a:cs typeface="+mn-cs"/>
            </a:endParaRPr>
          </a:p>
        </p:txBody>
      </p:sp>
      <p:sp>
        <p:nvSpPr>
          <p:cNvPr id="23" name="Rectangle 7"/>
          <p:cNvSpPr/>
          <p:nvPr/>
        </p:nvSpPr>
        <p:spPr>
          <a:xfrm>
            <a:off x="6994088" y="1361807"/>
            <a:ext cx="1981201" cy="1200329"/>
          </a:xfrm>
          <a:prstGeom prst="rect">
            <a:avLst/>
          </a:prstGeom>
        </p:spPr>
        <p:txBody>
          <a:bodyPr wrap="square">
            <a:spAutoFit/>
          </a:bodyPr>
          <a:lstStyle/>
          <a:p>
            <a:pPr algn="ctr"/>
            <a:r>
              <a:rPr lang="en-US" sz="2400" b="1" dirty="0" smtClean="0">
                <a:solidFill>
                  <a:schemeClr val="dk1"/>
                </a:solidFill>
              </a:rPr>
              <a:t>The Observed Phenomenon in Reality</a:t>
            </a:r>
            <a:endParaRPr lang="he-IL" sz="2400" dirty="0"/>
          </a:p>
        </p:txBody>
      </p:sp>
      <p:sp>
        <p:nvSpPr>
          <p:cNvPr id="24" name="Rectangle 21">
            <a:extLst>
              <a:ext uri="{FF2B5EF4-FFF2-40B4-BE49-F238E27FC236}">
                <a16:creationId xmlns:a16="http://schemas.microsoft.com/office/drawing/2014/main" xmlns="" id="{71090208-4986-4EB4-9AED-05B07294B281}"/>
              </a:ext>
            </a:extLst>
          </p:cNvPr>
          <p:cNvSpPr/>
          <p:nvPr/>
        </p:nvSpPr>
        <p:spPr>
          <a:xfrm>
            <a:off x="6705600" y="3810000"/>
            <a:ext cx="2413738" cy="2308324"/>
          </a:xfrm>
          <a:prstGeom prst="rect">
            <a:avLst/>
          </a:prstGeom>
        </p:spPr>
        <p:txBody>
          <a:bodyPr wrap="square">
            <a:spAutoFit/>
          </a:bodyPr>
          <a:lstStyle/>
          <a:p>
            <a:pPr lvl="0" algn="ctr" rtl="1">
              <a:buClr>
                <a:schemeClr val="dk1"/>
              </a:buClr>
              <a:buSzPts val="1100"/>
            </a:pPr>
            <a:r>
              <a:rPr lang="en-US" sz="2400" b="1" dirty="0" smtClean="0">
                <a:solidFill>
                  <a:schemeClr val="dk1"/>
                </a:solidFill>
              </a:rPr>
              <a:t>Different interpretive concepts to explain the observed </a:t>
            </a:r>
            <a:r>
              <a:rPr lang="en-US" sz="2400" b="1" dirty="0" smtClean="0">
                <a:solidFill>
                  <a:schemeClr val="dk1"/>
                </a:solidFill>
              </a:rPr>
              <a:t>phenomenon</a:t>
            </a:r>
            <a:endParaRPr lang="en-US" sz="2400" b="1" dirty="0" smtClean="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l"/>
            <a:r>
              <a:rPr lang="en-US" sz="3600" b="1" dirty="0">
                <a:solidFill>
                  <a:schemeClr val="tx1"/>
                </a:solidFill>
              </a:rPr>
              <a:t>Planning</a:t>
            </a:r>
            <a:endParaRPr lang="he-IL" sz="36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01138" cy="838200"/>
          </a:xfrm>
        </p:spPr>
        <p:txBody>
          <a:bodyPr>
            <a:normAutofit/>
          </a:bodyPr>
          <a:lstStyle/>
          <a:p>
            <a:r>
              <a:rPr lang="en-US" sz="3600" b="1" dirty="0">
                <a:cs typeface="+mn-cs"/>
              </a:rPr>
              <a:t>Between Interests and Values</a:t>
            </a:r>
            <a:endParaRPr lang="he-IL" sz="3600" b="1" dirty="0">
              <a:cs typeface="+mn-cs"/>
            </a:endParaRPr>
          </a:p>
        </p:txBody>
      </p:sp>
      <p:sp>
        <p:nvSpPr>
          <p:cNvPr id="33794" name="AutoShape 2" descr="blob:https://web.whatsapp.com/adbb3b5a-b60b-4ed8-b88b-06a9e85527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 name="Picture 6" descr="ילד פצוע.jpg"/>
          <p:cNvPicPr>
            <a:picLocks noChangeAspect="1"/>
          </p:cNvPicPr>
          <p:nvPr/>
        </p:nvPicPr>
        <p:blipFill>
          <a:blip r:embed="rId2" cstate="print"/>
          <a:stretch>
            <a:fillRect/>
          </a:stretch>
        </p:blipFill>
        <p:spPr>
          <a:xfrm>
            <a:off x="0" y="1524000"/>
            <a:ext cx="3429000" cy="2741106"/>
          </a:xfrm>
          <a:prstGeom prst="rect">
            <a:avLst/>
          </a:prstGeom>
          <a:noFill/>
          <a:ln w="9525">
            <a:solidFill>
              <a:schemeClr val="tx1"/>
            </a:solidFill>
            <a:miter lim="800000"/>
            <a:headEnd/>
            <a:tailEnd/>
          </a:ln>
          <a:effectLst/>
        </p:spPr>
      </p:pic>
      <p:sp>
        <p:nvSpPr>
          <p:cNvPr id="8" name="Left-Right Arrow 7"/>
          <p:cNvSpPr/>
          <p:nvPr/>
        </p:nvSpPr>
        <p:spPr>
          <a:xfrm>
            <a:off x="3505200" y="29718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33796" name="Picture 4" descr="תמונה קשורה"/>
          <p:cNvPicPr>
            <a:picLocks noChangeAspect="1" noChangeArrowheads="1"/>
          </p:cNvPicPr>
          <p:nvPr/>
        </p:nvPicPr>
        <p:blipFill>
          <a:blip r:embed="rId3" cstate="print"/>
          <a:srcRect/>
          <a:stretch>
            <a:fillRect/>
          </a:stretch>
        </p:blipFill>
        <p:spPr bwMode="auto">
          <a:xfrm>
            <a:off x="5943600" y="1524000"/>
            <a:ext cx="3157538" cy="2819400"/>
          </a:xfrm>
          <a:prstGeom prst="rect">
            <a:avLst/>
          </a:prstGeom>
          <a:noFill/>
          <a:ln w="9525">
            <a:solidFill>
              <a:schemeClr val="tx1"/>
            </a:solidFill>
            <a:miter lim="800000"/>
            <a:headEnd/>
            <a:tailEnd/>
          </a:ln>
          <a:effectLst/>
        </p:spPr>
      </p:pic>
      <p:sp>
        <p:nvSpPr>
          <p:cNvPr id="9" name="TextBox 8">
            <a:extLst>
              <a:ext uri="{FF2B5EF4-FFF2-40B4-BE49-F238E27FC236}">
                <a16:creationId xmlns:a16="http://schemas.microsoft.com/office/drawing/2014/main" xmlns="" id="{FFD003C0-F4B0-466D-8A2A-81971BCA1FD3}"/>
              </a:ext>
            </a:extLst>
          </p:cNvPr>
          <p:cNvSpPr txBox="1"/>
          <p:nvPr/>
        </p:nvSpPr>
        <p:spPr>
          <a:xfrm>
            <a:off x="1143000" y="3962400"/>
            <a:ext cx="6629400" cy="1200329"/>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2400" b="1" dirty="0"/>
              <a:t>How to prevent crossing of the fence (Interest) while avoiding harm to innocent bystanders (Values)</a:t>
            </a:r>
            <a:endParaRPr lang="he-IL"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26940" t="22917" r="34993" b="22917"/>
          <a:stretch>
            <a:fillRect/>
          </a:stretch>
        </p:blipFill>
        <p:spPr bwMode="auto">
          <a:xfrm>
            <a:off x="0" y="2133600"/>
            <a:ext cx="3276600" cy="2590800"/>
          </a:xfrm>
          <a:prstGeom prst="rect">
            <a:avLst/>
          </a:prstGeom>
          <a:noFill/>
          <a:ln w="9525">
            <a:solidFill>
              <a:schemeClr val="tx1"/>
            </a:solidFill>
            <a:miter lim="800000"/>
            <a:headEnd/>
            <a:tailEnd/>
          </a:ln>
          <a:effectLst/>
        </p:spPr>
      </p:pic>
      <p:pic>
        <p:nvPicPr>
          <p:cNvPr id="4" name="Picture 8" descr="תוצאת תמונה עבור כלכלת רצועת עזה"/>
          <p:cNvPicPr>
            <a:picLocks noChangeAspect="1" noChangeArrowheads="1"/>
          </p:cNvPicPr>
          <p:nvPr/>
        </p:nvPicPr>
        <p:blipFill>
          <a:blip r:embed="rId3" cstate="print"/>
          <a:srcRect/>
          <a:stretch>
            <a:fillRect/>
          </a:stretch>
        </p:blipFill>
        <p:spPr bwMode="auto">
          <a:xfrm>
            <a:off x="5867400" y="2133600"/>
            <a:ext cx="3276600" cy="2590800"/>
          </a:xfrm>
          <a:prstGeom prst="rect">
            <a:avLst/>
          </a:prstGeom>
          <a:noFill/>
          <a:ln w="9525">
            <a:solidFill>
              <a:schemeClr val="tx1"/>
            </a:solidFill>
            <a:miter lim="800000"/>
            <a:headEnd/>
            <a:tailEnd/>
          </a:ln>
          <a:effectLst/>
        </p:spPr>
      </p:pic>
      <p:sp>
        <p:nvSpPr>
          <p:cNvPr id="5" name="Left-Right Arrow 4"/>
          <p:cNvSpPr/>
          <p:nvPr/>
        </p:nvSpPr>
        <p:spPr>
          <a:xfrm>
            <a:off x="3429000" y="31242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7" name="Title 3">
            <a:extLst>
              <a:ext uri="{FF2B5EF4-FFF2-40B4-BE49-F238E27FC236}">
                <a16:creationId xmlns:a16="http://schemas.microsoft.com/office/drawing/2014/main" xmlns="" id="{86ED35E4-3A62-4415-8A43-CCFCBA620607}"/>
              </a:ext>
            </a:extLst>
          </p:cNvPr>
          <p:cNvSpPr txBox="1">
            <a:spLocks/>
          </p:cNvSpPr>
          <p:nvPr/>
        </p:nvSpPr>
        <p:spPr>
          <a:xfrm>
            <a:off x="0" y="0"/>
            <a:ext cx="9101138"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Between Interests and Values</a:t>
            </a:r>
            <a:endParaRPr lang="he-IL" sz="3600" b="1" dirty="0">
              <a:cs typeface="+mn-cs"/>
            </a:endParaRPr>
          </a:p>
        </p:txBody>
      </p:sp>
      <p:sp>
        <p:nvSpPr>
          <p:cNvPr id="9" name="TextBox 8">
            <a:extLst>
              <a:ext uri="{FF2B5EF4-FFF2-40B4-BE49-F238E27FC236}">
                <a16:creationId xmlns:a16="http://schemas.microsoft.com/office/drawing/2014/main" xmlns="" id="{7D797443-9E31-44EC-998D-7479C8127972}"/>
              </a:ext>
            </a:extLst>
          </p:cNvPr>
          <p:cNvSpPr txBox="1"/>
          <p:nvPr/>
        </p:nvSpPr>
        <p:spPr>
          <a:xfrm>
            <a:off x="914400" y="4398478"/>
            <a:ext cx="7010400" cy="156966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2400" b="1" dirty="0"/>
              <a:t>How do we improve the situation for the people of Gaza (Ideas) without strengthening Hamas militarily and politically or making it seem that way in the eye of the Israeli public (Material)</a:t>
            </a:r>
            <a:endParaRPr lang="he-IL" sz="2400" b="1" dirty="0"/>
          </a:p>
        </p:txBody>
      </p:sp>
      <p:sp>
        <p:nvSpPr>
          <p:cNvPr id="8" name="מלבן 7"/>
          <p:cNvSpPr/>
          <p:nvPr/>
        </p:nvSpPr>
        <p:spPr>
          <a:xfrm>
            <a:off x="0" y="1905000"/>
            <a:ext cx="3276600" cy="4572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effectLst>
                  <a:outerShdw blurRad="38100" dist="38100" dir="2700000" algn="tl">
                    <a:srgbClr val="000000">
                      <a:alpha val="43137"/>
                    </a:srgbClr>
                  </a:outerShdw>
                </a:effectLst>
              </a:rPr>
              <a:t>Israel indirectly supplies cement to Hamas</a:t>
            </a:r>
            <a:endParaRPr lang="en-US" sz="16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blob:https://web.whatsapp.com/05571d25-b0b7-4a4c-83a3-ddc6367dac4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8916" name="AutoShape 4" descr="blob:https://web.whatsapp.com/ab6cf352-82ae-4e7d-ad80-45bb90e38de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 name="Picture 5" descr="תכנון.jpg"/>
          <p:cNvPicPr>
            <a:picLocks noChangeAspect="1"/>
          </p:cNvPicPr>
          <p:nvPr/>
        </p:nvPicPr>
        <p:blipFill>
          <a:blip r:embed="rId2" cstate="print"/>
          <a:stretch>
            <a:fillRect/>
          </a:stretch>
        </p:blipFill>
        <p:spPr>
          <a:xfrm>
            <a:off x="228600" y="1219200"/>
            <a:ext cx="6781800" cy="4526852"/>
          </a:xfrm>
          <a:prstGeom prst="rect">
            <a:avLst/>
          </a:prstGeom>
        </p:spPr>
      </p:pic>
      <p:sp>
        <p:nvSpPr>
          <p:cNvPr id="38918" name="AutoShape 6" descr="blob:https://web.whatsapp.com/48308073-4ccd-4cdb-a26c-08641f78881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 name="Picture 7" descr="וירוב בשטח.jpg"/>
          <p:cNvPicPr>
            <a:picLocks noChangeAspect="1"/>
          </p:cNvPicPr>
          <p:nvPr/>
        </p:nvPicPr>
        <p:blipFill>
          <a:blip r:embed="rId3" cstate="print"/>
          <a:stretch>
            <a:fillRect/>
          </a:stretch>
        </p:blipFill>
        <p:spPr>
          <a:xfrm>
            <a:off x="6248400" y="2133600"/>
            <a:ext cx="2452688" cy="4360332"/>
          </a:xfrm>
          <a:prstGeom prst="rect">
            <a:avLst/>
          </a:prstGeom>
        </p:spPr>
      </p:pic>
      <p:sp>
        <p:nvSpPr>
          <p:cNvPr id="9" name="Title 3">
            <a:extLst>
              <a:ext uri="{FF2B5EF4-FFF2-40B4-BE49-F238E27FC236}">
                <a16:creationId xmlns:a16="http://schemas.microsoft.com/office/drawing/2014/main" xmlns="" id="{AED0616D-3FAD-403F-BE2D-C28430A111DC}"/>
              </a:ext>
            </a:extLst>
          </p:cNvPr>
          <p:cNvSpPr txBox="1">
            <a:spLocks/>
          </p:cNvSpPr>
          <p:nvPr/>
        </p:nvSpPr>
        <p:spPr>
          <a:xfrm>
            <a:off x="21431" y="242260"/>
            <a:ext cx="9101138" cy="8382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Between Vision and Realization; Planning and Action</a:t>
            </a:r>
            <a:endParaRPr lang="he-IL" sz="3600" b="1" dirty="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תוצאת תמונה עבור משאיות בכרם שלום"/>
          <p:cNvPicPr>
            <a:picLocks noChangeAspect="1" noChangeArrowheads="1"/>
          </p:cNvPicPr>
          <p:nvPr/>
        </p:nvPicPr>
        <p:blipFill>
          <a:blip r:embed="rId3" cstate="print"/>
          <a:srcRect/>
          <a:stretch>
            <a:fillRect/>
          </a:stretch>
        </p:blipFill>
        <p:spPr bwMode="auto">
          <a:xfrm>
            <a:off x="381000" y="1447800"/>
            <a:ext cx="6865398" cy="4419600"/>
          </a:xfrm>
          <a:prstGeom prst="rect">
            <a:avLst/>
          </a:prstGeom>
          <a:noFill/>
        </p:spPr>
      </p:pic>
      <p:sp>
        <p:nvSpPr>
          <p:cNvPr id="37892" name="AutoShape 4" descr="תוצאת תמונה עבור השליח הקטארי ל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37894" name="Picture 6" descr="תוצאת תמונה עבור השליח הקטארי לעזה"/>
          <p:cNvPicPr>
            <a:picLocks noChangeAspect="1" noChangeArrowheads="1"/>
          </p:cNvPicPr>
          <p:nvPr/>
        </p:nvPicPr>
        <p:blipFill>
          <a:blip r:embed="rId4" cstate="print"/>
          <a:srcRect/>
          <a:stretch>
            <a:fillRect/>
          </a:stretch>
        </p:blipFill>
        <p:spPr bwMode="auto">
          <a:xfrm>
            <a:off x="5105400" y="4191000"/>
            <a:ext cx="3784619" cy="2333626"/>
          </a:xfrm>
          <a:prstGeom prst="rect">
            <a:avLst/>
          </a:prstGeom>
          <a:noFill/>
        </p:spPr>
      </p:pic>
      <p:sp>
        <p:nvSpPr>
          <p:cNvPr id="15362" name="AutoShape 2" descr="מעבר כרם שלום - אייטם למגזין, 2 באפריל 2018 (מערכת וואלה! NEWS , אמיר בוחב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 name="Title 3">
            <a:extLst>
              <a:ext uri="{FF2B5EF4-FFF2-40B4-BE49-F238E27FC236}">
                <a16:creationId xmlns:a16="http://schemas.microsoft.com/office/drawing/2014/main" xmlns="" id="{C2A059C6-9423-4752-8B40-93A7347737BD}"/>
              </a:ext>
            </a:extLst>
          </p:cNvPr>
          <p:cNvSpPr txBox="1">
            <a:spLocks/>
          </p:cNvSpPr>
          <p:nvPr/>
        </p:nvSpPr>
        <p:spPr>
          <a:xfrm>
            <a:off x="21431" y="242260"/>
            <a:ext cx="9101138"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The Paradoxical Rationale of Strategy Planning</a:t>
            </a:r>
            <a:endParaRPr lang="he-IL" sz="3600" b="1" dirty="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5" name="TextBox 4"/>
          <p:cNvSpPr txBox="1"/>
          <p:nvPr/>
        </p:nvSpPr>
        <p:spPr>
          <a:xfrm>
            <a:off x="457200" y="3429000"/>
            <a:ext cx="7315200" cy="1200329"/>
          </a:xfrm>
          <a:prstGeom prst="rect">
            <a:avLst/>
          </a:prstGeom>
          <a:noFill/>
        </p:spPr>
        <p:txBody>
          <a:bodyPr wrap="square" rtlCol="0">
            <a:spAutoFit/>
          </a:bodyPr>
          <a:lstStyle/>
          <a:p>
            <a:r>
              <a:rPr lang="en-US" sz="3600" b="1" dirty="0" smtClean="0"/>
              <a:t>The Idea of </a:t>
            </a:r>
            <a:r>
              <a:rPr lang="en-US" sz="3600" b="1" dirty="0" smtClean="0"/>
              <a:t>“the Middle” </a:t>
            </a:r>
            <a:r>
              <a:rPr lang="en-US" sz="3600" b="1" dirty="0" smtClean="0"/>
              <a:t>and the Process of Reaching it</a:t>
            </a:r>
            <a:endParaRPr lang="en-US" sz="3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דרג מדיני.jpg"/>
          <p:cNvPicPr>
            <a:picLocks noGrp="1" noChangeAspect="1"/>
          </p:cNvPicPr>
          <p:nvPr>
            <p:ph idx="1"/>
          </p:nvPr>
        </p:nvPicPr>
        <p:blipFill>
          <a:blip r:embed="rId3" cstate="print"/>
          <a:stretch>
            <a:fillRect/>
          </a:stretch>
        </p:blipFill>
        <p:spPr>
          <a:xfrm>
            <a:off x="557842" y="1600200"/>
            <a:ext cx="8028316" cy="4525963"/>
          </a:xfrm>
        </p:spPr>
      </p:pic>
      <p:sp>
        <p:nvSpPr>
          <p:cNvPr id="5" name="Title 3">
            <a:extLst>
              <a:ext uri="{FF2B5EF4-FFF2-40B4-BE49-F238E27FC236}">
                <a16:creationId xmlns:a16="http://schemas.microsoft.com/office/drawing/2014/main" xmlns="" id="{AB67A9B0-1179-43A4-85E7-2610EB0B3DC7}"/>
              </a:ext>
            </a:extLst>
          </p:cNvPr>
          <p:cNvSpPr txBox="1">
            <a:spLocks/>
          </p:cNvSpPr>
          <p:nvPr/>
        </p:nvSpPr>
        <p:spPr>
          <a:xfrm>
            <a:off x="21431" y="242260"/>
            <a:ext cx="9101138"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cs typeface="+mn-cs"/>
              </a:rPr>
              <a:t>Contradictory Cabinet Directives</a:t>
            </a:r>
            <a:endParaRPr lang="he-IL" sz="3600" b="1" dirty="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cstate="print"/>
          <a:srcRect/>
          <a:stretch>
            <a:fillRect/>
          </a:stretch>
        </p:blipFill>
        <p:spPr bwMode="auto">
          <a:xfrm>
            <a:off x="3352800" y="3048000"/>
            <a:ext cx="3733800" cy="1981200"/>
          </a:xfrm>
          <a:prstGeom prst="rect">
            <a:avLst/>
          </a:prstGeom>
          <a:noFill/>
        </p:spPr>
      </p:pic>
      <p:sp>
        <p:nvSpPr>
          <p:cNvPr id="3" name="Title 2"/>
          <p:cNvSpPr>
            <a:spLocks noGrp="1"/>
          </p:cNvSpPr>
          <p:nvPr>
            <p:ph type="title"/>
          </p:nvPr>
        </p:nvSpPr>
        <p:spPr>
          <a:xfrm>
            <a:off x="0" y="274638"/>
            <a:ext cx="9144000" cy="1143000"/>
          </a:xfrm>
        </p:spPr>
        <p:txBody>
          <a:bodyPr>
            <a:normAutofit/>
          </a:bodyPr>
          <a:lstStyle/>
          <a:p>
            <a:r>
              <a:rPr lang="en-US" sz="3600" b="1" dirty="0">
                <a:cs typeface="+mn-cs"/>
              </a:rPr>
              <a:t>An Array of Tactical Tools</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Tear Gas</a:t>
            </a:r>
            <a:endParaRPr lang="he-IL" sz="2400" b="1" dirty="0"/>
          </a:p>
        </p:txBody>
      </p:sp>
      <p:pic>
        <p:nvPicPr>
          <p:cNvPr id="6" name="Picture 5" descr="מגדל תצפחת.jpg"/>
          <p:cNvPicPr>
            <a:picLocks noChangeAspect="1"/>
          </p:cNvPicPr>
          <p:nvPr/>
        </p:nvPicPr>
        <p:blipFill>
          <a:blip r:embed="rId6" cstate="print"/>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Lookouts</a:t>
            </a:r>
            <a:endParaRPr lang="he-IL" sz="2400" b="1" dirty="0"/>
          </a:p>
        </p:txBody>
      </p:sp>
      <p:pic>
        <p:nvPicPr>
          <p:cNvPr id="32782" name="Picture 14" descr="תוצאת תמונה עבור עזה צלפים"/>
          <p:cNvPicPr>
            <a:picLocks noChangeAspect="1" noChangeArrowheads="1"/>
          </p:cNvPicPr>
          <p:nvPr/>
        </p:nvPicPr>
        <p:blipFill>
          <a:blip r:embed="rId7" cstate="print"/>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Snipers</a:t>
            </a:r>
            <a:endParaRPr lang="he-IL" sz="2400" b="1" dirty="0"/>
          </a:p>
        </p:txBody>
      </p:sp>
      <p:pic>
        <p:nvPicPr>
          <p:cNvPr id="32786" name="Picture 18" descr="תוצאת תמונה עבור טנקים גזר עזה"/>
          <p:cNvPicPr>
            <a:picLocks noChangeAspect="1" noChangeArrowheads="1"/>
          </p:cNvPicPr>
          <p:nvPr/>
        </p:nvPicPr>
        <p:blipFill>
          <a:blip r:embed="rId8" cstate="print"/>
          <a:srcRect/>
          <a:stretch>
            <a:fillRect/>
          </a:stretch>
        </p:blipFill>
        <p:spPr bwMode="auto">
          <a:xfrm>
            <a:off x="0" y="1295400"/>
            <a:ext cx="2971800" cy="1752600"/>
          </a:xfrm>
          <a:prstGeom prst="rect">
            <a:avLst/>
          </a:prstGeom>
          <a:noFill/>
        </p:spPr>
      </p:pic>
      <p:sp>
        <p:nvSpPr>
          <p:cNvPr id="19" name="TextBox 18"/>
          <p:cNvSpPr txBox="1"/>
          <p:nvPr/>
        </p:nvSpPr>
        <p:spPr>
          <a:xfrm>
            <a:off x="10298" y="2582216"/>
            <a:ext cx="2961502"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Armored Vehicles</a:t>
            </a:r>
            <a:endParaRPr lang="he-IL" sz="2400" b="1" dirty="0"/>
          </a:p>
        </p:txBody>
      </p:sp>
      <p:sp>
        <p:nvSpPr>
          <p:cNvPr id="21" name="TextBox 20"/>
          <p:cNvSpPr txBox="1"/>
          <p:nvPr/>
        </p:nvSpPr>
        <p:spPr>
          <a:xfrm>
            <a:off x="35814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smtClean="0"/>
              <a:t>Positioning Soldiers</a:t>
            </a:r>
            <a:endParaRPr lang="he-IL" sz="2400" b="1" dirty="0"/>
          </a:p>
        </p:txBody>
      </p:sp>
      <p:pic>
        <p:nvPicPr>
          <p:cNvPr id="10244" name="Picture 4" descr="תוצאת תמונה עבור הקמת מחסומים צבאיים בסמוך לישובים"/>
          <p:cNvPicPr>
            <a:picLocks noChangeAspect="1" noChangeArrowheads="1"/>
          </p:cNvPicPr>
          <p:nvPr/>
        </p:nvPicPr>
        <p:blipFill>
          <a:blip r:embed="rId9" cstate="print"/>
          <a:srcRect/>
          <a:stretch>
            <a:fillRect/>
          </a:stretch>
        </p:blipFill>
        <p:spPr bwMode="auto">
          <a:xfrm>
            <a:off x="0" y="5029200"/>
            <a:ext cx="3333750" cy="1828800"/>
          </a:xfrm>
          <a:prstGeom prst="rect">
            <a:avLst/>
          </a:prstGeom>
          <a:noFill/>
        </p:spPr>
      </p:pic>
      <p:sp>
        <p:nvSpPr>
          <p:cNvPr id="22" name="TextBox 21"/>
          <p:cNvSpPr txBox="1"/>
          <p:nvPr/>
        </p:nvSpPr>
        <p:spPr>
          <a:xfrm>
            <a:off x="10297" y="6396335"/>
            <a:ext cx="3360995"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Encirclement/Isolation</a:t>
            </a:r>
            <a:endParaRPr lang="he-IL" sz="2400" b="1" dirty="0"/>
          </a:p>
        </p:txBody>
      </p:sp>
      <p:pic>
        <p:nvPicPr>
          <p:cNvPr id="10246" name="Picture 6" descr="תמונה קשורה"/>
          <p:cNvPicPr>
            <a:picLocks noChangeAspect="1" noChangeArrowheads="1"/>
          </p:cNvPicPr>
          <p:nvPr/>
        </p:nvPicPr>
        <p:blipFill>
          <a:blip r:embed="rId10" cstate="print"/>
          <a:srcRect/>
          <a:stretch>
            <a:fillRect/>
          </a:stretch>
        </p:blipFill>
        <p:spPr bwMode="auto">
          <a:xfrm>
            <a:off x="3352800" y="5029200"/>
            <a:ext cx="3086657" cy="1828800"/>
          </a:xfrm>
          <a:prstGeom prst="rect">
            <a:avLst/>
          </a:prstGeom>
          <a:noFill/>
        </p:spPr>
      </p:pic>
      <p:sp>
        <p:nvSpPr>
          <p:cNvPr id="24" name="TextBox 23"/>
          <p:cNvSpPr txBox="1"/>
          <p:nvPr/>
        </p:nvSpPr>
        <p:spPr>
          <a:xfrm>
            <a:off x="3581400" y="6396336"/>
            <a:ext cx="2667000" cy="461664"/>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Aid Airdrop</a:t>
            </a:r>
            <a:endParaRPr lang="he-IL" sz="2400" b="1" dirty="0"/>
          </a:p>
        </p:txBody>
      </p:sp>
      <p:cxnSp>
        <p:nvCxnSpPr>
          <p:cNvPr id="27" name="Straight Connector 26"/>
          <p:cNvCxnSpPr/>
          <p:nvPr/>
        </p:nvCxnSpPr>
        <p:spPr>
          <a:xfrm>
            <a:off x="10820400" y="2743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Field Hospital</a:t>
            </a:r>
            <a:endParaRPr lang="he-IL" sz="2400" b="1" dirty="0"/>
          </a:p>
        </p:txBody>
      </p:sp>
      <p:pic>
        <p:nvPicPr>
          <p:cNvPr id="29" name="Picture 28" descr="אוטובוס שרוף.jpeg"/>
          <p:cNvPicPr>
            <a:picLocks noChangeAspect="1"/>
          </p:cNvPicPr>
          <p:nvPr/>
        </p:nvPicPr>
        <p:blipFill>
          <a:blip r:embed="rId11" cstate="print"/>
          <a:stretch>
            <a:fillRect/>
          </a:stretch>
        </p:blipFill>
        <p:spPr>
          <a:xfrm>
            <a:off x="7086600" y="3048000"/>
            <a:ext cx="2057400" cy="1981200"/>
          </a:xfrm>
          <a:prstGeom prst="rect">
            <a:avLst/>
          </a:prstGeom>
        </p:spPr>
      </p:pic>
      <p:sp>
        <p:nvSpPr>
          <p:cNvPr id="30" name="TextBox 29"/>
          <p:cNvSpPr txBox="1"/>
          <p:nvPr/>
        </p:nvSpPr>
        <p:spPr>
          <a:xfrm>
            <a:off x="7239000" y="4574738"/>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a:t>"</a:t>
            </a:r>
            <a:r>
              <a:rPr lang="en-US" sz="2400" b="1" dirty="0"/>
              <a:t>Ambush</a:t>
            </a:r>
            <a:r>
              <a:rPr lang="he-IL" sz="2400" b="1"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cstate="print"/>
          <a:srcRect/>
          <a:stretch>
            <a:fillRect/>
          </a:stretch>
        </p:blipFill>
        <p:spPr bwMode="auto">
          <a:xfrm>
            <a:off x="3352800" y="3048000"/>
            <a:ext cx="3733800" cy="1981200"/>
          </a:xfrm>
          <a:prstGeom prst="rect">
            <a:avLst/>
          </a:prstGeom>
          <a:noFill/>
        </p:spPr>
      </p:pic>
      <p:sp>
        <p:nvSpPr>
          <p:cNvPr id="3" name="Title 2"/>
          <p:cNvSpPr>
            <a:spLocks noGrp="1"/>
          </p:cNvSpPr>
          <p:nvPr>
            <p:ph type="title"/>
          </p:nvPr>
        </p:nvSpPr>
        <p:spPr>
          <a:xfrm>
            <a:off x="0" y="274638"/>
            <a:ext cx="9144000" cy="1143000"/>
          </a:xfrm>
        </p:spPr>
        <p:txBody>
          <a:bodyPr>
            <a:normAutofit/>
          </a:bodyPr>
          <a:lstStyle/>
          <a:p>
            <a:r>
              <a:rPr lang="en-US" sz="3600" b="1" dirty="0">
                <a:cs typeface="+mn-cs"/>
              </a:rPr>
              <a:t>An Array of Tactical Tools</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Tear Gas</a:t>
            </a:r>
            <a:endParaRPr lang="he-IL" sz="2400" b="1" dirty="0"/>
          </a:p>
        </p:txBody>
      </p:sp>
      <p:pic>
        <p:nvPicPr>
          <p:cNvPr id="6" name="Picture 5" descr="מגדל תצפחת.jpg"/>
          <p:cNvPicPr>
            <a:picLocks noChangeAspect="1"/>
          </p:cNvPicPr>
          <p:nvPr/>
        </p:nvPicPr>
        <p:blipFill>
          <a:blip r:embed="rId6" cstate="print"/>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Lookouts</a:t>
            </a:r>
            <a:endParaRPr lang="he-IL" sz="2400" b="1" dirty="0"/>
          </a:p>
        </p:txBody>
      </p:sp>
      <p:pic>
        <p:nvPicPr>
          <p:cNvPr id="32782" name="Picture 14" descr="תוצאת תמונה עבור עזה צלפים"/>
          <p:cNvPicPr>
            <a:picLocks noChangeAspect="1" noChangeArrowheads="1"/>
          </p:cNvPicPr>
          <p:nvPr/>
        </p:nvPicPr>
        <p:blipFill>
          <a:blip r:embed="rId7" cstate="print"/>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Snipers</a:t>
            </a:r>
            <a:endParaRPr lang="he-IL" sz="2400" b="1" dirty="0"/>
          </a:p>
        </p:txBody>
      </p:sp>
      <p:pic>
        <p:nvPicPr>
          <p:cNvPr id="32786" name="Picture 18" descr="תוצאת תמונה עבור טנקים גזר עזה"/>
          <p:cNvPicPr>
            <a:picLocks noChangeAspect="1" noChangeArrowheads="1"/>
          </p:cNvPicPr>
          <p:nvPr/>
        </p:nvPicPr>
        <p:blipFill>
          <a:blip r:embed="rId8" cstate="print"/>
          <a:srcRect/>
          <a:stretch>
            <a:fillRect/>
          </a:stretch>
        </p:blipFill>
        <p:spPr bwMode="auto">
          <a:xfrm>
            <a:off x="0" y="1295400"/>
            <a:ext cx="2971800" cy="1752600"/>
          </a:xfrm>
          <a:prstGeom prst="rect">
            <a:avLst/>
          </a:prstGeom>
          <a:noFill/>
        </p:spPr>
      </p:pic>
      <p:sp>
        <p:nvSpPr>
          <p:cNvPr id="19" name="TextBox 18"/>
          <p:cNvSpPr txBox="1"/>
          <p:nvPr/>
        </p:nvSpPr>
        <p:spPr>
          <a:xfrm>
            <a:off x="10298" y="2582216"/>
            <a:ext cx="2961502"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Armored Vehicles</a:t>
            </a:r>
            <a:endParaRPr lang="he-IL" sz="2400" b="1" dirty="0"/>
          </a:p>
        </p:txBody>
      </p:sp>
      <p:sp>
        <p:nvSpPr>
          <p:cNvPr id="21" name="TextBox 20"/>
          <p:cNvSpPr txBox="1"/>
          <p:nvPr/>
        </p:nvSpPr>
        <p:spPr>
          <a:xfrm>
            <a:off x="35814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smtClean="0"/>
              <a:t>Positioning Soldiers</a:t>
            </a:r>
            <a:endParaRPr lang="he-IL" sz="2400" b="1" dirty="0"/>
          </a:p>
        </p:txBody>
      </p:sp>
      <p:pic>
        <p:nvPicPr>
          <p:cNvPr id="10244" name="Picture 4" descr="תוצאת תמונה עבור הקמת מחסומים צבאיים בסמוך לישובים"/>
          <p:cNvPicPr>
            <a:picLocks noChangeAspect="1" noChangeArrowheads="1"/>
          </p:cNvPicPr>
          <p:nvPr/>
        </p:nvPicPr>
        <p:blipFill>
          <a:blip r:embed="rId9" cstate="print"/>
          <a:srcRect/>
          <a:stretch>
            <a:fillRect/>
          </a:stretch>
        </p:blipFill>
        <p:spPr bwMode="auto">
          <a:xfrm>
            <a:off x="0" y="5029200"/>
            <a:ext cx="3333750" cy="1828800"/>
          </a:xfrm>
          <a:prstGeom prst="rect">
            <a:avLst/>
          </a:prstGeom>
          <a:noFill/>
        </p:spPr>
      </p:pic>
      <p:sp>
        <p:nvSpPr>
          <p:cNvPr id="22" name="TextBox 21"/>
          <p:cNvSpPr txBox="1"/>
          <p:nvPr/>
        </p:nvSpPr>
        <p:spPr>
          <a:xfrm>
            <a:off x="10297" y="6396335"/>
            <a:ext cx="3360995"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Encirclement/Isolation</a:t>
            </a:r>
            <a:endParaRPr lang="he-IL" sz="2400" b="1" dirty="0"/>
          </a:p>
        </p:txBody>
      </p:sp>
      <p:pic>
        <p:nvPicPr>
          <p:cNvPr id="10246" name="Picture 6" descr="תמונה קשורה"/>
          <p:cNvPicPr>
            <a:picLocks noChangeAspect="1" noChangeArrowheads="1"/>
          </p:cNvPicPr>
          <p:nvPr/>
        </p:nvPicPr>
        <p:blipFill>
          <a:blip r:embed="rId10" cstate="print"/>
          <a:srcRect/>
          <a:stretch>
            <a:fillRect/>
          </a:stretch>
        </p:blipFill>
        <p:spPr bwMode="auto">
          <a:xfrm>
            <a:off x="3329674" y="5059362"/>
            <a:ext cx="3086657" cy="1828800"/>
          </a:xfrm>
          <a:prstGeom prst="rect">
            <a:avLst/>
          </a:prstGeom>
          <a:noFill/>
        </p:spPr>
      </p:pic>
      <p:sp>
        <p:nvSpPr>
          <p:cNvPr id="24" name="TextBox 23"/>
          <p:cNvSpPr txBox="1"/>
          <p:nvPr/>
        </p:nvSpPr>
        <p:spPr>
          <a:xfrm>
            <a:off x="3581400" y="6396336"/>
            <a:ext cx="2667000" cy="461664"/>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Aid Airdrop</a:t>
            </a:r>
            <a:endParaRPr lang="he-IL" sz="2400" b="1" dirty="0"/>
          </a:p>
        </p:txBody>
      </p:sp>
      <p:cxnSp>
        <p:nvCxnSpPr>
          <p:cNvPr id="27" name="Straight Connector 26"/>
          <p:cNvCxnSpPr/>
          <p:nvPr/>
        </p:nvCxnSpPr>
        <p:spPr>
          <a:xfrm>
            <a:off x="10820400" y="2743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en-US" sz="2400" b="1" dirty="0"/>
              <a:t>Field Hospital</a:t>
            </a:r>
            <a:endParaRPr lang="he-IL" sz="2400" b="1" dirty="0"/>
          </a:p>
        </p:txBody>
      </p:sp>
      <p:pic>
        <p:nvPicPr>
          <p:cNvPr id="29" name="Picture 28" descr="אוטובוס שרוף.jpeg"/>
          <p:cNvPicPr>
            <a:picLocks noChangeAspect="1"/>
          </p:cNvPicPr>
          <p:nvPr/>
        </p:nvPicPr>
        <p:blipFill>
          <a:blip r:embed="rId11" cstate="print"/>
          <a:stretch>
            <a:fillRect/>
          </a:stretch>
        </p:blipFill>
        <p:spPr>
          <a:xfrm>
            <a:off x="7086600" y="3048000"/>
            <a:ext cx="2057400" cy="1981200"/>
          </a:xfrm>
          <a:prstGeom prst="rect">
            <a:avLst/>
          </a:prstGeom>
        </p:spPr>
      </p:pic>
      <p:sp>
        <p:nvSpPr>
          <p:cNvPr id="30" name="TextBox 29"/>
          <p:cNvSpPr txBox="1"/>
          <p:nvPr/>
        </p:nvSpPr>
        <p:spPr>
          <a:xfrm>
            <a:off x="7239000" y="4574738"/>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a:t>"</a:t>
            </a:r>
            <a:r>
              <a:rPr lang="en-US" sz="2400" b="1" dirty="0"/>
              <a:t>Ambush</a:t>
            </a:r>
            <a:r>
              <a:rPr lang="he-IL" sz="2400" b="1" dirty="0"/>
              <a:t>"</a:t>
            </a:r>
          </a:p>
        </p:txBody>
      </p:sp>
      <p:sp>
        <p:nvSpPr>
          <p:cNvPr id="4" name="Multiplication Sign 3">
            <a:extLst>
              <a:ext uri="{FF2B5EF4-FFF2-40B4-BE49-F238E27FC236}">
                <a16:creationId xmlns:a16="http://schemas.microsoft.com/office/drawing/2014/main" xmlns="" id="{6215592E-FFC0-49D4-8DC2-3B1CFACC8EE3}"/>
              </a:ext>
            </a:extLst>
          </p:cNvPr>
          <p:cNvSpPr/>
          <p:nvPr/>
        </p:nvSpPr>
        <p:spPr>
          <a:xfrm>
            <a:off x="5486400" y="3394373"/>
            <a:ext cx="990600" cy="18702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xmlns="" id="{A5D787A7-EBD2-4EE0-9C02-9A31ABEAB197}"/>
              </a:ext>
            </a:extLst>
          </p:cNvPr>
          <p:cNvSpPr/>
          <p:nvPr/>
        </p:nvSpPr>
        <p:spPr>
          <a:xfrm>
            <a:off x="5685182" y="2329805"/>
            <a:ext cx="4479923" cy="3382962"/>
          </a:xfrm>
          <a:prstGeom prst="mathMultiply">
            <a:avLst>
              <a:gd name="adj1" fmla="val 2335"/>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4" name="Multiplication Sign 33">
            <a:extLst>
              <a:ext uri="{FF2B5EF4-FFF2-40B4-BE49-F238E27FC236}">
                <a16:creationId xmlns:a16="http://schemas.microsoft.com/office/drawing/2014/main" xmlns="" id="{EFC58277-0010-4CB0-936C-011C04A8F1EF}"/>
              </a:ext>
            </a:extLst>
          </p:cNvPr>
          <p:cNvSpPr/>
          <p:nvPr/>
        </p:nvSpPr>
        <p:spPr>
          <a:xfrm>
            <a:off x="5532438" y="4068762"/>
            <a:ext cx="4479923" cy="3382962"/>
          </a:xfrm>
          <a:prstGeom prst="mathMultiply">
            <a:avLst>
              <a:gd name="adj1" fmla="val 2335"/>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Multiplication Sign 34">
            <a:extLst>
              <a:ext uri="{FF2B5EF4-FFF2-40B4-BE49-F238E27FC236}">
                <a16:creationId xmlns:a16="http://schemas.microsoft.com/office/drawing/2014/main" xmlns="" id="{48BCA218-01C4-43F8-8BF0-2B4B530C9476}"/>
              </a:ext>
            </a:extLst>
          </p:cNvPr>
          <p:cNvSpPr/>
          <p:nvPr/>
        </p:nvSpPr>
        <p:spPr>
          <a:xfrm>
            <a:off x="2743201" y="4082405"/>
            <a:ext cx="4479923" cy="3382962"/>
          </a:xfrm>
          <a:prstGeom prst="mathMultiply">
            <a:avLst>
              <a:gd name="adj1" fmla="val 2335"/>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0102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4525963"/>
          </a:xfrm>
        </p:spPr>
        <p:txBody>
          <a:bodyPr/>
          <a:lstStyle/>
          <a:p>
            <a:pPr algn="l">
              <a:spcBef>
                <a:spcPts val="1200"/>
              </a:spcBef>
              <a:spcAft>
                <a:spcPts val="1200"/>
              </a:spcAft>
            </a:pPr>
            <a:r>
              <a:rPr lang="en-US" b="1" dirty="0"/>
              <a:t>Environment</a:t>
            </a:r>
            <a:endParaRPr lang="he-IL" b="1" dirty="0"/>
          </a:p>
          <a:p>
            <a:pPr algn="l">
              <a:spcBef>
                <a:spcPts val="1200"/>
              </a:spcBef>
              <a:spcAft>
                <a:spcPts val="1200"/>
              </a:spcAft>
            </a:pPr>
            <a:r>
              <a:rPr lang="en-US" b="1" dirty="0"/>
              <a:t>Understanding</a:t>
            </a:r>
            <a:endParaRPr lang="he-IL" b="1" dirty="0"/>
          </a:p>
          <a:p>
            <a:pPr algn="l">
              <a:spcBef>
                <a:spcPts val="1200"/>
              </a:spcBef>
              <a:spcAft>
                <a:spcPts val="1200"/>
              </a:spcAft>
            </a:pPr>
            <a:r>
              <a:rPr lang="en-US" b="1" dirty="0"/>
              <a:t>Planning</a:t>
            </a:r>
            <a:endParaRPr lang="he-IL" b="1" dirty="0"/>
          </a:p>
          <a:p>
            <a:pPr algn="l">
              <a:spcBef>
                <a:spcPts val="1200"/>
              </a:spcBef>
              <a:spcAft>
                <a:spcPts val="1200"/>
              </a:spcAft>
            </a:pPr>
            <a:r>
              <a:rPr lang="en-US" b="1" dirty="0"/>
              <a:t>The “Middle” Concept </a:t>
            </a:r>
            <a:endParaRPr lang="he-IL" b="1" dirty="0"/>
          </a:p>
          <a:p>
            <a:pPr algn="l">
              <a:spcBef>
                <a:spcPts val="1200"/>
              </a:spcBef>
              <a:spcAft>
                <a:spcPts val="1200"/>
              </a:spcAft>
            </a:pPr>
            <a:r>
              <a:rPr lang="en-US" b="1" dirty="0"/>
              <a:t>Action and Intervention</a:t>
            </a:r>
            <a:endParaRPr lang="he-IL" b="1" dirty="0"/>
          </a:p>
        </p:txBody>
      </p:sp>
      <p:sp>
        <p:nvSpPr>
          <p:cNvPr id="2" name="Title 1"/>
          <p:cNvSpPr>
            <a:spLocks noGrp="1"/>
          </p:cNvSpPr>
          <p:nvPr>
            <p:ph type="title"/>
          </p:nvPr>
        </p:nvSpPr>
        <p:spPr>
          <a:xfrm>
            <a:off x="228600" y="0"/>
            <a:ext cx="8229600" cy="868362"/>
          </a:xfrm>
        </p:spPr>
        <p:txBody>
          <a:bodyPr>
            <a:normAutofit/>
          </a:bodyPr>
          <a:lstStyle/>
          <a:p>
            <a:r>
              <a:rPr lang="en-US" sz="3600" b="1" dirty="0">
                <a:cs typeface="+mn-cs"/>
              </a:rPr>
              <a:t>Presentation Order</a:t>
            </a:r>
            <a:endParaRPr lang="he-IL" sz="3600" b="1" dirty="0">
              <a:cs typeface="+mn-cs"/>
            </a:endParaRPr>
          </a:p>
        </p:txBody>
      </p:sp>
      <p:pic>
        <p:nvPicPr>
          <p:cNvPr id="3074" name="Picture 2" descr="תמונה קשורה"/>
          <p:cNvPicPr>
            <a:picLocks noChangeAspect="1" noChangeArrowheads="1"/>
          </p:cNvPicPr>
          <p:nvPr/>
        </p:nvPicPr>
        <p:blipFill>
          <a:blip r:embed="rId2" cstate="print"/>
          <a:srcRect/>
          <a:stretch>
            <a:fillRect/>
          </a:stretch>
        </p:blipFill>
        <p:spPr bwMode="auto">
          <a:xfrm>
            <a:off x="5486400" y="805819"/>
            <a:ext cx="3429000" cy="4200525"/>
          </a:xfrm>
          <a:prstGeom prst="rect">
            <a:avLst/>
          </a:prstGeom>
          <a:solidFill>
            <a:srgbClr val="F7D3AA"/>
          </a:solidFill>
        </p:spPr>
      </p:pic>
      <p:pic>
        <p:nvPicPr>
          <p:cNvPr id="32770" name="Picture 2" descr="http://4.bp.blogspot.com/-ah8zaVwu5WE/U89Ro5RAcYI/AAAAAAAADTE/rPVPz1fCQVc/s1600/%D7%A1%D7%92'%D7%A2%D7%99%D7%94.jpg"/>
          <p:cNvPicPr>
            <a:picLocks noChangeAspect="1" noChangeArrowheads="1"/>
          </p:cNvPicPr>
          <p:nvPr/>
        </p:nvPicPr>
        <p:blipFill>
          <a:blip r:embed="rId3" cstate="print"/>
          <a:srcRect/>
          <a:stretch>
            <a:fillRect/>
          </a:stretch>
        </p:blipFill>
        <p:spPr bwMode="auto">
          <a:xfrm>
            <a:off x="4230460" y="4812520"/>
            <a:ext cx="3363464" cy="1912940"/>
          </a:xfrm>
          <a:prstGeom prst="rect">
            <a:avLst/>
          </a:prstGeom>
          <a:noFill/>
        </p:spPr>
      </p:pic>
      <p:sp>
        <p:nvSpPr>
          <p:cNvPr id="6" name="Rectangle 5">
            <a:extLst>
              <a:ext uri="{FF2B5EF4-FFF2-40B4-BE49-F238E27FC236}">
                <a16:creationId xmlns:a16="http://schemas.microsoft.com/office/drawing/2014/main" xmlns="" id="{AAD0A2D4-6858-4FDE-964E-288891113EBA}"/>
              </a:ext>
            </a:extLst>
          </p:cNvPr>
          <p:cNvSpPr/>
          <p:nvPr/>
        </p:nvSpPr>
        <p:spPr>
          <a:xfrm>
            <a:off x="5638800" y="868362"/>
            <a:ext cx="914400" cy="122238"/>
          </a:xfrm>
          <a:prstGeom prst="rect">
            <a:avLst/>
          </a:prstGeom>
          <a:solidFill>
            <a:srgbClr val="FF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46C2BB3-0069-42ED-98F6-17F83667AD52}"/>
              </a:ext>
            </a:extLst>
          </p:cNvPr>
          <p:cNvSpPr/>
          <p:nvPr/>
        </p:nvSpPr>
        <p:spPr>
          <a:xfrm>
            <a:off x="5520233" y="728246"/>
            <a:ext cx="1046056" cy="338554"/>
          </a:xfrm>
          <a:prstGeom prst="rect">
            <a:avLst/>
          </a:prstGeom>
        </p:spPr>
        <p:txBody>
          <a:bodyPr wrap="none">
            <a:spAutoFit/>
          </a:bodyPr>
          <a:lstStyle/>
          <a:p>
            <a:r>
              <a:rPr lang="en-US" sz="1600" b="1" dirty="0"/>
              <a:t>Gaza Strip</a:t>
            </a:r>
          </a:p>
        </p:txBody>
      </p:sp>
      <p:sp>
        <p:nvSpPr>
          <p:cNvPr id="9" name="Rectangle 8">
            <a:extLst>
              <a:ext uri="{FF2B5EF4-FFF2-40B4-BE49-F238E27FC236}">
                <a16:creationId xmlns:a16="http://schemas.microsoft.com/office/drawing/2014/main" xmlns="" id="{0B4CC83F-D21C-463D-9BF0-EDA1AE500D3A}"/>
              </a:ext>
            </a:extLst>
          </p:cNvPr>
          <p:cNvSpPr/>
          <p:nvPr/>
        </p:nvSpPr>
        <p:spPr>
          <a:xfrm>
            <a:off x="5520233" y="2046856"/>
            <a:ext cx="1405706" cy="276999"/>
          </a:xfrm>
          <a:prstGeom prst="rect">
            <a:avLst/>
          </a:prstGeom>
          <a:solidFill>
            <a:srgbClr val="9EC7F3"/>
          </a:solidFill>
        </p:spPr>
        <p:txBody>
          <a:bodyPr wrap="none">
            <a:spAutoFit/>
          </a:bodyPr>
          <a:lstStyle/>
          <a:p>
            <a:r>
              <a:rPr lang="en-US" sz="1200" b="1" dirty="0">
                <a:solidFill>
                  <a:srgbClr val="232EE0"/>
                </a:solidFill>
              </a:rPr>
              <a:t>Mediterranean Sea</a:t>
            </a:r>
          </a:p>
        </p:txBody>
      </p:sp>
      <p:sp>
        <p:nvSpPr>
          <p:cNvPr id="10" name="Rectangle 9">
            <a:extLst>
              <a:ext uri="{FF2B5EF4-FFF2-40B4-BE49-F238E27FC236}">
                <a16:creationId xmlns:a16="http://schemas.microsoft.com/office/drawing/2014/main" xmlns="" id="{E2CC2B63-B447-43A2-A578-D65B09AEFF2F}"/>
              </a:ext>
            </a:extLst>
          </p:cNvPr>
          <p:cNvSpPr/>
          <p:nvPr/>
        </p:nvSpPr>
        <p:spPr>
          <a:xfrm>
            <a:off x="5638800" y="1089010"/>
            <a:ext cx="598936" cy="200055"/>
          </a:xfrm>
          <a:prstGeom prst="rect">
            <a:avLst/>
          </a:prstGeom>
          <a:solidFill>
            <a:schemeClr val="bg1"/>
          </a:solidFill>
        </p:spPr>
        <p:txBody>
          <a:bodyPr wrap="square">
            <a:spAutoFit/>
          </a:bodyPr>
          <a:lstStyle/>
          <a:p>
            <a:pPr algn="r"/>
            <a:r>
              <a:rPr lang="en-US" sz="700" dirty="0"/>
              <a:t>Urban area</a:t>
            </a:r>
          </a:p>
        </p:txBody>
      </p:sp>
      <p:sp>
        <p:nvSpPr>
          <p:cNvPr id="11" name="Rectangle 10">
            <a:extLst>
              <a:ext uri="{FF2B5EF4-FFF2-40B4-BE49-F238E27FC236}">
                <a16:creationId xmlns:a16="http://schemas.microsoft.com/office/drawing/2014/main" xmlns="" id="{CFBBEC55-6725-4DDF-8732-51EDA6CC6D98}"/>
              </a:ext>
            </a:extLst>
          </p:cNvPr>
          <p:cNvSpPr/>
          <p:nvPr/>
        </p:nvSpPr>
        <p:spPr>
          <a:xfrm>
            <a:off x="5520233" y="1241410"/>
            <a:ext cx="717503" cy="200055"/>
          </a:xfrm>
          <a:prstGeom prst="rect">
            <a:avLst/>
          </a:prstGeom>
          <a:solidFill>
            <a:schemeClr val="bg1"/>
          </a:solidFill>
        </p:spPr>
        <p:txBody>
          <a:bodyPr wrap="square">
            <a:spAutoFit/>
          </a:bodyPr>
          <a:lstStyle/>
          <a:p>
            <a:pPr algn="r"/>
            <a:r>
              <a:rPr lang="en-US" sz="700" dirty="0"/>
              <a:t>Refugee Camp</a:t>
            </a:r>
          </a:p>
        </p:txBody>
      </p:sp>
      <p:sp>
        <p:nvSpPr>
          <p:cNvPr id="12" name="Rectangle 11">
            <a:extLst>
              <a:ext uri="{FF2B5EF4-FFF2-40B4-BE49-F238E27FC236}">
                <a16:creationId xmlns:a16="http://schemas.microsoft.com/office/drawing/2014/main" xmlns="" id="{AE567352-C1A2-4EBA-BB3A-5F68AA710AD5}"/>
              </a:ext>
            </a:extLst>
          </p:cNvPr>
          <p:cNvSpPr/>
          <p:nvPr/>
        </p:nvSpPr>
        <p:spPr>
          <a:xfrm>
            <a:off x="5520232" y="1459646"/>
            <a:ext cx="759849" cy="200055"/>
          </a:xfrm>
          <a:prstGeom prst="rect">
            <a:avLst/>
          </a:prstGeom>
          <a:solidFill>
            <a:schemeClr val="bg1"/>
          </a:solidFill>
        </p:spPr>
        <p:txBody>
          <a:bodyPr wrap="square">
            <a:spAutoFit/>
          </a:bodyPr>
          <a:lstStyle/>
          <a:p>
            <a:pPr algn="r"/>
            <a:r>
              <a:rPr lang="en-US" sz="700" dirty="0"/>
              <a:t>Border Crossing</a:t>
            </a:r>
          </a:p>
        </p:txBody>
      </p:sp>
      <p:sp>
        <p:nvSpPr>
          <p:cNvPr id="13" name="Rectangle 12">
            <a:extLst>
              <a:ext uri="{FF2B5EF4-FFF2-40B4-BE49-F238E27FC236}">
                <a16:creationId xmlns:a16="http://schemas.microsoft.com/office/drawing/2014/main" xmlns="" id="{9D8C9CD2-47E8-43B1-8EA0-24078E5F4AC9}"/>
              </a:ext>
            </a:extLst>
          </p:cNvPr>
          <p:cNvSpPr/>
          <p:nvPr/>
        </p:nvSpPr>
        <p:spPr>
          <a:xfrm>
            <a:off x="5900156" y="1613728"/>
            <a:ext cx="759849" cy="169277"/>
          </a:xfrm>
          <a:prstGeom prst="rect">
            <a:avLst/>
          </a:prstGeom>
          <a:noFill/>
        </p:spPr>
        <p:txBody>
          <a:bodyPr wrap="square">
            <a:spAutoFit/>
          </a:bodyPr>
          <a:lstStyle/>
          <a:p>
            <a:pPr algn="r"/>
            <a:r>
              <a:rPr lang="en-US" sz="500" dirty="0"/>
              <a:t>kilometers</a:t>
            </a:r>
          </a:p>
        </p:txBody>
      </p:sp>
      <p:sp>
        <p:nvSpPr>
          <p:cNvPr id="7" name="Rectangle 6">
            <a:extLst>
              <a:ext uri="{FF2B5EF4-FFF2-40B4-BE49-F238E27FC236}">
                <a16:creationId xmlns:a16="http://schemas.microsoft.com/office/drawing/2014/main" xmlns="" id="{CA828318-0CB9-4E09-8D1B-C66E7ADFD64D}"/>
              </a:ext>
            </a:extLst>
          </p:cNvPr>
          <p:cNvSpPr/>
          <p:nvPr/>
        </p:nvSpPr>
        <p:spPr>
          <a:xfrm>
            <a:off x="5842086" y="1674181"/>
            <a:ext cx="381000" cy="62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FF26DE24-CC4B-4CF0-BEEC-AAA2348886F3}"/>
              </a:ext>
            </a:extLst>
          </p:cNvPr>
          <p:cNvSpPr/>
          <p:nvPr/>
        </p:nvSpPr>
        <p:spPr>
          <a:xfrm>
            <a:off x="7772400" y="2438400"/>
            <a:ext cx="759849" cy="215444"/>
          </a:xfrm>
          <a:prstGeom prst="rect">
            <a:avLst/>
          </a:prstGeom>
          <a:solidFill>
            <a:srgbClr val="F7D3AA"/>
          </a:solidFill>
          <a:ln>
            <a:noFill/>
          </a:ln>
        </p:spPr>
        <p:txBody>
          <a:bodyPr wrap="square">
            <a:spAutoFit/>
          </a:bodyPr>
          <a:lstStyle/>
          <a:p>
            <a:pPr algn="ctr"/>
            <a:r>
              <a:rPr lang="en-US" sz="800" b="1" dirty="0"/>
              <a:t>Israel</a:t>
            </a:r>
          </a:p>
        </p:txBody>
      </p:sp>
      <p:sp>
        <p:nvSpPr>
          <p:cNvPr id="16" name="Rectangle 15">
            <a:extLst>
              <a:ext uri="{FF2B5EF4-FFF2-40B4-BE49-F238E27FC236}">
                <a16:creationId xmlns:a16="http://schemas.microsoft.com/office/drawing/2014/main" xmlns="" id="{3A50078D-6907-4347-B1CB-AC1219EC99F7}"/>
              </a:ext>
            </a:extLst>
          </p:cNvPr>
          <p:cNvSpPr/>
          <p:nvPr/>
        </p:nvSpPr>
        <p:spPr>
          <a:xfrm>
            <a:off x="5520232" y="4564870"/>
            <a:ext cx="499568" cy="215444"/>
          </a:xfrm>
          <a:prstGeom prst="rect">
            <a:avLst/>
          </a:prstGeom>
          <a:solidFill>
            <a:srgbClr val="D0C0A0"/>
          </a:solidFill>
          <a:ln>
            <a:noFill/>
          </a:ln>
        </p:spPr>
        <p:txBody>
          <a:bodyPr wrap="square">
            <a:spAutoFit/>
          </a:bodyPr>
          <a:lstStyle/>
          <a:p>
            <a:pPr algn="ctr"/>
            <a:r>
              <a:rPr lang="en-US" sz="800" b="1" dirty="0"/>
              <a:t>Egypt</a:t>
            </a:r>
          </a:p>
        </p:txBody>
      </p:sp>
      <p:sp>
        <p:nvSpPr>
          <p:cNvPr id="17" name="Rectangle 16">
            <a:extLst>
              <a:ext uri="{FF2B5EF4-FFF2-40B4-BE49-F238E27FC236}">
                <a16:creationId xmlns:a16="http://schemas.microsoft.com/office/drawing/2014/main" xmlns="" id="{9428B2A4-5963-4226-8031-DDF102BEFDEC}"/>
              </a:ext>
            </a:extLst>
          </p:cNvPr>
          <p:cNvSpPr/>
          <p:nvPr/>
        </p:nvSpPr>
        <p:spPr>
          <a:xfrm>
            <a:off x="5520232" y="4374338"/>
            <a:ext cx="379924" cy="184666"/>
          </a:xfrm>
          <a:prstGeom prst="rect">
            <a:avLst/>
          </a:prstGeom>
          <a:solidFill>
            <a:srgbClr val="D0C0A0"/>
          </a:solidFill>
        </p:spPr>
        <p:txBody>
          <a:bodyPr wrap="square">
            <a:spAutoFit/>
          </a:bodyPr>
          <a:lstStyle/>
          <a:p>
            <a:pPr algn="r"/>
            <a:r>
              <a:rPr lang="en-US" sz="600" dirty="0"/>
              <a:t>Rafah</a:t>
            </a:r>
          </a:p>
        </p:txBody>
      </p:sp>
      <p:sp>
        <p:nvSpPr>
          <p:cNvPr id="18" name="Rectangle 17">
            <a:extLst>
              <a:ext uri="{FF2B5EF4-FFF2-40B4-BE49-F238E27FC236}">
                <a16:creationId xmlns:a16="http://schemas.microsoft.com/office/drawing/2014/main" xmlns="" id="{C6EF697A-5457-4F2B-A485-5AE9A7AECE81}"/>
              </a:ext>
            </a:extLst>
          </p:cNvPr>
          <p:cNvSpPr/>
          <p:nvPr/>
        </p:nvSpPr>
        <p:spPr>
          <a:xfrm>
            <a:off x="7010400" y="3124199"/>
            <a:ext cx="506248" cy="184666"/>
          </a:xfrm>
          <a:prstGeom prst="rect">
            <a:avLst/>
          </a:prstGeom>
          <a:solidFill>
            <a:srgbClr val="F7D3AA"/>
          </a:solidFill>
        </p:spPr>
        <p:txBody>
          <a:bodyPr wrap="square">
            <a:spAutoFit/>
          </a:bodyPr>
          <a:lstStyle/>
          <a:p>
            <a:pPr algn="r"/>
            <a:r>
              <a:rPr lang="en-US" sz="600" dirty="0"/>
              <a:t>Kisufim</a:t>
            </a:r>
          </a:p>
        </p:txBody>
      </p:sp>
      <p:sp>
        <p:nvSpPr>
          <p:cNvPr id="8" name="Rectangle 7">
            <a:extLst>
              <a:ext uri="{FF2B5EF4-FFF2-40B4-BE49-F238E27FC236}">
                <a16:creationId xmlns:a16="http://schemas.microsoft.com/office/drawing/2014/main" xmlns="" id="{5B7F9E43-89FA-48E6-B9F1-D5A7D7C5D24E}"/>
              </a:ext>
            </a:extLst>
          </p:cNvPr>
          <p:cNvSpPr/>
          <p:nvPr/>
        </p:nvSpPr>
        <p:spPr>
          <a:xfrm>
            <a:off x="6096000" y="3505200"/>
            <a:ext cx="184081" cy="184666"/>
          </a:xfrm>
          <a:custGeom>
            <a:avLst/>
            <a:gdLst>
              <a:gd name="connsiteX0" fmla="*/ 0 w 184081"/>
              <a:gd name="connsiteY0" fmla="*/ 0 h 184666"/>
              <a:gd name="connsiteX1" fmla="*/ 184081 w 184081"/>
              <a:gd name="connsiteY1" fmla="*/ 0 h 184666"/>
              <a:gd name="connsiteX2" fmla="*/ 184081 w 184081"/>
              <a:gd name="connsiteY2" fmla="*/ 184666 h 184666"/>
              <a:gd name="connsiteX3" fmla="*/ 0 w 184081"/>
              <a:gd name="connsiteY3" fmla="*/ 184666 h 184666"/>
              <a:gd name="connsiteX4" fmla="*/ 0 w 184081"/>
              <a:gd name="connsiteY4" fmla="*/ 0 h 184666"/>
              <a:gd name="connsiteX0" fmla="*/ 0 w 184081"/>
              <a:gd name="connsiteY0" fmla="*/ 0 h 184666"/>
              <a:gd name="connsiteX1" fmla="*/ 184081 w 184081"/>
              <a:gd name="connsiteY1" fmla="*/ 0 h 184666"/>
              <a:gd name="connsiteX2" fmla="*/ 165031 w 184081"/>
              <a:gd name="connsiteY2" fmla="*/ 165616 h 184666"/>
              <a:gd name="connsiteX3" fmla="*/ 0 w 184081"/>
              <a:gd name="connsiteY3" fmla="*/ 184666 h 184666"/>
              <a:gd name="connsiteX4" fmla="*/ 0 w 184081"/>
              <a:gd name="connsiteY4" fmla="*/ 0 h 18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1" h="184666">
                <a:moveTo>
                  <a:pt x="0" y="0"/>
                </a:moveTo>
                <a:lnTo>
                  <a:pt x="184081" y="0"/>
                </a:lnTo>
                <a:lnTo>
                  <a:pt x="165031" y="165616"/>
                </a:lnTo>
                <a:lnTo>
                  <a:pt x="0" y="184666"/>
                </a:lnTo>
                <a:lnTo>
                  <a:pt x="0" y="0"/>
                </a:lnTo>
                <a:close/>
              </a:path>
            </a:pathLst>
          </a:cu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87DF0E04-2116-497C-8688-19B36F2890F5}"/>
              </a:ext>
            </a:extLst>
          </p:cNvPr>
          <p:cNvSpPr/>
          <p:nvPr/>
        </p:nvSpPr>
        <p:spPr>
          <a:xfrm>
            <a:off x="5699160" y="3520571"/>
            <a:ext cx="641280" cy="276999"/>
          </a:xfrm>
          <a:prstGeom prst="rect">
            <a:avLst/>
          </a:prstGeom>
          <a:noFill/>
        </p:spPr>
        <p:txBody>
          <a:bodyPr wrap="square">
            <a:spAutoFit/>
          </a:bodyPr>
          <a:lstStyle/>
          <a:p>
            <a:pPr algn="r"/>
            <a:r>
              <a:rPr lang="en-US" sz="600" dirty="0"/>
              <a:t>Han </a:t>
            </a:r>
          </a:p>
          <a:p>
            <a:pPr algn="r"/>
            <a:r>
              <a:rPr lang="en-US" sz="600" dirty="0"/>
              <a:t>Yunis</a:t>
            </a:r>
          </a:p>
        </p:txBody>
      </p:sp>
      <p:sp>
        <p:nvSpPr>
          <p:cNvPr id="22" name="Rectangle 21">
            <a:extLst>
              <a:ext uri="{FF2B5EF4-FFF2-40B4-BE49-F238E27FC236}">
                <a16:creationId xmlns:a16="http://schemas.microsoft.com/office/drawing/2014/main" xmlns="" id="{7E0C3527-309E-4118-8F93-48382D70A390}"/>
              </a:ext>
            </a:extLst>
          </p:cNvPr>
          <p:cNvSpPr/>
          <p:nvPr/>
        </p:nvSpPr>
        <p:spPr>
          <a:xfrm>
            <a:off x="7516648" y="1718668"/>
            <a:ext cx="338302" cy="184666"/>
          </a:xfrm>
          <a:prstGeom prst="rect">
            <a:avLst/>
          </a:prstGeom>
          <a:solidFill>
            <a:srgbClr val="FFD0D0"/>
          </a:solidFill>
        </p:spPr>
        <p:txBody>
          <a:bodyPr wrap="square">
            <a:spAutoFit/>
          </a:bodyPr>
          <a:lstStyle/>
          <a:p>
            <a:pPr algn="r"/>
            <a:r>
              <a:rPr lang="en-US" sz="600" dirty="0"/>
              <a:t>Gaza</a:t>
            </a:r>
          </a:p>
        </p:txBody>
      </p:sp>
      <p:sp>
        <p:nvSpPr>
          <p:cNvPr id="23" name="Rectangle 22">
            <a:extLst>
              <a:ext uri="{FF2B5EF4-FFF2-40B4-BE49-F238E27FC236}">
                <a16:creationId xmlns:a16="http://schemas.microsoft.com/office/drawing/2014/main" xmlns="" id="{4DBFC941-D5B0-41BF-9B8E-F5B001B67207}"/>
              </a:ext>
            </a:extLst>
          </p:cNvPr>
          <p:cNvSpPr/>
          <p:nvPr/>
        </p:nvSpPr>
        <p:spPr>
          <a:xfrm>
            <a:off x="8519219" y="1232942"/>
            <a:ext cx="319981" cy="184666"/>
          </a:xfrm>
          <a:prstGeom prst="rect">
            <a:avLst/>
          </a:prstGeom>
          <a:solidFill>
            <a:srgbClr val="F7D3AA"/>
          </a:solidFill>
        </p:spPr>
        <p:txBody>
          <a:bodyPr wrap="square">
            <a:spAutoFit/>
          </a:bodyPr>
          <a:lstStyle/>
          <a:p>
            <a:r>
              <a:rPr lang="en-US" sz="600" dirty="0"/>
              <a:t>Erez</a:t>
            </a:r>
          </a:p>
        </p:txBody>
      </p:sp>
      <p:sp>
        <p:nvSpPr>
          <p:cNvPr id="24" name="Rectangle 23">
            <a:extLst>
              <a:ext uri="{FF2B5EF4-FFF2-40B4-BE49-F238E27FC236}">
                <a16:creationId xmlns:a16="http://schemas.microsoft.com/office/drawing/2014/main" xmlns="" id="{A577C5F4-26B8-494B-B6F7-6CF731F5F6AE}"/>
              </a:ext>
            </a:extLst>
          </p:cNvPr>
          <p:cNvSpPr/>
          <p:nvPr/>
        </p:nvSpPr>
        <p:spPr>
          <a:xfrm>
            <a:off x="8029263" y="2000689"/>
            <a:ext cx="657537" cy="184666"/>
          </a:xfrm>
          <a:prstGeom prst="rect">
            <a:avLst/>
          </a:prstGeom>
          <a:solidFill>
            <a:srgbClr val="F7D3AA"/>
          </a:solidFill>
        </p:spPr>
        <p:txBody>
          <a:bodyPr wrap="square">
            <a:spAutoFit/>
          </a:bodyPr>
          <a:lstStyle/>
          <a:p>
            <a:r>
              <a:rPr lang="en-US" sz="600" dirty="0"/>
              <a:t>Nahal OZ</a:t>
            </a:r>
          </a:p>
        </p:txBody>
      </p:sp>
      <p:sp>
        <p:nvSpPr>
          <p:cNvPr id="25" name="Rectangle 24">
            <a:extLst>
              <a:ext uri="{FF2B5EF4-FFF2-40B4-BE49-F238E27FC236}">
                <a16:creationId xmlns:a16="http://schemas.microsoft.com/office/drawing/2014/main" xmlns="" id="{FDEE4FE6-A6B9-4B6F-A060-51BB26F09A22}"/>
              </a:ext>
            </a:extLst>
          </p:cNvPr>
          <p:cNvSpPr/>
          <p:nvPr/>
        </p:nvSpPr>
        <p:spPr>
          <a:xfrm>
            <a:off x="7884610" y="2181236"/>
            <a:ext cx="657537" cy="184666"/>
          </a:xfrm>
          <a:prstGeom prst="rect">
            <a:avLst/>
          </a:prstGeom>
          <a:solidFill>
            <a:srgbClr val="F7D3AA"/>
          </a:solidFill>
        </p:spPr>
        <p:txBody>
          <a:bodyPr wrap="square">
            <a:spAutoFit/>
          </a:bodyPr>
          <a:lstStyle/>
          <a:p>
            <a:r>
              <a:rPr lang="en-US" sz="600" dirty="0" err="1"/>
              <a:t>Karni</a:t>
            </a:r>
            <a:endParaRPr lang="en-US" sz="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cs typeface="+mn-cs"/>
              </a:rPr>
              <a:t>Absence of “the Middle”</a:t>
            </a:r>
            <a:endParaRPr lang="he-IL" sz="3600" b="1" dirty="0">
              <a:cs typeface="+mn-cs"/>
            </a:endParaRPr>
          </a:p>
        </p:txBody>
      </p:sp>
      <p:sp>
        <p:nvSpPr>
          <p:cNvPr id="39938" name="AutoShape 2" descr="blob:https://web.whatsapp.com/144a7800-a2ce-45f3-8f97-4d70e357a944"/>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 name="Content Placeholder 5" descr="דרג מדיני.jpg"/>
          <p:cNvPicPr>
            <a:picLocks noGrp="1" noChangeAspect="1"/>
          </p:cNvPicPr>
          <p:nvPr>
            <p:ph idx="1"/>
          </p:nvPr>
        </p:nvPicPr>
        <p:blipFill>
          <a:blip r:embed="rId2" cstate="print"/>
          <a:stretch>
            <a:fillRect/>
          </a:stretch>
        </p:blipFill>
        <p:spPr>
          <a:xfrm>
            <a:off x="5486400" y="1295399"/>
            <a:ext cx="3278459" cy="1848231"/>
          </a:xfrm>
          <a:ln>
            <a:solidFill>
              <a:schemeClr val="tx1"/>
            </a:solidFill>
          </a:ln>
        </p:spPr>
      </p:pic>
      <p:grpSp>
        <p:nvGrpSpPr>
          <p:cNvPr id="24" name="Group 23"/>
          <p:cNvGrpSpPr/>
          <p:nvPr/>
        </p:nvGrpSpPr>
        <p:grpSpPr>
          <a:xfrm>
            <a:off x="111125" y="1447800"/>
            <a:ext cx="4613275" cy="4909180"/>
            <a:chOff x="111125" y="677863"/>
            <a:chExt cx="6164263" cy="5677229"/>
          </a:xfrm>
        </p:grpSpPr>
        <p:sp>
          <p:nvSpPr>
            <p:cNvPr id="16" name="יהלום 3"/>
            <p:cNvSpPr/>
            <p:nvPr/>
          </p:nvSpPr>
          <p:spPr bwMode="auto">
            <a:xfrm>
              <a:off x="322263" y="1274763"/>
              <a:ext cx="5729287" cy="4491037"/>
            </a:xfrm>
            <a:prstGeom prst="diamon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x-none" sz="1200" dirty="0"/>
            </a:p>
          </p:txBody>
        </p:sp>
        <p:cxnSp>
          <p:nvCxnSpPr>
            <p:cNvPr id="20" name="Straight Arrow Connector 19"/>
            <p:cNvCxnSpPr/>
            <p:nvPr/>
          </p:nvCxnSpPr>
          <p:spPr>
            <a:xfrm flipV="1">
              <a:off x="111125" y="5864225"/>
              <a:ext cx="6164263" cy="1587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6200000" flipV="1">
              <a:off x="-2317750" y="3405188"/>
              <a:ext cx="5486400" cy="3175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2" name="TextBox 49"/>
            <p:cNvSpPr txBox="1">
              <a:spLocks noChangeArrowheads="1"/>
            </p:cNvSpPr>
            <p:nvPr/>
          </p:nvSpPr>
          <p:spPr bwMode="auto">
            <a:xfrm>
              <a:off x="528638" y="788988"/>
              <a:ext cx="1307351" cy="355929"/>
            </a:xfrm>
            <a:prstGeom prst="rect">
              <a:avLst/>
            </a:prstGeom>
            <a:noFill/>
            <a:ln w="9525">
              <a:noFill/>
              <a:miter lim="800000"/>
              <a:headEnd/>
              <a:tailEnd/>
            </a:ln>
          </p:spPr>
          <p:txBody>
            <a:bodyPr wrap="none">
              <a:spAutoFit/>
            </a:bodyPr>
            <a:lstStyle/>
            <a:p>
              <a:r>
                <a:rPr lang="en-GB" sz="1400" b="1" dirty="0"/>
                <a:t>Relevance </a:t>
              </a:r>
              <a:endParaRPr lang="he-IL" sz="1400" b="1" dirty="0"/>
            </a:p>
          </p:txBody>
        </p:sp>
        <p:sp>
          <p:nvSpPr>
            <p:cNvPr id="23" name="TextBox 50"/>
            <p:cNvSpPr txBox="1">
              <a:spLocks noChangeArrowheads="1"/>
            </p:cNvSpPr>
            <p:nvPr/>
          </p:nvSpPr>
          <p:spPr bwMode="auto">
            <a:xfrm>
              <a:off x="4859338" y="5999163"/>
              <a:ext cx="1355759" cy="355929"/>
            </a:xfrm>
            <a:prstGeom prst="rect">
              <a:avLst/>
            </a:prstGeom>
            <a:noFill/>
            <a:ln w="9525">
              <a:noFill/>
              <a:miter lim="800000"/>
              <a:headEnd/>
              <a:tailEnd/>
            </a:ln>
          </p:spPr>
          <p:txBody>
            <a:bodyPr wrap="none">
              <a:spAutoFit/>
            </a:bodyPr>
            <a:lstStyle/>
            <a:p>
              <a:r>
                <a:rPr lang="en-US" sz="1400" b="1" dirty="0"/>
                <a:t>Coherence </a:t>
              </a:r>
              <a:endParaRPr lang="he-IL" sz="1400" b="1" dirty="0"/>
            </a:p>
          </p:txBody>
        </p:sp>
      </p:grpSp>
      <p:grpSp>
        <p:nvGrpSpPr>
          <p:cNvPr id="25" name="Group 20"/>
          <p:cNvGrpSpPr/>
          <p:nvPr/>
        </p:nvGrpSpPr>
        <p:grpSpPr>
          <a:xfrm>
            <a:off x="6477000" y="3352800"/>
            <a:ext cx="1828800" cy="1046746"/>
            <a:chOff x="4203031" y="2646947"/>
            <a:chExt cx="2919664" cy="1876926"/>
          </a:xfrm>
          <a:solidFill>
            <a:srgbClr val="FF0000"/>
          </a:solidFill>
        </p:grpSpPr>
        <p:sp>
          <p:nvSpPr>
            <p:cNvPr id="26" name="Curved Right Arrow 25"/>
            <p:cNvSpPr/>
            <p:nvPr/>
          </p:nvSpPr>
          <p:spPr>
            <a:xfrm>
              <a:off x="4203031" y="2711115"/>
              <a:ext cx="1155031" cy="1812758"/>
            </a:xfrm>
            <a:prstGeom prst="curvedRight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7" name="Curved Up Arrow 26"/>
            <p:cNvSpPr/>
            <p:nvPr/>
          </p:nvSpPr>
          <p:spPr>
            <a:xfrm rot="16200000">
              <a:off x="5582654" y="2727157"/>
              <a:ext cx="1620252" cy="1459831"/>
            </a:xfrm>
            <a:prstGeom prst="curvedUp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8" name="TextBox 27"/>
            <p:cNvSpPr txBox="1"/>
            <p:nvPr/>
          </p:nvSpPr>
          <p:spPr>
            <a:xfrm>
              <a:off x="5224914" y="2920216"/>
              <a:ext cx="802354" cy="1158940"/>
            </a:xfrm>
            <a:prstGeom prst="rect">
              <a:avLst/>
            </a:prstGeom>
            <a:noFill/>
          </p:spPr>
          <p:txBody>
            <a:bodyPr wrap="square" rtlCol="1">
              <a:spAutoFit/>
            </a:bodyPr>
            <a:lstStyle/>
            <a:p>
              <a:pPr>
                <a:defRPr/>
              </a:pPr>
              <a:r>
                <a:rPr lang="he-IL" sz="3600" b="1" dirty="0"/>
                <a:t>?</a:t>
              </a:r>
            </a:p>
          </p:txBody>
        </p:sp>
      </p:grpSp>
      <p:cxnSp>
        <p:nvCxnSpPr>
          <p:cNvPr id="29" name="Straight Arrow Connector 28"/>
          <p:cNvCxnSpPr/>
          <p:nvPr/>
        </p:nvCxnSpPr>
        <p:spPr>
          <a:xfrm>
            <a:off x="3200400" y="3886200"/>
            <a:ext cx="3124200" cy="1587"/>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pic>
        <p:nvPicPr>
          <p:cNvPr id="55" name="Picture 54">
            <a:extLst>
              <a:ext uri="{FF2B5EF4-FFF2-40B4-BE49-F238E27FC236}">
                <a16:creationId xmlns:a16="http://schemas.microsoft.com/office/drawing/2014/main" xmlns="" id="{B6B84F8D-0421-4B1D-9C79-61D291D23E55}"/>
              </a:ext>
            </a:extLst>
          </p:cNvPr>
          <p:cNvPicPr>
            <a:picLocks noChangeAspect="1"/>
          </p:cNvPicPr>
          <p:nvPr/>
        </p:nvPicPr>
        <p:blipFill rotWithShape="1">
          <a:blip r:embed="rId3" cstate="print"/>
          <a:srcRect l="24167" t="42513" r="37166" b="18302"/>
          <a:stretch/>
        </p:blipFill>
        <p:spPr>
          <a:xfrm>
            <a:off x="5139625" y="4691706"/>
            <a:ext cx="3535705" cy="2015481"/>
          </a:xfrm>
          <a:prstGeom prst="rect">
            <a:avLst/>
          </a:prstGeom>
        </p:spPr>
      </p:pic>
      <p:sp>
        <p:nvSpPr>
          <p:cNvPr id="56" name="Google Shape;568;p48">
            <a:extLst>
              <a:ext uri="{FF2B5EF4-FFF2-40B4-BE49-F238E27FC236}">
                <a16:creationId xmlns:a16="http://schemas.microsoft.com/office/drawing/2014/main" xmlns="" id="{56EFBF4F-DBE9-48C8-91F7-B139C5ACB190}"/>
              </a:ext>
            </a:extLst>
          </p:cNvPr>
          <p:cNvSpPr/>
          <p:nvPr/>
        </p:nvSpPr>
        <p:spPr>
          <a:xfrm>
            <a:off x="1634259" y="2209800"/>
            <a:ext cx="1532297" cy="1407410"/>
          </a:xfrm>
          <a:prstGeom prst="ellipse">
            <a:avLst/>
          </a:prstGeom>
          <a:gradFill>
            <a:gsLst>
              <a:gs pos="0">
                <a:srgbClr val="454545"/>
              </a:gs>
              <a:gs pos="50000">
                <a:srgbClr val="000000"/>
              </a:gs>
              <a:gs pos="100000">
                <a:srgbClr val="000000"/>
              </a:gs>
            </a:gsLst>
            <a:lin ang="5400000" scaled="0"/>
          </a:gradFill>
          <a:ln>
            <a:noFill/>
          </a:ln>
          <a:effectLst>
            <a:outerShdw blurRad="63500" dist="19050" dir="5400000">
              <a:srgbClr val="000000">
                <a:alpha val="62745"/>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2000"/>
              <a:buFont typeface="Calibri"/>
              <a:buNone/>
            </a:pPr>
            <a:r>
              <a:rPr lang="en-US" b="1" dirty="0">
                <a:solidFill>
                  <a:srgbClr val="FFFFFF"/>
                </a:solidFill>
                <a:latin typeface="Calibri"/>
                <a:ea typeface="Calibri"/>
                <a:cs typeface="Calibri"/>
                <a:sym typeface="Calibri"/>
              </a:rPr>
              <a:t>Strategy</a:t>
            </a:r>
            <a:endParaRPr sz="1600" dirty="0"/>
          </a:p>
        </p:txBody>
      </p:sp>
      <p:sp>
        <p:nvSpPr>
          <p:cNvPr id="57" name="Google Shape;569;p48">
            <a:extLst>
              <a:ext uri="{FF2B5EF4-FFF2-40B4-BE49-F238E27FC236}">
                <a16:creationId xmlns:a16="http://schemas.microsoft.com/office/drawing/2014/main" xmlns="" id="{C95A34C4-5C9A-4AE8-AAC3-C7139B4E7F45}"/>
              </a:ext>
            </a:extLst>
          </p:cNvPr>
          <p:cNvSpPr/>
          <p:nvPr/>
        </p:nvSpPr>
        <p:spPr>
          <a:xfrm>
            <a:off x="1600200" y="3218612"/>
            <a:ext cx="1610899" cy="1407409"/>
          </a:xfrm>
          <a:prstGeom prst="ellipse">
            <a:avLst/>
          </a:prstGeom>
          <a:solidFill>
            <a:srgbClr val="FF0000"/>
          </a:solidFill>
          <a:ln>
            <a:noFill/>
          </a:ln>
          <a:effectLst>
            <a:outerShdw blurRad="63500" dist="19050" dir="5400000">
              <a:srgbClr val="000000">
                <a:alpha val="62745"/>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2000"/>
              <a:buFont typeface="Calibri"/>
              <a:buNone/>
            </a:pPr>
            <a:r>
              <a:rPr lang="en-US" b="1">
                <a:solidFill>
                  <a:srgbClr val="FFFFFF"/>
                </a:solidFill>
                <a:latin typeface="Calibri"/>
                <a:ea typeface="Calibri"/>
                <a:cs typeface="Calibri"/>
                <a:sym typeface="Calibri"/>
              </a:rPr>
              <a:t>Campaign </a:t>
            </a:r>
            <a:endParaRPr sz="1600"/>
          </a:p>
        </p:txBody>
      </p:sp>
      <p:sp>
        <p:nvSpPr>
          <p:cNvPr id="58" name="Google Shape;570;p48">
            <a:extLst>
              <a:ext uri="{FF2B5EF4-FFF2-40B4-BE49-F238E27FC236}">
                <a16:creationId xmlns:a16="http://schemas.microsoft.com/office/drawing/2014/main" xmlns="" id="{360F23BE-AFC9-43B4-AE4C-9276EB47B172}"/>
              </a:ext>
            </a:extLst>
          </p:cNvPr>
          <p:cNvSpPr/>
          <p:nvPr/>
        </p:nvSpPr>
        <p:spPr>
          <a:xfrm>
            <a:off x="1620795" y="4151312"/>
            <a:ext cx="1610899" cy="1407410"/>
          </a:xfrm>
          <a:prstGeom prst="ellipse">
            <a:avLst/>
          </a:prstGeom>
          <a:gradFill>
            <a:gsLst>
              <a:gs pos="0">
                <a:srgbClr val="454545"/>
              </a:gs>
              <a:gs pos="50000">
                <a:srgbClr val="000000"/>
              </a:gs>
              <a:gs pos="100000">
                <a:srgbClr val="000000"/>
              </a:gs>
            </a:gsLst>
            <a:lin ang="5400000" scaled="0"/>
          </a:gradFill>
          <a:ln>
            <a:noFill/>
          </a:ln>
          <a:effectLst>
            <a:outerShdw blurRad="63500" dist="19050" dir="5400000">
              <a:srgbClr val="000000">
                <a:alpha val="62745"/>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2000"/>
              <a:buFont typeface="Calibri"/>
              <a:buNone/>
            </a:pPr>
            <a:r>
              <a:rPr lang="en-US" b="1">
                <a:solidFill>
                  <a:srgbClr val="FFFFFF"/>
                </a:solidFill>
                <a:latin typeface="Calibri"/>
                <a:ea typeface="Calibri"/>
                <a:cs typeface="Calibri"/>
                <a:sym typeface="Calibri"/>
              </a:rPr>
              <a:t>Tactics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l"/>
            <a:r>
              <a:rPr lang="en-US" sz="3600" b="1" dirty="0">
                <a:solidFill>
                  <a:schemeClr val="tx1"/>
                </a:solidFill>
              </a:rPr>
              <a:t>Action (</a:t>
            </a:r>
            <a:r>
              <a:rPr lang="en-US" sz="3600" b="1" dirty="0" smtClean="0">
                <a:solidFill>
                  <a:schemeClr val="tx1"/>
                </a:solidFill>
              </a:rPr>
              <a:t>Intervening with Reality)</a:t>
            </a:r>
            <a:endParaRPr lang="he-IL" sz="36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פלסטינים פורצים את שער זיקים בגבול רצועת עזה ()"/>
          <p:cNvPicPr>
            <a:picLocks noChangeAspect="1" noChangeArrowheads="1"/>
          </p:cNvPicPr>
          <p:nvPr/>
        </p:nvPicPr>
        <p:blipFill>
          <a:blip r:embed="rId2" cstate="print"/>
          <a:srcRect/>
          <a:stretch>
            <a:fillRect/>
          </a:stretch>
        </p:blipFill>
        <p:spPr bwMode="auto">
          <a:xfrm>
            <a:off x="3025988" y="3063965"/>
            <a:ext cx="4334932" cy="2438400"/>
          </a:xfrm>
          <a:prstGeom prst="rect">
            <a:avLst/>
          </a:prstGeom>
          <a:noFill/>
          <a:ln>
            <a:solidFill>
              <a:schemeClr val="tx1"/>
            </a:solidFill>
          </a:ln>
        </p:spPr>
      </p:pic>
      <p:pic>
        <p:nvPicPr>
          <p:cNvPr id="41990" name="Picture 6" descr="תוצאת תמונה עבור צלפים עזה גדר"/>
          <p:cNvPicPr>
            <a:picLocks noChangeAspect="1" noChangeArrowheads="1"/>
          </p:cNvPicPr>
          <p:nvPr/>
        </p:nvPicPr>
        <p:blipFill>
          <a:blip r:embed="rId3" cstate="print"/>
          <a:srcRect/>
          <a:stretch>
            <a:fillRect/>
          </a:stretch>
        </p:blipFill>
        <p:spPr bwMode="auto">
          <a:xfrm>
            <a:off x="151500" y="1422351"/>
            <a:ext cx="3886200" cy="2092431"/>
          </a:xfrm>
          <a:prstGeom prst="rect">
            <a:avLst/>
          </a:prstGeom>
          <a:noFill/>
          <a:ln>
            <a:solidFill>
              <a:schemeClr val="tx1"/>
            </a:solidFill>
          </a:ln>
        </p:spPr>
      </p:pic>
      <p:sp>
        <p:nvSpPr>
          <p:cNvPr id="41994" name="AutoShape 10" descr="blob:https://web.whatsapp.com/dcf1bb7d-04d8-44d9-b9f3-74c592cce9dd"/>
          <p:cNvSpPr>
            <a:spLocks noChangeAspect="1" noChangeArrowheads="1"/>
          </p:cNvSpPr>
          <p:nvPr/>
        </p:nvSpPr>
        <p:spPr bwMode="auto">
          <a:xfrm>
            <a:off x="8923338" y="-144463"/>
            <a:ext cx="370310" cy="37031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9" name="Picture 28" descr="ילד פצוע 2.jpg"/>
          <p:cNvPicPr>
            <a:picLocks noChangeAspect="1"/>
          </p:cNvPicPr>
          <p:nvPr/>
        </p:nvPicPr>
        <p:blipFill>
          <a:blip r:embed="rId4" cstate="print"/>
          <a:stretch>
            <a:fillRect/>
          </a:stretch>
        </p:blipFill>
        <p:spPr>
          <a:xfrm>
            <a:off x="6299200" y="4789995"/>
            <a:ext cx="2624138" cy="1747965"/>
          </a:xfrm>
          <a:prstGeom prst="rect">
            <a:avLst/>
          </a:prstGeom>
        </p:spPr>
      </p:pic>
      <p:grpSp>
        <p:nvGrpSpPr>
          <p:cNvPr id="17" name="Google Shape;366;p33">
            <a:extLst>
              <a:ext uri="{FF2B5EF4-FFF2-40B4-BE49-F238E27FC236}">
                <a16:creationId xmlns:a16="http://schemas.microsoft.com/office/drawing/2014/main" xmlns="" id="{B0669DE5-ABA3-4271-BD7E-300C7FC52138}"/>
              </a:ext>
            </a:extLst>
          </p:cNvPr>
          <p:cNvGrpSpPr/>
          <p:nvPr/>
        </p:nvGrpSpPr>
        <p:grpSpPr>
          <a:xfrm>
            <a:off x="203960" y="320040"/>
            <a:ext cx="8695194" cy="745035"/>
            <a:chOff x="1575249" y="3682500"/>
            <a:chExt cx="7514525" cy="1200363"/>
          </a:xfrm>
        </p:grpSpPr>
        <p:sp>
          <p:nvSpPr>
            <p:cNvPr id="18" name="Google Shape;367;p33">
              <a:extLst>
                <a:ext uri="{FF2B5EF4-FFF2-40B4-BE49-F238E27FC236}">
                  <a16:creationId xmlns:a16="http://schemas.microsoft.com/office/drawing/2014/main" xmlns="" id="{773B2FE5-C76E-4F9C-9F0E-A8CD50573F10}"/>
                </a:ext>
              </a:extLst>
            </p:cNvPr>
            <p:cNvSpPr txBox="1"/>
            <p:nvPr/>
          </p:nvSpPr>
          <p:spPr>
            <a:xfrm>
              <a:off x="1575249" y="3682563"/>
              <a:ext cx="1448699"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Environment</a:t>
              </a:r>
              <a:r>
                <a:rPr lang="en-US" sz="1800" b="1" dirty="0">
                  <a:latin typeface="Calibri"/>
                  <a:ea typeface="Calibri"/>
                  <a:cs typeface="Calibri"/>
                  <a:sym typeface="Calibri"/>
                </a:rPr>
                <a:t> </a:t>
              </a:r>
              <a:endParaRPr sz="1800" dirty="0"/>
            </a:p>
          </p:txBody>
        </p:sp>
        <p:sp>
          <p:nvSpPr>
            <p:cNvPr id="19" name="Google Shape;368;p33">
              <a:extLst>
                <a:ext uri="{FF2B5EF4-FFF2-40B4-BE49-F238E27FC236}">
                  <a16:creationId xmlns:a16="http://schemas.microsoft.com/office/drawing/2014/main" xmlns="" id="{F56D0E03-D659-4C8B-80FC-1E24CFF00168}"/>
                </a:ext>
              </a:extLst>
            </p:cNvPr>
            <p:cNvSpPr/>
            <p:nvPr/>
          </p:nvSpPr>
          <p:spPr>
            <a:xfrm>
              <a:off x="302379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0" name="Google Shape;369;p33">
              <a:extLst>
                <a:ext uri="{FF2B5EF4-FFF2-40B4-BE49-F238E27FC236}">
                  <a16:creationId xmlns:a16="http://schemas.microsoft.com/office/drawing/2014/main" xmlns="" id="{81CCDBB8-9A35-426F-BD38-CB7525FF8CC7}"/>
                </a:ext>
              </a:extLst>
            </p:cNvPr>
            <p:cNvSpPr txBox="1"/>
            <p:nvPr/>
          </p:nvSpPr>
          <p:spPr>
            <a:xfrm>
              <a:off x="35972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Understanding</a:t>
              </a:r>
              <a:endParaRPr dirty="0"/>
            </a:p>
          </p:txBody>
        </p:sp>
        <p:sp>
          <p:nvSpPr>
            <p:cNvPr id="21" name="Google Shape;370;p33">
              <a:extLst>
                <a:ext uri="{FF2B5EF4-FFF2-40B4-BE49-F238E27FC236}">
                  <a16:creationId xmlns:a16="http://schemas.microsoft.com/office/drawing/2014/main" xmlns="" id="{DD05A699-B263-4B65-ABBB-7104C75132DC}"/>
                </a:ext>
              </a:extLst>
            </p:cNvPr>
            <p:cNvSpPr/>
            <p:nvPr/>
          </p:nvSpPr>
          <p:spPr>
            <a:xfrm>
              <a:off x="500044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2" name="Google Shape;371;p33">
              <a:extLst>
                <a:ext uri="{FF2B5EF4-FFF2-40B4-BE49-F238E27FC236}">
                  <a16:creationId xmlns:a16="http://schemas.microsoft.com/office/drawing/2014/main" xmlns="" id="{88AC2691-6025-4526-92BA-13EFF53F3C7A}"/>
                </a:ext>
              </a:extLst>
            </p:cNvPr>
            <p:cNvSpPr txBox="1"/>
            <p:nvPr/>
          </p:nvSpPr>
          <p:spPr>
            <a:xfrm>
              <a:off x="55708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Planning</a:t>
              </a:r>
              <a:endParaRPr dirty="0"/>
            </a:p>
          </p:txBody>
        </p:sp>
        <p:sp>
          <p:nvSpPr>
            <p:cNvPr id="23" name="Google Shape;372;p33">
              <a:extLst>
                <a:ext uri="{FF2B5EF4-FFF2-40B4-BE49-F238E27FC236}">
                  <a16:creationId xmlns:a16="http://schemas.microsoft.com/office/drawing/2014/main" xmlns="" id="{F111619F-BC4A-4367-9A23-6BC60E1D2635}"/>
                </a:ext>
              </a:extLst>
            </p:cNvPr>
            <p:cNvSpPr/>
            <p:nvPr/>
          </p:nvSpPr>
          <p:spPr>
            <a:xfrm rot="10800000">
              <a:off x="6977099" y="4025324"/>
              <a:ext cx="600000" cy="640638"/>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4" name="Google Shape;373;p33">
              <a:extLst>
                <a:ext uri="{FF2B5EF4-FFF2-40B4-BE49-F238E27FC236}">
                  <a16:creationId xmlns:a16="http://schemas.microsoft.com/office/drawing/2014/main" xmlns="" id="{DA040E48-2EED-4D04-A376-C925957CF7F4}"/>
                </a:ext>
              </a:extLst>
            </p:cNvPr>
            <p:cNvSpPr txBox="1"/>
            <p:nvPr/>
          </p:nvSpPr>
          <p:spPr>
            <a:xfrm>
              <a:off x="7689674" y="3682500"/>
              <a:ext cx="1400100" cy="1200300"/>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Action</a:t>
              </a:r>
              <a:endParaRPr dirty="0"/>
            </a:p>
          </p:txBody>
        </p:sp>
      </p:grpSp>
      <p:sp>
        <p:nvSpPr>
          <p:cNvPr id="25" name="Google Shape;374;p33">
            <a:extLst>
              <a:ext uri="{FF2B5EF4-FFF2-40B4-BE49-F238E27FC236}">
                <a16:creationId xmlns:a16="http://schemas.microsoft.com/office/drawing/2014/main" xmlns="" id="{B4D4FF72-49EA-4048-98D6-9F8A61F7F9FE}"/>
              </a:ext>
            </a:extLst>
          </p:cNvPr>
          <p:cNvSpPr txBox="1"/>
          <p:nvPr/>
        </p:nvSpPr>
        <p:spPr>
          <a:xfrm>
            <a:off x="91440" y="253518"/>
            <a:ext cx="8831898" cy="889482"/>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תוצאת תמונה עבור צלפים עזה גדר"/>
          <p:cNvPicPr>
            <a:picLocks noChangeAspect="1" noChangeArrowheads="1"/>
          </p:cNvPicPr>
          <p:nvPr/>
        </p:nvPicPr>
        <p:blipFill>
          <a:blip r:embed="rId2" cstate="print"/>
          <a:srcRect/>
          <a:stretch>
            <a:fillRect/>
          </a:stretch>
        </p:blipFill>
        <p:spPr bwMode="auto">
          <a:xfrm>
            <a:off x="262481" y="1143000"/>
            <a:ext cx="3505200" cy="2209800"/>
          </a:xfrm>
          <a:prstGeom prst="rect">
            <a:avLst/>
          </a:prstGeom>
          <a:noFill/>
          <a:ln>
            <a:solidFill>
              <a:schemeClr val="tx1"/>
            </a:solidFill>
          </a:ln>
        </p:spPr>
      </p:pic>
      <p:pic>
        <p:nvPicPr>
          <p:cNvPr id="27" name="Picture 26" descr="יושבים בחוץ.jpg"/>
          <p:cNvPicPr>
            <a:picLocks noChangeAspect="1"/>
          </p:cNvPicPr>
          <p:nvPr/>
        </p:nvPicPr>
        <p:blipFill>
          <a:blip r:embed="rId3" cstate="print"/>
          <a:stretch>
            <a:fillRect/>
          </a:stretch>
        </p:blipFill>
        <p:spPr>
          <a:xfrm>
            <a:off x="5122539" y="3683000"/>
            <a:ext cx="3276600" cy="2209800"/>
          </a:xfrm>
          <a:prstGeom prst="rect">
            <a:avLst/>
          </a:prstGeom>
          <a:noFill/>
          <a:ln>
            <a:solidFill>
              <a:schemeClr val="tx1"/>
            </a:solidFill>
          </a:ln>
        </p:spPr>
      </p:pic>
      <p:pic>
        <p:nvPicPr>
          <p:cNvPr id="5126" name="Picture 6" descr="תוצאת תמונה עבור איתי וירוב גדי אייזנקוט עזה"/>
          <p:cNvPicPr>
            <a:picLocks noChangeAspect="1" noChangeArrowheads="1"/>
          </p:cNvPicPr>
          <p:nvPr/>
        </p:nvPicPr>
        <p:blipFill>
          <a:blip r:embed="rId4" cstate="print"/>
          <a:srcRect/>
          <a:stretch>
            <a:fillRect/>
          </a:stretch>
        </p:blipFill>
        <p:spPr bwMode="auto">
          <a:xfrm>
            <a:off x="2971800" y="2057400"/>
            <a:ext cx="3283233" cy="2252663"/>
          </a:xfrm>
          <a:prstGeom prst="rect">
            <a:avLst/>
          </a:prstGeom>
          <a:noFill/>
        </p:spPr>
      </p:pic>
      <p:pic>
        <p:nvPicPr>
          <p:cNvPr id="5128" name="Picture 8" descr="תוצאת תמונה עבור פלסטינים פרצו את הגדר"/>
          <p:cNvPicPr>
            <a:picLocks noChangeAspect="1" noChangeArrowheads="1"/>
          </p:cNvPicPr>
          <p:nvPr/>
        </p:nvPicPr>
        <p:blipFill>
          <a:blip r:embed="rId5" cstate="print"/>
          <a:srcRect/>
          <a:stretch>
            <a:fillRect/>
          </a:stretch>
        </p:blipFill>
        <p:spPr bwMode="auto">
          <a:xfrm>
            <a:off x="634480" y="3727450"/>
            <a:ext cx="2979558" cy="1828800"/>
          </a:xfrm>
          <a:prstGeom prst="rect">
            <a:avLst/>
          </a:prstGeom>
          <a:noFill/>
        </p:spPr>
      </p:pic>
      <p:grpSp>
        <p:nvGrpSpPr>
          <p:cNvPr id="29" name="Google Shape;366;p33">
            <a:extLst>
              <a:ext uri="{FF2B5EF4-FFF2-40B4-BE49-F238E27FC236}">
                <a16:creationId xmlns:a16="http://schemas.microsoft.com/office/drawing/2014/main" xmlns="" id="{5068E480-1970-4746-8FCC-D61B82A866CC}"/>
              </a:ext>
            </a:extLst>
          </p:cNvPr>
          <p:cNvGrpSpPr/>
          <p:nvPr/>
        </p:nvGrpSpPr>
        <p:grpSpPr>
          <a:xfrm>
            <a:off x="203959" y="320040"/>
            <a:ext cx="8579461" cy="681209"/>
            <a:chOff x="1575249" y="3682500"/>
            <a:chExt cx="7514525" cy="1200363"/>
          </a:xfrm>
        </p:grpSpPr>
        <p:sp>
          <p:nvSpPr>
            <p:cNvPr id="30" name="Google Shape;367;p33">
              <a:extLst>
                <a:ext uri="{FF2B5EF4-FFF2-40B4-BE49-F238E27FC236}">
                  <a16:creationId xmlns:a16="http://schemas.microsoft.com/office/drawing/2014/main" xmlns="" id="{63C11F6E-B26A-420F-A764-AA3EDC04B52C}"/>
                </a:ext>
              </a:extLst>
            </p:cNvPr>
            <p:cNvSpPr txBox="1"/>
            <p:nvPr/>
          </p:nvSpPr>
          <p:spPr>
            <a:xfrm>
              <a:off x="1575249" y="3682563"/>
              <a:ext cx="14487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Environment</a:t>
              </a:r>
              <a:r>
                <a:rPr lang="en-US" sz="1800" b="1" dirty="0">
                  <a:latin typeface="Calibri"/>
                  <a:ea typeface="Calibri"/>
                  <a:cs typeface="Calibri"/>
                  <a:sym typeface="Calibri"/>
                </a:rPr>
                <a:t> </a:t>
              </a:r>
              <a:endParaRPr sz="1800" dirty="0"/>
            </a:p>
          </p:txBody>
        </p:sp>
        <p:sp>
          <p:nvSpPr>
            <p:cNvPr id="31" name="Google Shape;368;p33">
              <a:extLst>
                <a:ext uri="{FF2B5EF4-FFF2-40B4-BE49-F238E27FC236}">
                  <a16:creationId xmlns:a16="http://schemas.microsoft.com/office/drawing/2014/main" xmlns="" id="{BC249EAD-DFDA-423A-9715-48FD6B91548B}"/>
                </a:ext>
              </a:extLst>
            </p:cNvPr>
            <p:cNvSpPr/>
            <p:nvPr/>
          </p:nvSpPr>
          <p:spPr>
            <a:xfrm>
              <a:off x="302379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2" name="Google Shape;369;p33">
              <a:extLst>
                <a:ext uri="{FF2B5EF4-FFF2-40B4-BE49-F238E27FC236}">
                  <a16:creationId xmlns:a16="http://schemas.microsoft.com/office/drawing/2014/main" xmlns="" id="{54D937BD-8415-4BAD-9B13-1633043BB302}"/>
                </a:ext>
              </a:extLst>
            </p:cNvPr>
            <p:cNvSpPr txBox="1"/>
            <p:nvPr/>
          </p:nvSpPr>
          <p:spPr>
            <a:xfrm>
              <a:off x="35972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Understanding</a:t>
              </a:r>
              <a:endParaRPr dirty="0"/>
            </a:p>
          </p:txBody>
        </p:sp>
        <p:sp>
          <p:nvSpPr>
            <p:cNvPr id="35" name="Google Shape;370;p33">
              <a:extLst>
                <a:ext uri="{FF2B5EF4-FFF2-40B4-BE49-F238E27FC236}">
                  <a16:creationId xmlns:a16="http://schemas.microsoft.com/office/drawing/2014/main" xmlns="" id="{7D86E4AF-3CD3-44B0-AF72-BAB5DB86B39D}"/>
                </a:ext>
              </a:extLst>
            </p:cNvPr>
            <p:cNvSpPr/>
            <p:nvPr/>
          </p:nvSpPr>
          <p:spPr>
            <a:xfrm>
              <a:off x="500044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44" name="Google Shape;371;p33">
              <a:extLst>
                <a:ext uri="{FF2B5EF4-FFF2-40B4-BE49-F238E27FC236}">
                  <a16:creationId xmlns:a16="http://schemas.microsoft.com/office/drawing/2014/main" xmlns="" id="{DF0BF8E8-BF75-41B6-BF2A-4E1DD2E513A1}"/>
                </a:ext>
              </a:extLst>
            </p:cNvPr>
            <p:cNvSpPr txBox="1"/>
            <p:nvPr/>
          </p:nvSpPr>
          <p:spPr>
            <a:xfrm>
              <a:off x="55708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Planning</a:t>
              </a:r>
              <a:endParaRPr dirty="0"/>
            </a:p>
          </p:txBody>
        </p:sp>
        <p:sp>
          <p:nvSpPr>
            <p:cNvPr id="45" name="Google Shape;372;p33">
              <a:extLst>
                <a:ext uri="{FF2B5EF4-FFF2-40B4-BE49-F238E27FC236}">
                  <a16:creationId xmlns:a16="http://schemas.microsoft.com/office/drawing/2014/main" xmlns="" id="{79FB6142-485B-4492-B41F-32B31D246AB8}"/>
                </a:ext>
              </a:extLst>
            </p:cNvPr>
            <p:cNvSpPr/>
            <p:nvPr/>
          </p:nvSpPr>
          <p:spPr>
            <a:xfrm rot="10800000">
              <a:off x="6977099" y="4025324"/>
              <a:ext cx="600000" cy="640638"/>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46" name="Google Shape;373;p33">
              <a:extLst>
                <a:ext uri="{FF2B5EF4-FFF2-40B4-BE49-F238E27FC236}">
                  <a16:creationId xmlns:a16="http://schemas.microsoft.com/office/drawing/2014/main" xmlns="" id="{62DE952C-BFCD-4509-BD1E-76F8646BC1FB}"/>
                </a:ext>
              </a:extLst>
            </p:cNvPr>
            <p:cNvSpPr txBox="1"/>
            <p:nvPr/>
          </p:nvSpPr>
          <p:spPr>
            <a:xfrm>
              <a:off x="7689674" y="3682500"/>
              <a:ext cx="1400100" cy="1200300"/>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b="1" dirty="0">
                  <a:latin typeface="Calibri"/>
                  <a:ea typeface="Calibri"/>
                  <a:cs typeface="Calibri"/>
                  <a:sym typeface="Calibri"/>
                </a:rPr>
                <a:t>Action</a:t>
              </a:r>
              <a:endParaRPr dirty="0"/>
            </a:p>
          </p:txBody>
        </p:sp>
      </p:grpSp>
      <p:sp>
        <p:nvSpPr>
          <p:cNvPr id="47" name="Google Shape;374;p33">
            <a:extLst>
              <a:ext uri="{FF2B5EF4-FFF2-40B4-BE49-F238E27FC236}">
                <a16:creationId xmlns:a16="http://schemas.microsoft.com/office/drawing/2014/main" xmlns="" id="{E33FEE63-2623-411E-8CF4-A54BC1B97624}"/>
              </a:ext>
            </a:extLst>
          </p:cNvPr>
          <p:cNvSpPr txBox="1"/>
          <p:nvPr/>
        </p:nvSpPr>
        <p:spPr>
          <a:xfrm>
            <a:off x="91440" y="253518"/>
            <a:ext cx="8823960" cy="813282"/>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2000" b="0" i="0" u="none">
              <a:solidFill>
                <a:schemeClr val="dk1"/>
              </a:solidFill>
              <a:latin typeface="Arial"/>
              <a:ea typeface="Arial"/>
              <a:cs typeface="Arial"/>
              <a:sym typeface="Arial"/>
            </a:endParaRPr>
          </a:p>
        </p:txBody>
      </p:sp>
      <p:grpSp>
        <p:nvGrpSpPr>
          <p:cNvPr id="48" name="Google Shape;366;p33">
            <a:extLst>
              <a:ext uri="{FF2B5EF4-FFF2-40B4-BE49-F238E27FC236}">
                <a16:creationId xmlns:a16="http://schemas.microsoft.com/office/drawing/2014/main" xmlns="" id="{BAA7BA66-F1F2-49F3-9F1E-1B6F2A07911C}"/>
              </a:ext>
            </a:extLst>
          </p:cNvPr>
          <p:cNvGrpSpPr/>
          <p:nvPr/>
        </p:nvGrpSpPr>
        <p:grpSpPr>
          <a:xfrm>
            <a:off x="2330754" y="6076454"/>
            <a:ext cx="6512319" cy="646892"/>
            <a:chOff x="1575249" y="3648707"/>
            <a:chExt cx="7473671" cy="1234156"/>
          </a:xfrm>
        </p:grpSpPr>
        <p:sp>
          <p:nvSpPr>
            <p:cNvPr id="49" name="Google Shape;367;p33">
              <a:extLst>
                <a:ext uri="{FF2B5EF4-FFF2-40B4-BE49-F238E27FC236}">
                  <a16:creationId xmlns:a16="http://schemas.microsoft.com/office/drawing/2014/main" xmlns="" id="{947953E8-29F0-4687-800C-EF47C1FF45A5}"/>
                </a:ext>
              </a:extLst>
            </p:cNvPr>
            <p:cNvSpPr txBox="1"/>
            <p:nvPr/>
          </p:nvSpPr>
          <p:spPr>
            <a:xfrm>
              <a:off x="1575249" y="3682563"/>
              <a:ext cx="14487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Environment </a:t>
              </a:r>
              <a:endParaRPr sz="1200" dirty="0"/>
            </a:p>
          </p:txBody>
        </p:sp>
        <p:sp>
          <p:nvSpPr>
            <p:cNvPr id="50" name="Google Shape;368;p33">
              <a:extLst>
                <a:ext uri="{FF2B5EF4-FFF2-40B4-BE49-F238E27FC236}">
                  <a16:creationId xmlns:a16="http://schemas.microsoft.com/office/drawing/2014/main" xmlns="" id="{D073B9ED-6680-4DFA-93BE-91D5879F4120}"/>
                </a:ext>
              </a:extLst>
            </p:cNvPr>
            <p:cNvSpPr/>
            <p:nvPr/>
          </p:nvSpPr>
          <p:spPr>
            <a:xfrm>
              <a:off x="302379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1" name="Google Shape;369;p33">
              <a:extLst>
                <a:ext uri="{FF2B5EF4-FFF2-40B4-BE49-F238E27FC236}">
                  <a16:creationId xmlns:a16="http://schemas.microsoft.com/office/drawing/2014/main" xmlns="" id="{3C35370F-1AB2-4A14-91F6-FD8EE8F6643F}"/>
                </a:ext>
              </a:extLst>
            </p:cNvPr>
            <p:cNvSpPr txBox="1"/>
            <p:nvPr/>
          </p:nvSpPr>
          <p:spPr>
            <a:xfrm>
              <a:off x="35972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Understanding</a:t>
              </a:r>
              <a:endParaRPr sz="1200" dirty="0"/>
            </a:p>
          </p:txBody>
        </p:sp>
        <p:sp>
          <p:nvSpPr>
            <p:cNvPr id="52" name="Google Shape;370;p33">
              <a:extLst>
                <a:ext uri="{FF2B5EF4-FFF2-40B4-BE49-F238E27FC236}">
                  <a16:creationId xmlns:a16="http://schemas.microsoft.com/office/drawing/2014/main" xmlns="" id="{F3D0202B-2F1C-49EA-85CD-5C9348016629}"/>
                </a:ext>
              </a:extLst>
            </p:cNvPr>
            <p:cNvSpPr/>
            <p:nvPr/>
          </p:nvSpPr>
          <p:spPr>
            <a:xfrm>
              <a:off x="5000449" y="4025400"/>
              <a:ext cx="600075" cy="514350"/>
            </a:xfrm>
            <a:custGeom>
              <a:avLst/>
              <a:gdLst/>
              <a:ahLst/>
              <a:cxnLst/>
              <a:rect l="l" t="t" r="r" b="b"/>
              <a:pathLst>
                <a:path w="600075" h="514350" extrusionOk="0">
                  <a:moveTo>
                    <a:pt x="79540" y="196687"/>
                  </a:moveTo>
                  <a:lnTo>
                    <a:pt x="239550" y="196687"/>
                  </a:lnTo>
                  <a:lnTo>
                    <a:pt x="239550" y="68177"/>
                  </a:lnTo>
                  <a:lnTo>
                    <a:pt x="360525" y="68177"/>
                  </a:lnTo>
                  <a:lnTo>
                    <a:pt x="360525" y="196687"/>
                  </a:lnTo>
                  <a:lnTo>
                    <a:pt x="520535" y="196687"/>
                  </a:lnTo>
                  <a:lnTo>
                    <a:pt x="520535" y="317663"/>
                  </a:lnTo>
                  <a:lnTo>
                    <a:pt x="360525" y="317663"/>
                  </a:lnTo>
                  <a:lnTo>
                    <a:pt x="360525" y="446173"/>
                  </a:lnTo>
                  <a:lnTo>
                    <a:pt x="239550" y="446173"/>
                  </a:lnTo>
                  <a:lnTo>
                    <a:pt x="239550" y="317663"/>
                  </a:lnTo>
                  <a:lnTo>
                    <a:pt x="79540" y="317663"/>
                  </a:lnTo>
                  <a:lnTo>
                    <a:pt x="79540" y="196687"/>
                  </a:lnTo>
                  <a:close/>
                </a:path>
              </a:pathLst>
            </a:custGeom>
            <a:solidFill>
              <a:schemeClr val="lt1"/>
            </a:solidFill>
            <a:ln w="1270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3" name="Google Shape;371;p33">
              <a:extLst>
                <a:ext uri="{FF2B5EF4-FFF2-40B4-BE49-F238E27FC236}">
                  <a16:creationId xmlns:a16="http://schemas.microsoft.com/office/drawing/2014/main" xmlns="" id="{0ABE7DE3-5BAC-452B-9828-93A6B49320BB}"/>
                </a:ext>
              </a:extLst>
            </p:cNvPr>
            <p:cNvSpPr txBox="1"/>
            <p:nvPr/>
          </p:nvSpPr>
          <p:spPr>
            <a:xfrm>
              <a:off x="5570899" y="3682500"/>
              <a:ext cx="1400100" cy="1200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Planning</a:t>
              </a:r>
              <a:endParaRPr sz="1200" dirty="0"/>
            </a:p>
          </p:txBody>
        </p:sp>
        <p:sp>
          <p:nvSpPr>
            <p:cNvPr id="54" name="Google Shape;372;p33">
              <a:extLst>
                <a:ext uri="{FF2B5EF4-FFF2-40B4-BE49-F238E27FC236}">
                  <a16:creationId xmlns:a16="http://schemas.microsoft.com/office/drawing/2014/main" xmlns="" id="{AB8A3696-EA67-4899-8BEB-6F74E5544661}"/>
                </a:ext>
              </a:extLst>
            </p:cNvPr>
            <p:cNvSpPr/>
            <p:nvPr/>
          </p:nvSpPr>
          <p:spPr>
            <a:xfrm rot="10800000">
              <a:off x="6977099" y="4025325"/>
              <a:ext cx="600000" cy="514500"/>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5" name="Google Shape;373;p33">
              <a:extLst>
                <a:ext uri="{FF2B5EF4-FFF2-40B4-BE49-F238E27FC236}">
                  <a16:creationId xmlns:a16="http://schemas.microsoft.com/office/drawing/2014/main" xmlns="" id="{BE84A41A-933D-454D-930C-D5B9B57BC3D0}"/>
                </a:ext>
              </a:extLst>
            </p:cNvPr>
            <p:cNvSpPr txBox="1"/>
            <p:nvPr/>
          </p:nvSpPr>
          <p:spPr>
            <a:xfrm>
              <a:off x="7648820" y="3648707"/>
              <a:ext cx="1400100" cy="1200300"/>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Action</a:t>
              </a:r>
              <a:endParaRPr sz="1200" dirty="0"/>
            </a:p>
          </p:txBody>
        </p:sp>
      </p:grpSp>
      <p:sp>
        <p:nvSpPr>
          <p:cNvPr id="56" name="Google Shape;374;p33">
            <a:extLst>
              <a:ext uri="{FF2B5EF4-FFF2-40B4-BE49-F238E27FC236}">
                <a16:creationId xmlns:a16="http://schemas.microsoft.com/office/drawing/2014/main" xmlns="" id="{C3557AA3-5FA9-4C90-B5A2-0013878D7860}"/>
              </a:ext>
            </a:extLst>
          </p:cNvPr>
          <p:cNvSpPr txBox="1"/>
          <p:nvPr/>
        </p:nvSpPr>
        <p:spPr>
          <a:xfrm>
            <a:off x="203959" y="5968518"/>
            <a:ext cx="8711441" cy="813282"/>
          </a:xfrm>
          <a:prstGeom prst="rect">
            <a:avLst/>
          </a:prstGeom>
          <a:no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
        <p:nvSpPr>
          <p:cNvPr id="57" name="Google Shape;373;p33">
            <a:extLst>
              <a:ext uri="{FF2B5EF4-FFF2-40B4-BE49-F238E27FC236}">
                <a16:creationId xmlns:a16="http://schemas.microsoft.com/office/drawing/2014/main" xmlns="" id="{60CE823F-1DC3-4FF7-B793-67EE4261BDB6}"/>
              </a:ext>
            </a:extLst>
          </p:cNvPr>
          <p:cNvSpPr txBox="1"/>
          <p:nvPr/>
        </p:nvSpPr>
        <p:spPr>
          <a:xfrm>
            <a:off x="294286" y="6064983"/>
            <a:ext cx="1220003" cy="629146"/>
          </a:xfrm>
          <a:prstGeom prst="rect">
            <a:avLst/>
          </a:prstGeom>
          <a:solidFill>
            <a:schemeClr val="lt1"/>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000"/>
              <a:buFont typeface="Calibri"/>
              <a:buNone/>
            </a:pPr>
            <a:r>
              <a:rPr lang="en-US" sz="1200" b="1" dirty="0">
                <a:latin typeface="Calibri"/>
                <a:ea typeface="Calibri"/>
                <a:cs typeface="Calibri"/>
                <a:sym typeface="Calibri"/>
              </a:rPr>
              <a:t>Action</a:t>
            </a:r>
            <a:endParaRPr sz="1200" dirty="0"/>
          </a:p>
        </p:txBody>
      </p:sp>
      <p:sp>
        <p:nvSpPr>
          <p:cNvPr id="58" name="Google Shape;372;p33">
            <a:extLst>
              <a:ext uri="{FF2B5EF4-FFF2-40B4-BE49-F238E27FC236}">
                <a16:creationId xmlns:a16="http://schemas.microsoft.com/office/drawing/2014/main" xmlns="" id="{CA8A28D7-B006-43D3-A54F-E80727676B2D}"/>
              </a:ext>
            </a:extLst>
          </p:cNvPr>
          <p:cNvSpPr/>
          <p:nvPr/>
        </p:nvSpPr>
        <p:spPr>
          <a:xfrm rot="10800000">
            <a:off x="1713551" y="6303706"/>
            <a:ext cx="522821" cy="269679"/>
          </a:xfrm>
          <a:prstGeom prst="leftArrow">
            <a:avLst>
              <a:gd name="adj1" fmla="val 9257"/>
              <a:gd name="adj2" fmla="val 50000"/>
            </a:avLst>
          </a:prstGeom>
          <a:gradFill>
            <a:gsLst>
              <a:gs pos="0">
                <a:srgbClr val="454545"/>
              </a:gs>
              <a:gs pos="50000">
                <a:srgbClr val="000000"/>
              </a:gs>
              <a:gs pos="100000">
                <a:srgbClr val="000000"/>
              </a:gs>
            </a:gsLst>
            <a:lin ang="5400012" scaled="0"/>
          </a:gradFill>
          <a:ln>
            <a:noFill/>
          </a:ln>
          <a:effectLst>
            <a:outerShdw blurRad="63500" dist="19050" dir="5400000">
              <a:srgbClr val="000000">
                <a:alpha val="62750"/>
              </a:srgbClr>
            </a:outerShdw>
          </a:effectLst>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a:cs typeface="+mn-cs"/>
              </a:rPr>
              <a:t>Summary</a:t>
            </a:r>
            <a:endParaRPr lang="he-IL" sz="3600" b="1" dirty="0">
              <a:cs typeface="+mn-cs"/>
            </a:endParaRPr>
          </a:p>
        </p:txBody>
      </p:sp>
      <p:sp>
        <p:nvSpPr>
          <p:cNvPr id="4" name="Rectangle 3"/>
          <p:cNvSpPr/>
          <p:nvPr/>
        </p:nvSpPr>
        <p:spPr>
          <a:xfrm>
            <a:off x="6096001" y="3348335"/>
            <a:ext cx="26669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Environment</a:t>
            </a:r>
            <a:endParaRPr lang="he-IL" sz="2400" dirty="0"/>
          </a:p>
        </p:txBody>
      </p:sp>
      <p:sp>
        <p:nvSpPr>
          <p:cNvPr id="5" name="Rectangle 4"/>
          <p:cNvSpPr/>
          <p:nvPr/>
        </p:nvSpPr>
        <p:spPr>
          <a:xfrm>
            <a:off x="3048000" y="3348335"/>
            <a:ext cx="28194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Understanding </a:t>
            </a:r>
            <a:endParaRPr lang="he-IL" sz="2400" dirty="0"/>
          </a:p>
        </p:txBody>
      </p:sp>
      <p:sp>
        <p:nvSpPr>
          <p:cNvPr id="6" name="Rectangle 5"/>
          <p:cNvSpPr/>
          <p:nvPr/>
        </p:nvSpPr>
        <p:spPr>
          <a:xfrm>
            <a:off x="228600" y="3348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Planning</a:t>
            </a:r>
            <a:endParaRPr lang="he-IL" sz="2400" dirty="0"/>
          </a:p>
        </p:txBody>
      </p:sp>
      <p:sp>
        <p:nvSpPr>
          <p:cNvPr id="7" name="Rectangle 6"/>
          <p:cNvSpPr/>
          <p:nvPr/>
        </p:nvSpPr>
        <p:spPr>
          <a:xfrm>
            <a:off x="1371600" y="6400800"/>
            <a:ext cx="2971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Action (intervention)</a:t>
            </a:r>
            <a:endParaRPr lang="he-IL" sz="2400" b="1" dirty="0"/>
          </a:p>
        </p:txBody>
      </p:sp>
      <p:sp>
        <p:nvSpPr>
          <p:cNvPr id="8" name="Rectangle 7"/>
          <p:cNvSpPr/>
          <p:nvPr/>
        </p:nvSpPr>
        <p:spPr>
          <a:xfrm>
            <a:off x="5105400" y="6319838"/>
            <a:ext cx="2743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The Middle</a:t>
            </a:r>
            <a:endParaRPr lang="he-IL" sz="2400" b="1" dirty="0"/>
          </a:p>
        </p:txBody>
      </p:sp>
      <p:pic>
        <p:nvPicPr>
          <p:cNvPr id="10" name="Picture 3"/>
          <p:cNvPicPr>
            <a:picLocks noChangeAspect="1" noChangeArrowheads="1"/>
          </p:cNvPicPr>
          <p:nvPr/>
        </p:nvPicPr>
        <p:blipFill>
          <a:blip r:embed="rId3" cstate="print"/>
          <a:srcRect l="32797" t="32292" r="32796" b="20833"/>
          <a:stretch>
            <a:fillRect/>
          </a:stretch>
        </p:blipFill>
        <p:spPr bwMode="auto">
          <a:xfrm>
            <a:off x="6096000" y="990600"/>
            <a:ext cx="2590800" cy="2286000"/>
          </a:xfrm>
          <a:prstGeom prst="rect">
            <a:avLst/>
          </a:prstGeom>
          <a:noFill/>
          <a:ln w="9525">
            <a:solidFill>
              <a:schemeClr val="dk1"/>
            </a:solidFill>
            <a:miter lim="800000"/>
            <a:headEnd/>
            <a:tailEnd/>
          </a:ln>
          <a:effectLst/>
        </p:spPr>
      </p:pic>
      <p:pic>
        <p:nvPicPr>
          <p:cNvPr id="11" name="Picture 2" descr="תוצאת תמונה עבור קצה הקרחון"/>
          <p:cNvPicPr>
            <a:picLocks noChangeAspect="1" noChangeArrowheads="1"/>
          </p:cNvPicPr>
          <p:nvPr/>
        </p:nvPicPr>
        <p:blipFill>
          <a:blip r:embed="rId4" cstate="print"/>
          <a:srcRect/>
          <a:stretch>
            <a:fillRect/>
          </a:stretch>
        </p:blipFill>
        <p:spPr bwMode="auto">
          <a:xfrm>
            <a:off x="3048000" y="990600"/>
            <a:ext cx="2743200" cy="2286000"/>
          </a:xfrm>
          <a:prstGeom prst="rect">
            <a:avLst/>
          </a:prstGeom>
          <a:noFill/>
          <a:ln w="9525">
            <a:solidFill>
              <a:schemeClr val="dk1"/>
            </a:solidFill>
            <a:miter lim="800000"/>
            <a:headEnd/>
            <a:tailEnd/>
          </a:ln>
          <a:effectLst/>
        </p:spPr>
      </p:pic>
      <p:pic>
        <p:nvPicPr>
          <p:cNvPr id="12" name="Picture 11" descr="תכנון.jpg"/>
          <p:cNvPicPr>
            <a:picLocks noChangeAspect="1"/>
          </p:cNvPicPr>
          <p:nvPr/>
        </p:nvPicPr>
        <p:blipFill>
          <a:blip r:embed="rId5" cstate="print"/>
          <a:stretch>
            <a:fillRect/>
          </a:stretch>
        </p:blipFill>
        <p:spPr>
          <a:xfrm>
            <a:off x="228600" y="990600"/>
            <a:ext cx="2590800" cy="2362200"/>
          </a:xfrm>
          <a:prstGeom prst="rect">
            <a:avLst/>
          </a:prstGeom>
        </p:spPr>
      </p:pic>
      <p:pic>
        <p:nvPicPr>
          <p:cNvPr id="13" name="Content Placeholder 5" descr="דרג מדיני.jpg"/>
          <p:cNvPicPr>
            <a:picLocks noGrp="1" noChangeAspect="1"/>
          </p:cNvPicPr>
          <p:nvPr>
            <p:ph idx="1"/>
          </p:nvPr>
        </p:nvPicPr>
        <p:blipFill>
          <a:blip r:embed="rId6" cstate="print"/>
          <a:stretch>
            <a:fillRect/>
          </a:stretch>
        </p:blipFill>
        <p:spPr>
          <a:xfrm>
            <a:off x="5105400" y="3962400"/>
            <a:ext cx="2694315" cy="2362199"/>
          </a:xfrm>
          <a:prstGeom prst="rect">
            <a:avLst/>
          </a:prstGeom>
          <a:noFill/>
          <a:ln w="9525">
            <a:solidFill>
              <a:schemeClr val="dk1"/>
            </a:solidFill>
            <a:miter lim="800000"/>
            <a:headEnd/>
            <a:tailEnd/>
          </a:ln>
          <a:effectLst/>
        </p:spPr>
      </p:pic>
      <p:pic>
        <p:nvPicPr>
          <p:cNvPr id="14" name="Picture 6" descr="תוצאת תמונה עבור צלפים עזה גדר"/>
          <p:cNvPicPr>
            <a:picLocks noChangeAspect="1" noChangeArrowheads="1"/>
          </p:cNvPicPr>
          <p:nvPr/>
        </p:nvPicPr>
        <p:blipFill>
          <a:blip r:embed="rId7" cstate="print"/>
          <a:srcRect/>
          <a:stretch>
            <a:fillRect/>
          </a:stretch>
        </p:blipFill>
        <p:spPr bwMode="auto">
          <a:xfrm>
            <a:off x="1371600" y="4038600"/>
            <a:ext cx="2971800" cy="2362200"/>
          </a:xfrm>
          <a:prstGeom prst="rect">
            <a:avLst/>
          </a:prstGeom>
          <a:noFill/>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תמונה קשורה"/>
          <p:cNvPicPr>
            <a:picLocks noChangeAspect="1" noChangeArrowheads="1"/>
          </p:cNvPicPr>
          <p:nvPr/>
        </p:nvPicPr>
        <p:blipFill>
          <a:blip r:embed="rId3" cstate="print"/>
          <a:srcRect t="1941" r="1250"/>
          <a:stretch>
            <a:fillRect/>
          </a:stretch>
        </p:blipFill>
        <p:spPr bwMode="auto">
          <a:xfrm>
            <a:off x="602457" y="423863"/>
            <a:ext cx="7928372" cy="6057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l"/>
            <a:r>
              <a:rPr lang="en-US" sz="3600" b="1" dirty="0">
                <a:solidFill>
                  <a:schemeClr val="tx1"/>
                </a:solidFill>
              </a:rPr>
              <a:t>Environment</a:t>
            </a:r>
            <a:endParaRPr lang="he-IL" sz="36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sz="3600" b="1" dirty="0" smtClean="0">
                <a:cs typeface="+mn-cs"/>
              </a:rPr>
              <a:t>The Strategic Environment</a:t>
            </a:r>
            <a:endParaRPr lang="he-IL" sz="3600" b="1" dirty="0">
              <a:cs typeface="+mn-cs"/>
            </a:endParaRPr>
          </a:p>
        </p:txBody>
      </p:sp>
      <p:sp>
        <p:nvSpPr>
          <p:cNvPr id="4" name="Rectangle 3"/>
          <p:cNvSpPr/>
          <p:nvPr/>
        </p:nvSpPr>
        <p:spPr>
          <a:xfrm>
            <a:off x="360363" y="3175000"/>
            <a:ext cx="3830637" cy="4603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Affinities</a:t>
            </a:r>
            <a:endParaRPr lang="he-IL" sz="2400" dirty="0"/>
          </a:p>
        </p:txBody>
      </p:sp>
      <p:sp>
        <p:nvSpPr>
          <p:cNvPr id="5" name="Rectangle 4"/>
          <p:cNvSpPr/>
          <p:nvPr/>
        </p:nvSpPr>
        <p:spPr>
          <a:xfrm>
            <a:off x="5105400" y="3124201"/>
            <a:ext cx="36576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lgn="ctr" rtl="1">
              <a:buClr>
                <a:schemeClr val="lt1"/>
              </a:buClr>
              <a:buSzPts val="2400"/>
            </a:pPr>
            <a:r>
              <a:rPr lang="en-US" sz="2400" b="1" dirty="0">
                <a:ea typeface="Calibri"/>
                <a:cs typeface="Calibri"/>
                <a:sym typeface="Calibri"/>
              </a:rPr>
              <a:t>Actors/Elements/Entities</a:t>
            </a:r>
            <a:endParaRPr lang="en-US" sz="2400" dirty="0">
              <a:solidFill>
                <a:schemeClr val="dk1"/>
              </a:solidFill>
            </a:endParaRPr>
          </a:p>
        </p:txBody>
      </p:sp>
      <p:sp>
        <p:nvSpPr>
          <p:cNvPr id="6" name="Rectangle 5"/>
          <p:cNvSpPr/>
          <p:nvPr/>
        </p:nvSpPr>
        <p:spPr>
          <a:xfrm>
            <a:off x="5105401" y="6121401"/>
            <a:ext cx="37337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rtl="1">
              <a:buClr>
                <a:srgbClr val="FFFFFF"/>
              </a:buClr>
              <a:buSzPts val="2400"/>
            </a:pPr>
            <a:r>
              <a:rPr lang="en-US" sz="2400" b="1" dirty="0">
                <a:solidFill>
                  <a:srgbClr val="FFFFFF"/>
                </a:solidFill>
                <a:ea typeface="Calibri"/>
                <a:cs typeface="Calibri"/>
                <a:sym typeface="Calibri"/>
              </a:rPr>
              <a:t>System Boundaries</a:t>
            </a:r>
            <a:endParaRPr lang="en-US" sz="2400" dirty="0"/>
          </a:p>
        </p:txBody>
      </p:sp>
      <p:sp>
        <p:nvSpPr>
          <p:cNvPr id="7" name="Rectangle 6"/>
          <p:cNvSpPr/>
          <p:nvPr/>
        </p:nvSpPr>
        <p:spPr>
          <a:xfrm>
            <a:off x="363538" y="6135688"/>
            <a:ext cx="3752850" cy="4619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2400" b="1" dirty="0"/>
              <a:t>Unique Context</a:t>
            </a:r>
            <a:endParaRPr lang="he-IL" sz="2400" dirty="0"/>
          </a:p>
        </p:txBody>
      </p:sp>
      <p:pic>
        <p:nvPicPr>
          <p:cNvPr id="2051" name="Picture 3"/>
          <p:cNvPicPr>
            <a:picLocks noChangeAspect="1" noChangeArrowheads="1"/>
          </p:cNvPicPr>
          <p:nvPr/>
        </p:nvPicPr>
        <p:blipFill>
          <a:blip r:embed="rId2" cstate="print"/>
          <a:srcRect l="32797" t="32292" r="32796" b="20833"/>
          <a:stretch>
            <a:fillRect/>
          </a:stretch>
        </p:blipFill>
        <p:spPr bwMode="auto">
          <a:xfrm>
            <a:off x="5105400" y="838200"/>
            <a:ext cx="3581400" cy="2286000"/>
          </a:xfrm>
          <a:prstGeom prst="rect">
            <a:avLst/>
          </a:prstGeom>
          <a:noFill/>
          <a:ln w="9525">
            <a:solidFill>
              <a:schemeClr val="dk1"/>
            </a:solidFill>
            <a:miter lim="800000"/>
            <a:headEnd/>
            <a:tailEnd/>
          </a:ln>
          <a:effectLst/>
        </p:spPr>
      </p:pic>
      <p:pic>
        <p:nvPicPr>
          <p:cNvPr id="1027" name="Picture 3"/>
          <p:cNvPicPr>
            <a:picLocks noChangeAspect="1" noChangeArrowheads="1"/>
          </p:cNvPicPr>
          <p:nvPr/>
        </p:nvPicPr>
        <p:blipFill>
          <a:blip r:embed="rId3" cstate="print"/>
          <a:srcRect l="40996" t="26042" r="26208" b="29167"/>
          <a:stretch>
            <a:fillRect/>
          </a:stretch>
        </p:blipFill>
        <p:spPr bwMode="auto">
          <a:xfrm>
            <a:off x="381000" y="3810000"/>
            <a:ext cx="3657600" cy="2286000"/>
          </a:xfrm>
          <a:prstGeom prst="rect">
            <a:avLst/>
          </a:prstGeom>
          <a:noFill/>
          <a:ln w="9525">
            <a:solidFill>
              <a:schemeClr val="dk1"/>
            </a:solidFill>
            <a:miter lim="800000"/>
            <a:headEnd/>
            <a:tailEnd/>
          </a:ln>
          <a:effectLst/>
        </p:spPr>
      </p:pic>
      <p:pic>
        <p:nvPicPr>
          <p:cNvPr id="31745" name="Picture 1"/>
          <p:cNvPicPr>
            <a:picLocks noChangeAspect="1" noChangeArrowheads="1"/>
          </p:cNvPicPr>
          <p:nvPr/>
        </p:nvPicPr>
        <p:blipFill>
          <a:blip r:embed="rId4" cstate="print"/>
          <a:srcRect l="36896" t="20833" r="21523" b="29167"/>
          <a:stretch>
            <a:fillRect/>
          </a:stretch>
        </p:blipFill>
        <p:spPr bwMode="auto">
          <a:xfrm>
            <a:off x="381000" y="838200"/>
            <a:ext cx="3733800" cy="2286000"/>
          </a:xfrm>
          <a:prstGeom prst="rect">
            <a:avLst/>
          </a:prstGeom>
          <a:noFill/>
          <a:ln w="9525">
            <a:solidFill>
              <a:schemeClr val="dk1"/>
            </a:solidFill>
            <a:miter lim="800000"/>
            <a:headEnd/>
            <a:tailEnd/>
          </a:ln>
          <a:effectLst/>
        </p:spPr>
      </p:pic>
      <p:pic>
        <p:nvPicPr>
          <p:cNvPr id="31746" name="Picture 2"/>
          <p:cNvPicPr>
            <a:picLocks noChangeAspect="1" noChangeArrowheads="1"/>
          </p:cNvPicPr>
          <p:nvPr/>
        </p:nvPicPr>
        <p:blipFill>
          <a:blip r:embed="rId5" cstate="print"/>
          <a:srcRect l="36311" t="19792" r="22108" b="25000"/>
          <a:stretch>
            <a:fillRect/>
          </a:stretch>
        </p:blipFill>
        <p:spPr bwMode="auto">
          <a:xfrm>
            <a:off x="5105400" y="3810000"/>
            <a:ext cx="3657600" cy="2286000"/>
          </a:xfrm>
          <a:prstGeom prst="rect">
            <a:avLst/>
          </a:prstGeom>
          <a:noFill/>
          <a:ln w="9525">
            <a:solidFill>
              <a:schemeClr val="dk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יעלון משה שר ביטחון"/>
          <p:cNvPicPr>
            <a:picLocks noChangeAspect="1" noChangeArrowheads="1"/>
          </p:cNvPicPr>
          <p:nvPr/>
        </p:nvPicPr>
        <p:blipFill>
          <a:blip r:embed="rId2" cstate="print"/>
          <a:srcRect b="1316"/>
          <a:stretch>
            <a:fillRect/>
          </a:stretch>
        </p:blipFill>
        <p:spPr bwMode="auto">
          <a:xfrm>
            <a:off x="0" y="0"/>
            <a:ext cx="2438400" cy="1828800"/>
          </a:xfrm>
          <a:prstGeom prst="rect">
            <a:avLst/>
          </a:prstGeom>
          <a:noFill/>
        </p:spPr>
      </p:pic>
      <p:sp>
        <p:nvSpPr>
          <p:cNvPr id="17410" name="AutoShape 2"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2" name="AutoShape 4"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14" name="Picture 6" descr="תמונה קשורה"/>
          <p:cNvPicPr>
            <a:picLocks noChangeAspect="1" noChangeArrowheads="1"/>
          </p:cNvPicPr>
          <p:nvPr/>
        </p:nvPicPr>
        <p:blipFill>
          <a:blip r:embed="rId3" cstate="print"/>
          <a:srcRect b="2041"/>
          <a:stretch>
            <a:fillRect/>
          </a:stretch>
        </p:blipFill>
        <p:spPr bwMode="auto">
          <a:xfrm>
            <a:off x="2438400" y="0"/>
            <a:ext cx="2457450" cy="1828800"/>
          </a:xfrm>
          <a:prstGeom prst="rect">
            <a:avLst/>
          </a:prstGeom>
          <a:noFill/>
        </p:spPr>
      </p:pic>
      <p:pic>
        <p:nvPicPr>
          <p:cNvPr id="17416" name="Picture 8" descr="תוצאת תמונה עבור אלוף פיקוד דרום סמי תורג'מן"/>
          <p:cNvPicPr>
            <a:picLocks noChangeAspect="1" noChangeArrowheads="1"/>
          </p:cNvPicPr>
          <p:nvPr/>
        </p:nvPicPr>
        <p:blipFill>
          <a:blip r:embed="rId4" cstate="print"/>
          <a:srcRect l="15819" r="9604"/>
          <a:stretch>
            <a:fillRect/>
          </a:stretch>
        </p:blipFill>
        <p:spPr bwMode="auto">
          <a:xfrm>
            <a:off x="4876800" y="0"/>
            <a:ext cx="2514600" cy="1828800"/>
          </a:xfrm>
          <a:prstGeom prst="rect">
            <a:avLst/>
          </a:prstGeom>
          <a:noFill/>
        </p:spPr>
      </p:pic>
      <p:pic>
        <p:nvPicPr>
          <p:cNvPr id="17420" name="Picture 12" descr="תוצאת תמונה עבור איתי וירוב"/>
          <p:cNvPicPr>
            <a:picLocks noChangeAspect="1" noChangeArrowheads="1"/>
          </p:cNvPicPr>
          <p:nvPr/>
        </p:nvPicPr>
        <p:blipFill>
          <a:blip r:embed="rId5" cstate="print"/>
          <a:srcRect/>
          <a:stretch>
            <a:fillRect/>
          </a:stretch>
        </p:blipFill>
        <p:spPr bwMode="auto">
          <a:xfrm>
            <a:off x="7391400" y="0"/>
            <a:ext cx="1752600" cy="1828800"/>
          </a:xfrm>
          <a:prstGeom prst="rect">
            <a:avLst/>
          </a:prstGeom>
          <a:noFill/>
        </p:spPr>
      </p:pic>
      <p:sp>
        <p:nvSpPr>
          <p:cNvPr id="17422" name="AutoShape 14"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4" name="AutoShape 16"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6" name="AutoShape 18"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8" name="AutoShape 20"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30" name="Picture 22" descr="תוצאת תמונה עבור סינוואר"/>
          <p:cNvPicPr>
            <a:picLocks noChangeAspect="1" noChangeArrowheads="1"/>
          </p:cNvPicPr>
          <p:nvPr/>
        </p:nvPicPr>
        <p:blipFill>
          <a:blip r:embed="rId6" cstate="print"/>
          <a:srcRect/>
          <a:stretch>
            <a:fillRect/>
          </a:stretch>
        </p:blipFill>
        <p:spPr bwMode="auto">
          <a:xfrm>
            <a:off x="6781800" y="1752600"/>
            <a:ext cx="2362200" cy="1905000"/>
          </a:xfrm>
          <a:prstGeom prst="rect">
            <a:avLst/>
          </a:prstGeom>
          <a:noFill/>
        </p:spPr>
      </p:pic>
      <p:pic>
        <p:nvPicPr>
          <p:cNvPr id="17432" name="Picture 24" descr="תוצאת תמונה עבור מוחמד דף"/>
          <p:cNvPicPr>
            <a:picLocks noChangeAspect="1" noChangeArrowheads="1"/>
          </p:cNvPicPr>
          <p:nvPr/>
        </p:nvPicPr>
        <p:blipFill>
          <a:blip r:embed="rId7" cstate="print"/>
          <a:srcRect r="9600"/>
          <a:stretch>
            <a:fillRect/>
          </a:stretch>
        </p:blipFill>
        <p:spPr bwMode="auto">
          <a:xfrm>
            <a:off x="4629150" y="1828800"/>
            <a:ext cx="2152650" cy="1828800"/>
          </a:xfrm>
          <a:prstGeom prst="rect">
            <a:avLst/>
          </a:prstGeom>
          <a:noFill/>
        </p:spPr>
      </p:pic>
      <p:pic>
        <p:nvPicPr>
          <p:cNvPr id="17434" name="Picture 26" descr="תוצאת תמונה עבור הזרוע הצבאית של חמאס"/>
          <p:cNvPicPr>
            <a:picLocks noChangeAspect="1" noChangeArrowheads="1"/>
          </p:cNvPicPr>
          <p:nvPr/>
        </p:nvPicPr>
        <p:blipFill>
          <a:blip r:embed="rId8" cstate="print"/>
          <a:srcRect/>
          <a:stretch>
            <a:fillRect/>
          </a:stretch>
        </p:blipFill>
        <p:spPr bwMode="auto">
          <a:xfrm>
            <a:off x="0" y="1828801"/>
            <a:ext cx="3048000" cy="1828800"/>
          </a:xfrm>
          <a:prstGeom prst="rect">
            <a:avLst/>
          </a:prstGeom>
          <a:noFill/>
        </p:spPr>
      </p:pic>
      <p:pic>
        <p:nvPicPr>
          <p:cNvPr id="17436" name="Picture 28" descr="תמונה קשורה"/>
          <p:cNvPicPr>
            <a:picLocks noChangeAspect="1" noChangeArrowheads="1"/>
          </p:cNvPicPr>
          <p:nvPr/>
        </p:nvPicPr>
        <p:blipFill>
          <a:blip r:embed="rId9" cstate="print"/>
          <a:srcRect l="16656"/>
          <a:stretch>
            <a:fillRect/>
          </a:stretch>
        </p:blipFill>
        <p:spPr bwMode="auto">
          <a:xfrm>
            <a:off x="3048000" y="1828800"/>
            <a:ext cx="1906429" cy="1828800"/>
          </a:xfrm>
          <a:prstGeom prst="rect">
            <a:avLst/>
          </a:prstGeom>
          <a:noFill/>
        </p:spPr>
      </p:pic>
      <p:sp>
        <p:nvSpPr>
          <p:cNvPr id="17438" name="AutoShape 30" descr="תוצאת תמונה עבור אבו מאזן"/>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40" name="Picture 32" descr="תמונה קשורה"/>
          <p:cNvPicPr>
            <a:picLocks noChangeAspect="1" noChangeArrowheads="1"/>
          </p:cNvPicPr>
          <p:nvPr/>
        </p:nvPicPr>
        <p:blipFill>
          <a:blip r:embed="rId10" cstate="print"/>
          <a:srcRect/>
          <a:stretch>
            <a:fillRect/>
          </a:stretch>
        </p:blipFill>
        <p:spPr bwMode="auto">
          <a:xfrm>
            <a:off x="0" y="3657600"/>
            <a:ext cx="2743200" cy="1752600"/>
          </a:xfrm>
          <a:prstGeom prst="rect">
            <a:avLst/>
          </a:prstGeom>
          <a:noFill/>
        </p:spPr>
      </p:pic>
      <p:pic>
        <p:nvPicPr>
          <p:cNvPr id="17442" name="Picture 34" descr="תמונה קשורה"/>
          <p:cNvPicPr>
            <a:picLocks noChangeAspect="1" noChangeArrowheads="1"/>
          </p:cNvPicPr>
          <p:nvPr/>
        </p:nvPicPr>
        <p:blipFill>
          <a:blip r:embed="rId11" cstate="print"/>
          <a:srcRect b="4348"/>
          <a:stretch>
            <a:fillRect/>
          </a:stretch>
        </p:blipFill>
        <p:spPr bwMode="auto">
          <a:xfrm>
            <a:off x="2743200" y="3657600"/>
            <a:ext cx="2641499" cy="1752600"/>
          </a:xfrm>
          <a:prstGeom prst="rect">
            <a:avLst/>
          </a:prstGeom>
          <a:noFill/>
        </p:spPr>
      </p:pic>
      <p:pic>
        <p:nvPicPr>
          <p:cNvPr id="17444" name="Picture 36" descr="תוצאת תמונה עבור תושבי תל אביב"/>
          <p:cNvPicPr>
            <a:picLocks noChangeAspect="1" noChangeArrowheads="1"/>
          </p:cNvPicPr>
          <p:nvPr/>
        </p:nvPicPr>
        <p:blipFill>
          <a:blip r:embed="rId12" cstate="print"/>
          <a:srcRect/>
          <a:stretch>
            <a:fillRect/>
          </a:stretch>
        </p:blipFill>
        <p:spPr bwMode="auto">
          <a:xfrm>
            <a:off x="5334000" y="3657600"/>
            <a:ext cx="3810000" cy="1752600"/>
          </a:xfrm>
          <a:prstGeom prst="rect">
            <a:avLst/>
          </a:prstGeom>
          <a:noFill/>
        </p:spPr>
      </p:pic>
      <p:pic>
        <p:nvPicPr>
          <p:cNvPr id="17446" name="Picture 38" descr="תוצאת תמונה עבור סיסי"/>
          <p:cNvPicPr>
            <a:picLocks noChangeAspect="1" noChangeArrowheads="1"/>
          </p:cNvPicPr>
          <p:nvPr/>
        </p:nvPicPr>
        <p:blipFill>
          <a:blip r:embed="rId13" cstate="print"/>
          <a:srcRect b="47945"/>
          <a:stretch>
            <a:fillRect/>
          </a:stretch>
        </p:blipFill>
        <p:spPr bwMode="auto">
          <a:xfrm>
            <a:off x="0" y="5410200"/>
            <a:ext cx="2095500" cy="1447800"/>
          </a:xfrm>
          <a:prstGeom prst="rect">
            <a:avLst/>
          </a:prstGeom>
          <a:noFill/>
        </p:spPr>
      </p:pic>
      <p:pic>
        <p:nvPicPr>
          <p:cNvPr id="17448" name="Picture 40" descr="תוצאת תמונה עבור חדשות ערוץ 2"/>
          <p:cNvPicPr>
            <a:picLocks noChangeAspect="1" noChangeArrowheads="1"/>
          </p:cNvPicPr>
          <p:nvPr/>
        </p:nvPicPr>
        <p:blipFill>
          <a:blip r:embed="rId14" cstate="print"/>
          <a:srcRect b="17601"/>
          <a:stretch>
            <a:fillRect/>
          </a:stretch>
        </p:blipFill>
        <p:spPr bwMode="auto">
          <a:xfrm>
            <a:off x="2057400" y="5410201"/>
            <a:ext cx="2209800" cy="1447800"/>
          </a:xfrm>
          <a:prstGeom prst="rect">
            <a:avLst/>
          </a:prstGeom>
          <a:noFill/>
        </p:spPr>
      </p:pic>
      <p:sp>
        <p:nvSpPr>
          <p:cNvPr id="17450" name="AutoShape 42"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52" name="AutoShape 44"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54" name="Picture 46" descr="תוצאת תמונה עבור ‪cnn‬‏"/>
          <p:cNvPicPr>
            <a:picLocks noChangeAspect="1" noChangeArrowheads="1"/>
          </p:cNvPicPr>
          <p:nvPr/>
        </p:nvPicPr>
        <p:blipFill>
          <a:blip r:embed="rId15" cstate="print"/>
          <a:srcRect/>
          <a:stretch>
            <a:fillRect/>
          </a:stretch>
        </p:blipFill>
        <p:spPr bwMode="auto">
          <a:xfrm>
            <a:off x="4267200" y="5410200"/>
            <a:ext cx="1371600" cy="1447800"/>
          </a:xfrm>
          <a:prstGeom prst="rect">
            <a:avLst/>
          </a:prstGeom>
          <a:noFill/>
        </p:spPr>
      </p:pic>
      <p:sp>
        <p:nvSpPr>
          <p:cNvPr id="17460" name="AutoShape 52" descr="תוצאת תמונה עבור ‪twitter‬‏"/>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62" name="Picture 54" descr="תוצאת תמונה עבור ‪twitter‬‏"/>
          <p:cNvPicPr>
            <a:picLocks noChangeAspect="1" noChangeArrowheads="1"/>
          </p:cNvPicPr>
          <p:nvPr/>
        </p:nvPicPr>
        <p:blipFill>
          <a:blip r:embed="rId16" cstate="print"/>
          <a:srcRect/>
          <a:stretch>
            <a:fillRect/>
          </a:stretch>
        </p:blipFill>
        <p:spPr bwMode="auto">
          <a:xfrm>
            <a:off x="5638800" y="5410200"/>
            <a:ext cx="2209801" cy="1447800"/>
          </a:xfrm>
          <a:prstGeom prst="rect">
            <a:avLst/>
          </a:prstGeom>
          <a:noFill/>
        </p:spPr>
      </p:pic>
      <p:pic>
        <p:nvPicPr>
          <p:cNvPr id="17464" name="Picture 56" descr="תוצאת תמונה עבור ‪un‬‏"/>
          <p:cNvPicPr>
            <a:picLocks noChangeAspect="1" noChangeArrowheads="1"/>
          </p:cNvPicPr>
          <p:nvPr/>
        </p:nvPicPr>
        <p:blipFill>
          <a:blip r:embed="rId17" cstate="print"/>
          <a:srcRect/>
          <a:stretch>
            <a:fillRect/>
          </a:stretch>
        </p:blipFill>
        <p:spPr bwMode="auto">
          <a:xfrm>
            <a:off x="7848600" y="5410201"/>
            <a:ext cx="1295400" cy="1447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762000" y="15240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4478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5466645" y="0"/>
            <a:ext cx="3677355"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400" b="1" dirty="0"/>
              <a:t>Affinities Between </a:t>
            </a:r>
            <a:r>
              <a:rPr lang="en-US" sz="2400" b="1" dirty="0" smtClean="0"/>
              <a:t>Phenomena</a:t>
            </a:r>
            <a:endParaRPr lang="he-IL" sz="2400" dirty="0"/>
          </a:p>
        </p:txBody>
      </p:sp>
      <p:pic>
        <p:nvPicPr>
          <p:cNvPr id="3" name="Picture 2" descr="תוצאת תמונה עבור מצוקה אזרחית ברצועה"/>
          <p:cNvPicPr>
            <a:picLocks noChangeAspect="1" noChangeArrowheads="1"/>
          </p:cNvPicPr>
          <p:nvPr/>
        </p:nvPicPr>
        <p:blipFill>
          <a:blip r:embed="rId3" cstate="print"/>
          <a:srcRect/>
          <a:stretch>
            <a:fillRect/>
          </a:stretch>
        </p:blipFill>
        <p:spPr bwMode="auto">
          <a:xfrm>
            <a:off x="3200400" y="2057400"/>
            <a:ext cx="2667000" cy="2000251"/>
          </a:xfrm>
          <a:prstGeom prst="rect">
            <a:avLst/>
          </a:prstGeom>
          <a:noFill/>
        </p:spPr>
      </p:pic>
      <p:pic>
        <p:nvPicPr>
          <p:cNvPr id="4" name="Picture 4" descr="תוצאת תמונה עבור מבצע צוק איתן"/>
          <p:cNvPicPr>
            <a:picLocks noChangeAspect="1" noChangeArrowheads="1"/>
          </p:cNvPicPr>
          <p:nvPr/>
        </p:nvPicPr>
        <p:blipFill>
          <a:blip r:embed="rId4" cstate="print"/>
          <a:srcRect/>
          <a:stretch>
            <a:fillRect/>
          </a:stretch>
        </p:blipFill>
        <p:spPr bwMode="auto">
          <a:xfrm>
            <a:off x="6019800" y="2057400"/>
            <a:ext cx="3124200" cy="2286000"/>
          </a:xfrm>
          <a:prstGeom prst="rect">
            <a:avLst/>
          </a:prstGeom>
          <a:noFill/>
        </p:spPr>
      </p:pic>
      <p:pic>
        <p:nvPicPr>
          <p:cNvPr id="5" name="Picture 12" descr="תמונה קשורה"/>
          <p:cNvPicPr>
            <a:picLocks noChangeAspect="1" noChangeArrowheads="1"/>
          </p:cNvPicPr>
          <p:nvPr/>
        </p:nvPicPr>
        <p:blipFill>
          <a:blip r:embed="rId5" cstate="print"/>
          <a:srcRect/>
          <a:stretch>
            <a:fillRect/>
          </a:stretch>
        </p:blipFill>
        <p:spPr bwMode="auto">
          <a:xfrm>
            <a:off x="0" y="2057400"/>
            <a:ext cx="3047999" cy="2286000"/>
          </a:xfrm>
          <a:prstGeom prst="rect">
            <a:avLst/>
          </a:prstGeom>
          <a:noFill/>
        </p:spPr>
      </p:pic>
      <p:sp>
        <p:nvSpPr>
          <p:cNvPr id="6" name="Rectangle 5"/>
          <p:cNvSpPr/>
          <p:nvPr/>
        </p:nvSpPr>
        <p:spPr>
          <a:xfrm>
            <a:off x="6019800" y="3886200"/>
            <a:ext cx="31242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Impact of Operation </a:t>
            </a:r>
            <a:r>
              <a:rPr lang="en-US" sz="2400" b="1" dirty="0"/>
              <a:t>“Protective Edge”</a:t>
            </a:r>
            <a:endParaRPr lang="he-IL" sz="2400" dirty="0"/>
          </a:p>
        </p:txBody>
      </p:sp>
      <p:sp>
        <p:nvSpPr>
          <p:cNvPr id="7" name="Rectangle 6"/>
          <p:cNvSpPr/>
          <p:nvPr/>
        </p:nvSpPr>
        <p:spPr>
          <a:xfrm>
            <a:off x="0" y="3886200"/>
            <a:ext cx="3048000"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000" b="1" dirty="0"/>
              <a:t>Gaza Economy </a:t>
            </a:r>
            <a:endParaRPr lang="he-IL" sz="2000" dirty="0"/>
          </a:p>
        </p:txBody>
      </p:sp>
      <p:sp>
        <p:nvSpPr>
          <p:cNvPr id="8" name="Rectangle 7"/>
          <p:cNvSpPr/>
          <p:nvPr/>
        </p:nvSpPr>
        <p:spPr>
          <a:xfrm>
            <a:off x="3200400" y="3886201"/>
            <a:ext cx="2667000"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000" b="1" dirty="0"/>
              <a:t>"</a:t>
            </a:r>
            <a:r>
              <a:rPr lang="en-US" sz="2000" b="1" dirty="0"/>
              <a:t>Humanitarian Crisis</a:t>
            </a:r>
            <a:r>
              <a:rPr lang="he-IL" sz="2000" b="1" dirty="0"/>
              <a:t> "</a:t>
            </a:r>
            <a:endParaRPr lang="he-IL" sz="2000" dirty="0"/>
          </a:p>
        </p:txBody>
      </p:sp>
      <p:grpSp>
        <p:nvGrpSpPr>
          <p:cNvPr id="11" name="Group 10"/>
          <p:cNvGrpSpPr/>
          <p:nvPr/>
        </p:nvGrpSpPr>
        <p:grpSpPr>
          <a:xfrm rot="2023613">
            <a:off x="5009445" y="4929255"/>
            <a:ext cx="2249311" cy="1265238"/>
            <a:chOff x="713421" y="652337"/>
            <a:chExt cx="2249311" cy="1265238"/>
          </a:xfrm>
        </p:grpSpPr>
        <p:pic>
          <p:nvPicPr>
            <p:cNvPr id="12" name="Picture 20" descr="תמונה קשורה"/>
            <p:cNvPicPr>
              <a:picLocks noChangeAspect="1" noChangeArrowheads="1"/>
            </p:cNvPicPr>
            <p:nvPr/>
          </p:nvPicPr>
          <p:blipFill>
            <a:blip r:embed="rId6" cstate="print"/>
            <a:srcRect/>
            <a:stretch>
              <a:fillRect/>
            </a:stretch>
          </p:blipFill>
          <p:spPr bwMode="auto">
            <a:xfrm rot="19559528">
              <a:off x="713421" y="652337"/>
              <a:ext cx="2249311" cy="1265238"/>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rot="19576387">
              <a:off x="1441707" y="1482424"/>
              <a:ext cx="1363178" cy="408623"/>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b="1" dirty="0"/>
                <a:t>Qatari Aid</a:t>
              </a:r>
              <a:endParaRPr lang="he-IL" dirty="0"/>
            </a:p>
          </p:txBody>
        </p:sp>
      </p:grpSp>
      <p:pic>
        <p:nvPicPr>
          <p:cNvPr id="18" name="Picture 22" descr="תוצאת תמונה עבור מבריחי מזון לרצועה"/>
          <p:cNvPicPr>
            <a:picLocks noChangeAspect="1" noChangeArrowheads="1"/>
          </p:cNvPicPr>
          <p:nvPr/>
        </p:nvPicPr>
        <p:blipFill>
          <a:blip r:embed="rId7" cstate="print"/>
          <a:srcRect/>
          <a:stretch>
            <a:fillRect/>
          </a:stretch>
        </p:blipFill>
        <p:spPr bwMode="auto">
          <a:xfrm rot="75345">
            <a:off x="1614585" y="634826"/>
            <a:ext cx="2316734" cy="1338146"/>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ounded Rectangle 18"/>
          <p:cNvSpPr/>
          <p:nvPr/>
        </p:nvSpPr>
        <p:spPr>
          <a:xfrm rot="21580224">
            <a:off x="2135449" y="198465"/>
            <a:ext cx="1363178" cy="715089"/>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b="1" dirty="0"/>
              <a:t>Smuggling of Goods </a:t>
            </a:r>
            <a:endParaRPr lang="he-I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524000" y="228600"/>
            <a:ext cx="5867400" cy="59436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15" name="Oval 14"/>
          <p:cNvSpPr/>
          <p:nvPr/>
        </p:nvSpPr>
        <p:spPr>
          <a:xfrm>
            <a:off x="762000" y="1143000"/>
            <a:ext cx="4038600" cy="4114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219200"/>
            <a:ext cx="4038600" cy="39624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6096000" y="0"/>
            <a:ext cx="30480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Affinities Between Personas</a:t>
            </a:r>
            <a:endParaRPr lang="he-IL" sz="2400" dirty="0"/>
          </a:p>
        </p:txBody>
      </p:sp>
      <p:sp>
        <p:nvSpPr>
          <p:cNvPr id="6" name="Rectangle 5"/>
          <p:cNvSpPr/>
          <p:nvPr/>
        </p:nvSpPr>
        <p:spPr>
          <a:xfrm>
            <a:off x="6019800" y="3886200"/>
            <a:ext cx="31242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Commander of the Southern Command</a:t>
            </a:r>
            <a:endParaRPr lang="he-IL" sz="2400" dirty="0"/>
          </a:p>
        </p:txBody>
      </p:sp>
      <p:sp>
        <p:nvSpPr>
          <p:cNvPr id="7" name="Rectangle 6"/>
          <p:cNvSpPr/>
          <p:nvPr/>
        </p:nvSpPr>
        <p:spPr>
          <a:xfrm>
            <a:off x="0" y="3886200"/>
            <a:ext cx="25908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Division Commander</a:t>
            </a:r>
            <a:endParaRPr lang="he-IL" sz="2400" b="1" dirty="0"/>
          </a:p>
        </p:txBody>
      </p:sp>
      <p:sp>
        <p:nvSpPr>
          <p:cNvPr id="8" name="Rectangle 7"/>
          <p:cNvSpPr/>
          <p:nvPr/>
        </p:nvSpPr>
        <p:spPr>
          <a:xfrm>
            <a:off x="3048000" y="3886201"/>
            <a:ext cx="2667000"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2400" b="1" dirty="0"/>
              <a:t>Minister of </a:t>
            </a:r>
            <a:r>
              <a:rPr lang="en-US" sz="2400" b="1" dirty="0"/>
              <a:t>Defense</a:t>
            </a:r>
          </a:p>
        </p:txBody>
      </p:sp>
      <p:pic>
        <p:nvPicPr>
          <p:cNvPr id="1026" name="Picture 2" descr="תוצאת תמונה עבור קבלת צלשים צוק איתן סמי תורגמן"/>
          <p:cNvPicPr>
            <a:picLocks noChangeAspect="1" noChangeArrowheads="1"/>
          </p:cNvPicPr>
          <p:nvPr/>
        </p:nvPicPr>
        <p:blipFill>
          <a:blip r:embed="rId2" cstate="print"/>
          <a:srcRect/>
          <a:stretch>
            <a:fillRect/>
          </a:stretch>
        </p:blipFill>
        <p:spPr bwMode="auto">
          <a:xfrm>
            <a:off x="6019800" y="1524000"/>
            <a:ext cx="3124200" cy="2362200"/>
          </a:xfrm>
          <a:prstGeom prst="rect">
            <a:avLst/>
          </a:prstGeom>
          <a:noFill/>
        </p:spPr>
      </p:pic>
      <p:pic>
        <p:nvPicPr>
          <p:cNvPr id="17" name="Picture 16" descr="בוגי בכנסת.jpg"/>
          <p:cNvPicPr>
            <a:picLocks noChangeAspect="1"/>
          </p:cNvPicPr>
          <p:nvPr/>
        </p:nvPicPr>
        <p:blipFill>
          <a:blip r:embed="rId3" cstate="print"/>
          <a:stretch>
            <a:fillRect/>
          </a:stretch>
        </p:blipFill>
        <p:spPr>
          <a:xfrm>
            <a:off x="3048000" y="1524000"/>
            <a:ext cx="2667000" cy="2362201"/>
          </a:xfrm>
          <a:prstGeom prst="rect">
            <a:avLst/>
          </a:prstGeom>
        </p:spPr>
      </p:pic>
      <p:pic>
        <p:nvPicPr>
          <p:cNvPr id="1028" name="Picture 4" descr="תוצאת תמונה עבור איתי וירוב"/>
          <p:cNvPicPr>
            <a:picLocks noChangeAspect="1" noChangeArrowheads="1"/>
          </p:cNvPicPr>
          <p:nvPr/>
        </p:nvPicPr>
        <p:blipFill>
          <a:blip r:embed="rId4" cstate="print"/>
          <a:srcRect/>
          <a:stretch>
            <a:fillRect/>
          </a:stretch>
        </p:blipFill>
        <p:spPr bwMode="auto">
          <a:xfrm>
            <a:off x="0" y="1524000"/>
            <a:ext cx="2609850" cy="2362200"/>
          </a:xfrm>
          <a:prstGeom prst="rect">
            <a:avLst/>
          </a:prstGeom>
          <a:noFill/>
        </p:spPr>
      </p:pic>
      <p:pic>
        <p:nvPicPr>
          <p:cNvPr id="1030" name="Picture 6" descr="תוצאת תמונה עבור צוק איתן"/>
          <p:cNvPicPr>
            <a:picLocks noChangeAspect="1" noChangeArrowheads="1"/>
          </p:cNvPicPr>
          <p:nvPr/>
        </p:nvPicPr>
        <p:blipFill>
          <a:blip r:embed="rId5" cstate="print"/>
          <a:srcRect/>
          <a:stretch>
            <a:fillRect/>
          </a:stretch>
        </p:blipFill>
        <p:spPr bwMode="auto">
          <a:xfrm>
            <a:off x="5791200" y="4648200"/>
            <a:ext cx="2031632" cy="990600"/>
          </a:xfrm>
          <a:prstGeom prst="rect">
            <a:avLst/>
          </a:prstGeom>
          <a:noFill/>
        </p:spPr>
      </p:pic>
      <p:sp>
        <p:nvSpPr>
          <p:cNvPr id="19" name="Rounded Rectangle 18"/>
          <p:cNvSpPr/>
          <p:nvPr/>
        </p:nvSpPr>
        <p:spPr>
          <a:xfrm rot="21580224">
            <a:off x="6174833" y="5354107"/>
            <a:ext cx="1363178" cy="119181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a:t>"</a:t>
            </a:r>
            <a:r>
              <a:rPr lang="en-US" sz="1600" b="1" dirty="0"/>
              <a:t>Protective Edge” </a:t>
            </a:r>
            <a:r>
              <a:rPr lang="en-US" sz="1600" b="1" dirty="0" smtClean="0"/>
              <a:t>Experienced </a:t>
            </a:r>
            <a:r>
              <a:rPr lang="en-US" sz="1600" b="1" dirty="0"/>
              <a:t>as a </a:t>
            </a:r>
            <a:r>
              <a:rPr lang="en-US" sz="1600" b="1" dirty="0" smtClean="0"/>
              <a:t>Success</a:t>
            </a:r>
            <a:endParaRPr lang="he-IL" sz="1600" dirty="0"/>
          </a:p>
        </p:txBody>
      </p:sp>
      <p:pic>
        <p:nvPicPr>
          <p:cNvPr id="1034" name="Picture 10" descr="תמונה קשורה"/>
          <p:cNvPicPr>
            <a:picLocks noChangeAspect="1" noChangeArrowheads="1"/>
          </p:cNvPicPr>
          <p:nvPr/>
        </p:nvPicPr>
        <p:blipFill>
          <a:blip r:embed="rId6" cstate="print"/>
          <a:srcRect/>
          <a:stretch>
            <a:fillRect/>
          </a:stretch>
        </p:blipFill>
        <p:spPr bwMode="auto">
          <a:xfrm>
            <a:off x="914400" y="4648200"/>
            <a:ext cx="2012244" cy="1066800"/>
          </a:xfrm>
          <a:prstGeom prst="rect">
            <a:avLst/>
          </a:prstGeom>
          <a:noFill/>
        </p:spPr>
      </p:pic>
      <p:sp>
        <p:nvSpPr>
          <p:cNvPr id="23" name="Rounded Rectangle 22"/>
          <p:cNvSpPr/>
          <p:nvPr/>
        </p:nvSpPr>
        <p:spPr>
          <a:xfrm rot="21580224">
            <a:off x="914016" y="5626449"/>
            <a:ext cx="1981604"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1600" b="1" dirty="0"/>
              <a:t>Ongoing </a:t>
            </a:r>
            <a:r>
              <a:rPr lang="en-US" sz="1600" b="1" dirty="0" smtClean="0"/>
              <a:t>Offensive-Tunnel </a:t>
            </a:r>
            <a:r>
              <a:rPr lang="en-US" sz="1600" b="1" dirty="0"/>
              <a:t>T</a:t>
            </a:r>
            <a:r>
              <a:rPr lang="en-US" sz="1600" b="1" dirty="0" smtClean="0"/>
              <a:t>hreat</a:t>
            </a:r>
            <a:endParaRPr lang="he-IL" sz="1600" b="1" dirty="0"/>
          </a:p>
        </p:txBody>
      </p:sp>
      <p:sp>
        <p:nvSpPr>
          <p:cNvPr id="1036" name="AutoShape 12"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8" name="AutoShape 14"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40" name="AutoShape 16"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 name="Picture 26" descr="קלפיות.jpg"/>
          <p:cNvPicPr>
            <a:picLocks noChangeAspect="1"/>
          </p:cNvPicPr>
          <p:nvPr/>
        </p:nvPicPr>
        <p:blipFill>
          <a:blip r:embed="rId7" cstate="print"/>
          <a:stretch>
            <a:fillRect/>
          </a:stretch>
        </p:blipFill>
        <p:spPr>
          <a:xfrm>
            <a:off x="3352800" y="4648200"/>
            <a:ext cx="1981200" cy="1066800"/>
          </a:xfrm>
          <a:prstGeom prst="rect">
            <a:avLst/>
          </a:prstGeom>
        </p:spPr>
      </p:pic>
      <p:sp>
        <p:nvSpPr>
          <p:cNvPr id="28" name="Rounded Rectangle 27"/>
          <p:cNvSpPr/>
          <p:nvPr/>
        </p:nvSpPr>
        <p:spPr>
          <a:xfrm rot="21580224">
            <a:off x="3735649" y="5566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1600" b="1" dirty="0"/>
              <a:t>Electoral Promise</a:t>
            </a:r>
            <a:endParaRPr lang="he-IL" sz="1600" b="1" dirty="0"/>
          </a:p>
        </p:txBody>
      </p:sp>
      <p:pic>
        <p:nvPicPr>
          <p:cNvPr id="1042" name="Picture 18" descr="תוצאת תמונה עבור נחל עוז"/>
          <p:cNvPicPr>
            <a:picLocks noChangeAspect="1" noChangeArrowheads="1"/>
          </p:cNvPicPr>
          <p:nvPr/>
        </p:nvPicPr>
        <p:blipFill>
          <a:blip r:embed="rId8" cstate="print"/>
          <a:srcRect/>
          <a:stretch>
            <a:fillRect/>
          </a:stretch>
        </p:blipFill>
        <p:spPr bwMode="auto">
          <a:xfrm>
            <a:off x="1447800" y="0"/>
            <a:ext cx="1527284" cy="1143000"/>
          </a:xfrm>
          <a:prstGeom prst="rect">
            <a:avLst/>
          </a:prstGeom>
          <a:noFill/>
        </p:spPr>
      </p:pic>
      <p:sp>
        <p:nvSpPr>
          <p:cNvPr id="30" name="Rounded Rectangle 29"/>
          <p:cNvSpPr/>
          <p:nvPr/>
        </p:nvSpPr>
        <p:spPr>
          <a:xfrm rot="21580224">
            <a:off x="1524046" y="765506"/>
            <a:ext cx="1371140" cy="91940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GB" sz="1600" b="1" dirty="0"/>
              <a:t>How to secure localities</a:t>
            </a:r>
            <a:endParaRPr lang="he-IL" sz="1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5245</TotalTime>
  <Words>952</Words>
  <Application>Microsoft Office PowerPoint</Application>
  <PresentationFormat>‫הצגה על המסך (4:3)</PresentationFormat>
  <Paragraphs>229</Paragraphs>
  <Slides>34</Slides>
  <Notes>11</Notes>
  <HiddenSlides>0</HiddenSlides>
  <MMClips>0</MMClips>
  <ScaleCrop>false</ScaleCrop>
  <HeadingPairs>
    <vt:vector size="4" baseType="variant">
      <vt:variant>
        <vt:lpstr>ערכת נושא</vt:lpstr>
      </vt:variant>
      <vt:variant>
        <vt:i4>1</vt:i4>
      </vt:variant>
      <vt:variant>
        <vt:lpstr>כותרות שקופיות</vt:lpstr>
      </vt:variant>
      <vt:variant>
        <vt:i4>34</vt:i4>
      </vt:variant>
    </vt:vector>
  </HeadingPairs>
  <TitlesOfParts>
    <vt:vector size="35" baseType="lpstr">
      <vt:lpstr>Office Theme</vt:lpstr>
      <vt:lpstr>שקופית 1</vt:lpstr>
      <vt:lpstr>Israel National Defense College Strategic Studies 2019 – 2020 </vt:lpstr>
      <vt:lpstr>Presentation Order</vt:lpstr>
      <vt:lpstr>שקופית 4</vt:lpstr>
      <vt:lpstr>שקופית 5</vt:lpstr>
      <vt:lpstr>The Strategic Environment</vt:lpstr>
      <vt:lpstr>שקופית 7</vt:lpstr>
      <vt:lpstr>שקופית 8</vt:lpstr>
      <vt:lpstr>שקופית 9</vt:lpstr>
      <vt:lpstr>שקופית 10</vt:lpstr>
      <vt:lpstr>שקופית 11</vt:lpstr>
      <vt:lpstr>שקופית 12</vt:lpstr>
      <vt:lpstr>שקופית 13</vt:lpstr>
      <vt:lpstr>Riots on the Fence – The Tip of the Iceberg?</vt:lpstr>
      <vt:lpstr>Riots on the Fence – The Tip of the Iceberg?</vt:lpstr>
      <vt:lpstr>שקופית 16</vt:lpstr>
      <vt:lpstr>שקופית 17</vt:lpstr>
      <vt:lpstr>Riots on the Fence – The Tip of the Iceberg?</vt:lpstr>
      <vt:lpstr>שקופית 19</vt:lpstr>
      <vt:lpstr>שקופית 20</vt:lpstr>
      <vt:lpstr>שקופית 21</vt:lpstr>
      <vt:lpstr>Between Interests and Values</vt:lpstr>
      <vt:lpstr>שקופית 23</vt:lpstr>
      <vt:lpstr>שקופית 24</vt:lpstr>
      <vt:lpstr>שקופית 25</vt:lpstr>
      <vt:lpstr>שקופית 26</vt:lpstr>
      <vt:lpstr>שקופית 27</vt:lpstr>
      <vt:lpstr>An Array of Tactical Tools</vt:lpstr>
      <vt:lpstr>An Array of Tactical Tools</vt:lpstr>
      <vt:lpstr>Absence of “the Middle”</vt:lpstr>
      <vt:lpstr>שקופית 31</vt:lpstr>
      <vt:lpstr>שקופית 32</vt:lpstr>
      <vt:lpstr>שקופית 33</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איתי</dc:creator>
  <cp:lastModifiedBy>u45414</cp:lastModifiedBy>
  <cp:revision>51</cp:revision>
  <dcterms:created xsi:type="dcterms:W3CDTF">2006-08-16T00:00:00Z</dcterms:created>
  <dcterms:modified xsi:type="dcterms:W3CDTF">2019-12-11T09:33:00Z</dcterms:modified>
</cp:coreProperties>
</file>