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1587" y="0"/>
            <a:ext cx="2971800" cy="457200"/>
          </a:xfrm>
          <a:prstGeom prst="rect">
            <a:avLst/>
          </a:prstGeom>
          <a:noFill/>
          <a:ln>
            <a:noFill/>
          </a:ln>
        </p:spPr>
        <p:txBody>
          <a:bodyPr spcFirstLastPara="1" wrap="square" lIns="91425" tIns="45700" rIns="91425" bIns="45700" anchor="t" anchorCtr="0">
            <a:noAutofit/>
          </a:bodyPr>
          <a:lstStyle>
            <a:lvl1pPr marR="0" lvl="0" algn="l" rtl="1">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388620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1" name="Google Shape;74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0" name="Google Shape;820;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73" name="Google Shape;73;p11"/>
          <p:cNvSpPr txBox="1">
            <a:spLocks noGrp="1"/>
          </p:cNvSpPr>
          <p:nvPr>
            <p:ph type="body" idx="1"/>
          </p:nvPr>
        </p:nvSpPr>
        <p:spPr>
          <a:xfrm>
            <a:off x="457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r" rtl="1">
              <a:spcBef>
                <a:spcPts val="560"/>
              </a:spcBef>
              <a:spcAft>
                <a:spcPts val="0"/>
              </a:spcAft>
              <a:buClr>
                <a:schemeClr val="dk1"/>
              </a:buClr>
              <a:buSzPts val="2800"/>
              <a:buChar char="•"/>
              <a:defRPr sz="2800"/>
            </a:lvl1pPr>
            <a:lvl2pPr marL="914400" lvl="1" indent="-381000" algn="r" rtl="1">
              <a:spcBef>
                <a:spcPts val="480"/>
              </a:spcBef>
              <a:spcAft>
                <a:spcPts val="0"/>
              </a:spcAft>
              <a:buClr>
                <a:schemeClr val="dk1"/>
              </a:buClr>
              <a:buSzPts val="2400"/>
              <a:buChar char="–"/>
              <a:defRPr sz="2400"/>
            </a:lvl2pPr>
            <a:lvl3pPr marL="1371600" lvl="2" indent="-355600" algn="r" rtl="1">
              <a:spcBef>
                <a:spcPts val="400"/>
              </a:spcBef>
              <a:spcAft>
                <a:spcPts val="0"/>
              </a:spcAft>
              <a:buClr>
                <a:schemeClr val="dk1"/>
              </a:buClr>
              <a:buSzPts val="2000"/>
              <a:buChar char="•"/>
              <a:defRPr sz="2000"/>
            </a:lvl3pPr>
            <a:lvl4pPr marL="1828800" lvl="3" indent="-342900" algn="r" rtl="1">
              <a:spcBef>
                <a:spcPts val="360"/>
              </a:spcBef>
              <a:spcAft>
                <a:spcPts val="0"/>
              </a:spcAft>
              <a:buClr>
                <a:schemeClr val="dk1"/>
              </a:buClr>
              <a:buSzPts val="1800"/>
              <a:buChar char="–"/>
              <a:defRPr sz="1800"/>
            </a:lvl4pPr>
            <a:lvl5pPr marL="2286000" lvl="4" indent="-342900" algn="r" rtl="1">
              <a:spcBef>
                <a:spcPts val="360"/>
              </a:spcBef>
              <a:spcAft>
                <a:spcPts val="0"/>
              </a:spcAft>
              <a:buClr>
                <a:schemeClr val="dk1"/>
              </a:buClr>
              <a:buSzPts val="1800"/>
              <a:buChar char="»"/>
              <a:defRPr sz="1800"/>
            </a:lvl5pPr>
            <a:lvl6pPr marL="2743200" lvl="5" indent="-342900" algn="r" rtl="1">
              <a:spcBef>
                <a:spcPts val="360"/>
              </a:spcBef>
              <a:spcAft>
                <a:spcPts val="0"/>
              </a:spcAft>
              <a:buClr>
                <a:schemeClr val="dk1"/>
              </a:buClr>
              <a:buSzPts val="1800"/>
              <a:buChar char="•"/>
              <a:defRPr sz="1800"/>
            </a:lvl6pPr>
            <a:lvl7pPr marL="3200400" lvl="6" indent="-342900" algn="r" rtl="1">
              <a:spcBef>
                <a:spcPts val="360"/>
              </a:spcBef>
              <a:spcAft>
                <a:spcPts val="0"/>
              </a:spcAft>
              <a:buClr>
                <a:schemeClr val="dk1"/>
              </a:buClr>
              <a:buSzPts val="1800"/>
              <a:buChar char="•"/>
              <a:defRPr sz="1800"/>
            </a:lvl7pPr>
            <a:lvl8pPr marL="3657600" lvl="7" indent="-342900" algn="r" rtl="1">
              <a:spcBef>
                <a:spcPts val="360"/>
              </a:spcBef>
              <a:spcAft>
                <a:spcPts val="0"/>
              </a:spcAft>
              <a:buClr>
                <a:schemeClr val="dk1"/>
              </a:buClr>
              <a:buSzPts val="1800"/>
              <a:buChar char="•"/>
              <a:defRPr sz="1800"/>
            </a:lvl8pPr>
            <a:lvl9pPr marL="4114800" lvl="8" indent="-342900" algn="r" rtl="1">
              <a:spcBef>
                <a:spcPts val="360"/>
              </a:spcBef>
              <a:spcAft>
                <a:spcPts val="0"/>
              </a:spcAft>
              <a:buClr>
                <a:schemeClr val="dk1"/>
              </a:buClr>
              <a:buSzPts val="1800"/>
              <a:buChar char="•"/>
              <a:defRPr sz="1800"/>
            </a:lvl9pPr>
          </a:lstStyle>
          <a:p>
            <a:endParaRPr/>
          </a:p>
        </p:txBody>
      </p:sp>
      <p:sp>
        <p:nvSpPr>
          <p:cNvPr id="74" name="Google Shape;74;p11"/>
          <p:cNvSpPr txBox="1">
            <a:spLocks noGrp="1"/>
          </p:cNvSpPr>
          <p:nvPr>
            <p:ph type="body" idx="2"/>
          </p:nvPr>
        </p:nvSpPr>
        <p:spPr>
          <a:xfrm>
            <a:off x="4648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r" rtl="1">
              <a:spcBef>
                <a:spcPts val="560"/>
              </a:spcBef>
              <a:spcAft>
                <a:spcPts val="0"/>
              </a:spcAft>
              <a:buClr>
                <a:schemeClr val="dk1"/>
              </a:buClr>
              <a:buSzPts val="2800"/>
              <a:buChar char="•"/>
              <a:defRPr sz="2800"/>
            </a:lvl1pPr>
            <a:lvl2pPr marL="914400" lvl="1" indent="-381000" algn="r" rtl="1">
              <a:spcBef>
                <a:spcPts val="480"/>
              </a:spcBef>
              <a:spcAft>
                <a:spcPts val="0"/>
              </a:spcAft>
              <a:buClr>
                <a:schemeClr val="dk1"/>
              </a:buClr>
              <a:buSzPts val="2400"/>
              <a:buChar char="–"/>
              <a:defRPr sz="2400"/>
            </a:lvl2pPr>
            <a:lvl3pPr marL="1371600" lvl="2" indent="-355600" algn="r" rtl="1">
              <a:spcBef>
                <a:spcPts val="400"/>
              </a:spcBef>
              <a:spcAft>
                <a:spcPts val="0"/>
              </a:spcAft>
              <a:buClr>
                <a:schemeClr val="dk1"/>
              </a:buClr>
              <a:buSzPts val="2000"/>
              <a:buChar char="•"/>
              <a:defRPr sz="2000"/>
            </a:lvl3pPr>
            <a:lvl4pPr marL="1828800" lvl="3" indent="-342900" algn="r" rtl="1">
              <a:spcBef>
                <a:spcPts val="360"/>
              </a:spcBef>
              <a:spcAft>
                <a:spcPts val="0"/>
              </a:spcAft>
              <a:buClr>
                <a:schemeClr val="dk1"/>
              </a:buClr>
              <a:buSzPts val="1800"/>
              <a:buChar char="–"/>
              <a:defRPr sz="1800"/>
            </a:lvl4pPr>
            <a:lvl5pPr marL="2286000" lvl="4" indent="-342900" algn="r" rtl="1">
              <a:spcBef>
                <a:spcPts val="360"/>
              </a:spcBef>
              <a:spcAft>
                <a:spcPts val="0"/>
              </a:spcAft>
              <a:buClr>
                <a:schemeClr val="dk1"/>
              </a:buClr>
              <a:buSzPts val="1800"/>
              <a:buChar char="»"/>
              <a:defRPr sz="1800"/>
            </a:lvl5pPr>
            <a:lvl6pPr marL="2743200" lvl="5" indent="-342900" algn="r" rtl="1">
              <a:spcBef>
                <a:spcPts val="360"/>
              </a:spcBef>
              <a:spcAft>
                <a:spcPts val="0"/>
              </a:spcAft>
              <a:buClr>
                <a:schemeClr val="dk1"/>
              </a:buClr>
              <a:buSzPts val="1800"/>
              <a:buChar char="•"/>
              <a:defRPr sz="1800"/>
            </a:lvl6pPr>
            <a:lvl7pPr marL="3200400" lvl="6" indent="-342900" algn="r" rtl="1">
              <a:spcBef>
                <a:spcPts val="360"/>
              </a:spcBef>
              <a:spcAft>
                <a:spcPts val="0"/>
              </a:spcAft>
              <a:buClr>
                <a:schemeClr val="dk1"/>
              </a:buClr>
              <a:buSzPts val="1800"/>
              <a:buChar char="•"/>
              <a:defRPr sz="1800"/>
            </a:lvl7pPr>
            <a:lvl8pPr marL="3657600" lvl="7" indent="-342900" algn="r" rtl="1">
              <a:spcBef>
                <a:spcPts val="360"/>
              </a:spcBef>
              <a:spcAft>
                <a:spcPts val="0"/>
              </a:spcAft>
              <a:buClr>
                <a:schemeClr val="dk1"/>
              </a:buClr>
              <a:buSzPts val="1800"/>
              <a:buChar char="•"/>
              <a:defRPr sz="1800"/>
            </a:lvl8pPr>
            <a:lvl9pPr marL="4114800" lvl="8" indent="-342900" algn="r" rtl="1">
              <a:spcBef>
                <a:spcPts val="360"/>
              </a:spcBef>
              <a:spcAft>
                <a:spcPts val="0"/>
              </a:spcAft>
              <a:buClr>
                <a:schemeClr val="dk1"/>
              </a:buClr>
              <a:buSzPts val="1800"/>
              <a:buChar char="•"/>
              <a:defRPr sz="1800"/>
            </a:lvl9pPr>
          </a:lstStyle>
          <a:p>
            <a:endParaRPr/>
          </a:p>
        </p:txBody>
      </p:sp>
      <p:sp>
        <p:nvSpPr>
          <p:cNvPr id="75" name="Google Shape;75;p11"/>
          <p:cNvSpPr txBox="1">
            <a:spLocks noGrp="1"/>
          </p:cNvSpPr>
          <p:nvPr>
            <p:ph type="dt" idx="10"/>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2"/>
          <p:cNvSpPr txBox="1">
            <a:spLocks noGrp="1"/>
          </p:cNvSpPr>
          <p:nvPr>
            <p:ph type="ctrTitle"/>
          </p:nvPr>
        </p:nvSpPr>
        <p:spPr>
          <a:xfrm>
            <a:off x="685800" y="2130431"/>
            <a:ext cx="7772400" cy="14700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80" name="Google Shape;80;p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rtl="1">
              <a:spcBef>
                <a:spcPts val="640"/>
              </a:spcBef>
              <a:spcAft>
                <a:spcPts val="0"/>
              </a:spcAft>
              <a:buClr>
                <a:srgbClr val="888888"/>
              </a:buClr>
              <a:buSzPts val="3200"/>
              <a:buNone/>
              <a:defRPr>
                <a:solidFill>
                  <a:srgbClr val="888888"/>
                </a:solidFill>
              </a:defRPr>
            </a:lvl1pPr>
            <a:lvl2pPr lvl="1" algn="ctr" rtl="1">
              <a:spcBef>
                <a:spcPts val="560"/>
              </a:spcBef>
              <a:spcAft>
                <a:spcPts val="0"/>
              </a:spcAft>
              <a:buClr>
                <a:srgbClr val="888888"/>
              </a:buClr>
              <a:buSzPts val="2800"/>
              <a:buNone/>
              <a:defRPr>
                <a:solidFill>
                  <a:srgbClr val="888888"/>
                </a:solidFill>
              </a:defRPr>
            </a:lvl2pPr>
            <a:lvl3pPr lvl="2" algn="ctr" rtl="1">
              <a:spcBef>
                <a:spcPts val="480"/>
              </a:spcBef>
              <a:spcAft>
                <a:spcPts val="0"/>
              </a:spcAft>
              <a:buClr>
                <a:srgbClr val="888888"/>
              </a:buClr>
              <a:buSzPts val="2400"/>
              <a:buNone/>
              <a:defRPr>
                <a:solidFill>
                  <a:srgbClr val="888888"/>
                </a:solidFill>
              </a:defRPr>
            </a:lvl3pPr>
            <a:lvl4pPr lvl="3" algn="ctr" rtl="1">
              <a:spcBef>
                <a:spcPts val="400"/>
              </a:spcBef>
              <a:spcAft>
                <a:spcPts val="0"/>
              </a:spcAft>
              <a:buClr>
                <a:srgbClr val="888888"/>
              </a:buClr>
              <a:buSzPts val="2000"/>
              <a:buNone/>
              <a:defRPr>
                <a:solidFill>
                  <a:srgbClr val="888888"/>
                </a:solidFill>
              </a:defRPr>
            </a:lvl4pPr>
            <a:lvl5pPr lvl="4" algn="ctr" rtl="1">
              <a:spcBef>
                <a:spcPts val="400"/>
              </a:spcBef>
              <a:spcAft>
                <a:spcPts val="0"/>
              </a:spcAft>
              <a:buClr>
                <a:srgbClr val="888888"/>
              </a:buClr>
              <a:buSzPts val="2000"/>
              <a:buNone/>
              <a:defRPr>
                <a:solidFill>
                  <a:srgbClr val="888888"/>
                </a:solidFill>
              </a:defRPr>
            </a:lvl5pPr>
            <a:lvl6pPr lvl="5" algn="ctr" rtl="1">
              <a:spcBef>
                <a:spcPts val="400"/>
              </a:spcBef>
              <a:spcAft>
                <a:spcPts val="0"/>
              </a:spcAft>
              <a:buClr>
                <a:srgbClr val="888888"/>
              </a:buClr>
              <a:buSzPts val="2000"/>
              <a:buNone/>
              <a:defRPr>
                <a:solidFill>
                  <a:srgbClr val="888888"/>
                </a:solidFill>
              </a:defRPr>
            </a:lvl6pPr>
            <a:lvl7pPr lvl="6" algn="ctr" rtl="1">
              <a:spcBef>
                <a:spcPts val="400"/>
              </a:spcBef>
              <a:spcAft>
                <a:spcPts val="0"/>
              </a:spcAft>
              <a:buClr>
                <a:srgbClr val="888888"/>
              </a:buClr>
              <a:buSzPts val="2000"/>
              <a:buNone/>
              <a:defRPr>
                <a:solidFill>
                  <a:srgbClr val="888888"/>
                </a:solidFill>
              </a:defRPr>
            </a:lvl7pPr>
            <a:lvl8pPr lvl="7" algn="ctr" rtl="1">
              <a:spcBef>
                <a:spcPts val="400"/>
              </a:spcBef>
              <a:spcAft>
                <a:spcPts val="0"/>
              </a:spcAft>
              <a:buClr>
                <a:srgbClr val="888888"/>
              </a:buClr>
              <a:buSzPts val="2000"/>
              <a:buNone/>
              <a:defRPr>
                <a:solidFill>
                  <a:srgbClr val="888888"/>
                </a:solidFill>
              </a:defRPr>
            </a:lvl8pPr>
            <a:lvl9pPr lvl="8" algn="ctr" rtl="1">
              <a:spcBef>
                <a:spcPts val="400"/>
              </a:spcBef>
              <a:spcAft>
                <a:spcPts val="0"/>
              </a:spcAft>
              <a:buClr>
                <a:srgbClr val="888888"/>
              </a:buClr>
              <a:buSzPts val="2000"/>
              <a:buNone/>
              <a:defRPr>
                <a:solidFill>
                  <a:srgbClr val="888888"/>
                </a:solidFill>
              </a:defRPr>
            </a:lvl9pPr>
          </a:lstStyle>
          <a:p>
            <a:endParaRPr/>
          </a:p>
        </p:txBody>
      </p:sp>
      <p:sp>
        <p:nvSpPr>
          <p:cNvPr id="81" name="Google Shape;81;p12"/>
          <p:cNvSpPr txBox="1">
            <a:spLocks noGrp="1"/>
          </p:cNvSpPr>
          <p:nvPr>
            <p:ph type="dt" idx="10"/>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22313" y="4406906"/>
            <a:ext cx="7772400" cy="1362075"/>
          </a:xfrm>
          <a:prstGeom prst="rect">
            <a:avLst/>
          </a:prstGeom>
          <a:noFill/>
          <a:ln>
            <a:noFill/>
          </a:ln>
        </p:spPr>
        <p:txBody>
          <a:bodyPr spcFirstLastPara="1" wrap="square" lIns="91425" tIns="45700" rIns="91425" bIns="45700" anchor="t" anchorCtr="0">
            <a:noAutofit/>
          </a:bodyPr>
          <a:lstStyle>
            <a:lvl1pPr lvl="0" algn="r" rtl="1">
              <a:spcBef>
                <a:spcPts val="0"/>
              </a:spcBef>
              <a:spcAft>
                <a:spcPts val="0"/>
              </a:spcAft>
              <a:buSzPts val="1400"/>
              <a:buNone/>
              <a:defRPr sz="4000" b="1" cap="none"/>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r" rtl="1">
              <a:spcBef>
                <a:spcPts val="400"/>
              </a:spcBef>
              <a:spcAft>
                <a:spcPts val="0"/>
              </a:spcAft>
              <a:buClr>
                <a:srgbClr val="888888"/>
              </a:buClr>
              <a:buSzPts val="2000"/>
              <a:buNone/>
              <a:defRPr sz="2000">
                <a:solidFill>
                  <a:srgbClr val="888888"/>
                </a:solidFill>
              </a:defRPr>
            </a:lvl1pPr>
            <a:lvl2pPr marL="914400" lvl="1" indent="-228600" algn="r" rtl="1">
              <a:spcBef>
                <a:spcPts val="360"/>
              </a:spcBef>
              <a:spcAft>
                <a:spcPts val="0"/>
              </a:spcAft>
              <a:buClr>
                <a:srgbClr val="888888"/>
              </a:buClr>
              <a:buSzPts val="1800"/>
              <a:buNone/>
              <a:defRPr sz="1800">
                <a:solidFill>
                  <a:srgbClr val="888888"/>
                </a:solidFill>
              </a:defRPr>
            </a:lvl2pPr>
            <a:lvl3pPr marL="1371600" lvl="2" indent="-228600" algn="r" rtl="1">
              <a:spcBef>
                <a:spcPts val="320"/>
              </a:spcBef>
              <a:spcAft>
                <a:spcPts val="0"/>
              </a:spcAft>
              <a:buClr>
                <a:srgbClr val="888888"/>
              </a:buClr>
              <a:buSzPts val="1600"/>
              <a:buNone/>
              <a:defRPr sz="1600">
                <a:solidFill>
                  <a:srgbClr val="888888"/>
                </a:solidFill>
              </a:defRPr>
            </a:lvl3pPr>
            <a:lvl4pPr marL="1828800" lvl="3" indent="-228600" algn="r" rtl="1">
              <a:spcBef>
                <a:spcPts val="280"/>
              </a:spcBef>
              <a:spcAft>
                <a:spcPts val="0"/>
              </a:spcAft>
              <a:buClr>
                <a:srgbClr val="888888"/>
              </a:buClr>
              <a:buSzPts val="1400"/>
              <a:buNone/>
              <a:defRPr sz="1400">
                <a:solidFill>
                  <a:srgbClr val="888888"/>
                </a:solidFill>
              </a:defRPr>
            </a:lvl4pPr>
            <a:lvl5pPr marL="2286000" lvl="4" indent="-228600" algn="r" rtl="1">
              <a:spcBef>
                <a:spcPts val="280"/>
              </a:spcBef>
              <a:spcAft>
                <a:spcPts val="0"/>
              </a:spcAft>
              <a:buClr>
                <a:srgbClr val="888888"/>
              </a:buClr>
              <a:buSzPts val="1400"/>
              <a:buNone/>
              <a:defRPr sz="1400">
                <a:solidFill>
                  <a:srgbClr val="888888"/>
                </a:solidFill>
              </a:defRPr>
            </a:lvl5pPr>
            <a:lvl6pPr marL="2743200" lvl="5" indent="-228600" algn="r" rtl="1">
              <a:spcBef>
                <a:spcPts val="280"/>
              </a:spcBef>
              <a:spcAft>
                <a:spcPts val="0"/>
              </a:spcAft>
              <a:buClr>
                <a:srgbClr val="888888"/>
              </a:buClr>
              <a:buSzPts val="1400"/>
              <a:buNone/>
              <a:defRPr sz="1400">
                <a:solidFill>
                  <a:srgbClr val="888888"/>
                </a:solidFill>
              </a:defRPr>
            </a:lvl6pPr>
            <a:lvl7pPr marL="3200400" lvl="6" indent="-228600" algn="r" rtl="1">
              <a:spcBef>
                <a:spcPts val="280"/>
              </a:spcBef>
              <a:spcAft>
                <a:spcPts val="0"/>
              </a:spcAft>
              <a:buClr>
                <a:srgbClr val="888888"/>
              </a:buClr>
              <a:buSzPts val="1400"/>
              <a:buNone/>
              <a:defRPr sz="1400">
                <a:solidFill>
                  <a:srgbClr val="888888"/>
                </a:solidFill>
              </a:defRPr>
            </a:lvl7pPr>
            <a:lvl8pPr marL="3657600" lvl="7" indent="-228600" algn="r" rtl="1">
              <a:spcBef>
                <a:spcPts val="280"/>
              </a:spcBef>
              <a:spcAft>
                <a:spcPts val="0"/>
              </a:spcAft>
              <a:buClr>
                <a:srgbClr val="888888"/>
              </a:buClr>
              <a:buSzPts val="1400"/>
              <a:buNone/>
              <a:defRPr sz="1400">
                <a:solidFill>
                  <a:srgbClr val="888888"/>
                </a:solidFill>
              </a:defRPr>
            </a:lvl8pPr>
            <a:lvl9pPr marL="4114800" lvl="8" indent="-228600" algn="r" rtl="1">
              <a:spcBef>
                <a:spcPts val="280"/>
              </a:spcBef>
              <a:spcAft>
                <a:spcPts val="0"/>
              </a:spcAft>
              <a:buClr>
                <a:srgbClr val="888888"/>
              </a:buClr>
              <a:buSzPts val="1400"/>
              <a:buNone/>
              <a:defRPr sz="1400">
                <a:solidFill>
                  <a:srgbClr val="888888"/>
                </a:solidFill>
              </a:defRPr>
            </a:lvl9pPr>
          </a:lstStyle>
          <a:p>
            <a:endParaRPr/>
          </a:p>
        </p:txBody>
      </p:sp>
      <p:sp>
        <p:nvSpPr>
          <p:cNvPr id="22" name="Google Shape;22;p3"/>
          <p:cNvSpPr txBox="1">
            <a:spLocks noGrp="1"/>
          </p:cNvSpPr>
          <p:nvPr>
            <p:ph type="dt" idx="10"/>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33" name="Google Shape;33;p5"/>
          <p:cNvSpPr txBox="1">
            <a:spLocks noGrp="1"/>
          </p:cNvSpPr>
          <p:nvPr>
            <p:ph type="dt" idx="10"/>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rot="5400000">
            <a:off x="4732337" y="2171707"/>
            <a:ext cx="5851525" cy="20574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38" name="Google Shape;38;p6"/>
          <p:cNvSpPr txBox="1">
            <a:spLocks noGrp="1"/>
          </p:cNvSpPr>
          <p:nvPr>
            <p:ph type="body" idx="1"/>
          </p:nvPr>
        </p:nvSpPr>
        <p:spPr>
          <a:xfrm rot="5400000">
            <a:off x="541338" y="190507"/>
            <a:ext cx="5851525" cy="6019800"/>
          </a:xfrm>
          <a:prstGeom prst="rect">
            <a:avLst/>
          </a:prstGeom>
          <a:noFill/>
          <a:ln>
            <a:noFill/>
          </a:ln>
        </p:spPr>
        <p:txBody>
          <a:bodyPr spcFirstLastPara="1" wrap="square" lIns="91425" tIns="45700" rIns="91425" bIns="45700" anchor="t" anchorCtr="0">
            <a:no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39" name="Google Shape;39;p6"/>
          <p:cNvSpPr txBox="1">
            <a:spLocks noGrp="1"/>
          </p:cNvSpPr>
          <p:nvPr>
            <p:ph type="dt" idx="10"/>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44" name="Google Shape;44;p7"/>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45" name="Google Shape;45;p7"/>
          <p:cNvSpPr txBox="1">
            <a:spLocks noGrp="1"/>
          </p:cNvSpPr>
          <p:nvPr>
            <p:ph type="dt" idx="10"/>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sz="2000" b="1"/>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50" name="Google Shape;50;p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1" name="Google Shape;51;p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r" rtl="1">
              <a:spcBef>
                <a:spcPts val="280"/>
              </a:spcBef>
              <a:spcAft>
                <a:spcPts val="0"/>
              </a:spcAft>
              <a:buClr>
                <a:schemeClr val="dk1"/>
              </a:buClr>
              <a:buSzPts val="1400"/>
              <a:buNone/>
              <a:defRPr sz="1400"/>
            </a:lvl1pPr>
            <a:lvl2pPr marL="914400" lvl="1" indent="-228600" algn="r" rtl="1">
              <a:spcBef>
                <a:spcPts val="240"/>
              </a:spcBef>
              <a:spcAft>
                <a:spcPts val="0"/>
              </a:spcAft>
              <a:buClr>
                <a:schemeClr val="dk1"/>
              </a:buClr>
              <a:buSzPts val="1200"/>
              <a:buNone/>
              <a:defRPr sz="1200"/>
            </a:lvl2pPr>
            <a:lvl3pPr marL="1371600" lvl="2" indent="-228600" algn="r" rtl="1">
              <a:spcBef>
                <a:spcPts val="200"/>
              </a:spcBef>
              <a:spcAft>
                <a:spcPts val="0"/>
              </a:spcAft>
              <a:buClr>
                <a:schemeClr val="dk1"/>
              </a:buClr>
              <a:buSzPts val="1000"/>
              <a:buNone/>
              <a:defRPr sz="1000"/>
            </a:lvl3pPr>
            <a:lvl4pPr marL="1828800" lvl="3" indent="-228600" algn="r" rtl="1">
              <a:spcBef>
                <a:spcPts val="180"/>
              </a:spcBef>
              <a:spcAft>
                <a:spcPts val="0"/>
              </a:spcAft>
              <a:buClr>
                <a:schemeClr val="dk1"/>
              </a:buClr>
              <a:buSzPts val="900"/>
              <a:buNone/>
              <a:defRPr sz="900"/>
            </a:lvl4pPr>
            <a:lvl5pPr marL="2286000" lvl="4" indent="-228600" algn="r" rtl="1">
              <a:spcBef>
                <a:spcPts val="180"/>
              </a:spcBef>
              <a:spcAft>
                <a:spcPts val="0"/>
              </a:spcAft>
              <a:buClr>
                <a:schemeClr val="dk1"/>
              </a:buClr>
              <a:buSzPts val="900"/>
              <a:buNone/>
              <a:defRPr sz="900"/>
            </a:lvl5pPr>
            <a:lvl6pPr marL="2743200" lvl="5" indent="-228600" algn="r" rtl="1">
              <a:spcBef>
                <a:spcPts val="180"/>
              </a:spcBef>
              <a:spcAft>
                <a:spcPts val="0"/>
              </a:spcAft>
              <a:buClr>
                <a:schemeClr val="dk1"/>
              </a:buClr>
              <a:buSzPts val="900"/>
              <a:buNone/>
              <a:defRPr sz="900"/>
            </a:lvl6pPr>
            <a:lvl7pPr marL="3200400" lvl="6" indent="-228600" algn="r" rtl="1">
              <a:spcBef>
                <a:spcPts val="180"/>
              </a:spcBef>
              <a:spcAft>
                <a:spcPts val="0"/>
              </a:spcAft>
              <a:buClr>
                <a:schemeClr val="dk1"/>
              </a:buClr>
              <a:buSzPts val="900"/>
              <a:buNone/>
              <a:defRPr sz="900"/>
            </a:lvl7pPr>
            <a:lvl8pPr marL="3657600" lvl="7" indent="-228600" algn="r" rtl="1">
              <a:spcBef>
                <a:spcPts val="180"/>
              </a:spcBef>
              <a:spcAft>
                <a:spcPts val="0"/>
              </a:spcAft>
              <a:buClr>
                <a:schemeClr val="dk1"/>
              </a:buClr>
              <a:buSzPts val="900"/>
              <a:buNone/>
              <a:defRPr sz="900"/>
            </a:lvl8pPr>
            <a:lvl9pPr marL="4114800" lvl="8" indent="-228600" algn="r" rtl="1">
              <a:spcBef>
                <a:spcPts val="180"/>
              </a:spcBef>
              <a:spcAft>
                <a:spcPts val="0"/>
              </a:spcAft>
              <a:buClr>
                <a:schemeClr val="dk1"/>
              </a:buClr>
              <a:buSzPts val="900"/>
              <a:buNone/>
              <a:defRPr sz="900"/>
            </a:lvl9pPr>
          </a:lstStyle>
          <a:p>
            <a:endParaRPr/>
          </a:p>
        </p:txBody>
      </p:sp>
      <p:sp>
        <p:nvSpPr>
          <p:cNvPr id="52" name="Google Shape;52;p8"/>
          <p:cNvSpPr txBox="1">
            <a:spLocks noGrp="1"/>
          </p:cNvSpPr>
          <p:nvPr>
            <p:ph type="dt" idx="10"/>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sz="2000" b="1"/>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3575050" y="273056"/>
            <a:ext cx="5111750" cy="5853113"/>
          </a:xfrm>
          <a:prstGeom prst="rect">
            <a:avLst/>
          </a:prstGeom>
          <a:noFill/>
          <a:ln>
            <a:noFill/>
          </a:ln>
        </p:spPr>
        <p:txBody>
          <a:bodyPr spcFirstLastPara="1" wrap="square" lIns="91425" tIns="45700" rIns="91425" bIns="45700" anchor="t" anchorCtr="0">
            <a:noAutofit/>
          </a:bodyPr>
          <a:lstStyle>
            <a:lvl1pPr marL="457200" lvl="0" indent="-431800" algn="r" rtl="1">
              <a:spcBef>
                <a:spcPts val="640"/>
              </a:spcBef>
              <a:spcAft>
                <a:spcPts val="0"/>
              </a:spcAft>
              <a:buClr>
                <a:schemeClr val="dk1"/>
              </a:buClr>
              <a:buSzPts val="3200"/>
              <a:buChar char="•"/>
              <a:defRPr sz="3200"/>
            </a:lvl1pPr>
            <a:lvl2pPr marL="914400" lvl="1" indent="-406400" algn="r" rtl="1">
              <a:spcBef>
                <a:spcPts val="560"/>
              </a:spcBef>
              <a:spcAft>
                <a:spcPts val="0"/>
              </a:spcAft>
              <a:buClr>
                <a:schemeClr val="dk1"/>
              </a:buClr>
              <a:buSzPts val="2800"/>
              <a:buChar char="–"/>
              <a:defRPr sz="2800"/>
            </a:lvl2pPr>
            <a:lvl3pPr marL="1371600" lvl="2" indent="-381000" algn="r" rtl="1">
              <a:spcBef>
                <a:spcPts val="480"/>
              </a:spcBef>
              <a:spcAft>
                <a:spcPts val="0"/>
              </a:spcAft>
              <a:buClr>
                <a:schemeClr val="dk1"/>
              </a:buClr>
              <a:buSzPts val="2400"/>
              <a:buChar char="•"/>
              <a:defRPr sz="2400"/>
            </a:lvl3pPr>
            <a:lvl4pPr marL="1828800" lvl="3" indent="-355600" algn="r" rtl="1">
              <a:spcBef>
                <a:spcPts val="400"/>
              </a:spcBef>
              <a:spcAft>
                <a:spcPts val="0"/>
              </a:spcAft>
              <a:buClr>
                <a:schemeClr val="dk1"/>
              </a:buClr>
              <a:buSzPts val="2000"/>
              <a:buChar char="–"/>
              <a:defRPr sz="2000"/>
            </a:lvl4pPr>
            <a:lvl5pPr marL="2286000" lvl="4" indent="-355600" algn="r" rtl="1">
              <a:spcBef>
                <a:spcPts val="400"/>
              </a:spcBef>
              <a:spcAft>
                <a:spcPts val="0"/>
              </a:spcAft>
              <a:buClr>
                <a:schemeClr val="dk1"/>
              </a:buClr>
              <a:buSzPts val="2000"/>
              <a:buChar char="»"/>
              <a:defRPr sz="2000"/>
            </a:lvl5pPr>
            <a:lvl6pPr marL="2743200" lvl="5" indent="-355600" algn="r" rtl="1">
              <a:spcBef>
                <a:spcPts val="400"/>
              </a:spcBef>
              <a:spcAft>
                <a:spcPts val="0"/>
              </a:spcAft>
              <a:buClr>
                <a:schemeClr val="dk1"/>
              </a:buClr>
              <a:buSzPts val="2000"/>
              <a:buChar char="•"/>
              <a:defRPr sz="2000"/>
            </a:lvl6pPr>
            <a:lvl7pPr marL="3200400" lvl="6" indent="-355600" algn="r" rtl="1">
              <a:spcBef>
                <a:spcPts val="400"/>
              </a:spcBef>
              <a:spcAft>
                <a:spcPts val="0"/>
              </a:spcAft>
              <a:buClr>
                <a:schemeClr val="dk1"/>
              </a:buClr>
              <a:buSzPts val="2000"/>
              <a:buChar char="•"/>
              <a:defRPr sz="2000"/>
            </a:lvl7pPr>
            <a:lvl8pPr marL="3657600" lvl="7" indent="-355600" algn="r" rtl="1">
              <a:spcBef>
                <a:spcPts val="400"/>
              </a:spcBef>
              <a:spcAft>
                <a:spcPts val="0"/>
              </a:spcAft>
              <a:buClr>
                <a:schemeClr val="dk1"/>
              </a:buClr>
              <a:buSzPts val="2000"/>
              <a:buChar char="•"/>
              <a:defRPr sz="2000"/>
            </a:lvl8pPr>
            <a:lvl9pPr marL="4114800" lvl="8" indent="-355600" algn="r" rtl="1">
              <a:spcBef>
                <a:spcPts val="400"/>
              </a:spcBef>
              <a:spcAft>
                <a:spcPts val="0"/>
              </a:spcAft>
              <a:buClr>
                <a:schemeClr val="dk1"/>
              </a:buClr>
              <a:buSzPts val="2000"/>
              <a:buChar char="•"/>
              <a:defRPr sz="2000"/>
            </a:lvl9pPr>
          </a:lstStyle>
          <a:p>
            <a:endParaRPr/>
          </a:p>
        </p:txBody>
      </p:sp>
      <p:sp>
        <p:nvSpPr>
          <p:cNvPr id="58" name="Google Shape;58;p9"/>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Autofit/>
          </a:bodyPr>
          <a:lstStyle>
            <a:lvl1pPr marL="457200" lvl="0" indent="-228600" algn="r" rtl="1">
              <a:spcBef>
                <a:spcPts val="280"/>
              </a:spcBef>
              <a:spcAft>
                <a:spcPts val="0"/>
              </a:spcAft>
              <a:buClr>
                <a:schemeClr val="dk1"/>
              </a:buClr>
              <a:buSzPts val="1400"/>
              <a:buNone/>
              <a:defRPr sz="1400"/>
            </a:lvl1pPr>
            <a:lvl2pPr marL="914400" lvl="1" indent="-228600" algn="r" rtl="1">
              <a:spcBef>
                <a:spcPts val="240"/>
              </a:spcBef>
              <a:spcAft>
                <a:spcPts val="0"/>
              </a:spcAft>
              <a:buClr>
                <a:schemeClr val="dk1"/>
              </a:buClr>
              <a:buSzPts val="1200"/>
              <a:buNone/>
              <a:defRPr sz="1200"/>
            </a:lvl2pPr>
            <a:lvl3pPr marL="1371600" lvl="2" indent="-228600" algn="r" rtl="1">
              <a:spcBef>
                <a:spcPts val="200"/>
              </a:spcBef>
              <a:spcAft>
                <a:spcPts val="0"/>
              </a:spcAft>
              <a:buClr>
                <a:schemeClr val="dk1"/>
              </a:buClr>
              <a:buSzPts val="1000"/>
              <a:buNone/>
              <a:defRPr sz="1000"/>
            </a:lvl3pPr>
            <a:lvl4pPr marL="1828800" lvl="3" indent="-228600" algn="r" rtl="1">
              <a:spcBef>
                <a:spcPts val="180"/>
              </a:spcBef>
              <a:spcAft>
                <a:spcPts val="0"/>
              </a:spcAft>
              <a:buClr>
                <a:schemeClr val="dk1"/>
              </a:buClr>
              <a:buSzPts val="900"/>
              <a:buNone/>
              <a:defRPr sz="900"/>
            </a:lvl4pPr>
            <a:lvl5pPr marL="2286000" lvl="4" indent="-228600" algn="r" rtl="1">
              <a:spcBef>
                <a:spcPts val="180"/>
              </a:spcBef>
              <a:spcAft>
                <a:spcPts val="0"/>
              </a:spcAft>
              <a:buClr>
                <a:schemeClr val="dk1"/>
              </a:buClr>
              <a:buSzPts val="900"/>
              <a:buNone/>
              <a:defRPr sz="900"/>
            </a:lvl5pPr>
            <a:lvl6pPr marL="2743200" lvl="5" indent="-228600" algn="r" rtl="1">
              <a:spcBef>
                <a:spcPts val="180"/>
              </a:spcBef>
              <a:spcAft>
                <a:spcPts val="0"/>
              </a:spcAft>
              <a:buClr>
                <a:schemeClr val="dk1"/>
              </a:buClr>
              <a:buSzPts val="900"/>
              <a:buNone/>
              <a:defRPr sz="900"/>
            </a:lvl6pPr>
            <a:lvl7pPr marL="3200400" lvl="6" indent="-228600" algn="r" rtl="1">
              <a:spcBef>
                <a:spcPts val="180"/>
              </a:spcBef>
              <a:spcAft>
                <a:spcPts val="0"/>
              </a:spcAft>
              <a:buClr>
                <a:schemeClr val="dk1"/>
              </a:buClr>
              <a:buSzPts val="900"/>
              <a:buNone/>
              <a:defRPr sz="900"/>
            </a:lvl7pPr>
            <a:lvl8pPr marL="3657600" lvl="7" indent="-228600" algn="r" rtl="1">
              <a:spcBef>
                <a:spcPts val="180"/>
              </a:spcBef>
              <a:spcAft>
                <a:spcPts val="0"/>
              </a:spcAft>
              <a:buClr>
                <a:schemeClr val="dk1"/>
              </a:buClr>
              <a:buSzPts val="900"/>
              <a:buNone/>
              <a:defRPr sz="900"/>
            </a:lvl8pPr>
            <a:lvl9pPr marL="4114800" lvl="8" indent="-228600" algn="r" rtl="1">
              <a:spcBef>
                <a:spcPts val="180"/>
              </a:spcBef>
              <a:spcAft>
                <a:spcPts val="0"/>
              </a:spcAft>
              <a:buClr>
                <a:schemeClr val="dk1"/>
              </a:buClr>
              <a:buSzPts val="900"/>
              <a:buNone/>
              <a:defRPr sz="900"/>
            </a:lvl9pPr>
          </a:lstStyle>
          <a:p>
            <a:endParaRPr/>
          </a:p>
        </p:txBody>
      </p:sp>
      <p:sp>
        <p:nvSpPr>
          <p:cNvPr id="59" name="Google Shape;59;p9"/>
          <p:cNvSpPr txBox="1">
            <a:spLocks noGrp="1"/>
          </p:cNvSpPr>
          <p:nvPr>
            <p:ph type="dt" idx="10"/>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r" rtl="1">
              <a:spcBef>
                <a:spcPts val="480"/>
              </a:spcBef>
              <a:spcAft>
                <a:spcPts val="0"/>
              </a:spcAft>
              <a:buClr>
                <a:schemeClr val="dk1"/>
              </a:buClr>
              <a:buSzPts val="2400"/>
              <a:buNone/>
              <a:defRPr sz="2400" b="1"/>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65" name="Google Shape;65;p1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r" rtl="1">
              <a:spcBef>
                <a:spcPts val="480"/>
              </a:spcBef>
              <a:spcAft>
                <a:spcPts val="0"/>
              </a:spcAft>
              <a:buClr>
                <a:schemeClr val="dk1"/>
              </a:buClr>
              <a:buSzPts val="2400"/>
              <a:buChar char="•"/>
              <a:defRPr sz="2400"/>
            </a:lvl1pPr>
            <a:lvl2pPr marL="914400" lvl="1" indent="-355600" algn="r" rtl="1">
              <a:spcBef>
                <a:spcPts val="400"/>
              </a:spcBef>
              <a:spcAft>
                <a:spcPts val="0"/>
              </a:spcAft>
              <a:buClr>
                <a:schemeClr val="dk1"/>
              </a:buClr>
              <a:buSzPts val="2000"/>
              <a:buChar char="–"/>
              <a:defRPr sz="2000"/>
            </a:lvl2pPr>
            <a:lvl3pPr marL="1371600" lvl="2" indent="-342900" algn="r" rtl="1">
              <a:spcBef>
                <a:spcPts val="36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66" name="Google Shape;66;p10"/>
          <p:cNvSpPr txBox="1">
            <a:spLocks noGrp="1"/>
          </p:cNvSpPr>
          <p:nvPr>
            <p:ph type="body" idx="3"/>
          </p:nvPr>
        </p:nvSpPr>
        <p:spPr>
          <a:xfrm>
            <a:off x="4645028"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r" rtl="1">
              <a:spcBef>
                <a:spcPts val="480"/>
              </a:spcBef>
              <a:spcAft>
                <a:spcPts val="0"/>
              </a:spcAft>
              <a:buClr>
                <a:schemeClr val="dk1"/>
              </a:buClr>
              <a:buSzPts val="2400"/>
              <a:buNone/>
              <a:defRPr sz="2400" b="1"/>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67" name="Google Shape;67;p10"/>
          <p:cNvSpPr txBox="1">
            <a:spLocks noGrp="1"/>
          </p:cNvSpPr>
          <p:nvPr>
            <p:ph type="body" idx="4"/>
          </p:nvPr>
        </p:nvSpPr>
        <p:spPr>
          <a:xfrm>
            <a:off x="4645028"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r" rtl="1">
              <a:spcBef>
                <a:spcPts val="480"/>
              </a:spcBef>
              <a:spcAft>
                <a:spcPts val="0"/>
              </a:spcAft>
              <a:buClr>
                <a:schemeClr val="dk1"/>
              </a:buClr>
              <a:buSzPts val="2400"/>
              <a:buChar char="•"/>
              <a:defRPr sz="2400"/>
            </a:lvl1pPr>
            <a:lvl2pPr marL="914400" lvl="1" indent="-355600" algn="r" rtl="1">
              <a:spcBef>
                <a:spcPts val="400"/>
              </a:spcBef>
              <a:spcAft>
                <a:spcPts val="0"/>
              </a:spcAft>
              <a:buClr>
                <a:schemeClr val="dk1"/>
              </a:buClr>
              <a:buSzPts val="2000"/>
              <a:buChar char="–"/>
              <a:defRPr sz="2000"/>
            </a:lvl2pPr>
            <a:lvl3pPr marL="1371600" lvl="2" indent="-342900" algn="r" rtl="1">
              <a:spcBef>
                <a:spcPts val="36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68" name="Google Shape;68;p10"/>
          <p:cNvSpPr txBox="1">
            <a:spLocks noGrp="1"/>
          </p:cNvSpPr>
          <p:nvPr>
            <p:ph type="dt" idx="10"/>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l" rtl="1">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1">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1">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1">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1">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1">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1">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1">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1">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R="0" lvl="0" algn="r" rtl="1">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l" rtl="1">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0.jpg"/><Relationship Id="rId5" Type="http://schemas.openxmlformats.org/officeDocument/2006/relationships/image" Target="../media/image35.png"/><Relationship Id="rId10" Type="http://schemas.openxmlformats.org/officeDocument/2006/relationships/image" Target="../media/image6.jpg"/><Relationship Id="rId4" Type="http://schemas.openxmlformats.org/officeDocument/2006/relationships/image" Target="../media/image34.png"/><Relationship Id="rId9" Type="http://schemas.openxmlformats.org/officeDocument/2006/relationships/image" Target="../media/image39.png"/></Relationships>
</file>

<file path=ppt/slides/_rels/slide4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3.png"/><Relationship Id="rId7"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3.png"/><Relationship Id="rId7"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6.png"/><Relationship Id="rId3" Type="http://schemas.openxmlformats.org/officeDocument/2006/relationships/image" Target="../media/image6.jpg"/><Relationship Id="rId7" Type="http://schemas.openxmlformats.org/officeDocument/2006/relationships/image" Target="../media/image63.png"/><Relationship Id="rId12"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62.png"/><Relationship Id="rId11"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40.jpg"/><Relationship Id="rId9" Type="http://schemas.openxmlformats.org/officeDocument/2006/relationships/image" Target="../media/image64.png"/><Relationship Id="rId1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p:nvPr/>
        </p:nvSpPr>
        <p:spPr>
          <a:xfrm>
            <a:off x="0" y="1285875"/>
            <a:ext cx="9144000" cy="2387600"/>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Strategic Studies Echelon</a:t>
            </a:r>
            <a:br>
              <a:rPr lang="en-US" sz="4400" b="1" i="0" u="none" strike="noStrike" cap="none">
                <a:solidFill>
                  <a:schemeClr val="dk1"/>
                </a:solidFill>
                <a:latin typeface="Calibri"/>
                <a:ea typeface="Calibri"/>
                <a:cs typeface="Calibri"/>
                <a:sym typeface="Calibri"/>
              </a:rPr>
            </a:br>
            <a:endParaRPr/>
          </a:p>
        </p:txBody>
      </p:sp>
      <p:sp>
        <p:nvSpPr>
          <p:cNvPr id="90" name="Google Shape;90;p13"/>
          <p:cNvSpPr txBox="1"/>
          <p:nvPr/>
        </p:nvSpPr>
        <p:spPr>
          <a:xfrm>
            <a:off x="0" y="3357562"/>
            <a:ext cx="9144000" cy="1655762"/>
          </a:xfrm>
          <a:prstGeom prst="rect">
            <a:avLst/>
          </a:prstGeom>
          <a:noFill/>
          <a:ln>
            <a:noFill/>
          </a:ln>
        </p:spPr>
        <p:txBody>
          <a:bodyPr spcFirstLastPara="1" wrap="square" lIns="91425" tIns="45700" rIns="91425" bIns="45700" anchor="t" anchorCtr="0">
            <a:noAutofit/>
          </a:bodyPr>
          <a:lstStyle/>
          <a:p>
            <a:pPr marL="342900" marR="0" lvl="0" indent="-342900" algn="ctr" rtl="1">
              <a:lnSpc>
                <a:spcPct val="100000"/>
              </a:lnSpc>
              <a:spcBef>
                <a:spcPts val="0"/>
              </a:spcBef>
              <a:spcAft>
                <a:spcPts val="0"/>
              </a:spcAft>
              <a:buClr>
                <a:srgbClr val="FF0000"/>
              </a:buClr>
              <a:buSzPts val="3600"/>
              <a:buFont typeface="Calibri"/>
              <a:buNone/>
            </a:pPr>
            <a:r>
              <a:rPr lang="en-US" sz="3600" b="1" i="0" u="none" strike="noStrike" cap="none">
                <a:solidFill>
                  <a:srgbClr val="FF0000"/>
                </a:solidFill>
                <a:latin typeface="Calibri"/>
                <a:ea typeface="Calibri"/>
                <a:cs typeface="Calibri"/>
                <a:sym typeface="Calibri"/>
              </a:rPr>
              <a:t>From Logic to Form</a:t>
            </a:r>
            <a:endParaRPr sz="3600" b="1" i="0" u="none" strike="noStrike" cap="none">
              <a:solidFill>
                <a:srgbClr val="FF0000"/>
              </a:solidFill>
              <a:latin typeface="Calibri"/>
              <a:ea typeface="Calibri"/>
              <a:cs typeface="Calibri"/>
              <a:sym typeface="Calibri"/>
            </a:endParaRPr>
          </a:p>
          <a:p>
            <a:pPr marL="342900" marR="0" lvl="0" indent="-342900" algn="ctr" rtl="1">
              <a:lnSpc>
                <a:spcPct val="100000"/>
              </a:lnSpc>
              <a:spcBef>
                <a:spcPts val="720"/>
              </a:spcBef>
              <a:spcAft>
                <a:spcPts val="0"/>
              </a:spcAft>
              <a:buClr>
                <a:schemeClr val="dk1"/>
              </a:buClr>
              <a:buSzPts val="3600"/>
              <a:buFont typeface="Calibri"/>
              <a:buNone/>
            </a:pPr>
            <a:r>
              <a:rPr lang="en-US" sz="3600" b="1" i="0" u="none" strike="noStrike" cap="none">
                <a:solidFill>
                  <a:schemeClr val="dk1"/>
                </a:solidFill>
                <a:latin typeface="Calibri"/>
                <a:ea typeface="Calibri"/>
                <a:cs typeface="Calibri"/>
                <a:sym typeface="Calibri"/>
              </a:rPr>
              <a:t> </a:t>
            </a:r>
            <a:endParaRPr/>
          </a:p>
          <a:p>
            <a:pPr marL="342900" marR="0" lvl="0" indent="-342900" algn="ctr" rtl="1">
              <a:lnSpc>
                <a:spcPct val="100000"/>
              </a:lnSpc>
              <a:spcBef>
                <a:spcPts val="720"/>
              </a:spcBef>
              <a:spcAft>
                <a:spcPts val="0"/>
              </a:spcAft>
              <a:buClr>
                <a:schemeClr val="dk1"/>
              </a:buClr>
              <a:buSzPts val="3600"/>
              <a:buFont typeface="Arial"/>
              <a:buNone/>
            </a:pPr>
            <a:endParaRPr sz="3600" b="1" i="0" u="none" strike="noStrike" cap="none">
              <a:solidFill>
                <a:schemeClr val="dk1"/>
              </a:solidFill>
              <a:latin typeface="Calibri"/>
              <a:ea typeface="Calibri"/>
              <a:cs typeface="Calibri"/>
              <a:sym typeface="Calibri"/>
            </a:endParaRPr>
          </a:p>
          <a:p>
            <a:pPr marL="342900" marR="0" lvl="0" indent="-342900" algn="ctr" rtl="1">
              <a:lnSpc>
                <a:spcPct val="100000"/>
              </a:lnSpc>
              <a:spcBef>
                <a:spcPts val="56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Lesson 3</a:t>
            </a:r>
            <a:endParaRPr/>
          </a:p>
          <a:p>
            <a:pPr marL="342900" marR="0" lvl="0" indent="-342900" algn="ctr" rtl="1">
              <a:lnSpc>
                <a:spcPct val="100000"/>
              </a:lnSpc>
              <a:spcBef>
                <a:spcPts val="56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2019 December</a:t>
            </a:r>
            <a:endParaRPr/>
          </a:p>
        </p:txBody>
      </p:sp>
      <p:pic>
        <p:nvPicPr>
          <p:cNvPr id="91" name="Google Shape;91;p13"/>
          <p:cNvPicPr preferRelativeResize="0"/>
          <p:nvPr/>
        </p:nvPicPr>
        <p:blipFill rotWithShape="1">
          <a:blip r:embed="rId3">
            <a:alphaModFix/>
          </a:blip>
          <a:srcRect/>
          <a:stretch/>
        </p:blipFill>
        <p:spPr>
          <a:xfrm>
            <a:off x="10509250" y="4216400"/>
            <a:ext cx="4570412" cy="3427412"/>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2" descr="https://www.amutatmabal.org.il/_Uploads/dbsPhotoGallery/_cut/F0_0470_0360_Epeled2.jpg"/>
          <p:cNvPicPr preferRelativeResize="0"/>
          <p:nvPr/>
        </p:nvPicPr>
        <p:blipFill rotWithShape="1">
          <a:blip r:embed="rId3">
            <a:alphaModFix/>
          </a:blip>
          <a:srcRect/>
          <a:stretch/>
        </p:blipFill>
        <p:spPr>
          <a:xfrm>
            <a:off x="1476375" y="1143000"/>
            <a:ext cx="6624637" cy="4432300"/>
          </a:xfrm>
          <a:prstGeom prst="rect">
            <a:avLst/>
          </a:prstGeom>
          <a:noFill/>
          <a:ln>
            <a:noFill/>
          </a:ln>
        </p:spPr>
      </p:pic>
      <p:sp>
        <p:nvSpPr>
          <p:cNvPr id="175" name="Google Shape;175;p22"/>
          <p:cNvSpPr txBox="1"/>
          <p:nvPr/>
        </p:nvSpPr>
        <p:spPr>
          <a:xfrm>
            <a:off x="0" y="0"/>
            <a:ext cx="2286000" cy="1143000"/>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2400"/>
              <a:buFont typeface="Calibri"/>
              <a:buNone/>
            </a:pPr>
            <a:r>
              <a:rPr lang="en-US" sz="2400" b="1" i="0" u="none">
                <a:solidFill>
                  <a:srgbClr val="FFFFFF"/>
                </a:solidFill>
                <a:latin typeface="Calibri"/>
                <a:ea typeface="Calibri"/>
                <a:cs typeface="Calibri"/>
                <a:sym typeface="Calibri"/>
              </a:rPr>
              <a:t>Discourse with Foreigners </a:t>
            </a:r>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3" descr="תוצאת תמונה עבור סיור צה&quot;ל שחור לבן"/>
          <p:cNvPicPr preferRelativeResize="0"/>
          <p:nvPr/>
        </p:nvPicPr>
        <p:blipFill rotWithShape="1">
          <a:blip r:embed="rId3">
            <a:alphaModFix/>
          </a:blip>
          <a:srcRect/>
          <a:stretch/>
        </p:blipFill>
        <p:spPr>
          <a:xfrm>
            <a:off x="1500187" y="1143000"/>
            <a:ext cx="6323012" cy="4214812"/>
          </a:xfrm>
          <a:prstGeom prst="rect">
            <a:avLst/>
          </a:prstGeom>
          <a:noFill/>
          <a:ln>
            <a:noFill/>
          </a:ln>
        </p:spPr>
      </p:pic>
      <p:sp>
        <p:nvSpPr>
          <p:cNvPr id="181" name="Google Shape;181;p23"/>
          <p:cNvSpPr txBox="1"/>
          <p:nvPr/>
        </p:nvSpPr>
        <p:spPr>
          <a:xfrm>
            <a:off x="0" y="0"/>
            <a:ext cx="2286000" cy="1143000"/>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2400"/>
              <a:buFont typeface="Calibri"/>
              <a:buNone/>
            </a:pPr>
            <a:r>
              <a:rPr lang="en-US" sz="2400" b="1" i="0" u="none">
                <a:solidFill>
                  <a:srgbClr val="FFFFFF"/>
                </a:solidFill>
                <a:latin typeface="Calibri"/>
                <a:ea typeface="Calibri"/>
                <a:cs typeface="Calibri"/>
                <a:sym typeface="Calibri"/>
              </a:rPr>
              <a:t>Border Patrols</a:t>
            </a: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4"/>
          <p:cNvSpPr txBox="1"/>
          <p:nvPr/>
        </p:nvSpPr>
        <p:spPr>
          <a:xfrm>
            <a:off x="0" y="0"/>
            <a:ext cx="2286000" cy="1143000"/>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2400"/>
              <a:buFont typeface="Calibri"/>
              <a:buNone/>
            </a:pPr>
            <a:r>
              <a:rPr lang="en-US" sz="2400" b="1" i="0" u="none">
                <a:solidFill>
                  <a:srgbClr val="FFFFFF"/>
                </a:solidFill>
                <a:latin typeface="Calibri"/>
                <a:ea typeface="Calibri"/>
                <a:cs typeface="Calibri"/>
                <a:sym typeface="Calibri"/>
              </a:rPr>
              <a:t>Learning Strategy</a:t>
            </a:r>
            <a:endParaRPr/>
          </a:p>
        </p:txBody>
      </p:sp>
      <p:pic>
        <p:nvPicPr>
          <p:cNvPr id="187" name="Google Shape;187;p24" descr="תוצאת תמונה עבור ‪on war book clausewitz‬‏"/>
          <p:cNvPicPr preferRelativeResize="0"/>
          <p:nvPr/>
        </p:nvPicPr>
        <p:blipFill rotWithShape="1">
          <a:blip r:embed="rId3">
            <a:alphaModFix/>
          </a:blip>
          <a:srcRect/>
          <a:stretch/>
        </p:blipFill>
        <p:spPr>
          <a:xfrm rot="-600000">
            <a:off x="3409950" y="873125"/>
            <a:ext cx="3286125" cy="5341937"/>
          </a:xfrm>
          <a:prstGeom prst="rect">
            <a:avLst/>
          </a:prstGeom>
          <a:noFill/>
          <a:ln>
            <a:noFill/>
          </a:ln>
        </p:spPr>
      </p:pic>
      <p:pic>
        <p:nvPicPr>
          <p:cNvPr id="188" name="Google Shape;188;p24" descr="https://www.xn--7dbl2a.com/wp-content/uploads/2019/02/%D7%A7%D7%9C%D7%90%D7%95%D7%96%D7%91%D7%99%D7%A5.jpg"/>
          <p:cNvPicPr preferRelativeResize="0"/>
          <p:nvPr/>
        </p:nvPicPr>
        <p:blipFill rotWithShape="1">
          <a:blip r:embed="rId4">
            <a:alphaModFix/>
          </a:blip>
          <a:srcRect/>
          <a:stretch/>
        </p:blipFill>
        <p:spPr>
          <a:xfrm>
            <a:off x="428625" y="2571750"/>
            <a:ext cx="3048000" cy="379095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5" descr="תוצאת תמונה עבור גיליון טרנספורמציה דדו"/>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94" name="Google Shape;194;p25"/>
          <p:cNvSpPr txBox="1">
            <a:spLocks noGrp="1"/>
          </p:cNvSpPr>
          <p:nvPr>
            <p:ph type="body" idx="1"/>
          </p:nvPr>
        </p:nvSpPr>
        <p:spPr>
          <a:xfrm>
            <a:off x="722312" y="2906712"/>
            <a:ext cx="7772400" cy="15001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600"/>
              <a:buNone/>
            </a:pPr>
            <a:r>
              <a:rPr lang="en-US" sz="3600" b="1" i="0" u="none">
                <a:solidFill>
                  <a:schemeClr val="dk1"/>
                </a:solidFill>
                <a:latin typeface="Calibri"/>
                <a:ea typeface="Calibri"/>
                <a:cs typeface="Calibri"/>
                <a:sym typeface="Calibri"/>
              </a:rPr>
              <a:t>And in 2019…</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6" descr="blob:https://web.whatsapp.com/537de786-dd6a-4e03-bd05-9946531998c8"/>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00" name="Google Shape;200;p26" descr="blob:https://web.whatsapp.com/537de786-dd6a-4e03-bd05-9946531998c8"/>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201" name="Google Shape;201;p26" descr="רבלין.jpg"/>
          <p:cNvPicPr preferRelativeResize="0"/>
          <p:nvPr/>
        </p:nvPicPr>
        <p:blipFill rotWithShape="1">
          <a:blip r:embed="rId3">
            <a:alphaModFix/>
          </a:blip>
          <a:srcRect/>
          <a:stretch/>
        </p:blipFill>
        <p:spPr>
          <a:xfrm>
            <a:off x="1285875" y="1071562"/>
            <a:ext cx="6215062" cy="4660900"/>
          </a:xfrm>
          <a:prstGeom prst="rect">
            <a:avLst/>
          </a:prstGeom>
          <a:noFill/>
          <a:ln>
            <a:noFill/>
          </a:ln>
        </p:spPr>
      </p:pic>
      <p:sp>
        <p:nvSpPr>
          <p:cNvPr id="202" name="Google Shape;202;p26"/>
          <p:cNvSpPr txBox="1"/>
          <p:nvPr/>
        </p:nvSpPr>
        <p:spPr>
          <a:xfrm>
            <a:off x="-14287" y="0"/>
            <a:ext cx="2286000" cy="1143000"/>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2400"/>
              <a:buFont typeface="Calibri"/>
              <a:buNone/>
            </a:pPr>
            <a:r>
              <a:rPr lang="en-US" sz="2400" b="1" i="0" u="none">
                <a:solidFill>
                  <a:srgbClr val="FFFFFF"/>
                </a:solidFill>
                <a:latin typeface="Calibri"/>
                <a:ea typeface="Calibri"/>
                <a:cs typeface="Calibri"/>
                <a:sym typeface="Calibri"/>
              </a:rPr>
              <a:t>Meetings Leaders</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7" descr="מליאה.jpg"/>
          <p:cNvPicPr preferRelativeResize="0"/>
          <p:nvPr/>
        </p:nvPicPr>
        <p:blipFill rotWithShape="1">
          <a:blip r:embed="rId3">
            <a:alphaModFix/>
          </a:blip>
          <a:srcRect/>
          <a:stretch/>
        </p:blipFill>
        <p:spPr>
          <a:xfrm>
            <a:off x="1357312" y="1000125"/>
            <a:ext cx="6477000" cy="4857750"/>
          </a:xfrm>
          <a:prstGeom prst="rect">
            <a:avLst/>
          </a:prstGeom>
          <a:noFill/>
          <a:ln>
            <a:noFill/>
          </a:ln>
        </p:spPr>
      </p:pic>
      <p:sp>
        <p:nvSpPr>
          <p:cNvPr id="208" name="Google Shape;208;p27"/>
          <p:cNvSpPr txBox="1"/>
          <p:nvPr/>
        </p:nvSpPr>
        <p:spPr>
          <a:xfrm>
            <a:off x="0" y="0"/>
            <a:ext cx="2286000" cy="1143000"/>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2400"/>
              <a:buFont typeface="Calibri"/>
              <a:buNone/>
            </a:pPr>
            <a:r>
              <a:rPr lang="en-US" sz="2400" b="1" i="0" u="none">
                <a:solidFill>
                  <a:srgbClr val="FFFFFF"/>
                </a:solidFill>
                <a:latin typeface="Calibri"/>
                <a:ea typeface="Calibri"/>
                <a:cs typeface="Calibri"/>
                <a:sym typeface="Calibri"/>
              </a:rPr>
              <a:t>Plenary Discussions</a:t>
            </a: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8" descr="51cda589-c7aa-444d-9b9d-e0234568d82f.jpg"/>
          <p:cNvPicPr preferRelativeResize="0"/>
          <p:nvPr/>
        </p:nvPicPr>
        <p:blipFill rotWithShape="1">
          <a:blip r:embed="rId3">
            <a:alphaModFix/>
          </a:blip>
          <a:srcRect/>
          <a:stretch/>
        </p:blipFill>
        <p:spPr>
          <a:xfrm>
            <a:off x="1357312" y="857250"/>
            <a:ext cx="6429375" cy="4822825"/>
          </a:xfrm>
          <a:prstGeom prst="rect">
            <a:avLst/>
          </a:prstGeom>
          <a:noFill/>
          <a:ln>
            <a:noFill/>
          </a:ln>
        </p:spPr>
      </p:pic>
      <p:sp>
        <p:nvSpPr>
          <p:cNvPr id="214" name="Google Shape;214;p28"/>
          <p:cNvSpPr txBox="1"/>
          <p:nvPr/>
        </p:nvSpPr>
        <p:spPr>
          <a:xfrm>
            <a:off x="-36512" y="-26987"/>
            <a:ext cx="2286000" cy="1143000"/>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2400"/>
              <a:buFont typeface="Calibri"/>
              <a:buNone/>
            </a:pPr>
            <a:r>
              <a:rPr lang="en-US" sz="2400" b="1" i="0" u="none" dirty="0">
                <a:solidFill>
                  <a:srgbClr val="FFFFFF"/>
                </a:solidFill>
                <a:latin typeface="Calibri"/>
                <a:ea typeface="Calibri"/>
                <a:cs typeface="Calibri"/>
                <a:sym typeface="Calibri"/>
              </a:rPr>
              <a:t>Patrolling the </a:t>
            </a:r>
            <a:r>
              <a:rPr lang="en-US" sz="2400" b="1" i="0" u="none" dirty="0" smtClean="0">
                <a:solidFill>
                  <a:srgbClr val="FFFFFF"/>
                </a:solidFill>
                <a:latin typeface="Calibri"/>
                <a:ea typeface="Calibri"/>
                <a:cs typeface="Calibri"/>
                <a:sym typeface="Calibri"/>
              </a:rPr>
              <a:t>Borders</a:t>
            </a:r>
            <a:endParaRPr dirty="0"/>
          </a:p>
        </p:txBody>
      </p:sp>
      <p:sp>
        <p:nvSpPr>
          <p:cNvPr id="215" name="Google Shape;215;p28" descr="blob:https://web.whatsapp.com/362ab313-1548-4b52-a169-2f609b67770d"/>
          <p:cNvSpPr txBox="1"/>
          <p:nvPr/>
        </p:nvSpPr>
        <p:spPr>
          <a:xfrm>
            <a:off x="8947150"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16" name="Google Shape;216;p28" descr="blob:https://web.whatsapp.com/362ab313-1548-4b52-a169-2f609b67770d"/>
          <p:cNvSpPr txBox="1"/>
          <p:nvPr/>
        </p:nvSpPr>
        <p:spPr>
          <a:xfrm>
            <a:off x="8947150"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9" descr="תמונה עם זרים.jpg"/>
          <p:cNvPicPr preferRelativeResize="0"/>
          <p:nvPr/>
        </p:nvPicPr>
        <p:blipFill rotWithShape="1">
          <a:blip r:embed="rId3">
            <a:alphaModFix/>
          </a:blip>
          <a:srcRect/>
          <a:stretch/>
        </p:blipFill>
        <p:spPr>
          <a:xfrm>
            <a:off x="1357312" y="1000125"/>
            <a:ext cx="6286500" cy="4714875"/>
          </a:xfrm>
          <a:prstGeom prst="rect">
            <a:avLst/>
          </a:prstGeom>
          <a:noFill/>
          <a:ln>
            <a:noFill/>
          </a:ln>
        </p:spPr>
      </p:pic>
      <p:sp>
        <p:nvSpPr>
          <p:cNvPr id="222" name="Google Shape;222;p29"/>
          <p:cNvSpPr txBox="1"/>
          <p:nvPr/>
        </p:nvSpPr>
        <p:spPr>
          <a:xfrm>
            <a:off x="-6350" y="0"/>
            <a:ext cx="2286000" cy="1143000"/>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2400"/>
              <a:buFont typeface="Calibri"/>
              <a:buNone/>
            </a:pPr>
            <a:r>
              <a:rPr lang="en-US" sz="2400" b="1" i="0" u="none">
                <a:solidFill>
                  <a:srgbClr val="FFFFFF"/>
                </a:solidFill>
                <a:latin typeface="Calibri"/>
                <a:ea typeface="Calibri"/>
                <a:cs typeface="Calibri"/>
                <a:sym typeface="Calibri"/>
              </a:rPr>
              <a:t>Discourse with Foreigners</a:t>
            </a:r>
            <a:endParaRPr/>
          </a:p>
        </p:txBody>
      </p:sp>
      <p:sp>
        <p:nvSpPr>
          <p:cNvPr id="223" name="Google Shape;223;p29" descr="blob:https://web.whatsapp.com/ffe110c7-45f3-46d7-9c29-cb6a8441c27b"/>
          <p:cNvSpPr txBox="1"/>
          <p:nvPr/>
        </p:nvSpPr>
        <p:spPr>
          <a:xfrm>
            <a:off x="8947150"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24" name="Google Shape;224;p29" descr="blob:https://web.whatsapp.com/ffe110c7-45f3-46d7-9c29-cb6a8441c27b"/>
          <p:cNvSpPr txBox="1"/>
          <p:nvPr/>
        </p:nvSpPr>
        <p:spPr>
          <a:xfrm>
            <a:off x="8947150"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25" name="Google Shape;225;p29" descr="blob:https://web.whatsapp.com/ffe110c7-45f3-46d7-9c29-cb6a8441c27b"/>
          <p:cNvSpPr txBox="1"/>
          <p:nvPr/>
        </p:nvSpPr>
        <p:spPr>
          <a:xfrm>
            <a:off x="8947150"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0" descr="תוצאת תמונה עבור חדשנות צבאית ותרבות אסטרטגית"/>
          <p:cNvPicPr preferRelativeResize="0"/>
          <p:nvPr/>
        </p:nvPicPr>
        <p:blipFill rotWithShape="1">
          <a:blip r:embed="rId3">
            <a:alphaModFix/>
          </a:blip>
          <a:srcRect b="11940"/>
          <a:stretch/>
        </p:blipFill>
        <p:spPr>
          <a:xfrm>
            <a:off x="2214562" y="714375"/>
            <a:ext cx="4929187" cy="5451475"/>
          </a:xfrm>
          <a:prstGeom prst="rect">
            <a:avLst/>
          </a:prstGeom>
          <a:noFill/>
          <a:ln>
            <a:noFill/>
          </a:ln>
        </p:spPr>
      </p:pic>
      <p:sp>
        <p:nvSpPr>
          <p:cNvPr id="231" name="Google Shape;231;p30"/>
          <p:cNvSpPr txBox="1"/>
          <p:nvPr/>
        </p:nvSpPr>
        <p:spPr>
          <a:xfrm>
            <a:off x="-36512" y="166437"/>
            <a:ext cx="2286000" cy="1143000"/>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2400"/>
              <a:buFont typeface="Calibri"/>
              <a:buNone/>
            </a:pPr>
            <a:r>
              <a:rPr lang="en-US" sz="2400" b="1" i="0" u="none">
                <a:solidFill>
                  <a:srgbClr val="FFFFFF"/>
                </a:solidFill>
                <a:latin typeface="Calibri"/>
                <a:ea typeface="Calibri"/>
                <a:cs typeface="Calibri"/>
                <a:sym typeface="Calibri"/>
              </a:rPr>
              <a:t>Learning Strategy</a:t>
            </a:r>
            <a:endParaRPr/>
          </a:p>
        </p:txBody>
      </p:sp>
      <p:pic>
        <p:nvPicPr>
          <p:cNvPr id="232" name="Google Shape;232;p30" descr="תוצאת תמונה עבור דימה אדמסקי"/>
          <p:cNvPicPr preferRelativeResize="0"/>
          <p:nvPr/>
        </p:nvPicPr>
        <p:blipFill rotWithShape="1">
          <a:blip r:embed="rId4">
            <a:alphaModFix/>
          </a:blip>
          <a:srcRect/>
          <a:stretch/>
        </p:blipFill>
        <p:spPr>
          <a:xfrm>
            <a:off x="785812" y="3786187"/>
            <a:ext cx="2543175" cy="2543175"/>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1"/>
          <p:cNvSpPr txBox="1">
            <a:spLocks noGrp="1"/>
          </p:cNvSpPr>
          <p:nvPr>
            <p:ph type="body" idx="1"/>
          </p:nvPr>
        </p:nvSpPr>
        <p:spPr>
          <a:xfrm>
            <a:off x="2812927" y="3101791"/>
            <a:ext cx="5864225" cy="15001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888888"/>
              </a:buClr>
              <a:buSzPts val="3600"/>
              <a:buNone/>
            </a:pPr>
            <a:endParaRPr sz="3600" b="1" i="0" u="none" dirty="0">
              <a:solidFill>
                <a:schemeClr val="dk1"/>
              </a:solidFill>
              <a:latin typeface="Calibri"/>
              <a:ea typeface="Calibri"/>
              <a:cs typeface="Calibri"/>
              <a:sym typeface="Calibri"/>
            </a:endParaRPr>
          </a:p>
          <a:p>
            <a:pPr marL="0" lvl="0" indent="0" algn="l" rtl="0">
              <a:lnSpc>
                <a:spcPct val="100000"/>
              </a:lnSpc>
              <a:spcBef>
                <a:spcPts val="720"/>
              </a:spcBef>
              <a:spcAft>
                <a:spcPts val="0"/>
              </a:spcAft>
              <a:buClr>
                <a:srgbClr val="888888"/>
              </a:buClr>
              <a:buSzPts val="3600"/>
              <a:buNone/>
            </a:pPr>
            <a:endParaRPr sz="3600" b="1" i="0" u="none" dirty="0">
              <a:solidFill>
                <a:schemeClr val="dk1"/>
              </a:solidFill>
              <a:latin typeface="Calibri"/>
              <a:ea typeface="Calibri"/>
              <a:cs typeface="Calibri"/>
              <a:sym typeface="Calibri"/>
            </a:endParaRPr>
          </a:p>
          <a:p>
            <a:pPr marL="0" lvl="0" indent="0" algn="l" rtl="0">
              <a:lnSpc>
                <a:spcPct val="100000"/>
              </a:lnSpc>
              <a:spcBef>
                <a:spcPts val="720"/>
              </a:spcBef>
              <a:spcAft>
                <a:spcPts val="0"/>
              </a:spcAft>
              <a:buClr>
                <a:srgbClr val="888888"/>
              </a:buClr>
              <a:buSzPts val="3600"/>
              <a:buNone/>
            </a:pPr>
            <a:endParaRPr sz="3600" b="1" i="0" u="none" dirty="0">
              <a:solidFill>
                <a:schemeClr val="dk1"/>
              </a:solidFill>
              <a:latin typeface="Calibri"/>
              <a:ea typeface="Calibri"/>
              <a:cs typeface="Calibri"/>
              <a:sym typeface="Calibri"/>
            </a:endParaRPr>
          </a:p>
          <a:p>
            <a:pPr marL="0" lvl="0" indent="0" algn="l" rtl="0">
              <a:lnSpc>
                <a:spcPct val="100000"/>
              </a:lnSpc>
              <a:spcBef>
                <a:spcPts val="720"/>
              </a:spcBef>
              <a:spcAft>
                <a:spcPts val="0"/>
              </a:spcAft>
              <a:buClr>
                <a:srgbClr val="888888"/>
              </a:buClr>
              <a:buSzPts val="3600"/>
              <a:buNone/>
            </a:pPr>
            <a:endParaRPr sz="3600" b="1" i="0" u="none" dirty="0">
              <a:solidFill>
                <a:schemeClr val="dk1"/>
              </a:solidFill>
              <a:latin typeface="Calibri"/>
              <a:ea typeface="Calibri"/>
              <a:cs typeface="Calibri"/>
              <a:sym typeface="Calibri"/>
            </a:endParaRPr>
          </a:p>
          <a:p>
            <a:pPr marL="0" lvl="0" indent="0" algn="l" rtl="0">
              <a:lnSpc>
                <a:spcPct val="100000"/>
              </a:lnSpc>
              <a:spcBef>
                <a:spcPts val="720"/>
              </a:spcBef>
              <a:spcAft>
                <a:spcPts val="0"/>
              </a:spcAft>
              <a:buClr>
                <a:srgbClr val="888888"/>
              </a:buClr>
              <a:buSzPts val="3600"/>
              <a:buNone/>
            </a:pPr>
            <a:endParaRPr sz="3600" b="1" i="0" u="none" dirty="0">
              <a:solidFill>
                <a:schemeClr val="dk1"/>
              </a:solidFill>
              <a:latin typeface="Calibri"/>
              <a:ea typeface="Calibri"/>
              <a:cs typeface="Calibri"/>
              <a:sym typeface="Calibri"/>
            </a:endParaRPr>
          </a:p>
          <a:p>
            <a:pPr marL="0" lvl="0" indent="0" algn="l" rtl="0">
              <a:lnSpc>
                <a:spcPct val="100000"/>
              </a:lnSpc>
              <a:spcBef>
                <a:spcPts val="720"/>
              </a:spcBef>
              <a:spcAft>
                <a:spcPts val="0"/>
              </a:spcAft>
              <a:buClr>
                <a:schemeClr val="dk1"/>
              </a:buClr>
              <a:buSzPts val="3600"/>
              <a:buNone/>
            </a:pPr>
            <a:r>
              <a:rPr lang="en-US" sz="3600" b="1" i="0" u="none" dirty="0">
                <a:solidFill>
                  <a:schemeClr val="dk1"/>
                </a:solidFill>
                <a:latin typeface="Calibri"/>
                <a:ea typeface="Calibri"/>
                <a:cs typeface="Calibri"/>
                <a:sym typeface="Calibri"/>
              </a:rPr>
              <a:t>Genealogy of Commanders Learning at the INDC</a:t>
            </a:r>
            <a:endParaRPr dirty="0"/>
          </a:p>
          <a:p>
            <a:pPr marL="0" lvl="0" indent="0" algn="l" rtl="0">
              <a:lnSpc>
                <a:spcPct val="100000"/>
              </a:lnSpc>
              <a:spcBef>
                <a:spcPts val="720"/>
              </a:spcBef>
              <a:spcAft>
                <a:spcPts val="0"/>
              </a:spcAft>
              <a:buClr>
                <a:schemeClr val="dk1"/>
              </a:buClr>
              <a:buSzPts val="3600"/>
              <a:buNone/>
            </a:pPr>
            <a:r>
              <a:rPr lang="en-US" sz="3600" b="1" i="0" u="none" dirty="0">
                <a:solidFill>
                  <a:schemeClr val="dk1"/>
                </a:solidFill>
                <a:latin typeface="Calibri"/>
                <a:ea typeface="Calibri"/>
                <a:cs typeface="Calibri"/>
                <a:sym typeface="Calibri"/>
              </a:rPr>
              <a:t>(1995 – 2019)</a:t>
            </a:r>
            <a:endParaRPr dirty="0"/>
          </a:p>
        </p:txBody>
      </p:sp>
      <p:grpSp>
        <p:nvGrpSpPr>
          <p:cNvPr id="238" name="Google Shape;238;p31"/>
          <p:cNvGrpSpPr/>
          <p:nvPr/>
        </p:nvGrpSpPr>
        <p:grpSpPr>
          <a:xfrm>
            <a:off x="530958" y="602273"/>
            <a:ext cx="1743075" cy="3287712"/>
            <a:chOff x="428596" y="1357298"/>
            <a:chExt cx="1112038" cy="3287736"/>
          </a:xfrm>
        </p:grpSpPr>
        <p:sp>
          <p:nvSpPr>
            <p:cNvPr id="239" name="Google Shape;239;p31"/>
            <p:cNvSpPr txBox="1"/>
            <p:nvPr/>
          </p:nvSpPr>
          <p:spPr>
            <a:xfrm>
              <a:off x="428596" y="1357298"/>
              <a:ext cx="1112038" cy="285752"/>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Discomfort</a:t>
              </a:r>
              <a:endParaRPr/>
            </a:p>
          </p:txBody>
        </p:sp>
        <p:sp>
          <p:nvSpPr>
            <p:cNvPr id="240" name="Google Shape;240;p31"/>
            <p:cNvSpPr txBox="1"/>
            <p:nvPr/>
          </p:nvSpPr>
          <p:spPr>
            <a:xfrm>
              <a:off x="428596" y="2214554"/>
              <a:ext cx="1112038" cy="238127"/>
            </a:xfrm>
            <a:prstGeom prst="rect">
              <a:avLst/>
            </a:prstGeom>
            <a:solidFill>
              <a:schemeClr val="lt1"/>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Genealogy</a:t>
              </a:r>
              <a:endParaRPr/>
            </a:p>
          </p:txBody>
        </p:sp>
        <p:sp>
          <p:nvSpPr>
            <p:cNvPr id="241" name="Google Shape;241;p31"/>
            <p:cNvSpPr txBox="1"/>
            <p:nvPr/>
          </p:nvSpPr>
          <p:spPr>
            <a:xfrm>
              <a:off x="428596" y="3143248"/>
              <a:ext cx="1112038" cy="428628"/>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Offset (Relevant Gap)</a:t>
              </a:r>
              <a:endParaRPr/>
            </a:p>
          </p:txBody>
        </p:sp>
        <p:sp>
          <p:nvSpPr>
            <p:cNvPr id="242" name="Google Shape;242;p31"/>
            <p:cNvSpPr txBox="1"/>
            <p:nvPr/>
          </p:nvSpPr>
          <p:spPr>
            <a:xfrm>
              <a:off x="428596" y="4143380"/>
              <a:ext cx="1112038" cy="501654"/>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From System to Campaign</a:t>
              </a:r>
              <a:endParaRPr/>
            </a:p>
          </p:txBody>
        </p:sp>
        <p:cxnSp>
          <p:nvCxnSpPr>
            <p:cNvPr id="243" name="Google Shape;243;p31"/>
            <p:cNvCxnSpPr/>
            <p:nvPr/>
          </p:nvCxnSpPr>
          <p:spPr>
            <a:xfrm rot="5400000">
              <a:off x="786793" y="1929089"/>
              <a:ext cx="427041" cy="1013"/>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244" name="Google Shape;244;p31"/>
            <p:cNvCxnSpPr/>
            <p:nvPr/>
          </p:nvCxnSpPr>
          <p:spPr>
            <a:xfrm rot="5400000">
              <a:off x="786792" y="2784758"/>
              <a:ext cx="427040" cy="1013"/>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245" name="Google Shape;245;p31"/>
            <p:cNvCxnSpPr/>
            <p:nvPr/>
          </p:nvCxnSpPr>
          <p:spPr>
            <a:xfrm rot="5400000">
              <a:off x="786793" y="3856328"/>
              <a:ext cx="427041" cy="1013"/>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722312" y="4406900"/>
            <a:ext cx="7772400" cy="1362075"/>
          </a:xfrm>
          <a:prstGeom prst="rect">
            <a:avLst/>
          </a:prstGeom>
          <a:noFill/>
          <a:ln>
            <a:noFill/>
          </a:ln>
        </p:spPr>
        <p:txBody>
          <a:bodyPr spcFirstLastPara="1" wrap="square" lIns="91425" tIns="45700" rIns="91425" bIns="45700" anchor="t" anchorCtr="0">
            <a:noAutofit/>
          </a:bodyPr>
          <a:lstStyle/>
          <a:p>
            <a:pPr marL="0" lvl="0" indent="0" algn="ctr" rtl="1">
              <a:lnSpc>
                <a:spcPct val="100000"/>
              </a:lnSpc>
              <a:spcBef>
                <a:spcPts val="0"/>
              </a:spcBef>
              <a:spcAft>
                <a:spcPts val="0"/>
              </a:spcAft>
              <a:buClr>
                <a:schemeClr val="dk1"/>
              </a:buClr>
              <a:buSzPts val="3600"/>
              <a:buFont typeface="Calibri"/>
              <a:buNone/>
            </a:pPr>
            <a:r>
              <a:rPr lang="en-US" sz="3600" b="1" i="0" u="none">
                <a:solidFill>
                  <a:schemeClr val="dk1"/>
                </a:solidFill>
                <a:latin typeface="Calibri"/>
                <a:ea typeface="Calibri"/>
                <a:cs typeface="Calibri"/>
                <a:sym typeface="Calibri"/>
              </a:rPr>
              <a:t>CASE STUDY – TRANSFORMATION OF THE ISRAEL NATIONAL DEFENSE COLLEGE (INDC) </a:t>
            </a:r>
            <a:endParaRPr/>
          </a:p>
        </p:txBody>
      </p:sp>
      <p:pic>
        <p:nvPicPr>
          <p:cNvPr id="97" name="Google Shape;97;p14" descr="\\M45218\Users\u45218\Documents\ISMO Backup\Important Information and Files\סמלים\NDC colour no background.png"/>
          <p:cNvPicPr preferRelativeResize="0"/>
          <p:nvPr/>
        </p:nvPicPr>
        <p:blipFill rotWithShape="1">
          <a:blip r:embed="rId3">
            <a:alphaModFix/>
          </a:blip>
          <a:srcRect/>
          <a:stretch/>
        </p:blipFill>
        <p:spPr>
          <a:xfrm>
            <a:off x="3203575" y="836612"/>
            <a:ext cx="2701925" cy="3097212"/>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grpSp>
        <p:nvGrpSpPr>
          <p:cNvPr id="250" name="Google Shape;250;p32"/>
          <p:cNvGrpSpPr/>
          <p:nvPr/>
        </p:nvGrpSpPr>
        <p:grpSpPr>
          <a:xfrm>
            <a:off x="596900" y="461962"/>
            <a:ext cx="1743075" cy="3289300"/>
            <a:chOff x="428596" y="1357298"/>
            <a:chExt cx="1112038" cy="3287736"/>
          </a:xfrm>
        </p:grpSpPr>
        <p:sp>
          <p:nvSpPr>
            <p:cNvPr id="251" name="Google Shape;251;p32"/>
            <p:cNvSpPr txBox="1"/>
            <p:nvPr/>
          </p:nvSpPr>
          <p:spPr>
            <a:xfrm>
              <a:off x="428596" y="1357298"/>
              <a:ext cx="1112038" cy="285614"/>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Discomfort</a:t>
              </a:r>
              <a:endParaRPr/>
            </a:p>
          </p:txBody>
        </p:sp>
        <p:sp>
          <p:nvSpPr>
            <p:cNvPr id="252" name="Google Shape;252;p32"/>
            <p:cNvSpPr txBox="1"/>
            <p:nvPr/>
          </p:nvSpPr>
          <p:spPr>
            <a:xfrm>
              <a:off x="428596" y="2214140"/>
              <a:ext cx="1112038" cy="238012"/>
            </a:xfrm>
            <a:prstGeom prst="rect">
              <a:avLst/>
            </a:prstGeom>
            <a:solidFill>
              <a:schemeClr val="lt1"/>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Genealogy</a:t>
              </a:r>
              <a:endParaRPr/>
            </a:p>
          </p:txBody>
        </p:sp>
        <p:sp>
          <p:nvSpPr>
            <p:cNvPr id="253" name="Google Shape;253;p32"/>
            <p:cNvSpPr txBox="1"/>
            <p:nvPr/>
          </p:nvSpPr>
          <p:spPr>
            <a:xfrm>
              <a:off x="428596" y="3143973"/>
              <a:ext cx="1112038" cy="428421"/>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Offset (Relevant Gap)</a:t>
              </a:r>
              <a:endParaRPr/>
            </a:p>
          </p:txBody>
        </p:sp>
        <p:sp>
          <p:nvSpPr>
            <p:cNvPr id="254" name="Google Shape;254;p32"/>
            <p:cNvSpPr txBox="1"/>
            <p:nvPr/>
          </p:nvSpPr>
          <p:spPr>
            <a:xfrm>
              <a:off x="428596" y="4143623"/>
              <a:ext cx="1112038" cy="501411"/>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From System to Operation</a:t>
              </a:r>
              <a:endParaRPr/>
            </a:p>
          </p:txBody>
        </p:sp>
        <p:cxnSp>
          <p:nvCxnSpPr>
            <p:cNvPr id="255" name="Google Shape;255;p32"/>
            <p:cNvCxnSpPr/>
            <p:nvPr/>
          </p:nvCxnSpPr>
          <p:spPr>
            <a:xfrm rot="5400000">
              <a:off x="786895" y="1928813"/>
              <a:ext cx="426834" cy="1013"/>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256" name="Google Shape;256;p32"/>
            <p:cNvCxnSpPr/>
            <p:nvPr/>
          </p:nvCxnSpPr>
          <p:spPr>
            <a:xfrm rot="5400000">
              <a:off x="786896" y="2784068"/>
              <a:ext cx="426835" cy="1013"/>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257" name="Google Shape;257;p32"/>
            <p:cNvCxnSpPr/>
            <p:nvPr/>
          </p:nvCxnSpPr>
          <p:spPr>
            <a:xfrm rot="5400000">
              <a:off x="786896" y="3856708"/>
              <a:ext cx="426835" cy="1013"/>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grpSp>
      <p:sp>
        <p:nvSpPr>
          <p:cNvPr id="258" name="Google Shape;258;p32"/>
          <p:cNvSpPr txBox="1">
            <a:spLocks noGrp="1"/>
          </p:cNvSpPr>
          <p:nvPr>
            <p:ph type="body" idx="1"/>
          </p:nvPr>
        </p:nvSpPr>
        <p:spPr>
          <a:xfrm>
            <a:off x="785812" y="3000375"/>
            <a:ext cx="8137525" cy="1500187"/>
          </a:xfrm>
          <a:prstGeom prst="rect">
            <a:avLst/>
          </a:prstGeom>
          <a:noFill/>
          <a:ln>
            <a:noFill/>
          </a:ln>
        </p:spPr>
        <p:txBody>
          <a:bodyPr spcFirstLastPara="1" wrap="square" lIns="91425" tIns="45700" rIns="91425" bIns="45700" anchor="b" anchorCtr="0">
            <a:noAutofit/>
          </a:bodyPr>
          <a:lstStyle/>
          <a:p>
            <a:pPr marL="0" lvl="0" indent="0" algn="just" rtl="1">
              <a:lnSpc>
                <a:spcPct val="100000"/>
              </a:lnSpc>
              <a:spcBef>
                <a:spcPts val="0"/>
              </a:spcBef>
              <a:spcAft>
                <a:spcPts val="0"/>
              </a:spcAft>
              <a:buClr>
                <a:schemeClr val="dk1"/>
              </a:buClr>
              <a:buSzPts val="3600"/>
              <a:buNone/>
            </a:pPr>
            <a:r>
              <a:rPr lang="en-US" sz="3600" b="1" i="0" u="none">
                <a:solidFill>
                  <a:schemeClr val="dk1"/>
                </a:solidFill>
                <a:latin typeface="Calibri"/>
                <a:ea typeface="Calibri"/>
                <a:cs typeface="Calibri"/>
                <a:sym typeface="Calibri"/>
              </a:rPr>
              <a:t>גנאלוגיה של למידת מפקדים במב"ל (1995-2019)</a:t>
            </a:r>
            <a:endParaRPr/>
          </a:p>
        </p:txBody>
      </p:sp>
      <p:sp>
        <p:nvSpPr>
          <p:cNvPr id="259" name="Google Shape;259;p32"/>
          <p:cNvSpPr/>
          <p:nvPr/>
        </p:nvSpPr>
        <p:spPr>
          <a:xfrm>
            <a:off x="0" y="2205037"/>
            <a:ext cx="9144000" cy="2428875"/>
          </a:xfrm>
          <a:prstGeom prst="roundRect">
            <a:avLst>
              <a:gd name="adj" fmla="val 16667"/>
            </a:avLst>
          </a:prstGeom>
          <a:solidFill>
            <a:srgbClr val="D9D9D9"/>
          </a:solidFill>
          <a:ln w="25400" cap="flat" cmpd="sng">
            <a:solidFill>
              <a:srgbClr val="A6A6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00000"/>
              </a:buClr>
              <a:buSzPts val="2800"/>
              <a:buFont typeface="Calibri"/>
              <a:buNone/>
            </a:pPr>
            <a:r>
              <a:rPr lang="en-US" sz="2800" b="1" i="0" u="none" dirty="0">
                <a:solidFill>
                  <a:srgbClr val="C00000"/>
                </a:solidFill>
                <a:latin typeface="Calibri"/>
                <a:ea typeface="Calibri"/>
                <a:cs typeface="Calibri"/>
                <a:sym typeface="Calibri"/>
              </a:rPr>
              <a:t>Genealogy – A Critical-Developmental Historical </a:t>
            </a:r>
            <a:r>
              <a:rPr lang="en-US" sz="2800" b="1" i="0" u="none" dirty="0" smtClean="0">
                <a:solidFill>
                  <a:srgbClr val="C00000"/>
                </a:solidFill>
                <a:latin typeface="Calibri"/>
                <a:ea typeface="Calibri"/>
                <a:cs typeface="Calibri"/>
                <a:sym typeface="Calibri"/>
              </a:rPr>
              <a:t>Study. </a:t>
            </a:r>
            <a:r>
              <a:rPr lang="en-US" sz="2800" b="1" i="0" u="none" dirty="0">
                <a:solidFill>
                  <a:srgbClr val="C00000"/>
                </a:solidFill>
                <a:latin typeface="Calibri"/>
                <a:ea typeface="Calibri"/>
                <a:cs typeface="Calibri"/>
                <a:sym typeface="Calibri"/>
              </a:rPr>
              <a:t>A Historical Description of Our Current Perception, Organization, and Action with the aim to Enable a Critical Discussion and to Change Them.  </a:t>
            </a:r>
            <a:endParaRP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3"/>
          <p:cNvSpPr txBox="1"/>
          <p:nvPr/>
        </p:nvSpPr>
        <p:spPr>
          <a:xfrm>
            <a:off x="250825" y="6092825"/>
            <a:ext cx="6337300" cy="52387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Aviv Kochavi and Eran Ortal, “Intelligence Case Study - Permanent Change in an Emerging Reality”, </a:t>
            </a:r>
            <a:r>
              <a:rPr lang="en-US" sz="1400" b="0" i="1" u="none">
                <a:solidFill>
                  <a:schemeClr val="dk1"/>
                </a:solidFill>
                <a:latin typeface="Arial"/>
                <a:ea typeface="Arial"/>
                <a:cs typeface="Arial"/>
                <a:sym typeface="Arial"/>
              </a:rPr>
              <a:t>Bein HaKtavim 2</a:t>
            </a:r>
            <a:r>
              <a:rPr lang="en-US" sz="1400" b="0" i="0" u="none">
                <a:solidFill>
                  <a:schemeClr val="dk1"/>
                </a:solidFill>
                <a:latin typeface="Arial"/>
                <a:ea typeface="Arial"/>
                <a:cs typeface="Arial"/>
                <a:sym typeface="Arial"/>
              </a:rPr>
              <a:t>, Dado Cener, July, 2014</a:t>
            </a:r>
            <a:endParaRPr/>
          </a:p>
        </p:txBody>
      </p:sp>
      <p:pic>
        <p:nvPicPr>
          <p:cNvPr id="265" name="Google Shape;265;p33"/>
          <p:cNvPicPr preferRelativeResize="0"/>
          <p:nvPr/>
        </p:nvPicPr>
        <p:blipFill rotWithShape="1">
          <a:blip r:embed="rId3">
            <a:alphaModFix/>
          </a:blip>
          <a:srcRect l="16508" t="32421" r="70863" b="31445"/>
          <a:stretch/>
        </p:blipFill>
        <p:spPr>
          <a:xfrm>
            <a:off x="468312" y="3829050"/>
            <a:ext cx="1285875" cy="2068512"/>
          </a:xfrm>
          <a:prstGeom prst="rect">
            <a:avLst/>
          </a:prstGeom>
          <a:noFill/>
          <a:ln>
            <a:noFill/>
          </a:ln>
        </p:spPr>
      </p:pic>
      <p:sp>
        <p:nvSpPr>
          <p:cNvPr id="266" name="Google Shape;266;p33"/>
          <p:cNvSpPr txBox="1"/>
          <p:nvPr/>
        </p:nvSpPr>
        <p:spPr>
          <a:xfrm>
            <a:off x="0" y="549275"/>
            <a:ext cx="9144000" cy="2554287"/>
          </a:xfrm>
          <a:prstGeom prst="rect">
            <a:avLst/>
          </a:prstGeom>
          <a:noFill/>
          <a:ln w="9525" cap="flat" cmpd="sng">
            <a:solidFill>
              <a:srgbClr val="37609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“Today's problems stem from yesterday's solutions.”</a:t>
            </a:r>
            <a:r>
              <a:rPr lang="en-US" sz="1200" b="0" i="0" u="none">
                <a:solidFill>
                  <a:schemeClr val="dk1"/>
                </a:solidFill>
                <a:latin typeface="Times New Roman"/>
                <a:ea typeface="Times New Roman"/>
                <a:cs typeface="Times New Roman"/>
                <a:sym typeface="Times New Roman"/>
              </a:rPr>
              <a:t>3</a:t>
            </a:r>
            <a:r>
              <a:rPr lang="en-US" sz="2000" b="0" i="0" u="none">
                <a:solidFill>
                  <a:schemeClr val="dk1"/>
                </a:solidFill>
                <a:latin typeface="Times New Roman"/>
                <a:ea typeface="Times New Roman"/>
                <a:cs typeface="Times New Roman"/>
                <a:sym typeface="Times New Roman"/>
              </a:rPr>
              <a:t> According to this philosophy, in order to set the conditions for a critical discussion about ourselves, we must first find out the sources of our logic and “solutions” of today. To this end, a method of genealogical inquiry has been developed, designed to expose the premise failures hidden from the eye and to critically discuss them. In this method, we have dealt with clarifying the development of our organizational logic by looking at the timeline and systematically investigating the gap created between the circumstances in which organizational logic was shaped in the past and current circumstances.</a:t>
            </a:r>
            <a:r>
              <a:rPr lang="en-US" sz="1100" b="0" i="0" u="none">
                <a:solidFill>
                  <a:schemeClr val="dk1"/>
                </a:solidFill>
                <a:latin typeface="Times New Roman"/>
                <a:ea typeface="Times New Roman"/>
                <a:cs typeface="Times New Roman"/>
                <a:sym typeface="Times New Roman"/>
              </a:rPr>
              <a:t>4</a:t>
            </a: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4" descr="תוצאת תמונה עבור עמוס ידלין אלוף מכללות"/>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2" name="Google Shape;272;p34"/>
          <p:cNvSpPr txBox="1"/>
          <p:nvPr/>
        </p:nvSpPr>
        <p:spPr>
          <a:xfrm>
            <a:off x="285750" y="981075"/>
            <a:ext cx="6000750" cy="277018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400"/>
              <a:buFont typeface="Calibri"/>
              <a:buNone/>
            </a:pPr>
            <a:r>
              <a:rPr lang="en-US" sz="2400" b="1" dirty="0" smtClean="0">
                <a:solidFill>
                  <a:schemeClr val="dk1"/>
                </a:solidFill>
                <a:latin typeface="Calibri"/>
                <a:ea typeface="Calibri"/>
                <a:cs typeface="Calibri"/>
                <a:sym typeface="Calibri"/>
              </a:rPr>
              <a:t>“</a:t>
            </a:r>
            <a:r>
              <a:rPr lang="en-US" sz="2400" b="1" i="0" u="none" dirty="0" smtClean="0">
                <a:solidFill>
                  <a:schemeClr val="dk1"/>
                </a:solidFill>
                <a:latin typeface="Calibri"/>
                <a:ea typeface="Calibri"/>
                <a:cs typeface="Calibri"/>
                <a:sym typeface="Calibri"/>
              </a:rPr>
              <a:t>As </a:t>
            </a:r>
            <a:r>
              <a:rPr lang="en-US" sz="2400" b="1" i="0" u="none" dirty="0">
                <a:solidFill>
                  <a:schemeClr val="dk1"/>
                </a:solidFill>
                <a:latin typeface="Calibri"/>
                <a:ea typeface="Calibri"/>
                <a:cs typeface="Calibri"/>
                <a:sym typeface="Calibri"/>
              </a:rPr>
              <a:t>a result of the </a:t>
            </a:r>
            <a:r>
              <a:rPr lang="en-US" sz="2400" b="1" i="0" u="none" dirty="0">
                <a:solidFill>
                  <a:srgbClr val="FF0000"/>
                </a:solidFill>
                <a:latin typeface="Calibri"/>
                <a:ea typeface="Calibri"/>
                <a:cs typeface="Calibri"/>
                <a:sym typeface="Calibri"/>
              </a:rPr>
              <a:t>natural continuation </a:t>
            </a:r>
            <a:r>
              <a:rPr lang="en-US" sz="2400" b="1" i="0" u="none" dirty="0">
                <a:solidFill>
                  <a:schemeClr val="dk1"/>
                </a:solidFill>
                <a:latin typeface="Calibri"/>
                <a:ea typeface="Calibri"/>
                <a:cs typeface="Calibri"/>
                <a:sym typeface="Calibri"/>
              </a:rPr>
              <a:t>of discussions on the future of the INDC...; The INDC is supposed to teach the </a:t>
            </a:r>
            <a:r>
              <a:rPr lang="en-US" sz="2400" b="1" i="0" u="none" dirty="0">
                <a:solidFill>
                  <a:srgbClr val="FF0000"/>
                </a:solidFill>
                <a:latin typeface="Calibri"/>
                <a:ea typeface="Calibri"/>
                <a:cs typeface="Calibri"/>
                <a:sym typeface="Calibri"/>
              </a:rPr>
              <a:t>strategic level </a:t>
            </a:r>
            <a:r>
              <a:rPr lang="en-US" sz="2400" b="1" i="0" u="none" dirty="0">
                <a:solidFill>
                  <a:schemeClr val="dk1"/>
                </a:solidFill>
                <a:latin typeface="Calibri"/>
                <a:ea typeface="Calibri"/>
                <a:cs typeface="Calibri"/>
                <a:sym typeface="Calibri"/>
              </a:rPr>
              <a:t>of the military profession ...”</a:t>
            </a:r>
            <a:endParaRPr dirty="0"/>
          </a:p>
          <a:p>
            <a:pPr marL="0" marR="0" lvl="0" indent="0" algn="l" rtl="1">
              <a:lnSpc>
                <a:spcPct val="100000"/>
              </a:lnSpc>
              <a:spcBef>
                <a:spcPts val="0"/>
              </a:spcBef>
              <a:spcAft>
                <a:spcPts val="0"/>
              </a:spcAft>
              <a:buClr>
                <a:schemeClr val="dk1"/>
              </a:buClr>
              <a:buSzPts val="2400"/>
              <a:buFont typeface="Arial"/>
              <a:buNone/>
            </a:pPr>
            <a:endParaRPr sz="2400" b="1" i="0" u="none" dirty="0">
              <a:solidFill>
                <a:schemeClr val="dk1"/>
              </a:solidFill>
              <a:latin typeface="Calibri"/>
              <a:ea typeface="Calibri"/>
              <a:cs typeface="Calibri"/>
              <a:sym typeface="Calibri"/>
            </a:endParaRPr>
          </a:p>
          <a:p>
            <a:pPr marL="0" marR="0" lvl="0" indent="0" algn="l" rtl="1">
              <a:lnSpc>
                <a:spcPct val="100000"/>
              </a:lnSpc>
              <a:spcBef>
                <a:spcPts val="0"/>
              </a:spcBef>
              <a:spcAft>
                <a:spcPts val="0"/>
              </a:spcAft>
              <a:buClr>
                <a:schemeClr val="dk1"/>
              </a:buClr>
              <a:buSzPts val="1800"/>
              <a:buFont typeface="Calibri"/>
              <a:buNone/>
            </a:pPr>
            <a:r>
              <a:rPr lang="en-US" sz="1800" b="1" i="0" u="none" dirty="0">
                <a:solidFill>
                  <a:schemeClr val="dk1"/>
                </a:solidFill>
                <a:latin typeface="Calibri"/>
                <a:ea typeface="Calibri"/>
                <a:cs typeface="Calibri"/>
                <a:sym typeface="Calibri"/>
              </a:rPr>
              <a:t>From - Summary of a Strategic Workshop at the Israel National Defense College, headed by Gen. (res.), Amos </a:t>
            </a:r>
            <a:r>
              <a:rPr lang="en-US" sz="1800" b="1" i="0" u="none" dirty="0" err="1">
                <a:solidFill>
                  <a:schemeClr val="dk1"/>
                </a:solidFill>
                <a:latin typeface="Calibri"/>
                <a:ea typeface="Calibri"/>
                <a:cs typeface="Calibri"/>
                <a:sym typeface="Calibri"/>
              </a:rPr>
              <a:t>Yadlin</a:t>
            </a:r>
            <a:r>
              <a:rPr lang="en-US" sz="1800" b="1" i="0" u="none" dirty="0">
                <a:solidFill>
                  <a:schemeClr val="dk1"/>
                </a:solidFill>
                <a:latin typeface="Calibri"/>
                <a:ea typeface="Calibri"/>
                <a:cs typeface="Calibri"/>
                <a:sym typeface="Calibri"/>
              </a:rPr>
              <a:t>, October 2002</a:t>
            </a:r>
            <a:endParaRPr dirty="0"/>
          </a:p>
        </p:txBody>
      </p:sp>
      <p:pic>
        <p:nvPicPr>
          <p:cNvPr id="273" name="Google Shape;273;p34" descr="תוצאת תמונה עבור עמוס ידלין ראש אמ&quot;ן"/>
          <p:cNvPicPr preferRelativeResize="0"/>
          <p:nvPr/>
        </p:nvPicPr>
        <p:blipFill rotWithShape="1">
          <a:blip r:embed="rId3">
            <a:alphaModFix/>
          </a:blip>
          <a:srcRect/>
          <a:stretch/>
        </p:blipFill>
        <p:spPr>
          <a:xfrm>
            <a:off x="5500687" y="4017962"/>
            <a:ext cx="3429000" cy="257175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35" descr="תוצאת תמונה עבור האלוף אייל בן ראובן"/>
          <p:cNvPicPr preferRelativeResize="0"/>
          <p:nvPr/>
        </p:nvPicPr>
        <p:blipFill rotWithShape="1">
          <a:blip r:embed="rId3">
            <a:alphaModFix/>
          </a:blip>
          <a:srcRect/>
          <a:stretch/>
        </p:blipFill>
        <p:spPr>
          <a:xfrm>
            <a:off x="6572250" y="3143250"/>
            <a:ext cx="2286000" cy="3438525"/>
          </a:xfrm>
          <a:prstGeom prst="rect">
            <a:avLst/>
          </a:prstGeom>
          <a:noFill/>
          <a:ln>
            <a:noFill/>
          </a:ln>
        </p:spPr>
      </p:pic>
      <p:sp>
        <p:nvSpPr>
          <p:cNvPr id="279" name="Google Shape;279;p35"/>
          <p:cNvSpPr txBox="1"/>
          <p:nvPr/>
        </p:nvSpPr>
        <p:spPr>
          <a:xfrm>
            <a:off x="285750" y="1357312"/>
            <a:ext cx="6230937" cy="22161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400"/>
              <a:buFont typeface="Calibri"/>
              <a:buNone/>
            </a:pPr>
            <a:r>
              <a:rPr lang="en-US" sz="2400" b="1" i="0" u="none">
                <a:solidFill>
                  <a:schemeClr val="dk1"/>
                </a:solidFill>
                <a:latin typeface="Calibri"/>
                <a:ea typeface="Calibri"/>
                <a:cs typeface="Calibri"/>
                <a:sym typeface="Calibri"/>
              </a:rPr>
              <a:t>“...Will put an </a:t>
            </a:r>
            <a:r>
              <a:rPr lang="en-US" sz="2400" b="1" i="0" u="none">
                <a:solidFill>
                  <a:srgbClr val="FF0000"/>
                </a:solidFill>
                <a:latin typeface="Calibri"/>
                <a:ea typeface="Calibri"/>
                <a:cs typeface="Calibri"/>
                <a:sym typeface="Calibri"/>
              </a:rPr>
              <a:t>emphasis on developing systemic thinking</a:t>
            </a:r>
            <a:r>
              <a:rPr lang="en-US" sz="2400" b="1" i="0" u="none">
                <a:solidFill>
                  <a:schemeClr val="dk1"/>
                </a:solidFill>
                <a:latin typeface="Calibri"/>
                <a:ea typeface="Calibri"/>
                <a:cs typeface="Calibri"/>
                <a:sym typeface="Calibri"/>
              </a:rPr>
              <a:t> ... with the aim of improving the ability to analyze and understand large systems and their connections.”</a:t>
            </a:r>
            <a:endParaRPr sz="24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endParaRPr sz="24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1" i="0" u="none">
                <a:solidFill>
                  <a:schemeClr val="dk1"/>
                </a:solidFill>
                <a:latin typeface="Calibri"/>
                <a:ea typeface="Calibri"/>
                <a:cs typeface="Calibri"/>
                <a:sym typeface="Calibri"/>
              </a:rPr>
              <a:t>	    	         Maj. Gen. (Res.) Eyal Ben-Reuven, 2004</a:t>
            </a:r>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36" descr="תוצאת תמונה עבור גרשון הכהן"/>
          <p:cNvPicPr preferRelativeResize="0"/>
          <p:nvPr/>
        </p:nvPicPr>
        <p:blipFill rotWithShape="1">
          <a:blip r:embed="rId3">
            <a:alphaModFix/>
          </a:blip>
          <a:srcRect/>
          <a:stretch/>
        </p:blipFill>
        <p:spPr>
          <a:xfrm>
            <a:off x="6215062" y="3117850"/>
            <a:ext cx="2678112" cy="3311525"/>
          </a:xfrm>
          <a:prstGeom prst="rect">
            <a:avLst/>
          </a:prstGeom>
          <a:noFill/>
          <a:ln>
            <a:noFill/>
          </a:ln>
        </p:spPr>
      </p:pic>
      <p:sp>
        <p:nvSpPr>
          <p:cNvPr id="285" name="Google Shape;285;p36"/>
          <p:cNvSpPr txBox="1"/>
          <p:nvPr/>
        </p:nvSpPr>
        <p:spPr>
          <a:xfrm>
            <a:off x="357187" y="1214437"/>
            <a:ext cx="5286375" cy="406241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400"/>
              <a:buFont typeface="Calibri"/>
              <a:buNone/>
            </a:pPr>
            <a:r>
              <a:rPr lang="en-US" sz="2400" b="1" i="0" u="none" dirty="0" smtClean="0">
                <a:solidFill>
                  <a:schemeClr val="dk1"/>
                </a:solidFill>
                <a:latin typeface="Calibri"/>
                <a:ea typeface="Calibri"/>
                <a:cs typeface="Calibri"/>
                <a:sym typeface="Calibri"/>
              </a:rPr>
              <a:t>“What </a:t>
            </a:r>
            <a:r>
              <a:rPr lang="en-US" sz="2400" b="1" i="0" u="none" dirty="0">
                <a:solidFill>
                  <a:schemeClr val="dk1"/>
                </a:solidFill>
                <a:latin typeface="Calibri"/>
                <a:ea typeface="Calibri"/>
                <a:cs typeface="Calibri"/>
                <a:sym typeface="Calibri"/>
              </a:rPr>
              <a:t>should be taught? You are </a:t>
            </a:r>
            <a:r>
              <a:rPr lang="en-US" sz="2400" b="1" i="0" u="none" dirty="0">
                <a:solidFill>
                  <a:srgbClr val="FF0000"/>
                </a:solidFill>
                <a:latin typeface="Calibri"/>
                <a:ea typeface="Calibri"/>
                <a:cs typeface="Calibri"/>
                <a:sym typeface="Calibri"/>
              </a:rPr>
              <a:t>taught to consciously think </a:t>
            </a:r>
            <a:r>
              <a:rPr lang="en-US" sz="2400" b="1" i="0" u="none" dirty="0">
                <a:solidFill>
                  <a:schemeClr val="dk1"/>
                </a:solidFill>
                <a:latin typeface="Calibri"/>
                <a:ea typeface="Calibri"/>
                <a:cs typeface="Calibri"/>
                <a:sym typeface="Calibri"/>
              </a:rPr>
              <a:t>about the wide range of activities in the military and in the country... cases that </a:t>
            </a:r>
            <a:r>
              <a:rPr lang="en-US" sz="2400" b="1" i="0" u="none" dirty="0">
                <a:solidFill>
                  <a:srgbClr val="FF0000"/>
                </a:solidFill>
                <a:latin typeface="Calibri"/>
                <a:ea typeface="Calibri"/>
                <a:cs typeface="Calibri"/>
                <a:sym typeface="Calibri"/>
              </a:rPr>
              <a:t>demonstrate the appropriate way to think and act </a:t>
            </a:r>
            <a:r>
              <a:rPr lang="en-US" sz="2400" b="1" i="0" u="none" dirty="0">
                <a:solidFill>
                  <a:schemeClr val="dk1"/>
                </a:solidFill>
                <a:latin typeface="Calibri"/>
                <a:ea typeface="Calibri"/>
                <a:cs typeface="Calibri"/>
                <a:sym typeface="Calibri"/>
              </a:rPr>
              <a:t>in an event of strategic dimensions </a:t>
            </a:r>
            <a:r>
              <a:rPr lang="en-US" sz="2400" b="1" i="0" u="none" dirty="0" smtClean="0">
                <a:solidFill>
                  <a:schemeClr val="dk1"/>
                </a:solidFill>
                <a:latin typeface="Calibri"/>
                <a:ea typeface="Calibri"/>
                <a:cs typeface="Calibri"/>
                <a:sym typeface="Calibri"/>
              </a:rPr>
              <a:t>...”</a:t>
            </a:r>
            <a:endParaRPr sz="2400" b="1"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endParaRPr sz="2400" b="1"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1" i="0" u="none" dirty="0">
                <a:solidFill>
                  <a:schemeClr val="dk1"/>
                </a:solidFill>
                <a:latin typeface="Calibri"/>
                <a:ea typeface="Calibri"/>
                <a:cs typeface="Calibri"/>
                <a:sym typeface="Calibri"/>
              </a:rPr>
              <a:t>Maj. Gen. (Res.) </a:t>
            </a:r>
            <a:r>
              <a:rPr lang="en-US" sz="1800" b="1" i="0" u="none" dirty="0" err="1">
                <a:solidFill>
                  <a:schemeClr val="dk1"/>
                </a:solidFill>
                <a:latin typeface="Calibri"/>
                <a:ea typeface="Calibri"/>
                <a:cs typeface="Calibri"/>
                <a:sym typeface="Calibri"/>
              </a:rPr>
              <a:t>Gershon</a:t>
            </a:r>
            <a:r>
              <a:rPr lang="en-US" sz="1800" b="1" i="0" u="none" dirty="0">
                <a:solidFill>
                  <a:schemeClr val="dk1"/>
                </a:solidFill>
                <a:latin typeface="Calibri"/>
                <a:ea typeface="Calibri"/>
                <a:cs typeface="Calibri"/>
                <a:sym typeface="Calibri"/>
              </a:rPr>
              <a:t> </a:t>
            </a:r>
            <a:r>
              <a:rPr lang="en-US" sz="1800" b="1" i="0" u="none" dirty="0" err="1">
                <a:solidFill>
                  <a:schemeClr val="dk1"/>
                </a:solidFill>
                <a:latin typeface="Calibri"/>
                <a:ea typeface="Calibri"/>
                <a:cs typeface="Calibri"/>
                <a:sym typeface="Calibri"/>
              </a:rPr>
              <a:t>Hacohen</a:t>
            </a:r>
            <a:r>
              <a:rPr lang="en-US" sz="1800" b="1" i="0" u="none" dirty="0">
                <a:solidFill>
                  <a:schemeClr val="dk1"/>
                </a:solidFill>
                <a:latin typeface="Calibri"/>
                <a:ea typeface="Calibri"/>
                <a:cs typeface="Calibri"/>
                <a:sym typeface="Calibri"/>
              </a:rPr>
              <a:t>, 2011</a:t>
            </a:r>
            <a:endParaRPr sz="1800" b="1" i="0" u="none" dirty="0">
              <a:solidFill>
                <a:schemeClr val="dk1"/>
              </a:solidFill>
              <a:latin typeface="Calibri"/>
              <a:ea typeface="Calibri"/>
              <a:cs typeface="Calibri"/>
              <a:sym typeface="Calibri"/>
            </a:endParaRPr>
          </a:p>
          <a:p>
            <a:pPr marL="0" marR="0" lvl="0" indent="0" algn="just" rtl="1">
              <a:lnSpc>
                <a:spcPct val="100000"/>
              </a:lnSpc>
              <a:spcBef>
                <a:spcPts val="0"/>
              </a:spcBef>
              <a:spcAft>
                <a:spcPts val="0"/>
              </a:spcAft>
              <a:buClr>
                <a:schemeClr val="dk1"/>
              </a:buClr>
              <a:buSzPts val="2400"/>
              <a:buFont typeface="Arial"/>
              <a:buNone/>
            </a:pPr>
            <a:endParaRPr sz="2400" b="1" i="0" u="none" dirty="0">
              <a:solidFill>
                <a:schemeClr val="dk1"/>
              </a:solidFill>
              <a:latin typeface="Calibri"/>
              <a:ea typeface="Calibri"/>
              <a:cs typeface="Calibri"/>
              <a:sym typeface="Calibri"/>
            </a:endParaRPr>
          </a:p>
          <a:p>
            <a:pPr marL="0" marR="0" lvl="0" indent="0" algn="just" rtl="1">
              <a:lnSpc>
                <a:spcPct val="100000"/>
              </a:lnSpc>
              <a:spcBef>
                <a:spcPts val="0"/>
              </a:spcBef>
              <a:spcAft>
                <a:spcPts val="0"/>
              </a:spcAft>
              <a:buClr>
                <a:schemeClr val="dk1"/>
              </a:buClr>
              <a:buSzPts val="2400"/>
              <a:buFont typeface="Arial"/>
              <a:buNone/>
            </a:pPr>
            <a:endParaRPr sz="2400" b="1"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400" b="1" i="0" u="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7" descr="תוצאת תמונה עבור ‪arab spring‬‏"/>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1" name="Google Shape;291;p37" descr="תוצאת תמונה עבור ‪arab spring‬‏"/>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2" name="Google Shape;292;p37"/>
          <p:cNvSpPr txBox="1"/>
          <p:nvPr/>
        </p:nvSpPr>
        <p:spPr>
          <a:xfrm>
            <a:off x="571500" y="3214687"/>
            <a:ext cx="5143500" cy="17541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a:solidFill>
                  <a:schemeClr val="dk1"/>
                </a:solidFill>
                <a:latin typeface="Calibri"/>
                <a:ea typeface="Calibri"/>
                <a:cs typeface="Calibri"/>
                <a:sym typeface="Calibri"/>
              </a:rPr>
              <a:t>From the opening presentation for the 41</a:t>
            </a:r>
            <a:r>
              <a:rPr lang="en-US" sz="1800" b="1" i="0" u="none" baseline="30000">
                <a:solidFill>
                  <a:schemeClr val="dk1"/>
                </a:solidFill>
                <a:latin typeface="Calibri"/>
                <a:ea typeface="Calibri"/>
                <a:cs typeface="Calibri"/>
                <a:sym typeface="Calibri"/>
              </a:rPr>
              <a:t>st</a:t>
            </a:r>
            <a:r>
              <a:rPr lang="en-US" sz="1800" b="1" i="0" u="none">
                <a:solidFill>
                  <a:schemeClr val="dk1"/>
                </a:solidFill>
                <a:latin typeface="Calibri"/>
                <a:ea typeface="Calibri"/>
                <a:cs typeface="Calibri"/>
                <a:sym typeface="Calibri"/>
              </a:rPr>
              <a:t> class under the command of Maj. Gen. (res.) Yossi Baidatz (2012/2013)</a:t>
            </a:r>
            <a:endParaRPr sz="2400" b="1" i="0" u="none">
              <a:solidFill>
                <a:schemeClr val="dk1"/>
              </a:solidFill>
              <a:latin typeface="Calibri"/>
              <a:ea typeface="Calibri"/>
              <a:cs typeface="Calibri"/>
              <a:sym typeface="Calibri"/>
            </a:endParaRPr>
          </a:p>
          <a:p>
            <a:pPr marL="0" marR="0" lvl="0" indent="0" algn="just" rtl="1">
              <a:lnSpc>
                <a:spcPct val="100000"/>
              </a:lnSpc>
              <a:spcBef>
                <a:spcPts val="0"/>
              </a:spcBef>
              <a:spcAft>
                <a:spcPts val="0"/>
              </a:spcAft>
              <a:buClr>
                <a:schemeClr val="dk1"/>
              </a:buClr>
              <a:buSzPts val="2400"/>
              <a:buFont typeface="Arial"/>
              <a:buNone/>
            </a:pPr>
            <a:endParaRPr sz="24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400" b="1" i="0" u="none">
              <a:solidFill>
                <a:schemeClr val="dk1"/>
              </a:solidFill>
              <a:latin typeface="Calibri"/>
              <a:ea typeface="Calibri"/>
              <a:cs typeface="Calibri"/>
              <a:sym typeface="Calibri"/>
            </a:endParaRPr>
          </a:p>
        </p:txBody>
      </p:sp>
      <p:sp>
        <p:nvSpPr>
          <p:cNvPr id="293" name="Google Shape;293;p37" descr="תוצאת תמונה עבור יוסף ביידץ"/>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4" name="Google Shape;294;p37" descr="תוצאת תמונה עבור יוסף ביידץ"/>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295" name="Google Shape;295;p37" descr="תמונה קשורה"/>
          <p:cNvPicPr preferRelativeResize="0"/>
          <p:nvPr/>
        </p:nvPicPr>
        <p:blipFill rotWithShape="1">
          <a:blip r:embed="rId3">
            <a:alphaModFix/>
          </a:blip>
          <a:srcRect/>
          <a:stretch/>
        </p:blipFill>
        <p:spPr>
          <a:xfrm>
            <a:off x="6429375" y="3214687"/>
            <a:ext cx="2447925" cy="3305175"/>
          </a:xfrm>
          <a:prstGeom prst="rect">
            <a:avLst/>
          </a:prstGeom>
          <a:noFill/>
          <a:ln>
            <a:noFill/>
          </a:ln>
        </p:spPr>
      </p:pic>
      <p:sp>
        <p:nvSpPr>
          <p:cNvPr id="296" name="Google Shape;296;p37"/>
          <p:cNvSpPr txBox="1"/>
          <p:nvPr/>
        </p:nvSpPr>
        <p:spPr>
          <a:xfrm>
            <a:off x="571500" y="768350"/>
            <a:ext cx="5500687" cy="230822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F0000"/>
              </a:buClr>
              <a:buSzPts val="2400"/>
              <a:buFont typeface="Calibri"/>
              <a:buNone/>
            </a:pPr>
            <a:r>
              <a:rPr lang="en-US" sz="2400" b="1" i="0" u="none" dirty="0">
                <a:solidFill>
                  <a:srgbClr val="FF0000"/>
                </a:solidFill>
                <a:latin typeface="Calibri"/>
                <a:ea typeface="Calibri"/>
                <a:cs typeface="Calibri"/>
                <a:sym typeface="Calibri"/>
              </a:rPr>
              <a:t>“Developing strategic and systemic thinking </a:t>
            </a:r>
            <a:r>
              <a:rPr lang="en-US" sz="2400" b="1" i="0" u="none" dirty="0">
                <a:solidFill>
                  <a:schemeClr val="dk1"/>
                </a:solidFill>
                <a:latin typeface="Calibri"/>
                <a:ea typeface="Calibri"/>
                <a:cs typeface="Calibri"/>
                <a:sym typeface="Calibri"/>
              </a:rPr>
              <a:t>among the learners who are part of the senior leadership in the national security systems in Israel ... and to make them significant partners in shaping the national security of the State of Israel</a:t>
            </a:r>
            <a:r>
              <a:rPr lang="en-US" sz="2400" b="1" i="0" u="none" dirty="0" smtClean="0">
                <a:solidFill>
                  <a:schemeClr val="dk1"/>
                </a:solidFill>
                <a:latin typeface="Calibri"/>
                <a:ea typeface="Calibri"/>
                <a:cs typeface="Calibri"/>
                <a:sym typeface="Calibri"/>
              </a:rPr>
              <a:t>.”</a:t>
            </a:r>
            <a:endParaRP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8" descr="תוצאת תמונה עבור תמיר היימן"/>
          <p:cNvPicPr preferRelativeResize="0"/>
          <p:nvPr/>
        </p:nvPicPr>
        <p:blipFill rotWithShape="1">
          <a:blip r:embed="rId3">
            <a:alphaModFix/>
          </a:blip>
          <a:srcRect l="14410" r="18553"/>
          <a:stretch/>
        </p:blipFill>
        <p:spPr>
          <a:xfrm>
            <a:off x="6072187" y="3571875"/>
            <a:ext cx="2786062" cy="2928937"/>
          </a:xfrm>
          <a:prstGeom prst="rect">
            <a:avLst/>
          </a:prstGeom>
          <a:noFill/>
          <a:ln>
            <a:noFill/>
          </a:ln>
        </p:spPr>
      </p:pic>
      <p:sp>
        <p:nvSpPr>
          <p:cNvPr id="302" name="Google Shape;302;p38"/>
          <p:cNvSpPr txBox="1"/>
          <p:nvPr/>
        </p:nvSpPr>
        <p:spPr>
          <a:xfrm>
            <a:off x="785812" y="857250"/>
            <a:ext cx="5010150" cy="434022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400"/>
              <a:buFont typeface="Calibri"/>
              <a:buNone/>
            </a:pPr>
            <a:r>
              <a:rPr lang="en-US" sz="2400" b="1" i="0" u="none" dirty="0">
                <a:solidFill>
                  <a:schemeClr val="dk1"/>
                </a:solidFill>
                <a:latin typeface="Calibri"/>
                <a:ea typeface="Calibri"/>
                <a:cs typeface="Calibri"/>
                <a:sym typeface="Calibri"/>
              </a:rPr>
              <a:t>"The strategist... is capable of sustaining an advanced </a:t>
            </a:r>
            <a:r>
              <a:rPr lang="en-US" sz="2400" b="1" i="0" u="none" dirty="0">
                <a:solidFill>
                  <a:srgbClr val="FF0000"/>
                </a:solidFill>
                <a:latin typeface="Calibri"/>
                <a:ea typeface="Calibri"/>
                <a:cs typeface="Calibri"/>
                <a:sym typeface="Calibri"/>
              </a:rPr>
              <a:t>thinking and learning</a:t>
            </a:r>
            <a:r>
              <a:rPr lang="en-US" sz="2400" b="1" i="0" u="none" dirty="0">
                <a:solidFill>
                  <a:schemeClr val="dk1"/>
                </a:solidFill>
                <a:latin typeface="Calibri"/>
                <a:ea typeface="Calibri"/>
                <a:cs typeface="Calibri"/>
                <a:sym typeface="Calibri"/>
              </a:rPr>
              <a:t> </a:t>
            </a:r>
            <a:r>
              <a:rPr lang="en-US" sz="2400" b="1" i="0" u="none" dirty="0">
                <a:solidFill>
                  <a:srgbClr val="FF0000"/>
                </a:solidFill>
                <a:latin typeface="Calibri"/>
                <a:ea typeface="Calibri"/>
                <a:cs typeface="Calibri"/>
                <a:sym typeface="Calibri"/>
              </a:rPr>
              <a:t>process </a:t>
            </a:r>
            <a:r>
              <a:rPr lang="en-US" sz="2400" b="1" i="0" u="none" dirty="0">
                <a:solidFill>
                  <a:schemeClr val="dk1"/>
                </a:solidFill>
                <a:latin typeface="Calibri"/>
                <a:ea typeface="Calibri"/>
                <a:cs typeface="Calibri"/>
                <a:sym typeface="Calibri"/>
              </a:rPr>
              <a:t>through which he </a:t>
            </a:r>
            <a:r>
              <a:rPr lang="en-US" sz="2400" b="1" i="0" u="none" dirty="0">
                <a:solidFill>
                  <a:srgbClr val="FF0000"/>
                </a:solidFill>
                <a:latin typeface="Calibri"/>
                <a:ea typeface="Calibri"/>
                <a:cs typeface="Calibri"/>
                <a:sym typeface="Calibri"/>
              </a:rPr>
              <a:t>explores</a:t>
            </a:r>
            <a:r>
              <a:rPr lang="en-US" sz="2400" b="1" i="0" u="none" dirty="0">
                <a:solidFill>
                  <a:schemeClr val="dk1"/>
                </a:solidFill>
                <a:latin typeface="Calibri"/>
                <a:ea typeface="Calibri"/>
                <a:cs typeface="Calibri"/>
                <a:sym typeface="Calibri"/>
              </a:rPr>
              <a:t> reality and tries to understand it... Understanding enables him to </a:t>
            </a:r>
            <a:r>
              <a:rPr lang="en-US" sz="2400" b="1" i="0" u="none" dirty="0">
                <a:solidFill>
                  <a:srgbClr val="FF0000"/>
                </a:solidFill>
                <a:latin typeface="Calibri"/>
                <a:ea typeface="Calibri"/>
                <a:cs typeface="Calibri"/>
                <a:sym typeface="Calibri"/>
              </a:rPr>
              <a:t>discern relevancy gaps...</a:t>
            </a:r>
            <a:r>
              <a:rPr lang="en-US" sz="2400" b="1" i="0" u="none" dirty="0">
                <a:solidFill>
                  <a:schemeClr val="dk1"/>
                </a:solidFill>
                <a:latin typeface="Calibri"/>
                <a:ea typeface="Calibri"/>
                <a:cs typeface="Calibri"/>
                <a:sym typeface="Calibri"/>
              </a:rPr>
              <a:t> To properly and intelligently define his objectives</a:t>
            </a:r>
            <a:r>
              <a:rPr lang="en-US" sz="2400" b="1" i="0" u="none" dirty="0" smtClean="0">
                <a:solidFill>
                  <a:schemeClr val="dk1"/>
                </a:solidFill>
                <a:latin typeface="Calibri"/>
                <a:ea typeface="Calibri"/>
                <a:cs typeface="Calibri"/>
                <a:sym typeface="Calibri"/>
              </a:rPr>
              <a:t>...”</a:t>
            </a:r>
            <a:endParaRPr dirty="0"/>
          </a:p>
          <a:p>
            <a:pPr marL="0" marR="0" lvl="0" indent="0" algn="just" rtl="0">
              <a:lnSpc>
                <a:spcPct val="100000"/>
              </a:lnSpc>
              <a:spcBef>
                <a:spcPts val="0"/>
              </a:spcBef>
              <a:spcAft>
                <a:spcPts val="0"/>
              </a:spcAft>
              <a:buClr>
                <a:schemeClr val="dk1"/>
              </a:buClr>
              <a:buSzPts val="2400"/>
              <a:buFont typeface="Arial"/>
              <a:buNone/>
            </a:pPr>
            <a:endParaRPr sz="2400" b="1" i="0" u="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Calibri"/>
              <a:buNone/>
            </a:pPr>
            <a:r>
              <a:rPr lang="en-US" sz="1800" b="1" i="0" u="none" dirty="0">
                <a:solidFill>
                  <a:schemeClr val="dk1"/>
                </a:solidFill>
                <a:latin typeface="Calibri"/>
                <a:ea typeface="Calibri"/>
                <a:cs typeface="Calibri"/>
                <a:sym typeface="Calibri"/>
              </a:rPr>
              <a:t>Maj. Gen. </a:t>
            </a:r>
            <a:r>
              <a:rPr lang="en-US" sz="1800" b="1" i="0" u="none" dirty="0" err="1">
                <a:solidFill>
                  <a:schemeClr val="dk1"/>
                </a:solidFill>
                <a:latin typeface="Calibri"/>
                <a:ea typeface="Calibri"/>
                <a:cs typeface="Calibri"/>
                <a:sym typeface="Calibri"/>
              </a:rPr>
              <a:t>Tamir</a:t>
            </a:r>
            <a:r>
              <a:rPr lang="en-US" sz="1800" b="1" i="0" u="none" dirty="0">
                <a:solidFill>
                  <a:schemeClr val="dk1"/>
                </a:solidFill>
                <a:latin typeface="Calibri"/>
                <a:ea typeface="Calibri"/>
                <a:cs typeface="Calibri"/>
                <a:sym typeface="Calibri"/>
              </a:rPr>
              <a:t> </a:t>
            </a:r>
            <a:r>
              <a:rPr lang="en-US" sz="1800" b="1" i="0" u="none" dirty="0" err="1">
                <a:solidFill>
                  <a:schemeClr val="dk1"/>
                </a:solidFill>
                <a:latin typeface="Calibri"/>
                <a:ea typeface="Calibri"/>
                <a:cs typeface="Calibri"/>
                <a:sym typeface="Calibri"/>
              </a:rPr>
              <a:t>Heyman</a:t>
            </a:r>
            <a:r>
              <a:rPr lang="en-US" sz="1800" b="1" i="0" u="none" dirty="0">
                <a:solidFill>
                  <a:schemeClr val="dk1"/>
                </a:solidFill>
                <a:latin typeface="Calibri"/>
                <a:ea typeface="Calibri"/>
                <a:cs typeface="Calibri"/>
                <a:sym typeface="Calibri"/>
              </a:rPr>
              <a:t>, “Spirit of the Military Colleges" Document, 2017</a:t>
            </a:r>
            <a:endParaRPr dirty="0"/>
          </a:p>
          <a:p>
            <a:pPr marL="0" marR="0" lvl="0" indent="0" algn="l" rtl="0">
              <a:lnSpc>
                <a:spcPct val="100000"/>
              </a:lnSpc>
              <a:spcBef>
                <a:spcPts val="0"/>
              </a:spcBef>
              <a:spcAft>
                <a:spcPts val="0"/>
              </a:spcAft>
              <a:buNone/>
            </a:pPr>
            <a:endParaRPr sz="1800" b="1" i="0" u="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9" descr="תוצאת תמונה עבור אמיר ברעם"/>
          <p:cNvPicPr preferRelativeResize="0"/>
          <p:nvPr/>
        </p:nvPicPr>
        <p:blipFill rotWithShape="1">
          <a:blip r:embed="rId3">
            <a:alphaModFix/>
          </a:blip>
          <a:srcRect/>
          <a:stretch/>
        </p:blipFill>
        <p:spPr>
          <a:xfrm>
            <a:off x="5357812" y="4286250"/>
            <a:ext cx="3590925" cy="2214562"/>
          </a:xfrm>
          <a:prstGeom prst="rect">
            <a:avLst/>
          </a:prstGeom>
          <a:noFill/>
          <a:ln>
            <a:noFill/>
          </a:ln>
        </p:spPr>
      </p:pic>
      <p:sp>
        <p:nvSpPr>
          <p:cNvPr id="308" name="Google Shape;308;p39"/>
          <p:cNvSpPr txBox="1"/>
          <p:nvPr/>
        </p:nvSpPr>
        <p:spPr>
          <a:xfrm>
            <a:off x="285750" y="571500"/>
            <a:ext cx="4791075" cy="618648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400"/>
              <a:buFont typeface="Calibri"/>
              <a:buNone/>
            </a:pPr>
            <a:r>
              <a:rPr lang="en-US" sz="2400" b="1" i="0" u="none" dirty="0">
                <a:solidFill>
                  <a:schemeClr val="dk1"/>
                </a:solidFill>
                <a:latin typeface="Calibri"/>
                <a:ea typeface="Calibri"/>
                <a:cs typeface="Calibri"/>
                <a:sym typeface="Calibri"/>
              </a:rPr>
              <a:t>“... It has to be honestly said that to some extent the IDF is a </a:t>
            </a:r>
            <a:r>
              <a:rPr lang="en-US" sz="2400" b="1" i="0" u="none" dirty="0">
                <a:solidFill>
                  <a:srgbClr val="FF0000"/>
                </a:solidFill>
                <a:latin typeface="Calibri"/>
                <a:ea typeface="Calibri"/>
                <a:cs typeface="Calibri"/>
                <a:sym typeface="Calibri"/>
              </a:rPr>
              <a:t>non-intellectual army </a:t>
            </a:r>
            <a:r>
              <a:rPr lang="en-US" sz="2400" b="1" i="0" u="none" dirty="0">
                <a:solidFill>
                  <a:schemeClr val="dk1"/>
                </a:solidFill>
                <a:latin typeface="Calibri"/>
                <a:ea typeface="Calibri"/>
                <a:cs typeface="Calibri"/>
                <a:sym typeface="Calibri"/>
              </a:rPr>
              <a:t>... its officers lack the theoretical foundation ...”.</a:t>
            </a:r>
            <a:endParaRPr dirty="0"/>
          </a:p>
          <a:p>
            <a:pPr marL="0" marR="0" lvl="0" indent="0" algn="just" rtl="0">
              <a:lnSpc>
                <a:spcPct val="100000"/>
              </a:lnSpc>
              <a:spcBef>
                <a:spcPts val="0"/>
              </a:spcBef>
              <a:spcAft>
                <a:spcPts val="0"/>
              </a:spcAft>
              <a:buClr>
                <a:schemeClr val="dk1"/>
              </a:buClr>
              <a:buSzPts val="2400"/>
              <a:buFont typeface="Arial"/>
              <a:buNone/>
            </a:pPr>
            <a:endParaRPr sz="2400" b="1" i="0" u="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FF0000"/>
              </a:buClr>
              <a:buSzPts val="2400"/>
              <a:buFont typeface="Calibri"/>
              <a:buNone/>
            </a:pPr>
            <a:r>
              <a:rPr lang="en-US" sz="2400" b="1" i="0" u="none" dirty="0">
                <a:solidFill>
                  <a:srgbClr val="FF0000"/>
                </a:solidFill>
                <a:latin typeface="Calibri"/>
                <a:ea typeface="Calibri"/>
                <a:cs typeface="Calibri"/>
                <a:sym typeface="Calibri"/>
              </a:rPr>
              <a:t>“Strategy</a:t>
            </a:r>
            <a:r>
              <a:rPr lang="en-US" sz="2400" b="1" i="0" u="none" dirty="0">
                <a:solidFill>
                  <a:schemeClr val="dk1"/>
                </a:solidFill>
                <a:latin typeface="Calibri"/>
                <a:ea typeface="Calibri"/>
                <a:cs typeface="Calibri"/>
                <a:sym typeface="Calibri"/>
              </a:rPr>
              <a:t> is not only the living spirit of the place and an ideal imperative that looks to the future, but also the </a:t>
            </a:r>
            <a:r>
              <a:rPr lang="en-US" sz="2400" b="1" i="0" u="none" dirty="0">
                <a:solidFill>
                  <a:srgbClr val="FF0000"/>
                </a:solidFill>
                <a:latin typeface="Calibri"/>
                <a:ea typeface="Calibri"/>
                <a:cs typeface="Calibri"/>
                <a:sym typeface="Calibri"/>
              </a:rPr>
              <a:t>way in which we strive to adapt the action to the required reality and the necessary changes...”.</a:t>
            </a:r>
            <a:endParaRPr dirty="0"/>
          </a:p>
          <a:p>
            <a:pPr marL="0" marR="0" lvl="0" indent="0" algn="just" rtl="0">
              <a:lnSpc>
                <a:spcPct val="100000"/>
              </a:lnSpc>
              <a:spcBef>
                <a:spcPts val="0"/>
              </a:spcBef>
              <a:spcAft>
                <a:spcPts val="0"/>
              </a:spcAft>
              <a:buClr>
                <a:schemeClr val="dk1"/>
              </a:buClr>
              <a:buSzPts val="2400"/>
              <a:buFont typeface="Arial"/>
              <a:buNone/>
            </a:pPr>
            <a:endParaRPr sz="2400" b="1" i="0" u="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Calibri"/>
              <a:buNone/>
            </a:pPr>
            <a:r>
              <a:rPr lang="en-US" sz="1800" b="1" i="0" u="none" dirty="0">
                <a:solidFill>
                  <a:schemeClr val="dk1"/>
                </a:solidFill>
                <a:latin typeface="Calibri"/>
                <a:ea typeface="Calibri"/>
                <a:cs typeface="Calibri"/>
                <a:sym typeface="Calibri"/>
              </a:rPr>
              <a:t>Gen. Amir </a:t>
            </a:r>
            <a:r>
              <a:rPr lang="en-US" sz="1800" b="1" i="0" u="none" dirty="0" err="1">
                <a:solidFill>
                  <a:schemeClr val="dk1"/>
                </a:solidFill>
                <a:latin typeface="Calibri"/>
                <a:ea typeface="Calibri"/>
                <a:cs typeface="Calibri"/>
                <a:sym typeface="Calibri"/>
              </a:rPr>
              <a:t>Baram</a:t>
            </a:r>
            <a:r>
              <a:rPr lang="en-US" sz="1800" b="1" i="0" u="none" dirty="0">
                <a:solidFill>
                  <a:schemeClr val="dk1"/>
                </a:solidFill>
                <a:latin typeface="Calibri"/>
                <a:ea typeface="Calibri"/>
                <a:cs typeface="Calibri"/>
                <a:sym typeface="Calibri"/>
              </a:rPr>
              <a:t>, “On The Balcony“ Document, 2018</a:t>
            </a:r>
            <a:endParaRPr dirty="0"/>
          </a:p>
          <a:p>
            <a:pPr marL="0" marR="0" lvl="0" indent="0" algn="just" rtl="1">
              <a:lnSpc>
                <a:spcPct val="100000"/>
              </a:lnSpc>
              <a:spcBef>
                <a:spcPts val="0"/>
              </a:spcBef>
              <a:spcAft>
                <a:spcPts val="0"/>
              </a:spcAft>
              <a:buClr>
                <a:schemeClr val="dk1"/>
              </a:buClr>
              <a:buSzPts val="2400"/>
              <a:buFont typeface="Arial"/>
              <a:buNone/>
            </a:pPr>
            <a:endParaRPr sz="2400" b="1" i="0" u="none" dirty="0">
              <a:solidFill>
                <a:schemeClr val="dk1"/>
              </a:solidFill>
              <a:latin typeface="Calibri"/>
              <a:ea typeface="Calibri"/>
              <a:cs typeface="Calibri"/>
              <a:sym typeface="Calibri"/>
            </a:endParaRPr>
          </a:p>
          <a:p>
            <a:pPr marL="0" marR="0" lvl="0" indent="0" algn="just" rtl="1">
              <a:lnSpc>
                <a:spcPct val="100000"/>
              </a:lnSpc>
              <a:spcBef>
                <a:spcPts val="0"/>
              </a:spcBef>
              <a:spcAft>
                <a:spcPts val="0"/>
              </a:spcAft>
              <a:buClr>
                <a:schemeClr val="dk1"/>
              </a:buClr>
              <a:buSzPts val="2400"/>
              <a:buFont typeface="Arial"/>
              <a:buNone/>
            </a:pPr>
            <a:endParaRPr sz="2400" b="1"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400" b="1" i="0" u="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0"/>
          <p:cNvSpPr txBox="1"/>
          <p:nvPr/>
        </p:nvSpPr>
        <p:spPr>
          <a:xfrm>
            <a:off x="0" y="125412"/>
            <a:ext cx="3929062" cy="1143000"/>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r>
              <a:rPr lang="en-US" sz="2400" b="1" i="0" u="none">
                <a:solidFill>
                  <a:srgbClr val="FFFFFF"/>
                </a:solidFill>
                <a:latin typeface="Calibri"/>
                <a:ea typeface="Calibri"/>
                <a:cs typeface="Calibri"/>
                <a:sym typeface="Calibri"/>
              </a:rPr>
              <a:t>The visual image of the INDC Course ("The Pantheon") since 2015</a:t>
            </a:r>
            <a:endParaRPr/>
          </a:p>
        </p:txBody>
      </p:sp>
      <p:pic>
        <p:nvPicPr>
          <p:cNvPr id="314" name="Google Shape;314;p40"/>
          <p:cNvPicPr preferRelativeResize="0"/>
          <p:nvPr/>
        </p:nvPicPr>
        <p:blipFill rotWithShape="1">
          <a:blip r:embed="rId3">
            <a:alphaModFix/>
          </a:blip>
          <a:srcRect l="10980" t="23828" r="26426" b="10741"/>
          <a:stretch/>
        </p:blipFill>
        <p:spPr>
          <a:xfrm>
            <a:off x="714375" y="1571625"/>
            <a:ext cx="7643812" cy="4929187"/>
          </a:xfrm>
          <a:prstGeom prst="rect">
            <a:avLst/>
          </a:prstGeom>
          <a:noFill/>
          <a:ln>
            <a:noFill/>
          </a:ln>
        </p:spPr>
      </p:pic>
      <p:pic>
        <p:nvPicPr>
          <p:cNvPr id="315" name="Google Shape;315;p40"/>
          <p:cNvPicPr preferRelativeResize="0"/>
          <p:nvPr/>
        </p:nvPicPr>
        <p:blipFill rotWithShape="1">
          <a:blip r:embed="rId4">
            <a:alphaModFix/>
          </a:blip>
          <a:srcRect/>
          <a:stretch/>
        </p:blipFill>
        <p:spPr>
          <a:xfrm>
            <a:off x="395287" y="1557337"/>
            <a:ext cx="8339137" cy="4967287"/>
          </a:xfrm>
          <a:prstGeom prst="rect">
            <a:avLst/>
          </a:prstGeom>
          <a:noFill/>
          <a:ln>
            <a:noFill/>
          </a:ln>
        </p:spPr>
      </p:pic>
      <p:sp>
        <p:nvSpPr>
          <p:cNvPr id="316" name="Google Shape;316;p40"/>
          <p:cNvSpPr/>
          <p:nvPr/>
        </p:nvSpPr>
        <p:spPr>
          <a:xfrm rot="-2220000">
            <a:off x="1489075" y="5176837"/>
            <a:ext cx="280987" cy="287337"/>
          </a:xfrm>
          <a:prstGeom prst="triangle">
            <a:avLst>
              <a:gd name="adj" fmla="val 50000"/>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1"/>
          <p:cNvSpPr/>
          <p:nvPr/>
        </p:nvSpPr>
        <p:spPr>
          <a:xfrm>
            <a:off x="7288217" y="1781176"/>
            <a:ext cx="1520825" cy="4291012"/>
          </a:xfrm>
          <a:prstGeom prst="rect">
            <a:avLst/>
          </a:prstGeom>
          <a:gradFill>
            <a:gsLst>
              <a:gs pos="0">
                <a:srgbClr val="C86C1F"/>
              </a:gs>
              <a:gs pos="80000">
                <a:srgbClr val="FF8E29"/>
              </a:gs>
              <a:gs pos="100000">
                <a:srgbClr val="FF8D2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Design-based strategic thinking</a:t>
            </a:r>
            <a:endParaRPr/>
          </a:p>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(Epistemology)</a:t>
            </a:r>
            <a:endParaRPr sz="1600" b="1" i="0" u="none" strike="noStrike" cap="none">
              <a:solidFill>
                <a:schemeClr val="lt1"/>
              </a:solidFill>
              <a:latin typeface="Calibri"/>
              <a:ea typeface="Calibri"/>
              <a:cs typeface="Calibri"/>
              <a:sym typeface="Calibri"/>
            </a:endParaRPr>
          </a:p>
        </p:txBody>
      </p:sp>
      <p:cxnSp>
        <p:nvCxnSpPr>
          <p:cNvPr id="322" name="Google Shape;322;p41"/>
          <p:cNvCxnSpPr/>
          <p:nvPr/>
        </p:nvCxnSpPr>
        <p:spPr>
          <a:xfrm rot="10800000" flipH="1">
            <a:off x="71437" y="6072187"/>
            <a:ext cx="9072562" cy="1587"/>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323" name="Google Shape;323;p41"/>
          <p:cNvCxnSpPr/>
          <p:nvPr/>
        </p:nvCxnSpPr>
        <p:spPr>
          <a:xfrm rot="-5400000">
            <a:off x="-2536031" y="3536156"/>
            <a:ext cx="5929312" cy="0"/>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sp>
        <p:nvSpPr>
          <p:cNvPr id="324" name="Google Shape;324;p41"/>
          <p:cNvSpPr txBox="1"/>
          <p:nvPr/>
        </p:nvSpPr>
        <p:spPr>
          <a:xfrm>
            <a:off x="7935912" y="6488112"/>
            <a:ext cx="876300" cy="4000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2000"/>
              <a:buFont typeface="Calibri"/>
              <a:buNone/>
            </a:pPr>
            <a:r>
              <a:rPr lang="en-US" sz="2000" b="1" i="0" u="none">
                <a:solidFill>
                  <a:schemeClr val="dk1"/>
                </a:solidFill>
                <a:latin typeface="Calibri"/>
                <a:ea typeface="Calibri"/>
                <a:cs typeface="Calibri"/>
                <a:sym typeface="Calibri"/>
              </a:rPr>
              <a:t>Period</a:t>
            </a:r>
            <a:endParaRPr/>
          </a:p>
        </p:txBody>
      </p:sp>
      <p:sp>
        <p:nvSpPr>
          <p:cNvPr id="325" name="Google Shape;325;p41"/>
          <p:cNvSpPr txBox="1"/>
          <p:nvPr/>
        </p:nvSpPr>
        <p:spPr>
          <a:xfrm>
            <a:off x="1027112" y="6175375"/>
            <a:ext cx="1039812" cy="307975"/>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400"/>
              <a:buFont typeface="Calibri"/>
              <a:buNone/>
            </a:pPr>
            <a:r>
              <a:rPr lang="en-US" sz="1400" b="1" i="0" u="none">
                <a:solidFill>
                  <a:schemeClr val="dk1"/>
                </a:solidFill>
                <a:latin typeface="Calibri"/>
                <a:ea typeface="Calibri"/>
                <a:cs typeface="Calibri"/>
                <a:sym typeface="Calibri"/>
              </a:rPr>
              <a:t>1995-2002</a:t>
            </a:r>
            <a:endParaRPr/>
          </a:p>
        </p:txBody>
      </p:sp>
      <p:sp>
        <p:nvSpPr>
          <p:cNvPr id="326" name="Google Shape;326;p41"/>
          <p:cNvSpPr txBox="1"/>
          <p:nvPr/>
        </p:nvSpPr>
        <p:spPr>
          <a:xfrm>
            <a:off x="2571750" y="6143625"/>
            <a:ext cx="1039812" cy="307975"/>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400"/>
              <a:buFont typeface="Calibri"/>
              <a:buNone/>
            </a:pPr>
            <a:r>
              <a:rPr lang="en-US" sz="1400" b="1" i="0" u="none">
                <a:solidFill>
                  <a:schemeClr val="dk1"/>
                </a:solidFill>
                <a:latin typeface="Calibri"/>
                <a:ea typeface="Calibri"/>
                <a:cs typeface="Calibri"/>
                <a:sym typeface="Calibri"/>
              </a:rPr>
              <a:t>2002-2006</a:t>
            </a:r>
            <a:endParaRPr/>
          </a:p>
        </p:txBody>
      </p:sp>
      <p:sp>
        <p:nvSpPr>
          <p:cNvPr id="327" name="Google Shape;327;p41"/>
          <p:cNvSpPr/>
          <p:nvPr/>
        </p:nvSpPr>
        <p:spPr>
          <a:xfrm>
            <a:off x="420691" y="4933956"/>
            <a:ext cx="1900237" cy="1046163"/>
          </a:xfrm>
          <a:prstGeom prst="ellipse">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War and Strategy Course (Ontology)</a:t>
            </a:r>
            <a:endParaRPr sz="1600" b="1" i="0" u="none" strike="noStrike" cap="none">
              <a:solidFill>
                <a:schemeClr val="lt1"/>
              </a:solidFill>
              <a:latin typeface="Calibri"/>
              <a:ea typeface="Calibri"/>
              <a:cs typeface="Calibri"/>
              <a:sym typeface="Calibri"/>
            </a:endParaRPr>
          </a:p>
        </p:txBody>
      </p:sp>
      <p:sp>
        <p:nvSpPr>
          <p:cNvPr id="328" name="Google Shape;328;p41"/>
          <p:cNvSpPr/>
          <p:nvPr/>
        </p:nvSpPr>
        <p:spPr>
          <a:xfrm>
            <a:off x="2283619" y="4933956"/>
            <a:ext cx="1647825" cy="1046163"/>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Strategy Course (Ontology)</a:t>
            </a:r>
            <a:endParaRPr sz="1400" b="1" i="0" u="none" strike="noStrike" cap="none">
              <a:solidFill>
                <a:schemeClr val="lt1"/>
              </a:solidFill>
              <a:latin typeface="Calibri"/>
              <a:ea typeface="Calibri"/>
              <a:cs typeface="Calibri"/>
              <a:sym typeface="Calibri"/>
            </a:endParaRPr>
          </a:p>
        </p:txBody>
      </p:sp>
      <p:sp>
        <p:nvSpPr>
          <p:cNvPr id="329" name="Google Shape;329;p41"/>
          <p:cNvSpPr/>
          <p:nvPr/>
        </p:nvSpPr>
        <p:spPr>
          <a:xfrm>
            <a:off x="2193928" y="3625856"/>
            <a:ext cx="1584325" cy="1243013"/>
          </a:xfrm>
          <a:prstGeom prst="rect">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Courses on the Art of War (Epistemology)</a:t>
            </a:r>
            <a:endParaRPr sz="1600" b="1" i="0" u="none" strike="noStrike" cap="none">
              <a:solidFill>
                <a:schemeClr val="lt1"/>
              </a:solidFill>
              <a:latin typeface="Calibri"/>
              <a:ea typeface="Calibri"/>
              <a:cs typeface="Calibri"/>
              <a:sym typeface="Calibri"/>
            </a:endParaRPr>
          </a:p>
        </p:txBody>
      </p:sp>
      <p:sp>
        <p:nvSpPr>
          <p:cNvPr id="330" name="Google Shape;330;p41"/>
          <p:cNvSpPr txBox="1"/>
          <p:nvPr/>
        </p:nvSpPr>
        <p:spPr>
          <a:xfrm>
            <a:off x="4286250" y="6143625"/>
            <a:ext cx="1028700" cy="307975"/>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400"/>
              <a:buFont typeface="Calibri"/>
              <a:buNone/>
            </a:pPr>
            <a:r>
              <a:rPr lang="en-US" sz="1400" b="1" i="0" u="none">
                <a:solidFill>
                  <a:schemeClr val="dk1"/>
                </a:solidFill>
                <a:latin typeface="Calibri"/>
                <a:ea typeface="Calibri"/>
                <a:cs typeface="Calibri"/>
                <a:sym typeface="Calibri"/>
              </a:rPr>
              <a:t>2006-2011</a:t>
            </a:r>
            <a:endParaRPr/>
          </a:p>
        </p:txBody>
      </p:sp>
      <p:sp>
        <p:nvSpPr>
          <p:cNvPr id="331" name="Google Shape;331;p41"/>
          <p:cNvSpPr/>
          <p:nvPr/>
        </p:nvSpPr>
        <p:spPr>
          <a:xfrm>
            <a:off x="3905251" y="2973388"/>
            <a:ext cx="1519238" cy="3071812"/>
          </a:xfrm>
          <a:prstGeom prst="rect">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Courses on the art of war and systemic thinking</a:t>
            </a:r>
            <a:endParaRPr/>
          </a:p>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(Epistemology)</a:t>
            </a:r>
            <a:endParaRPr sz="1600" b="1" i="0" u="none" strike="noStrike" cap="none">
              <a:solidFill>
                <a:schemeClr val="lt1"/>
              </a:solidFill>
              <a:latin typeface="Calibri"/>
              <a:ea typeface="Calibri"/>
              <a:cs typeface="Calibri"/>
              <a:sym typeface="Calibri"/>
            </a:endParaRPr>
          </a:p>
        </p:txBody>
      </p:sp>
      <p:sp>
        <p:nvSpPr>
          <p:cNvPr id="332" name="Google Shape;332;p41"/>
          <p:cNvSpPr txBox="1"/>
          <p:nvPr/>
        </p:nvSpPr>
        <p:spPr>
          <a:xfrm>
            <a:off x="5786437" y="6143625"/>
            <a:ext cx="1028700" cy="307975"/>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400"/>
              <a:buFont typeface="Calibri"/>
              <a:buNone/>
            </a:pPr>
            <a:r>
              <a:rPr lang="en-US" sz="1400" b="1" i="0" u="none">
                <a:solidFill>
                  <a:schemeClr val="dk1"/>
                </a:solidFill>
                <a:latin typeface="Calibri"/>
                <a:ea typeface="Calibri"/>
                <a:cs typeface="Calibri"/>
                <a:sym typeface="Calibri"/>
              </a:rPr>
              <a:t>2011-2015</a:t>
            </a:r>
            <a:endParaRPr/>
          </a:p>
        </p:txBody>
      </p:sp>
      <p:sp>
        <p:nvSpPr>
          <p:cNvPr id="333" name="Google Shape;333;p41"/>
          <p:cNvSpPr/>
          <p:nvPr/>
        </p:nvSpPr>
        <p:spPr>
          <a:xfrm>
            <a:off x="5573814" y="2254250"/>
            <a:ext cx="1520825" cy="3790950"/>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Courses on the art of war, systemic approach and strategic thinking (Epistemology)</a:t>
            </a:r>
            <a:endParaRPr sz="1600" b="1" i="0" u="none" strike="noStrike" cap="none">
              <a:solidFill>
                <a:schemeClr val="lt1"/>
              </a:solidFill>
              <a:latin typeface="Calibri"/>
              <a:ea typeface="Calibri"/>
              <a:cs typeface="Calibri"/>
              <a:sym typeface="Calibri"/>
            </a:endParaRPr>
          </a:p>
        </p:txBody>
      </p:sp>
      <p:sp>
        <p:nvSpPr>
          <p:cNvPr id="334" name="Google Shape;334;p41"/>
          <p:cNvSpPr txBox="1"/>
          <p:nvPr/>
        </p:nvSpPr>
        <p:spPr>
          <a:xfrm>
            <a:off x="7318375" y="6121400"/>
            <a:ext cx="1039812" cy="307975"/>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400"/>
              <a:buFont typeface="Calibri"/>
              <a:buNone/>
            </a:pPr>
            <a:r>
              <a:rPr lang="en-US" sz="1400" b="1" i="0" u="none">
                <a:solidFill>
                  <a:schemeClr val="dk1"/>
                </a:solidFill>
                <a:latin typeface="Calibri"/>
                <a:ea typeface="Calibri"/>
                <a:cs typeface="Calibri"/>
                <a:sym typeface="Calibri"/>
              </a:rPr>
              <a:t>2015-2019</a:t>
            </a:r>
            <a:endParaRPr/>
          </a:p>
        </p:txBody>
      </p:sp>
      <p:sp>
        <p:nvSpPr>
          <p:cNvPr id="335" name="Google Shape;335;p41"/>
          <p:cNvSpPr txBox="1"/>
          <p:nvPr/>
        </p:nvSpPr>
        <p:spPr>
          <a:xfrm>
            <a:off x="428625" y="1000125"/>
            <a:ext cx="1428750" cy="1016000"/>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000"/>
              <a:buFont typeface="Calibri"/>
              <a:buNone/>
            </a:pPr>
            <a:r>
              <a:rPr lang="en-US" sz="2000" b="1" i="0" u="none">
                <a:solidFill>
                  <a:schemeClr val="dk1"/>
                </a:solidFill>
                <a:latin typeface="Calibri"/>
                <a:ea typeface="Calibri"/>
                <a:cs typeface="Calibri"/>
                <a:sym typeface="Calibri"/>
              </a:rPr>
              <a:t>Strategy Learning at the INDC</a:t>
            </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428625" y="214312"/>
            <a:ext cx="8229600" cy="725487"/>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chemeClr val="dk1"/>
              </a:buClr>
              <a:buSzPts val="3600"/>
              <a:buFont typeface="Calibri"/>
              <a:buNone/>
            </a:pPr>
            <a:r>
              <a:rPr lang="en-US" sz="3600" b="1" i="0" u="none">
                <a:solidFill>
                  <a:schemeClr val="dk1"/>
                </a:solidFill>
                <a:latin typeface="Calibri"/>
                <a:ea typeface="Calibri"/>
                <a:cs typeface="Calibri"/>
                <a:sym typeface="Calibri"/>
              </a:rPr>
              <a:t>Lesson Content</a:t>
            </a:r>
            <a:endParaRPr/>
          </a:p>
        </p:txBody>
      </p:sp>
      <p:sp>
        <p:nvSpPr>
          <p:cNvPr id="103" name="Google Shape;103;p15"/>
          <p:cNvSpPr txBox="1">
            <a:spLocks noGrp="1"/>
          </p:cNvSpPr>
          <p:nvPr>
            <p:ph type="body" idx="1"/>
          </p:nvPr>
        </p:nvSpPr>
        <p:spPr>
          <a:xfrm>
            <a:off x="285750" y="1362075"/>
            <a:ext cx="8572500" cy="33575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What Bothers Us? – Make the </a:t>
            </a:r>
            <a:r>
              <a:rPr lang="en-US" sz="2800" b="1" i="0" u="none" strike="noStrike" cap="none">
                <a:solidFill>
                  <a:srgbClr val="FF0000"/>
                </a:solidFill>
                <a:latin typeface="Calibri"/>
                <a:ea typeface="Calibri"/>
                <a:cs typeface="Calibri"/>
                <a:sym typeface="Calibri"/>
              </a:rPr>
              <a:t>discomfort </a:t>
            </a:r>
            <a:r>
              <a:rPr lang="en-US" sz="2800" b="1" i="0" u="none" strike="noStrike" cap="none">
                <a:solidFill>
                  <a:schemeClr val="dk1"/>
                </a:solidFill>
                <a:latin typeface="Calibri"/>
                <a:ea typeface="Calibri"/>
                <a:cs typeface="Calibri"/>
                <a:sym typeface="Calibri"/>
              </a:rPr>
              <a:t>evident </a:t>
            </a:r>
            <a:endParaRPr/>
          </a:p>
          <a:p>
            <a:pPr marL="342900" marR="0" lvl="0" indent="-342900" algn="l" rtl="0">
              <a:lnSpc>
                <a:spcPct val="100000"/>
              </a:lnSpc>
              <a:spcBef>
                <a:spcPts val="2400"/>
              </a:spcBef>
              <a:spcAft>
                <a:spcPts val="0"/>
              </a:spcAft>
              <a:buClr>
                <a:schemeClr val="dk1"/>
              </a:buClr>
              <a:buSzPts val="2800"/>
              <a:buFont typeface="Arial"/>
              <a:buChar char="•"/>
            </a:pPr>
            <a:r>
              <a:rPr lang="en-US" sz="2800" b="1" i="0" u="none" strike="noStrike" cap="none">
                <a:solidFill>
                  <a:srgbClr val="FF0000"/>
                </a:solidFill>
                <a:latin typeface="Calibri"/>
                <a:ea typeface="Calibri"/>
                <a:cs typeface="Calibri"/>
                <a:sym typeface="Calibri"/>
              </a:rPr>
              <a:t>Genealogy</a:t>
            </a:r>
            <a:r>
              <a:rPr lang="en-US" sz="2800" b="1" i="0" u="none" strike="noStrike" cap="none">
                <a:solidFill>
                  <a:schemeClr val="dk1"/>
                </a:solidFill>
                <a:latin typeface="Calibri"/>
                <a:ea typeface="Calibri"/>
                <a:cs typeface="Calibri"/>
                <a:sym typeface="Calibri"/>
              </a:rPr>
              <a:t> of Learning at the INDC</a:t>
            </a:r>
            <a:endParaRPr/>
          </a:p>
          <a:p>
            <a:pPr marL="342900" marR="0" lvl="0" indent="-342900" algn="l" rtl="0">
              <a:lnSpc>
                <a:spcPct val="100000"/>
              </a:lnSpc>
              <a:spcBef>
                <a:spcPts val="240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INDC   2019 – On </a:t>
            </a:r>
            <a:r>
              <a:rPr lang="en-US" sz="2800" b="1" i="0" u="none" strike="noStrike" cap="none">
                <a:solidFill>
                  <a:srgbClr val="FF0000"/>
                </a:solidFill>
                <a:latin typeface="Calibri"/>
                <a:ea typeface="Calibri"/>
                <a:cs typeface="Calibri"/>
                <a:sym typeface="Calibri"/>
              </a:rPr>
              <a:t>Offset (Relevance Gap) </a:t>
            </a:r>
            <a:r>
              <a:rPr lang="en-US" sz="2800" b="1" i="0" u="none" strike="noStrike" cap="none">
                <a:solidFill>
                  <a:schemeClr val="dk1"/>
                </a:solidFill>
                <a:latin typeface="Calibri"/>
                <a:ea typeface="Calibri"/>
                <a:cs typeface="Calibri"/>
                <a:sym typeface="Calibri"/>
              </a:rPr>
              <a:t>in the “Victory Workshop” era</a:t>
            </a:r>
            <a:endParaRPr/>
          </a:p>
          <a:p>
            <a:pPr marL="342900" marR="0" lvl="0" indent="-342900" algn="l" rtl="0">
              <a:lnSpc>
                <a:spcPct val="100000"/>
              </a:lnSpc>
              <a:spcBef>
                <a:spcPts val="240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The Way Forward – </a:t>
            </a:r>
            <a:r>
              <a:rPr lang="en-US" sz="2800" b="1" i="0" u="none" strike="noStrike" cap="none">
                <a:solidFill>
                  <a:srgbClr val="FF0000"/>
                </a:solidFill>
                <a:latin typeface="Calibri"/>
                <a:ea typeface="Calibri"/>
                <a:cs typeface="Calibri"/>
                <a:sym typeface="Calibri"/>
              </a:rPr>
              <a:t>From System to Campaign, from Logic to Form</a:t>
            </a:r>
            <a:endParaRPr/>
          </a:p>
          <a:p>
            <a:pPr marL="342900" marR="0" lvl="0" indent="-342900" algn="just" rtl="1">
              <a:lnSpc>
                <a:spcPct val="100000"/>
              </a:lnSpc>
              <a:spcBef>
                <a:spcPts val="1760"/>
              </a:spcBef>
              <a:spcAft>
                <a:spcPts val="0"/>
              </a:spcAft>
              <a:buClr>
                <a:schemeClr val="dk1"/>
              </a:buClr>
              <a:buSzPts val="2800"/>
              <a:buFont typeface="Arial"/>
              <a:buNone/>
            </a:pPr>
            <a:endParaRPr sz="2800" b="1" i="0" u="none" strike="noStrike" cap="none">
              <a:solidFill>
                <a:schemeClr val="dk1"/>
              </a:solidFill>
              <a:latin typeface="Calibri"/>
              <a:ea typeface="Calibri"/>
              <a:cs typeface="Calibri"/>
              <a:sym typeface="Calibri"/>
            </a:endParaRPr>
          </a:p>
          <a:p>
            <a:pPr marL="342900" marR="0" lvl="0" indent="-165100" algn="just" rtl="1">
              <a:lnSpc>
                <a:spcPct val="100000"/>
              </a:lnSpc>
              <a:spcBef>
                <a:spcPts val="560"/>
              </a:spcBef>
              <a:spcAft>
                <a:spcPts val="0"/>
              </a:spcAft>
              <a:buClr>
                <a:schemeClr val="dk1"/>
              </a:buClr>
              <a:buSzPts val="2800"/>
              <a:buFont typeface="Arial"/>
              <a:buNone/>
            </a:pPr>
            <a:endParaRPr sz="2800" b="1" i="0" u="none" strike="noStrike" cap="none">
              <a:solidFill>
                <a:schemeClr val="dk1"/>
              </a:solidFill>
              <a:latin typeface="Calibri"/>
              <a:ea typeface="Calibri"/>
              <a:cs typeface="Calibri"/>
              <a:sym typeface="Calibri"/>
            </a:endParaRPr>
          </a:p>
          <a:p>
            <a:pPr marL="342900" marR="0" lvl="0" indent="-165100" algn="just" rtl="1">
              <a:lnSpc>
                <a:spcPct val="100000"/>
              </a:lnSpc>
              <a:spcBef>
                <a:spcPts val="560"/>
              </a:spcBef>
              <a:spcAft>
                <a:spcPts val="0"/>
              </a:spcAft>
              <a:buClr>
                <a:schemeClr val="dk1"/>
              </a:buClr>
              <a:buSzPts val="2800"/>
              <a:buFont typeface="Arial"/>
              <a:buNone/>
            </a:pPr>
            <a:endParaRPr sz="2800" b="1" i="0" u="none" strike="noStrike" cap="none">
              <a:solidFill>
                <a:schemeClr val="dk1"/>
              </a:solidFill>
              <a:latin typeface="Calibri"/>
              <a:ea typeface="Calibri"/>
              <a:cs typeface="Calibri"/>
              <a:sym typeface="Calibri"/>
            </a:endParaRPr>
          </a:p>
          <a:p>
            <a:pPr marL="342900" marR="0" lvl="0" indent="-165100" algn="just" rtl="1">
              <a:lnSpc>
                <a:spcPct val="100000"/>
              </a:lnSpc>
              <a:spcBef>
                <a:spcPts val="560"/>
              </a:spcBef>
              <a:spcAft>
                <a:spcPts val="0"/>
              </a:spcAft>
              <a:buClr>
                <a:schemeClr val="dk1"/>
              </a:buClr>
              <a:buSzPts val="2800"/>
              <a:buFont typeface="Arial"/>
              <a:buNone/>
            </a:pPr>
            <a:endParaRPr sz="2800" b="1" i="0" u="none" strike="noStrike" cap="none">
              <a:solidFill>
                <a:schemeClr val="dk1"/>
              </a:solidFill>
              <a:latin typeface="Calibri"/>
              <a:ea typeface="Calibri"/>
              <a:cs typeface="Calibri"/>
              <a:sym typeface="Calibri"/>
            </a:endParaRPr>
          </a:p>
          <a:p>
            <a:pPr marL="342900" marR="0" lvl="0" indent="-165100" algn="just" rtl="1">
              <a:lnSpc>
                <a:spcPct val="100000"/>
              </a:lnSpc>
              <a:spcBef>
                <a:spcPts val="56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342900" marR="0" lvl="0" indent="-165100" algn="just" rtl="1">
              <a:lnSpc>
                <a:spcPct val="100000"/>
              </a:lnSpc>
              <a:spcBef>
                <a:spcPts val="56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342900" marR="0" lvl="0" indent="-165100" algn="r" rtl="1">
              <a:spcBef>
                <a:spcPts val="560"/>
              </a:spcBef>
              <a:spcAft>
                <a:spcPts val="0"/>
              </a:spcAft>
              <a:buClr>
                <a:schemeClr val="dk1"/>
              </a:buClr>
              <a:buSzPts val="2800"/>
              <a:buFont typeface="Arial"/>
              <a:buNone/>
            </a:pPr>
            <a:endParaRPr sz="2800" b="0" i="0" u="none">
              <a:solidFill>
                <a:schemeClr val="dk1"/>
              </a:solidFill>
              <a:latin typeface="Calibri"/>
              <a:ea typeface="Calibri"/>
              <a:cs typeface="Calibri"/>
              <a:sym typeface="Calibri"/>
            </a:endParaRPr>
          </a:p>
        </p:txBody>
      </p:sp>
      <p:sp>
        <p:nvSpPr>
          <p:cNvPr id="104" name="Google Shape;104;p15"/>
          <p:cNvSpPr txBox="1"/>
          <p:nvPr/>
        </p:nvSpPr>
        <p:spPr>
          <a:xfrm>
            <a:off x="785786" y="5142280"/>
            <a:ext cx="7572428" cy="1384995"/>
          </a:xfrm>
          <a:prstGeom prst="rect">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800"/>
              <a:buFont typeface="Calibri"/>
              <a:buNone/>
            </a:pPr>
            <a:r>
              <a:rPr lang="en-US" sz="2800" b="1" i="0" u="none" strike="noStrike" cap="none">
                <a:solidFill>
                  <a:schemeClr val="lt1"/>
                </a:solidFill>
                <a:latin typeface="Calibri"/>
                <a:ea typeface="Calibri"/>
                <a:cs typeface="Calibri"/>
                <a:sym typeface="Calibri"/>
              </a:rPr>
              <a:t>Key Concepts – Genealogy, Emergent System, Inherited System, Offset, Potentials, Opposition, System &amp; Campaign, Initial Strategy</a:t>
            </a:r>
            <a:endParaRPr sz="28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2"/>
          <p:cNvSpPr txBox="1"/>
          <p:nvPr/>
        </p:nvSpPr>
        <p:spPr>
          <a:xfrm>
            <a:off x="7337425" y="1781175"/>
            <a:ext cx="1520825" cy="4291012"/>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Design-based strategic thinking</a:t>
            </a:r>
            <a:endParaRPr/>
          </a:p>
          <a:p>
            <a:pPr marL="0" marR="0" lvl="0" indent="0" algn="ctr" rtl="1">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(Epistemology)</a:t>
            </a:r>
            <a:endParaRPr/>
          </a:p>
        </p:txBody>
      </p:sp>
      <p:cxnSp>
        <p:nvCxnSpPr>
          <p:cNvPr id="341" name="Google Shape;341;p42"/>
          <p:cNvCxnSpPr/>
          <p:nvPr/>
        </p:nvCxnSpPr>
        <p:spPr>
          <a:xfrm rot="10800000" flipH="1">
            <a:off x="71437" y="6072187"/>
            <a:ext cx="9072562" cy="1587"/>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342" name="Google Shape;342;p42"/>
          <p:cNvCxnSpPr/>
          <p:nvPr/>
        </p:nvCxnSpPr>
        <p:spPr>
          <a:xfrm rot="-5400000">
            <a:off x="-2536031" y="3536156"/>
            <a:ext cx="5929312" cy="0"/>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sp>
        <p:nvSpPr>
          <p:cNvPr id="343" name="Google Shape;343;p42"/>
          <p:cNvSpPr txBox="1"/>
          <p:nvPr/>
        </p:nvSpPr>
        <p:spPr>
          <a:xfrm>
            <a:off x="8088312" y="6443662"/>
            <a:ext cx="804862" cy="369887"/>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Calibri"/>
              <a:buNone/>
            </a:pPr>
            <a:r>
              <a:rPr lang="en-US" sz="1800" b="1" i="0" u="none">
                <a:solidFill>
                  <a:schemeClr val="dk1"/>
                </a:solidFill>
                <a:latin typeface="Calibri"/>
                <a:ea typeface="Calibri"/>
                <a:cs typeface="Calibri"/>
                <a:sym typeface="Calibri"/>
              </a:rPr>
              <a:t>Period</a:t>
            </a:r>
            <a:endParaRPr/>
          </a:p>
        </p:txBody>
      </p:sp>
      <p:grpSp>
        <p:nvGrpSpPr>
          <p:cNvPr id="344" name="Google Shape;344;p42"/>
          <p:cNvGrpSpPr/>
          <p:nvPr/>
        </p:nvGrpSpPr>
        <p:grpSpPr>
          <a:xfrm>
            <a:off x="428625" y="2236787"/>
            <a:ext cx="7442200" cy="4305300"/>
            <a:chOff x="745609" y="1774053"/>
            <a:chExt cx="8471224" cy="4705996"/>
          </a:xfrm>
        </p:grpSpPr>
        <p:sp>
          <p:nvSpPr>
            <p:cNvPr id="345" name="Google Shape;345;p42"/>
            <p:cNvSpPr txBox="1"/>
            <p:nvPr/>
          </p:nvSpPr>
          <p:spPr>
            <a:xfrm>
              <a:off x="1471458" y="6143644"/>
              <a:ext cx="1171722" cy="336405"/>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400"/>
                <a:buFont typeface="Calibri"/>
                <a:buNone/>
              </a:pPr>
              <a:r>
                <a:rPr lang="en-US" sz="1400" b="1" i="0" u="none">
                  <a:solidFill>
                    <a:schemeClr val="dk1"/>
                  </a:solidFill>
                  <a:latin typeface="Calibri"/>
                  <a:ea typeface="Calibri"/>
                  <a:cs typeface="Calibri"/>
                  <a:sym typeface="Calibri"/>
                </a:rPr>
                <a:t>1995-2002</a:t>
              </a:r>
              <a:endParaRPr/>
            </a:p>
          </p:txBody>
        </p:sp>
        <p:sp>
          <p:nvSpPr>
            <p:cNvPr id="346" name="Google Shape;346;p42"/>
            <p:cNvSpPr txBox="1"/>
            <p:nvPr/>
          </p:nvSpPr>
          <p:spPr>
            <a:xfrm>
              <a:off x="3211634" y="6109251"/>
              <a:ext cx="1171722" cy="336405"/>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400"/>
                <a:buFont typeface="Calibri"/>
                <a:buNone/>
              </a:pPr>
              <a:r>
                <a:rPr lang="en-US" sz="1400" b="1" i="0" u="none">
                  <a:solidFill>
                    <a:schemeClr val="dk1"/>
                  </a:solidFill>
                  <a:latin typeface="Calibri"/>
                  <a:ea typeface="Calibri"/>
                  <a:cs typeface="Calibri"/>
                  <a:sym typeface="Calibri"/>
                </a:rPr>
                <a:t>2002-2006</a:t>
              </a:r>
              <a:endParaRPr/>
            </a:p>
          </p:txBody>
        </p:sp>
        <p:sp>
          <p:nvSpPr>
            <p:cNvPr id="347" name="Google Shape;347;p42"/>
            <p:cNvSpPr/>
            <p:nvPr/>
          </p:nvSpPr>
          <p:spPr>
            <a:xfrm>
              <a:off x="745609" y="4786446"/>
              <a:ext cx="2143104" cy="1143529"/>
            </a:xfrm>
            <a:prstGeom prst="ellipse">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Strategy &amp; war Course (Ontology)</a:t>
              </a:r>
              <a:endParaRPr/>
            </a:p>
          </p:txBody>
        </p:sp>
        <p:sp>
          <p:nvSpPr>
            <p:cNvPr id="348" name="Google Shape;348;p42"/>
            <p:cNvSpPr/>
            <p:nvPr/>
          </p:nvSpPr>
          <p:spPr>
            <a:xfrm>
              <a:off x="2892327" y="4786446"/>
              <a:ext cx="1859405" cy="1143529"/>
            </a:xfrm>
            <a:prstGeom prst="ellipse">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1400"/>
                <a:buFont typeface="Calibri"/>
                <a:buNone/>
              </a:pPr>
              <a:r>
                <a:rPr lang="en-US" sz="1400" b="1" i="0" u="none">
                  <a:solidFill>
                    <a:srgbClr val="FFFFFF"/>
                  </a:solidFill>
                  <a:latin typeface="Calibri"/>
                  <a:ea typeface="Calibri"/>
                  <a:cs typeface="Calibri"/>
                  <a:sym typeface="Calibri"/>
                </a:rPr>
                <a:t>Strategy Course (Ontology)</a:t>
              </a:r>
              <a:endParaRPr/>
            </a:p>
          </p:txBody>
        </p:sp>
        <p:sp>
          <p:nvSpPr>
            <p:cNvPr id="349" name="Google Shape;349;p42"/>
            <p:cNvSpPr txBox="1"/>
            <p:nvPr/>
          </p:nvSpPr>
          <p:spPr>
            <a:xfrm>
              <a:off x="2785714" y="3356600"/>
              <a:ext cx="1787124" cy="1358700"/>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Courses on the art of war (Epistemology)</a:t>
              </a:r>
              <a:endParaRPr/>
            </a:p>
          </p:txBody>
        </p:sp>
        <p:sp>
          <p:nvSpPr>
            <p:cNvPr id="350" name="Google Shape;350;p42"/>
            <p:cNvSpPr txBox="1"/>
            <p:nvPr/>
          </p:nvSpPr>
          <p:spPr>
            <a:xfrm>
              <a:off x="5145022" y="6109252"/>
              <a:ext cx="1160876" cy="336405"/>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400"/>
                <a:buFont typeface="Calibri"/>
                <a:buNone/>
              </a:pPr>
              <a:r>
                <a:rPr lang="en-US" sz="1400" b="1" i="0" u="none">
                  <a:solidFill>
                    <a:schemeClr val="dk1"/>
                  </a:solidFill>
                  <a:latin typeface="Calibri"/>
                  <a:ea typeface="Calibri"/>
                  <a:cs typeface="Calibri"/>
                  <a:sym typeface="Calibri"/>
                </a:rPr>
                <a:t>2006-2011</a:t>
              </a:r>
              <a:endParaRPr/>
            </a:p>
          </p:txBody>
        </p:sp>
        <p:sp>
          <p:nvSpPr>
            <p:cNvPr id="351" name="Google Shape;351;p42"/>
            <p:cNvSpPr txBox="1"/>
            <p:nvPr/>
          </p:nvSpPr>
          <p:spPr>
            <a:xfrm>
              <a:off x="4715592" y="2643412"/>
              <a:ext cx="1713038" cy="3357708"/>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Courses on the art of war, systemic approach (Epistemology)</a:t>
              </a:r>
              <a:endParaRPr/>
            </a:p>
          </p:txBody>
        </p:sp>
        <p:sp>
          <p:nvSpPr>
            <p:cNvPr id="352" name="Google Shape;352;p42"/>
            <p:cNvSpPr txBox="1"/>
            <p:nvPr/>
          </p:nvSpPr>
          <p:spPr>
            <a:xfrm>
              <a:off x="6836735" y="6109251"/>
              <a:ext cx="1160876" cy="336405"/>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400"/>
                <a:buFont typeface="Calibri"/>
                <a:buNone/>
              </a:pPr>
              <a:r>
                <a:rPr lang="en-US" sz="1400" b="1" i="0" u="none">
                  <a:solidFill>
                    <a:schemeClr val="dk1"/>
                  </a:solidFill>
                  <a:latin typeface="Calibri"/>
                  <a:ea typeface="Calibri"/>
                  <a:cs typeface="Calibri"/>
                  <a:sym typeface="Calibri"/>
                </a:rPr>
                <a:t>2011-2015</a:t>
              </a:r>
              <a:endParaRPr/>
            </a:p>
          </p:txBody>
        </p:sp>
        <p:sp>
          <p:nvSpPr>
            <p:cNvPr id="353" name="Google Shape;353;p42"/>
            <p:cNvSpPr txBox="1"/>
            <p:nvPr/>
          </p:nvSpPr>
          <p:spPr>
            <a:xfrm>
              <a:off x="6500910" y="1857345"/>
              <a:ext cx="1714844" cy="4143775"/>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Courses on the art of war, systemic approach and strategic thinking</a:t>
              </a:r>
              <a:endParaRPr/>
            </a:p>
            <a:p>
              <a:pPr marL="0" marR="0" lvl="0" indent="0" algn="ctr" rtl="1">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(Epistemology)</a:t>
              </a:r>
              <a:endParaRPr/>
            </a:p>
          </p:txBody>
        </p:sp>
        <p:sp>
          <p:nvSpPr>
            <p:cNvPr id="354" name="Google Shape;354;p42"/>
            <p:cNvSpPr txBox="1"/>
            <p:nvPr/>
          </p:nvSpPr>
          <p:spPr>
            <a:xfrm>
              <a:off x="772715" y="3195222"/>
              <a:ext cx="2900237" cy="2786810"/>
            </a:xfrm>
            <a:prstGeom prst="rect">
              <a:avLst/>
            </a:prstGeom>
            <a:solidFill>
              <a:srgbClr val="FFFF00">
                <a:alpha val="474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55" name="Google Shape;355;p42"/>
            <p:cNvSpPr txBox="1"/>
            <p:nvPr/>
          </p:nvSpPr>
          <p:spPr>
            <a:xfrm>
              <a:off x="789910" y="3642310"/>
              <a:ext cx="1830259" cy="1009215"/>
            </a:xfrm>
            <a:prstGeom prst="rect">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Period A -"Strategic" content</a:t>
              </a:r>
              <a:endParaRPr sz="1800" b="1" i="0" u="none" strike="noStrike" cap="none">
                <a:solidFill>
                  <a:srgbClr val="FF0000"/>
                </a:solidFill>
                <a:latin typeface="Calibri"/>
                <a:ea typeface="Calibri"/>
                <a:cs typeface="Calibri"/>
                <a:sym typeface="Calibri"/>
              </a:endParaRPr>
            </a:p>
          </p:txBody>
        </p:sp>
        <p:sp>
          <p:nvSpPr>
            <p:cNvPr id="356" name="Google Shape;356;p42"/>
            <p:cNvSpPr txBox="1"/>
            <p:nvPr/>
          </p:nvSpPr>
          <p:spPr>
            <a:xfrm>
              <a:off x="3658496" y="1774053"/>
              <a:ext cx="5558337" cy="4216656"/>
            </a:xfrm>
            <a:prstGeom prst="rect">
              <a:avLst/>
            </a:prstGeom>
            <a:solidFill>
              <a:srgbClr val="92D050">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57" name="Google Shape;357;p42"/>
            <p:cNvSpPr txBox="1"/>
            <p:nvPr/>
          </p:nvSpPr>
          <p:spPr>
            <a:xfrm>
              <a:off x="5161263" y="2030916"/>
              <a:ext cx="1830258" cy="1009215"/>
            </a:xfrm>
            <a:prstGeom prst="rect">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dirty="0">
                  <a:solidFill>
                    <a:srgbClr val="FF0000"/>
                  </a:solidFill>
                  <a:latin typeface="Calibri"/>
                  <a:ea typeface="Calibri"/>
                  <a:cs typeface="Calibri"/>
                  <a:sym typeface="Calibri"/>
                </a:rPr>
                <a:t>Period B - </a:t>
              </a:r>
              <a:r>
                <a:rPr lang="en-US" sz="1800" b="1" i="0" u="none" strike="noStrike" cap="none" dirty="0" smtClean="0">
                  <a:solidFill>
                    <a:srgbClr val="FF0000"/>
                  </a:solidFill>
                  <a:latin typeface="Calibri"/>
                  <a:ea typeface="Calibri"/>
                  <a:cs typeface="Calibri"/>
                  <a:sym typeface="Calibri"/>
                </a:rPr>
                <a:t>Strategic </a:t>
              </a:r>
              <a:r>
                <a:rPr lang="en-US" sz="1800" b="1" i="0" u="none" strike="noStrike" cap="none" dirty="0">
                  <a:solidFill>
                    <a:srgbClr val="FF0000"/>
                  </a:solidFill>
                  <a:latin typeface="Calibri"/>
                  <a:ea typeface="Calibri"/>
                  <a:cs typeface="Calibri"/>
                  <a:sym typeface="Calibri"/>
                </a:rPr>
                <a:t>Studies</a:t>
              </a:r>
              <a:endParaRPr sz="1800" b="1" i="0" u="none" strike="noStrike" cap="none" dirty="0">
                <a:solidFill>
                  <a:srgbClr val="FF0000"/>
                </a:solidFill>
                <a:latin typeface="Calibri"/>
                <a:ea typeface="Calibri"/>
                <a:cs typeface="Calibri"/>
                <a:sym typeface="Calibri"/>
              </a:endParaRPr>
            </a:p>
          </p:txBody>
        </p:sp>
      </p:grpSp>
      <p:sp>
        <p:nvSpPr>
          <p:cNvPr id="358" name="Google Shape;358;p42"/>
          <p:cNvSpPr txBox="1"/>
          <p:nvPr/>
        </p:nvSpPr>
        <p:spPr>
          <a:xfrm>
            <a:off x="7747000" y="6143625"/>
            <a:ext cx="1039812" cy="307975"/>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400"/>
              <a:buFont typeface="Calibri"/>
              <a:buNone/>
            </a:pPr>
            <a:r>
              <a:rPr lang="en-US" sz="1400" b="1" i="0" u="none">
                <a:solidFill>
                  <a:schemeClr val="dk1"/>
                </a:solidFill>
                <a:latin typeface="Calibri"/>
                <a:ea typeface="Calibri"/>
                <a:cs typeface="Calibri"/>
                <a:sym typeface="Calibri"/>
              </a:rPr>
              <a:t>2015-2019</a:t>
            </a:r>
            <a:endParaRPr/>
          </a:p>
        </p:txBody>
      </p:sp>
      <p:sp>
        <p:nvSpPr>
          <p:cNvPr id="359" name="Google Shape;359;p42"/>
          <p:cNvSpPr txBox="1"/>
          <p:nvPr/>
        </p:nvSpPr>
        <p:spPr>
          <a:xfrm>
            <a:off x="7870825" y="1822450"/>
            <a:ext cx="1285875" cy="4286250"/>
          </a:xfrm>
          <a:prstGeom prst="rect">
            <a:avLst/>
          </a:prstGeom>
          <a:solidFill>
            <a:srgbClr val="E46C0A">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60" name="Google Shape;360;p42"/>
          <p:cNvSpPr txBox="1"/>
          <p:nvPr/>
        </p:nvSpPr>
        <p:spPr>
          <a:xfrm>
            <a:off x="6769951" y="2205045"/>
            <a:ext cx="1622425" cy="923330"/>
          </a:xfrm>
          <a:prstGeom prst="rect">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Period C -Learning as Strategists?</a:t>
            </a:r>
            <a:endParaRPr sz="1800" b="1" i="0" u="none" strike="noStrike" cap="none">
              <a:solidFill>
                <a:srgbClr val="FF0000"/>
              </a:solidFill>
              <a:latin typeface="Calibri"/>
              <a:ea typeface="Calibri"/>
              <a:cs typeface="Calibri"/>
              <a:sym typeface="Calibri"/>
            </a:endParaRPr>
          </a:p>
        </p:txBody>
      </p:sp>
      <p:sp>
        <p:nvSpPr>
          <p:cNvPr id="361" name="Google Shape;361;p42"/>
          <p:cNvSpPr txBox="1"/>
          <p:nvPr/>
        </p:nvSpPr>
        <p:spPr>
          <a:xfrm>
            <a:off x="468312" y="246062"/>
            <a:ext cx="1428750" cy="923925"/>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1800"/>
              <a:buFont typeface="Calibri"/>
              <a:buNone/>
            </a:pPr>
            <a:r>
              <a:rPr lang="en-US" sz="1800" b="1" i="0" u="none" dirty="0" smtClean="0">
                <a:solidFill>
                  <a:schemeClr val="dk1"/>
                </a:solidFill>
                <a:latin typeface="Calibri"/>
                <a:ea typeface="Calibri"/>
                <a:cs typeface="Calibri"/>
                <a:sym typeface="Calibri"/>
              </a:rPr>
              <a:t>Strategic Studies </a:t>
            </a:r>
            <a:r>
              <a:rPr lang="en-US" sz="1800" b="1" i="0" u="none" dirty="0">
                <a:solidFill>
                  <a:schemeClr val="dk1"/>
                </a:solidFill>
                <a:latin typeface="Calibri"/>
                <a:ea typeface="Calibri"/>
                <a:cs typeface="Calibri"/>
                <a:sym typeface="Calibri"/>
              </a:rPr>
              <a:t>at INDC</a:t>
            </a:r>
            <a:endParaRPr dirty="0"/>
          </a:p>
        </p:txBody>
      </p:sp>
      <p:cxnSp>
        <p:nvCxnSpPr>
          <p:cNvPr id="362" name="Google Shape;362;p42"/>
          <p:cNvCxnSpPr/>
          <p:nvPr/>
        </p:nvCxnSpPr>
        <p:spPr>
          <a:xfrm rot="10800000" flipH="1">
            <a:off x="0" y="928687"/>
            <a:ext cx="8858250" cy="3286125"/>
          </a:xfrm>
          <a:prstGeom prst="straightConnector1">
            <a:avLst/>
          </a:prstGeom>
          <a:noFill/>
          <a:ln w="76200" cap="flat" cmpd="sng">
            <a:solidFill>
              <a:srgbClr val="FF0000"/>
            </a:solidFill>
            <a:prstDash val="solid"/>
            <a:miter lim="800000"/>
            <a:headEnd type="none" w="med" len="med"/>
            <a:tailEnd type="stealth" w="med" len="med"/>
          </a:ln>
          <a:effectLst>
            <a:outerShdw blurRad="63500" dist="23000" dir="5400000">
              <a:srgbClr val="000000">
                <a:alpha val="34901"/>
              </a:srgbClr>
            </a:outerShdw>
          </a:effectLst>
        </p:spPr>
      </p:cxnSp>
      <p:sp>
        <p:nvSpPr>
          <p:cNvPr id="363" name="Google Shape;363;p42"/>
          <p:cNvSpPr txBox="1"/>
          <p:nvPr/>
        </p:nvSpPr>
        <p:spPr>
          <a:xfrm>
            <a:off x="3924300" y="0"/>
            <a:ext cx="2786062" cy="1938337"/>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400"/>
              <a:buFont typeface="Calibri"/>
              <a:buNone/>
            </a:pPr>
            <a:r>
              <a:rPr lang="en-US" sz="2400" b="1" i="0" u="none">
                <a:solidFill>
                  <a:schemeClr val="dk1"/>
                </a:solidFill>
                <a:latin typeface="Calibri"/>
                <a:ea typeface="Calibri"/>
                <a:cs typeface="Calibri"/>
                <a:sym typeface="Calibri"/>
              </a:rPr>
              <a:t>Continued increase in volume ("load") of Strategy Studies (content and ways of thinking)</a:t>
            </a:r>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3"/>
          <p:cNvSpPr txBox="1"/>
          <p:nvPr/>
        </p:nvSpPr>
        <p:spPr>
          <a:xfrm rot="180000">
            <a:off x="5500687" y="1500187"/>
            <a:ext cx="3214687" cy="3500437"/>
          </a:xfrm>
          <a:prstGeom prst="rect">
            <a:avLst/>
          </a:prstGeom>
          <a:gradFill>
            <a:gsLst>
              <a:gs pos="0">
                <a:srgbClr val="BCBCBC"/>
              </a:gs>
              <a:gs pos="35000">
                <a:srgbClr val="D0D0D0"/>
              </a:gs>
              <a:gs pos="100000">
                <a:srgbClr val="EDEDED"/>
              </a:gs>
            </a:gsLst>
            <a:lin ang="16200000" scaled="0"/>
          </a:gradFill>
          <a:ln w="9525" cap="flat" cmpd="sng">
            <a:solidFill>
              <a:srgbClr val="000000"/>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en-US" sz="2400" b="1" i="0" u="none" dirty="0">
                <a:solidFill>
                  <a:srgbClr val="000000"/>
                </a:solidFill>
                <a:latin typeface="Calibri"/>
                <a:ea typeface="Calibri"/>
                <a:cs typeface="Calibri"/>
                <a:sym typeface="Calibri"/>
              </a:rPr>
              <a:t>What is being taught at the INDC?</a:t>
            </a:r>
            <a:endParaRPr dirty="0"/>
          </a:p>
          <a:p>
            <a:pPr marL="0" marR="0" lvl="0" indent="-152400" algn="ctr" rtl="0">
              <a:lnSpc>
                <a:spcPct val="100000"/>
              </a:lnSpc>
              <a:spcBef>
                <a:spcPts val="0"/>
              </a:spcBef>
              <a:spcAft>
                <a:spcPts val="0"/>
              </a:spcAft>
              <a:buClr>
                <a:srgbClr val="000000"/>
              </a:buClr>
              <a:buSzPts val="2400"/>
              <a:buFont typeface="Calibri"/>
              <a:buChar char="-"/>
            </a:pPr>
            <a:r>
              <a:rPr lang="en-US" sz="2400" b="1" i="0" u="none" dirty="0">
                <a:solidFill>
                  <a:srgbClr val="000000"/>
                </a:solidFill>
                <a:latin typeface="Calibri"/>
                <a:ea typeface="Calibri"/>
                <a:cs typeface="Calibri"/>
                <a:sym typeface="Calibri"/>
              </a:rPr>
              <a:t>Newsletter Analysis</a:t>
            </a:r>
            <a:endParaRPr dirty="0"/>
          </a:p>
          <a:p>
            <a:pPr marL="0" marR="0" lvl="0" indent="0" algn="ctr" rtl="0">
              <a:lnSpc>
                <a:spcPct val="100000"/>
              </a:lnSpc>
              <a:spcBef>
                <a:spcPts val="0"/>
              </a:spcBef>
              <a:spcAft>
                <a:spcPts val="0"/>
              </a:spcAft>
              <a:buClr>
                <a:schemeClr val="dk1"/>
              </a:buClr>
              <a:buSzPts val="2400"/>
              <a:buFont typeface="Arial"/>
              <a:buNone/>
            </a:pPr>
            <a:endParaRPr sz="2400" b="1" i="0" u="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Calibri"/>
              <a:buNone/>
            </a:pPr>
            <a:r>
              <a:rPr lang="en-US" sz="2400" b="1" i="0" u="none" dirty="0">
                <a:solidFill>
                  <a:srgbClr val="000000"/>
                </a:solidFill>
                <a:latin typeface="Calibri"/>
                <a:ea typeface="Calibri"/>
                <a:cs typeface="Calibri"/>
                <a:sym typeface="Calibri"/>
              </a:rPr>
              <a:t> </a:t>
            </a:r>
            <a:r>
              <a:rPr lang="en-US" sz="2400" b="1" i="0" u="none" dirty="0" smtClean="0">
                <a:solidFill>
                  <a:srgbClr val="000000"/>
                </a:solidFill>
                <a:latin typeface="Calibri"/>
                <a:ea typeface="Calibri"/>
                <a:cs typeface="Calibri"/>
                <a:sym typeface="Calibri"/>
              </a:rPr>
              <a:t>LTC Oren </a:t>
            </a:r>
            <a:r>
              <a:rPr lang="en-US" sz="2400" b="1" i="0" u="none" dirty="0" err="1">
                <a:solidFill>
                  <a:srgbClr val="000000"/>
                </a:solidFill>
                <a:latin typeface="Calibri"/>
                <a:ea typeface="Calibri"/>
                <a:cs typeface="Calibri"/>
                <a:sym typeface="Calibri"/>
              </a:rPr>
              <a:t>Shoham</a:t>
            </a:r>
            <a:endParaRPr sz="2400" b="1" i="0" u="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2400" b="1" i="0" u="none" dirty="0">
              <a:solidFill>
                <a:srgbClr val="000000"/>
              </a:solidFill>
              <a:latin typeface="Calibri"/>
              <a:ea typeface="Calibri"/>
              <a:cs typeface="Calibri"/>
              <a:sym typeface="Calibri"/>
            </a:endParaRPr>
          </a:p>
        </p:txBody>
      </p:sp>
      <p:sp>
        <p:nvSpPr>
          <p:cNvPr id="369" name="Google Shape;369;p43"/>
          <p:cNvSpPr txBox="1"/>
          <p:nvPr/>
        </p:nvSpPr>
        <p:spPr>
          <a:xfrm>
            <a:off x="250825" y="415925"/>
            <a:ext cx="4968875" cy="6326187"/>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chemeClr val="dk1"/>
              </a:buClr>
              <a:buSzPts val="2400"/>
              <a:buFont typeface="Calibri"/>
              <a:buNone/>
            </a:pPr>
            <a:r>
              <a:rPr lang="en-US" sz="2400" b="1" i="0" u="none">
                <a:solidFill>
                  <a:schemeClr val="dk1"/>
                </a:solidFill>
                <a:latin typeface="Calibri"/>
                <a:ea typeface="Calibri"/>
                <a:cs typeface="Calibri"/>
                <a:sym typeface="Calibri"/>
              </a:rPr>
              <a:t>Insights from Newsletter Analysis by LTC Oren Shoham (2002/3-2016/17):</a:t>
            </a:r>
            <a:endParaRPr/>
          </a:p>
          <a:p>
            <a:pPr marL="0" marR="0" lvl="0" indent="-152400" algn="just" rtl="0">
              <a:lnSpc>
                <a:spcPct val="150000"/>
              </a:lnSpc>
              <a:spcBef>
                <a:spcPts val="1800"/>
              </a:spcBef>
              <a:spcAft>
                <a:spcPts val="0"/>
              </a:spcAft>
              <a:buClr>
                <a:srgbClr val="FF0000"/>
              </a:buClr>
              <a:buSzPts val="2400"/>
              <a:buFont typeface="Arial"/>
              <a:buChar char="•"/>
            </a:pPr>
            <a:r>
              <a:rPr lang="en-US" sz="2400" b="1" i="0" u="none">
                <a:solidFill>
                  <a:srgbClr val="FF0000"/>
                </a:solidFill>
                <a:latin typeface="Calibri"/>
                <a:ea typeface="Calibri"/>
                <a:cs typeface="Calibri"/>
                <a:sym typeface="Calibri"/>
              </a:rPr>
              <a:t>Less choice and depth</a:t>
            </a:r>
            <a:endParaRPr/>
          </a:p>
          <a:p>
            <a:pPr marL="0" marR="0" lvl="0" indent="-152400" algn="just" rtl="0">
              <a:lnSpc>
                <a:spcPct val="150000"/>
              </a:lnSpc>
              <a:spcBef>
                <a:spcPts val="1200"/>
              </a:spcBef>
              <a:spcAft>
                <a:spcPts val="0"/>
              </a:spcAft>
              <a:buClr>
                <a:srgbClr val="FF0000"/>
              </a:buClr>
              <a:buSzPts val="2400"/>
              <a:buFont typeface="Arial"/>
              <a:buChar char="•"/>
            </a:pPr>
            <a:r>
              <a:rPr lang="en-US" sz="2400" b="1" i="0" u="none">
                <a:solidFill>
                  <a:srgbClr val="FF0000"/>
                </a:solidFill>
                <a:latin typeface="Calibri"/>
                <a:ea typeface="Calibri"/>
                <a:cs typeface="Calibri"/>
                <a:sym typeface="Calibri"/>
              </a:rPr>
              <a:t>Less independent research</a:t>
            </a:r>
            <a:endParaRPr/>
          </a:p>
          <a:p>
            <a:pPr marL="0" marR="0" lvl="0" indent="-152400" algn="just" rtl="0">
              <a:lnSpc>
                <a:spcPct val="150000"/>
              </a:lnSpc>
              <a:spcBef>
                <a:spcPts val="1200"/>
              </a:spcBef>
              <a:spcAft>
                <a:spcPts val="0"/>
              </a:spcAft>
              <a:buClr>
                <a:srgbClr val="FF0000"/>
              </a:buClr>
              <a:buSzPts val="2400"/>
              <a:buFont typeface="Arial"/>
              <a:buChar char="•"/>
            </a:pPr>
            <a:r>
              <a:rPr lang="en-US" sz="2400" b="1" i="0" u="none">
                <a:solidFill>
                  <a:srgbClr val="FF0000"/>
                </a:solidFill>
                <a:latin typeface="Calibri"/>
                <a:ea typeface="Calibri"/>
                <a:cs typeface="Calibri"/>
                <a:sym typeface="Calibri"/>
              </a:rPr>
              <a:t>Less flexibility (workload as a guiding principle, more content and more tours)</a:t>
            </a:r>
            <a:endParaRPr/>
          </a:p>
          <a:p>
            <a:pPr marL="0" marR="0" lvl="0" indent="-152400" algn="just" rtl="0">
              <a:lnSpc>
                <a:spcPct val="150000"/>
              </a:lnSpc>
              <a:spcBef>
                <a:spcPts val="1200"/>
              </a:spcBef>
              <a:spcAft>
                <a:spcPts val="0"/>
              </a:spcAft>
              <a:buClr>
                <a:srgbClr val="FF0000"/>
              </a:buClr>
              <a:buSzPts val="2400"/>
              <a:buFont typeface="Arial"/>
              <a:buChar char="•"/>
            </a:pPr>
            <a:r>
              <a:rPr lang="en-US" sz="2400" b="1" i="0" u="none">
                <a:solidFill>
                  <a:srgbClr val="FF0000"/>
                </a:solidFill>
                <a:latin typeface="Calibri"/>
                <a:ea typeface="Calibri"/>
                <a:cs typeface="Calibri"/>
                <a:sym typeface="Calibri"/>
              </a:rPr>
              <a:t>Conservatism and Continuity (Content, assignments, weekly schedule structure)</a:t>
            </a:r>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4"/>
          <p:cNvSpPr txBox="1">
            <a:spLocks noGrp="1"/>
          </p:cNvSpPr>
          <p:nvPr>
            <p:ph type="body" idx="1"/>
          </p:nvPr>
        </p:nvSpPr>
        <p:spPr>
          <a:xfrm>
            <a:off x="2627312" y="2781300"/>
            <a:ext cx="7772400" cy="15001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600"/>
              <a:buNone/>
            </a:pPr>
            <a:r>
              <a:rPr lang="en-US" sz="3600" b="1" i="0" u="none">
                <a:solidFill>
                  <a:schemeClr val="dk1"/>
                </a:solidFill>
                <a:latin typeface="Calibri"/>
                <a:ea typeface="Calibri"/>
                <a:cs typeface="Calibri"/>
                <a:sym typeface="Calibri"/>
              </a:rPr>
              <a:t>Offset (Relevance Gap)</a:t>
            </a:r>
            <a:endParaRPr/>
          </a:p>
        </p:txBody>
      </p:sp>
      <p:grpSp>
        <p:nvGrpSpPr>
          <p:cNvPr id="375" name="Google Shape;375;p44"/>
          <p:cNvGrpSpPr/>
          <p:nvPr/>
        </p:nvGrpSpPr>
        <p:grpSpPr>
          <a:xfrm>
            <a:off x="706437" y="406400"/>
            <a:ext cx="1743075" cy="3249612"/>
            <a:chOff x="428596" y="1395151"/>
            <a:chExt cx="1112038" cy="3249883"/>
          </a:xfrm>
        </p:grpSpPr>
        <p:sp>
          <p:nvSpPr>
            <p:cNvPr id="376" name="Google Shape;376;p44"/>
            <p:cNvSpPr txBox="1"/>
            <p:nvPr/>
          </p:nvSpPr>
          <p:spPr>
            <a:xfrm>
              <a:off x="428596" y="1395151"/>
              <a:ext cx="1112038" cy="285774"/>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Discomfort</a:t>
              </a:r>
              <a:endParaRPr/>
            </a:p>
          </p:txBody>
        </p:sp>
        <p:sp>
          <p:nvSpPr>
            <p:cNvPr id="377" name="Google Shape;377;p44"/>
            <p:cNvSpPr txBox="1"/>
            <p:nvPr/>
          </p:nvSpPr>
          <p:spPr>
            <a:xfrm>
              <a:off x="428596" y="2214369"/>
              <a:ext cx="1112038" cy="23814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Genealogy</a:t>
              </a:r>
              <a:endParaRPr/>
            </a:p>
          </p:txBody>
        </p:sp>
        <p:sp>
          <p:nvSpPr>
            <p:cNvPr id="378" name="Google Shape;378;p44"/>
            <p:cNvSpPr txBox="1"/>
            <p:nvPr/>
          </p:nvSpPr>
          <p:spPr>
            <a:xfrm>
              <a:off x="428596" y="3143134"/>
              <a:ext cx="1112038" cy="428661"/>
            </a:xfrm>
            <a:prstGeom prst="rect">
              <a:avLst/>
            </a:prstGeom>
            <a:solidFill>
              <a:schemeClr val="lt1"/>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Offset (Relevance Gap)</a:t>
              </a:r>
              <a:endParaRPr/>
            </a:p>
          </p:txBody>
        </p:sp>
        <p:sp>
          <p:nvSpPr>
            <p:cNvPr id="379" name="Google Shape;379;p44"/>
            <p:cNvSpPr txBox="1"/>
            <p:nvPr/>
          </p:nvSpPr>
          <p:spPr>
            <a:xfrm>
              <a:off x="428596" y="4143342"/>
              <a:ext cx="1112038" cy="501692"/>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From System to Campaign</a:t>
              </a:r>
              <a:endParaRPr/>
            </a:p>
          </p:txBody>
        </p:sp>
        <p:cxnSp>
          <p:nvCxnSpPr>
            <p:cNvPr id="380" name="Google Shape;380;p44"/>
            <p:cNvCxnSpPr/>
            <p:nvPr/>
          </p:nvCxnSpPr>
          <p:spPr>
            <a:xfrm rot="5400000">
              <a:off x="786777" y="1928882"/>
              <a:ext cx="427073" cy="1012"/>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381" name="Google Shape;381;p44"/>
            <p:cNvCxnSpPr/>
            <p:nvPr/>
          </p:nvCxnSpPr>
          <p:spPr>
            <a:xfrm rot="5400000">
              <a:off x="786777" y="2784617"/>
              <a:ext cx="427072" cy="1012"/>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382" name="Google Shape;382;p44"/>
            <p:cNvCxnSpPr/>
            <p:nvPr/>
          </p:nvCxnSpPr>
          <p:spPr>
            <a:xfrm rot="5400000">
              <a:off x="786777" y="3856267"/>
              <a:ext cx="427073" cy="1012"/>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5"/>
          <p:cNvSpPr txBox="1">
            <a:spLocks noGrp="1"/>
          </p:cNvSpPr>
          <p:nvPr>
            <p:ph type="body" idx="1"/>
          </p:nvPr>
        </p:nvSpPr>
        <p:spPr>
          <a:xfrm>
            <a:off x="3059112" y="2784475"/>
            <a:ext cx="7772400" cy="15001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600"/>
              <a:buNone/>
            </a:pPr>
            <a:r>
              <a:rPr lang="en-US" sz="3600" b="1" i="0" u="none">
                <a:solidFill>
                  <a:schemeClr val="dk1"/>
                </a:solidFill>
                <a:latin typeface="Calibri"/>
                <a:ea typeface="Calibri"/>
                <a:cs typeface="Calibri"/>
                <a:sym typeface="Calibri"/>
              </a:rPr>
              <a:t>Offset (Relevance Gap)</a:t>
            </a:r>
            <a:endParaRPr/>
          </a:p>
        </p:txBody>
      </p:sp>
      <p:grpSp>
        <p:nvGrpSpPr>
          <p:cNvPr id="388" name="Google Shape;388;p45"/>
          <p:cNvGrpSpPr/>
          <p:nvPr/>
        </p:nvGrpSpPr>
        <p:grpSpPr>
          <a:xfrm>
            <a:off x="706437" y="368300"/>
            <a:ext cx="1743075" cy="3287712"/>
            <a:chOff x="428596" y="1357298"/>
            <a:chExt cx="1112038" cy="3287736"/>
          </a:xfrm>
        </p:grpSpPr>
        <p:sp>
          <p:nvSpPr>
            <p:cNvPr id="389" name="Google Shape;389;p45"/>
            <p:cNvSpPr txBox="1"/>
            <p:nvPr/>
          </p:nvSpPr>
          <p:spPr>
            <a:xfrm>
              <a:off x="428596" y="1357298"/>
              <a:ext cx="1112038" cy="285752"/>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Discomfort</a:t>
              </a:r>
              <a:endParaRPr/>
            </a:p>
          </p:txBody>
        </p:sp>
        <p:sp>
          <p:nvSpPr>
            <p:cNvPr id="390" name="Google Shape;390;p45"/>
            <p:cNvSpPr txBox="1"/>
            <p:nvPr/>
          </p:nvSpPr>
          <p:spPr>
            <a:xfrm>
              <a:off x="428596" y="2214554"/>
              <a:ext cx="1112038" cy="238127"/>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Genealogy</a:t>
              </a:r>
              <a:endParaRPr/>
            </a:p>
          </p:txBody>
        </p:sp>
        <p:sp>
          <p:nvSpPr>
            <p:cNvPr id="391" name="Google Shape;391;p45"/>
            <p:cNvSpPr txBox="1"/>
            <p:nvPr/>
          </p:nvSpPr>
          <p:spPr>
            <a:xfrm>
              <a:off x="428596" y="3143248"/>
              <a:ext cx="1112038" cy="428628"/>
            </a:xfrm>
            <a:prstGeom prst="rect">
              <a:avLst/>
            </a:prstGeom>
            <a:solidFill>
              <a:schemeClr val="lt1"/>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Offset (Relevance Gap)</a:t>
              </a:r>
              <a:endParaRPr/>
            </a:p>
          </p:txBody>
        </p:sp>
        <p:sp>
          <p:nvSpPr>
            <p:cNvPr id="392" name="Google Shape;392;p45"/>
            <p:cNvSpPr txBox="1"/>
            <p:nvPr/>
          </p:nvSpPr>
          <p:spPr>
            <a:xfrm>
              <a:off x="428596" y="4143380"/>
              <a:ext cx="1112038" cy="501654"/>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From System to Operation</a:t>
              </a:r>
              <a:endParaRPr/>
            </a:p>
          </p:txBody>
        </p:sp>
        <p:cxnSp>
          <p:nvCxnSpPr>
            <p:cNvPr id="393" name="Google Shape;393;p45"/>
            <p:cNvCxnSpPr/>
            <p:nvPr/>
          </p:nvCxnSpPr>
          <p:spPr>
            <a:xfrm rot="5400000">
              <a:off x="786793" y="1929088"/>
              <a:ext cx="427041" cy="1012"/>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394" name="Google Shape;394;p45"/>
            <p:cNvCxnSpPr/>
            <p:nvPr/>
          </p:nvCxnSpPr>
          <p:spPr>
            <a:xfrm rot="5400000">
              <a:off x="786793" y="2784758"/>
              <a:ext cx="427040" cy="1012"/>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395" name="Google Shape;395;p45"/>
            <p:cNvCxnSpPr/>
            <p:nvPr/>
          </p:nvCxnSpPr>
          <p:spPr>
            <a:xfrm rot="5400000">
              <a:off x="786793" y="3856327"/>
              <a:ext cx="427041" cy="1012"/>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grpSp>
      <p:sp>
        <p:nvSpPr>
          <p:cNvPr id="396" name="Google Shape;396;p45"/>
          <p:cNvSpPr/>
          <p:nvPr/>
        </p:nvSpPr>
        <p:spPr>
          <a:xfrm>
            <a:off x="0" y="2060575"/>
            <a:ext cx="9144000" cy="2786062"/>
          </a:xfrm>
          <a:prstGeom prst="roundRect">
            <a:avLst>
              <a:gd name="adj" fmla="val 16667"/>
            </a:avLst>
          </a:prstGeom>
          <a:solidFill>
            <a:srgbClr val="D9D9D9"/>
          </a:solidFill>
          <a:ln w="25400" cap="flat" cmpd="sng">
            <a:solidFill>
              <a:srgbClr val="A6A6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00000"/>
              </a:buClr>
              <a:buSzPts val="2800"/>
              <a:buFont typeface="Calibri"/>
              <a:buNone/>
            </a:pPr>
            <a:r>
              <a:rPr lang="en-US" sz="2800" b="1" i="0" u="none">
                <a:solidFill>
                  <a:srgbClr val="C00000"/>
                </a:solidFill>
                <a:latin typeface="Calibri"/>
                <a:ea typeface="Calibri"/>
                <a:cs typeface="Calibri"/>
                <a:sym typeface="Calibri"/>
              </a:rPr>
              <a:t>Offset (Relevance Gap) – The subjective meaning that provides the key of knowledge to the gap created between our current perception and its period, in relation to the new situation.</a:t>
            </a:r>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descr="תוצאת תמונה עבור האלוף איתי וירוב"/>
          <p:cNvPicPr preferRelativeResize="0"/>
          <p:nvPr/>
        </p:nvPicPr>
        <p:blipFill rotWithShape="1">
          <a:blip r:embed="rId3">
            <a:alphaModFix/>
          </a:blip>
          <a:srcRect/>
          <a:stretch/>
        </p:blipFill>
        <p:spPr>
          <a:xfrm>
            <a:off x="1143000" y="1285875"/>
            <a:ext cx="7000875" cy="4286250"/>
          </a:xfrm>
          <a:prstGeom prst="rect">
            <a:avLst/>
          </a:prstGeom>
          <a:noFill/>
          <a:ln>
            <a:noFill/>
          </a:ln>
        </p:spPr>
      </p:pic>
      <p:sp>
        <p:nvSpPr>
          <p:cNvPr id="402" name="Google Shape;402;p46"/>
          <p:cNvSpPr txBox="1"/>
          <p:nvPr/>
        </p:nvSpPr>
        <p:spPr>
          <a:xfrm>
            <a:off x="0" y="333375"/>
            <a:ext cx="4500562" cy="1143000"/>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2300"/>
              <a:buFont typeface="Calibri"/>
              <a:buNone/>
            </a:pPr>
            <a:r>
              <a:rPr lang="en-US" sz="2300" b="1" i="0" u="none" dirty="0">
                <a:solidFill>
                  <a:srgbClr val="FFFFFF"/>
                </a:solidFill>
                <a:latin typeface="Calibri"/>
                <a:ea typeface="Calibri"/>
                <a:cs typeface="Calibri"/>
                <a:sym typeface="Calibri"/>
              </a:rPr>
              <a:t>Appointment </a:t>
            </a:r>
            <a:r>
              <a:rPr lang="en-US" sz="2300" b="1" i="0" u="none" dirty="0" smtClean="0">
                <a:solidFill>
                  <a:srgbClr val="FFFFFF"/>
                </a:solidFill>
                <a:latin typeface="Calibri"/>
                <a:ea typeface="Calibri"/>
                <a:cs typeface="Calibri"/>
                <a:sym typeface="Calibri"/>
              </a:rPr>
              <a:t>to </a:t>
            </a:r>
            <a:r>
              <a:rPr lang="en-US" sz="2300" b="1" i="0" u="none" dirty="0">
                <a:solidFill>
                  <a:srgbClr val="FFFFFF"/>
                </a:solidFill>
                <a:latin typeface="Calibri"/>
                <a:ea typeface="Calibri"/>
                <a:cs typeface="Calibri"/>
                <a:sym typeface="Calibri"/>
              </a:rPr>
              <a:t>the Position of Commander of the Military </a:t>
            </a:r>
            <a:r>
              <a:rPr lang="en-US" sz="2300" b="1" i="0" u="none" dirty="0" smtClean="0">
                <a:solidFill>
                  <a:srgbClr val="FFFFFF"/>
                </a:solidFill>
                <a:latin typeface="Calibri"/>
                <a:ea typeface="Calibri"/>
                <a:cs typeface="Calibri"/>
                <a:sym typeface="Calibri"/>
              </a:rPr>
              <a:t>Colleges </a:t>
            </a:r>
            <a:r>
              <a:rPr lang="en-US" sz="2300" b="1" i="0" u="none" dirty="0">
                <a:solidFill>
                  <a:srgbClr val="FFFFFF"/>
                </a:solidFill>
                <a:latin typeface="Calibri"/>
                <a:ea typeface="Calibri"/>
                <a:cs typeface="Calibri"/>
                <a:sym typeface="Calibri"/>
              </a:rPr>
              <a:t>in March 2019</a:t>
            </a:r>
            <a:endParaRP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7" descr="תוצאת תמונה עבור סדנת הניצחון של הרמטכל"/>
          <p:cNvPicPr preferRelativeResize="0"/>
          <p:nvPr/>
        </p:nvPicPr>
        <p:blipFill rotWithShape="1">
          <a:blip r:embed="rId3">
            <a:alphaModFix/>
          </a:blip>
          <a:srcRect/>
          <a:stretch/>
        </p:blipFill>
        <p:spPr>
          <a:xfrm>
            <a:off x="1000125" y="1214437"/>
            <a:ext cx="6951662" cy="4286250"/>
          </a:xfrm>
          <a:prstGeom prst="rect">
            <a:avLst/>
          </a:prstGeom>
          <a:noFill/>
          <a:ln>
            <a:noFill/>
          </a:ln>
        </p:spPr>
      </p:pic>
      <p:sp>
        <p:nvSpPr>
          <p:cNvPr id="408" name="Google Shape;408;p47"/>
          <p:cNvSpPr txBox="1"/>
          <p:nvPr/>
        </p:nvSpPr>
        <p:spPr>
          <a:xfrm>
            <a:off x="0" y="260350"/>
            <a:ext cx="3929062" cy="1143000"/>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2400"/>
              <a:buFont typeface="Calibri"/>
              <a:buNone/>
            </a:pPr>
            <a:r>
              <a:rPr lang="en-US" sz="2400" b="1" i="0" u="none">
                <a:solidFill>
                  <a:srgbClr val="FFFFFF"/>
                </a:solidFill>
                <a:latin typeface="Calibri"/>
                <a:ea typeface="Calibri"/>
                <a:cs typeface="Calibri"/>
                <a:sym typeface="Calibri"/>
              </a:rPr>
              <a:t>The Victory Workshop in 2019 as a Challenge and as an Opportunity (Potential)</a:t>
            </a:r>
            <a:endParaRPr/>
          </a:p>
        </p:txBody>
      </p:sp>
      <p:pic>
        <p:nvPicPr>
          <p:cNvPr id="409" name="Google Shape;409;p47" descr="תוצאת תמונה עבור סדנת הרמטכל"/>
          <p:cNvPicPr preferRelativeResize="0"/>
          <p:nvPr/>
        </p:nvPicPr>
        <p:blipFill rotWithShape="1">
          <a:blip r:embed="rId4">
            <a:alphaModFix/>
          </a:blip>
          <a:srcRect r="4544"/>
          <a:stretch/>
        </p:blipFill>
        <p:spPr>
          <a:xfrm>
            <a:off x="6357937" y="3571875"/>
            <a:ext cx="2357437" cy="2971800"/>
          </a:xfrm>
          <a:prstGeom prst="rect">
            <a:avLst/>
          </a:prstGeom>
          <a:noFill/>
          <a:ln>
            <a:noFill/>
          </a:ln>
        </p:spPr>
      </p:pic>
      <p:sp>
        <p:nvSpPr>
          <p:cNvPr id="410" name="Google Shape;410;p47"/>
          <p:cNvSpPr txBox="1"/>
          <p:nvPr/>
        </p:nvSpPr>
        <p:spPr>
          <a:xfrm>
            <a:off x="6372225" y="3860800"/>
            <a:ext cx="2303462" cy="863600"/>
          </a:xfrm>
          <a:prstGeom prst="rect">
            <a:avLst/>
          </a:prstGeom>
          <a:solidFill>
            <a:srgbClr val="BFBFBF"/>
          </a:solidFill>
          <a:ln w="254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500"/>
              <a:buFont typeface="Calibri"/>
              <a:buNone/>
            </a:pPr>
            <a:r>
              <a:rPr lang="en-US" sz="1500" b="1" i="0" u="none">
                <a:solidFill>
                  <a:srgbClr val="FFFFFF"/>
                </a:solidFill>
                <a:latin typeface="Calibri"/>
                <a:ea typeface="Calibri"/>
                <a:cs typeface="Calibri"/>
                <a:sym typeface="Calibri"/>
              </a:rPr>
              <a:t>“A Deadly Military”: The Victory Workshop initiated by the Chief of Staff will Begin Today</a:t>
            </a:r>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48"/>
          <p:cNvPicPr preferRelativeResize="0"/>
          <p:nvPr/>
        </p:nvPicPr>
        <p:blipFill rotWithShape="1">
          <a:blip r:embed="rId3">
            <a:alphaModFix/>
          </a:blip>
          <a:srcRect l="13725" t="23437" r="29721" b="17967"/>
          <a:stretch/>
        </p:blipFill>
        <p:spPr>
          <a:xfrm>
            <a:off x="0" y="0"/>
            <a:ext cx="9144000" cy="6858000"/>
          </a:xfrm>
          <a:prstGeom prst="rect">
            <a:avLst/>
          </a:prstGeom>
          <a:noFill/>
          <a:ln>
            <a:noFill/>
          </a:ln>
        </p:spPr>
      </p:pic>
      <p:sp>
        <p:nvSpPr>
          <p:cNvPr id="416" name="Google Shape;416;p48"/>
          <p:cNvSpPr txBox="1"/>
          <p:nvPr/>
        </p:nvSpPr>
        <p:spPr>
          <a:xfrm>
            <a:off x="0" y="1628775"/>
            <a:ext cx="9144000" cy="1152525"/>
          </a:xfrm>
          <a:prstGeom prst="rect">
            <a:avLst/>
          </a:prstGeom>
          <a:solidFill>
            <a:srgbClr val="D9D9D9"/>
          </a:solidFill>
          <a:ln w="25400" cap="flat" cmpd="sng">
            <a:solidFill>
              <a:srgbClr val="D9D9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6000"/>
              <a:buFont typeface="Arial"/>
              <a:buNone/>
            </a:pPr>
            <a:r>
              <a:rPr lang="en-US" sz="6000" b="1" i="0" u="none">
                <a:solidFill>
                  <a:schemeClr val="dk1"/>
                </a:solidFill>
                <a:latin typeface="Arial"/>
                <a:ea typeface="Arial"/>
                <a:cs typeface="Arial"/>
                <a:sym typeface="Arial"/>
              </a:rPr>
              <a:t>30 Years of Operations</a:t>
            </a:r>
            <a:endParaRPr/>
          </a:p>
          <a:p>
            <a:pPr marL="0" marR="0" lvl="0" indent="0" algn="l" rtl="0">
              <a:lnSpc>
                <a:spcPct val="100000"/>
              </a:lnSpc>
              <a:spcBef>
                <a:spcPts val="0"/>
              </a:spcBef>
              <a:spcAft>
                <a:spcPts val="0"/>
              </a:spcAft>
              <a:buNone/>
            </a:pPr>
            <a:endParaRPr sz="6000" b="1" i="0" u="none">
              <a:solidFill>
                <a:schemeClr val="dk1"/>
              </a:solidFill>
              <a:latin typeface="Arial"/>
              <a:ea typeface="Arial"/>
              <a:cs typeface="Arial"/>
              <a:sym typeface="Arial"/>
            </a:endParaRPr>
          </a:p>
        </p:txBody>
      </p:sp>
      <p:sp>
        <p:nvSpPr>
          <p:cNvPr id="417" name="Google Shape;417;p48"/>
          <p:cNvSpPr txBox="1"/>
          <p:nvPr/>
        </p:nvSpPr>
        <p:spPr>
          <a:xfrm>
            <a:off x="0" y="3357562"/>
            <a:ext cx="9144000" cy="719137"/>
          </a:xfrm>
          <a:prstGeom prst="rect">
            <a:avLst/>
          </a:prstGeom>
          <a:solidFill>
            <a:srgbClr val="D9D9D9"/>
          </a:solidFill>
          <a:ln w="25400" cap="flat" cmpd="sng">
            <a:solidFill>
              <a:srgbClr val="D9D9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3600"/>
              <a:buFont typeface="Arial"/>
              <a:buNone/>
            </a:pPr>
            <a:r>
              <a:rPr lang="en-US" sz="3600" b="0" i="0" u="none">
                <a:solidFill>
                  <a:schemeClr val="dk2"/>
                </a:solidFill>
                <a:latin typeface="Arial"/>
                <a:ea typeface="Arial"/>
                <a:cs typeface="Arial"/>
                <a:sym typeface="Arial"/>
              </a:rPr>
              <a:t>The Victory Workshop</a:t>
            </a:r>
            <a:endParaRPr/>
          </a:p>
          <a:p>
            <a:pPr marL="0" marR="0" lvl="0" indent="0" algn="l" rtl="0">
              <a:lnSpc>
                <a:spcPct val="100000"/>
              </a:lnSpc>
              <a:spcBef>
                <a:spcPts val="0"/>
              </a:spcBef>
              <a:spcAft>
                <a:spcPts val="0"/>
              </a:spcAft>
              <a:buNone/>
            </a:pPr>
            <a:endParaRPr sz="3600" b="0" i="0" u="none">
              <a:solidFill>
                <a:schemeClr val="dk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9" descr="blob:https://web.whatsapp.com/317f09b8-1569-4546-b10e-302f912d2e8e"/>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3" name="Google Shape;423;p49" descr="blob:https://web.whatsapp.com/317f09b8-1569-4546-b10e-302f912d2e8e"/>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424" name="Google Shape;424;p49" descr="תמונה של ווירוב.jpg"/>
          <p:cNvPicPr preferRelativeResize="0"/>
          <p:nvPr/>
        </p:nvPicPr>
        <p:blipFill rotWithShape="1">
          <a:blip r:embed="rId3">
            <a:alphaModFix/>
          </a:blip>
          <a:srcRect/>
          <a:stretch/>
        </p:blipFill>
        <p:spPr>
          <a:xfrm>
            <a:off x="785812" y="571500"/>
            <a:ext cx="7373937" cy="5688012"/>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50"/>
          <p:cNvPicPr preferRelativeResize="0"/>
          <p:nvPr/>
        </p:nvPicPr>
        <p:blipFill rotWithShape="1">
          <a:blip r:embed="rId3">
            <a:alphaModFix/>
          </a:blip>
          <a:srcRect l="13177" t="23437" r="28074" b="17967"/>
          <a:stretch/>
        </p:blipFill>
        <p:spPr>
          <a:xfrm>
            <a:off x="0" y="0"/>
            <a:ext cx="9144000" cy="6858000"/>
          </a:xfrm>
          <a:prstGeom prst="rect">
            <a:avLst/>
          </a:prstGeom>
          <a:noFill/>
          <a:ln>
            <a:noFill/>
          </a:ln>
        </p:spPr>
      </p:pic>
      <p:sp>
        <p:nvSpPr>
          <p:cNvPr id="430" name="Google Shape;430;p50"/>
          <p:cNvSpPr txBox="1"/>
          <p:nvPr/>
        </p:nvSpPr>
        <p:spPr>
          <a:xfrm>
            <a:off x="6992448" y="172549"/>
            <a:ext cx="2016125" cy="523875"/>
          </a:xfrm>
          <a:prstGeom prst="rect">
            <a:avLst/>
          </a:prstGeom>
          <a:solidFill>
            <a:srgbClr val="17375E"/>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2800"/>
              <a:buFont typeface="Calibri"/>
              <a:buNone/>
            </a:pPr>
            <a:r>
              <a:rPr lang="en-US" sz="2800" b="1" i="0" u="none" dirty="0">
                <a:solidFill>
                  <a:schemeClr val="lt1"/>
                </a:solidFill>
                <a:latin typeface="Calibri"/>
                <a:ea typeface="Calibri"/>
                <a:cs typeface="Calibri"/>
                <a:sym typeface="Calibri"/>
              </a:rPr>
              <a:t>Offset 3</a:t>
            </a:r>
            <a:endParaRPr dirty="0"/>
          </a:p>
        </p:txBody>
      </p:sp>
      <p:sp>
        <p:nvSpPr>
          <p:cNvPr id="431" name="Google Shape;431;p50"/>
          <p:cNvSpPr txBox="1"/>
          <p:nvPr/>
        </p:nvSpPr>
        <p:spPr>
          <a:xfrm>
            <a:off x="0" y="1646237"/>
            <a:ext cx="2173287" cy="2862262"/>
          </a:xfrm>
          <a:prstGeom prst="rect">
            <a:avLst/>
          </a:pr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b="1" i="0" u="none" dirty="0">
                <a:solidFill>
                  <a:schemeClr val="dk1"/>
                </a:solidFill>
                <a:latin typeface="Calibri"/>
                <a:ea typeface="Calibri"/>
                <a:cs typeface="Calibri"/>
                <a:sym typeface="Calibri"/>
              </a:rPr>
              <a:t>Stemming from a strategy of reducing friction we chose to avoid deep and decisive attacks on enemy territory.</a:t>
            </a:r>
            <a:endParaRPr dirty="0"/>
          </a:p>
          <a:p>
            <a:pPr marL="0" marR="0" lvl="0" indent="0" algn="l" rtl="0">
              <a:lnSpc>
                <a:spcPct val="100000"/>
              </a:lnSpc>
              <a:spcBef>
                <a:spcPts val="0"/>
              </a:spcBef>
              <a:spcAft>
                <a:spcPts val="0"/>
              </a:spcAft>
              <a:buClr>
                <a:srgbClr val="C00000"/>
              </a:buClr>
              <a:buSzPts val="2000"/>
              <a:buFont typeface="Calibri"/>
              <a:buNone/>
            </a:pPr>
            <a:r>
              <a:rPr lang="en-US" sz="2000" b="1" i="0" u="none" dirty="0">
                <a:solidFill>
                  <a:srgbClr val="C00000"/>
                </a:solidFill>
                <a:latin typeface="Calibri"/>
                <a:ea typeface="Calibri"/>
                <a:cs typeface="Calibri"/>
                <a:sym typeface="Calibri"/>
              </a:rPr>
              <a:t>We chose </a:t>
            </a:r>
            <a:r>
              <a:rPr lang="en-US" sz="2000" b="1" i="0" u="none" dirty="0" smtClean="0">
                <a:solidFill>
                  <a:srgbClr val="C00000"/>
                </a:solidFill>
                <a:latin typeface="Calibri"/>
                <a:ea typeface="Calibri"/>
                <a:cs typeface="Calibri"/>
                <a:sym typeface="Calibri"/>
              </a:rPr>
              <a:t>a “standoff war”</a:t>
            </a:r>
            <a:endParaRPr dirty="0"/>
          </a:p>
        </p:txBody>
      </p:sp>
      <p:sp>
        <p:nvSpPr>
          <p:cNvPr id="432" name="Google Shape;432;p50"/>
          <p:cNvSpPr txBox="1"/>
          <p:nvPr/>
        </p:nvSpPr>
        <p:spPr>
          <a:xfrm>
            <a:off x="4290646" y="4559299"/>
            <a:ext cx="4229100" cy="2261577"/>
          </a:xfrm>
          <a:prstGeom prst="rect">
            <a:avLst/>
          </a:prstGeom>
          <a:solidFill>
            <a:srgbClr val="D9D9D9"/>
          </a:solidFill>
          <a:ln w="19050">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dirty="0">
                <a:solidFill>
                  <a:schemeClr val="dk1"/>
                </a:solidFill>
                <a:latin typeface="Arial"/>
                <a:ea typeface="Arial"/>
                <a:cs typeface="Arial"/>
                <a:sym typeface="Arial"/>
              </a:rPr>
              <a:t>In an ongoing process, the enemy moves the war to the Israeli border through fire, then deepens it to the heart of the state, and is currently developing its concept of a maneuvering offensive to conquer communities. </a:t>
            </a:r>
            <a:r>
              <a:rPr lang="en-US" sz="1800" b="1" i="0" u="none" dirty="0">
                <a:solidFill>
                  <a:srgbClr val="C00000"/>
                </a:solidFill>
                <a:latin typeface="Arial"/>
                <a:ea typeface="Arial"/>
                <a:cs typeface="Arial"/>
                <a:sym typeface="Arial"/>
              </a:rPr>
              <a:t>The enemy moved the war to our territory</a:t>
            </a:r>
            <a:r>
              <a:rPr lang="en-US" sz="1800" b="1" i="0" u="none" dirty="0" smtClean="0">
                <a:solidFill>
                  <a:srgbClr val="C00000"/>
                </a:solidFill>
                <a:latin typeface="Arial"/>
                <a:ea typeface="Arial"/>
                <a:cs typeface="Arial"/>
                <a:sym typeface="Arial"/>
              </a:rPr>
              <a:t>.</a:t>
            </a:r>
          </a:p>
          <a:p>
            <a:pPr marL="0" marR="0" lvl="0" indent="0" algn="l" rtl="0">
              <a:lnSpc>
                <a:spcPct val="100000"/>
              </a:lnSpc>
              <a:spcBef>
                <a:spcPts val="0"/>
              </a:spcBef>
              <a:spcAft>
                <a:spcPts val="0"/>
              </a:spcAft>
              <a:buClr>
                <a:schemeClr val="dk1"/>
              </a:buClr>
              <a:buSzPts val="1800"/>
              <a:buFont typeface="Arial"/>
              <a:buNone/>
            </a:pPr>
            <a:endParaRPr lang="en-US" sz="1800" b="1" i="0" u="none" dirty="0" smtClean="0">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51"/>
          <p:cNvPicPr preferRelativeResize="0"/>
          <p:nvPr/>
        </p:nvPicPr>
        <p:blipFill rotWithShape="1">
          <a:blip r:embed="rId3">
            <a:alphaModFix/>
          </a:blip>
          <a:srcRect l="13177" t="23437" r="28074" b="17967"/>
          <a:stretch/>
        </p:blipFill>
        <p:spPr>
          <a:xfrm>
            <a:off x="0" y="0"/>
            <a:ext cx="9144000" cy="6858000"/>
          </a:xfrm>
          <a:prstGeom prst="rect">
            <a:avLst/>
          </a:prstGeom>
          <a:noFill/>
          <a:ln>
            <a:noFill/>
          </a:ln>
        </p:spPr>
      </p:pic>
      <p:sp>
        <p:nvSpPr>
          <p:cNvPr id="438" name="Google Shape;438;p51"/>
          <p:cNvSpPr txBox="1"/>
          <p:nvPr/>
        </p:nvSpPr>
        <p:spPr>
          <a:xfrm>
            <a:off x="4572000" y="188912"/>
            <a:ext cx="4537075" cy="522287"/>
          </a:xfrm>
          <a:prstGeom prst="rect">
            <a:avLst/>
          </a:prstGeom>
          <a:solidFill>
            <a:srgbClr val="17375E"/>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2800"/>
              <a:buFont typeface="Calibri"/>
              <a:buNone/>
            </a:pPr>
            <a:r>
              <a:rPr lang="en-US" sz="2800" b="1" i="0" u="none">
                <a:solidFill>
                  <a:schemeClr val="lt1"/>
                </a:solidFill>
                <a:latin typeface="Calibri"/>
                <a:ea typeface="Calibri"/>
                <a:cs typeface="Calibri"/>
                <a:sym typeface="Calibri"/>
              </a:rPr>
              <a:t>The Paradigm Tension</a:t>
            </a:r>
            <a:endParaRPr/>
          </a:p>
        </p:txBody>
      </p:sp>
      <p:sp>
        <p:nvSpPr>
          <p:cNvPr id="439" name="Google Shape;439;p51"/>
          <p:cNvSpPr txBox="1"/>
          <p:nvPr/>
        </p:nvSpPr>
        <p:spPr>
          <a:xfrm>
            <a:off x="6011862" y="3663950"/>
            <a:ext cx="2881312" cy="3078162"/>
          </a:xfrm>
          <a:prstGeom prst="rect">
            <a:avLst/>
          </a:pr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Advanced Tanks</a:t>
            </a:r>
            <a:endParaRPr/>
          </a:p>
          <a:p>
            <a:pPr marL="0" marR="0" lvl="0" indent="0" algn="l" rtl="0">
              <a:lnSpc>
                <a:spcPct val="100000"/>
              </a:lnSpc>
              <a:spcBef>
                <a:spcPts val="0"/>
              </a:spcBef>
              <a:spcAft>
                <a:spcPts val="0"/>
              </a:spcAft>
              <a:buClr>
                <a:schemeClr val="dk1"/>
              </a:buClr>
              <a:buSzPts val="1600"/>
              <a:buFont typeface="Arial"/>
              <a:buNone/>
            </a:pPr>
            <a:r>
              <a:rPr lang="en-US" sz="1600" b="0" i="0" u="sng">
                <a:solidFill>
                  <a:schemeClr val="dk1"/>
                </a:solidFill>
                <a:latin typeface="Arial"/>
                <a:ea typeface="Arial"/>
                <a:cs typeface="Arial"/>
                <a:sym typeface="Arial"/>
              </a:rPr>
              <a:t>Logical Heritage </a:t>
            </a:r>
            <a:r>
              <a:rPr lang="en-US" sz="1600" b="0" i="0" u="none">
                <a:solidFill>
                  <a:schemeClr val="dk1"/>
                </a:solidFill>
                <a:latin typeface="Arial"/>
                <a:ea typeface="Arial"/>
                <a:cs typeface="Arial"/>
                <a:sym typeface="Arial"/>
              </a:rPr>
              <a:t>– </a:t>
            </a:r>
            <a:endParaRPr/>
          </a:p>
          <a:p>
            <a:pPr marL="0" marR="0" lvl="0" indent="0" algn="l" rtl="0">
              <a:lnSpc>
                <a:spcPct val="100000"/>
              </a:lnSpc>
              <a:spcBef>
                <a:spcPts val="0"/>
              </a:spcBef>
              <a:spcAft>
                <a:spcPts val="0"/>
              </a:spcAft>
              <a:buClr>
                <a:schemeClr val="dk1"/>
              </a:buClr>
              <a:buSzPts val="1600"/>
              <a:buFont typeface="Arial"/>
              <a:buNone/>
            </a:pPr>
            <a:r>
              <a:rPr lang="en-US" sz="1600" b="0" i="0" u="none">
                <a:solidFill>
                  <a:schemeClr val="dk1"/>
                </a:solidFill>
                <a:latin typeface="Arial"/>
                <a:ea typeface="Arial"/>
                <a:cs typeface="Arial"/>
                <a:sym typeface="Arial"/>
              </a:rPr>
              <a:t>An armored means of maneuvering during battle in open spaces</a:t>
            </a:r>
            <a:endParaRPr/>
          </a:p>
          <a:p>
            <a:pPr marL="0" marR="0" lvl="0" indent="0" algn="l" rtl="0">
              <a:lnSpc>
                <a:spcPct val="100000"/>
              </a:lnSpc>
              <a:spcBef>
                <a:spcPts val="0"/>
              </a:spcBef>
              <a:spcAft>
                <a:spcPts val="0"/>
              </a:spcAft>
              <a:buClr>
                <a:schemeClr val="dk1"/>
              </a:buClr>
              <a:buSzPts val="1600"/>
              <a:buFont typeface="Arial"/>
              <a:buNone/>
            </a:pPr>
            <a:endParaRPr sz="16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0" i="0" u="none">
                <a:solidFill>
                  <a:schemeClr val="dk1"/>
                </a:solidFill>
                <a:latin typeface="Arial"/>
                <a:ea typeface="Arial"/>
                <a:cs typeface="Arial"/>
                <a:sym typeface="Arial"/>
              </a:rPr>
              <a:t>Adaptations to the changing scenario – Anti-individual munitions, active shielding, control and command</a:t>
            </a:r>
            <a:endParaRPr sz="16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a:solidFill>
                <a:schemeClr val="dk1"/>
              </a:solidFill>
              <a:latin typeface="Arial"/>
              <a:ea typeface="Arial"/>
              <a:cs typeface="Arial"/>
              <a:sym typeface="Arial"/>
            </a:endParaRPr>
          </a:p>
        </p:txBody>
      </p:sp>
      <p:sp>
        <p:nvSpPr>
          <p:cNvPr id="440" name="Google Shape;440;p51"/>
          <p:cNvSpPr txBox="1"/>
          <p:nvPr/>
        </p:nvSpPr>
        <p:spPr>
          <a:xfrm>
            <a:off x="3203575" y="3663950"/>
            <a:ext cx="2808287" cy="3078162"/>
          </a:xfrm>
          <a:prstGeom prst="rect">
            <a:avLst/>
          </a:pr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dirty="0">
                <a:solidFill>
                  <a:schemeClr val="dk1"/>
                </a:solidFill>
                <a:latin typeface="Arial"/>
                <a:ea typeface="Arial"/>
                <a:cs typeface="Arial"/>
                <a:sym typeface="Arial"/>
              </a:rPr>
              <a:t>Missile Guidance</a:t>
            </a:r>
            <a:endParaRPr sz="1800" b="1" i="0" u="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0" i="0" u="sng" dirty="0">
                <a:solidFill>
                  <a:schemeClr val="dk1"/>
                </a:solidFill>
                <a:latin typeface="Arial"/>
                <a:ea typeface="Arial"/>
                <a:cs typeface="Arial"/>
                <a:sym typeface="Arial"/>
              </a:rPr>
              <a:t>Logical Heritage</a:t>
            </a:r>
            <a:r>
              <a:rPr lang="en-US" sz="1600" b="0" i="0" u="none" dirty="0">
                <a:solidFill>
                  <a:schemeClr val="dk1"/>
                </a:solidFill>
                <a:latin typeface="Arial"/>
                <a:ea typeface="Arial"/>
                <a:cs typeface="Arial"/>
                <a:sym typeface="Arial"/>
              </a:rPr>
              <a:t> - Destruction of Syrian Army Command Infrastructure in the Golan Heights </a:t>
            </a:r>
            <a:endParaRPr sz="1600" b="0" i="0" u="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endParaRPr sz="1600" b="0" i="0" u="sng"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0" i="0" u="none" dirty="0">
                <a:solidFill>
                  <a:schemeClr val="dk1"/>
                </a:solidFill>
                <a:latin typeface="Arial"/>
                <a:ea typeface="Arial"/>
                <a:cs typeface="Arial"/>
                <a:sym typeface="Arial"/>
              </a:rPr>
              <a:t>Adjustments to the changing scenario – target bank of Hezbollah and Hamas infrastructures</a:t>
            </a:r>
            <a:endParaRPr dirty="0"/>
          </a:p>
          <a:p>
            <a:pPr marL="0" marR="0" lvl="0" indent="0" algn="l" rtl="0">
              <a:lnSpc>
                <a:spcPct val="100000"/>
              </a:lnSpc>
              <a:spcBef>
                <a:spcPts val="0"/>
              </a:spcBef>
              <a:spcAft>
                <a:spcPts val="0"/>
              </a:spcAft>
              <a:buClr>
                <a:schemeClr val="dk1"/>
              </a:buClr>
              <a:buSzPts val="1600"/>
              <a:buFont typeface="Arial"/>
              <a:buNone/>
            </a:pPr>
            <a:endParaRPr sz="1600" b="0" i="0" u="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dirty="0">
              <a:solidFill>
                <a:schemeClr val="dk1"/>
              </a:solidFill>
              <a:latin typeface="Arial"/>
              <a:ea typeface="Arial"/>
              <a:cs typeface="Arial"/>
              <a:sym typeface="Arial"/>
            </a:endParaRPr>
          </a:p>
        </p:txBody>
      </p:sp>
      <p:sp>
        <p:nvSpPr>
          <p:cNvPr id="441" name="Google Shape;441;p51"/>
          <p:cNvSpPr txBox="1"/>
          <p:nvPr/>
        </p:nvSpPr>
        <p:spPr>
          <a:xfrm>
            <a:off x="461962" y="3663950"/>
            <a:ext cx="2770187" cy="3078162"/>
          </a:xfrm>
          <a:prstGeom prst="rect">
            <a:avLst/>
          </a:pr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dirty="0">
                <a:solidFill>
                  <a:schemeClr val="dk1"/>
                </a:solidFill>
                <a:latin typeface="Arial"/>
                <a:ea typeface="Arial"/>
                <a:cs typeface="Arial"/>
                <a:sym typeface="Arial"/>
              </a:rPr>
              <a:t>UAV </a:t>
            </a:r>
            <a:endParaRPr dirty="0"/>
          </a:p>
          <a:p>
            <a:pPr marL="0" marR="0" lvl="0" indent="0" algn="l" rtl="0">
              <a:lnSpc>
                <a:spcPct val="100000"/>
              </a:lnSpc>
              <a:spcBef>
                <a:spcPts val="0"/>
              </a:spcBef>
              <a:spcAft>
                <a:spcPts val="0"/>
              </a:spcAft>
              <a:buClr>
                <a:schemeClr val="dk1"/>
              </a:buClr>
              <a:buSzPts val="1600"/>
              <a:buFont typeface="Arial"/>
              <a:buNone/>
            </a:pPr>
            <a:r>
              <a:rPr lang="en-US" sz="1600" b="0" i="0" u="sng" dirty="0">
                <a:solidFill>
                  <a:schemeClr val="dk1"/>
                </a:solidFill>
                <a:latin typeface="Arial"/>
                <a:ea typeface="Arial"/>
                <a:cs typeface="Arial"/>
                <a:sym typeface="Arial"/>
              </a:rPr>
              <a:t>Logical Heritage -</a:t>
            </a:r>
            <a:r>
              <a:rPr lang="en-US" sz="1600" b="0" i="0" u="none" dirty="0">
                <a:solidFill>
                  <a:schemeClr val="dk1"/>
                </a:solidFill>
                <a:latin typeface="Arial"/>
                <a:ea typeface="Arial"/>
                <a:cs typeface="Arial"/>
                <a:sym typeface="Arial"/>
              </a:rPr>
              <a:t>Destruction of high - powered Syrian armored combat vehicle</a:t>
            </a:r>
            <a:endParaRPr dirty="0"/>
          </a:p>
          <a:p>
            <a:pPr marL="0" marR="0" lvl="0" indent="0" algn="l" rtl="0">
              <a:lnSpc>
                <a:spcPct val="100000"/>
              </a:lnSpc>
              <a:spcBef>
                <a:spcPts val="0"/>
              </a:spcBef>
              <a:spcAft>
                <a:spcPts val="0"/>
              </a:spcAft>
              <a:buClr>
                <a:schemeClr val="dk1"/>
              </a:buClr>
              <a:buSzPts val="1600"/>
              <a:buFont typeface="Arial"/>
              <a:buNone/>
            </a:pPr>
            <a:endParaRPr sz="1600" b="0" i="0" u="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0" i="0" u="none" dirty="0">
                <a:solidFill>
                  <a:schemeClr val="dk1"/>
                </a:solidFill>
                <a:latin typeface="Arial"/>
                <a:ea typeface="Arial"/>
                <a:cs typeface="Arial"/>
                <a:sym typeface="Arial"/>
              </a:rPr>
              <a:t>Adjustments to the changing scenario </a:t>
            </a:r>
            <a:r>
              <a:rPr lang="en-US" sz="1600" b="0" i="0" u="none" dirty="0" smtClean="0">
                <a:solidFill>
                  <a:schemeClr val="dk1"/>
                </a:solidFill>
                <a:latin typeface="Arial"/>
                <a:ea typeface="Arial"/>
                <a:cs typeface="Arial"/>
                <a:sym typeface="Arial"/>
              </a:rPr>
              <a:t>– attack cells at </a:t>
            </a:r>
            <a:r>
              <a:rPr lang="en-US" sz="1600" b="0" i="0" u="none" dirty="0">
                <a:solidFill>
                  <a:schemeClr val="dk1"/>
                </a:solidFill>
                <a:latin typeface="Arial"/>
                <a:ea typeface="Arial"/>
                <a:cs typeface="Arial"/>
                <a:sym typeface="Arial"/>
              </a:rPr>
              <a:t>the Northern Command, warheads aimed at individuals, “Roof Knocking” </a:t>
            </a:r>
            <a:endParaRPr dirty="0"/>
          </a:p>
          <a:p>
            <a:pPr marL="0" marR="0" lvl="0" indent="0" algn="l" rtl="0">
              <a:lnSpc>
                <a:spcPct val="100000"/>
              </a:lnSpc>
              <a:spcBef>
                <a:spcPts val="0"/>
              </a:spcBef>
              <a:spcAft>
                <a:spcPts val="0"/>
              </a:spcAft>
              <a:buNone/>
            </a:pPr>
            <a:endParaRPr sz="1600" b="0" i="0" u="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grpSp>
        <p:nvGrpSpPr>
          <p:cNvPr id="109" name="Google Shape;109;p16"/>
          <p:cNvGrpSpPr/>
          <p:nvPr/>
        </p:nvGrpSpPr>
        <p:grpSpPr>
          <a:xfrm>
            <a:off x="1357312" y="500062"/>
            <a:ext cx="4425166" cy="5072062"/>
            <a:chOff x="428596" y="428604"/>
            <a:chExt cx="2823157" cy="5072098"/>
          </a:xfrm>
        </p:grpSpPr>
        <p:sp>
          <p:nvSpPr>
            <p:cNvPr id="110" name="Google Shape;110;p16"/>
            <p:cNvSpPr txBox="1"/>
            <p:nvPr/>
          </p:nvSpPr>
          <p:spPr>
            <a:xfrm>
              <a:off x="428596" y="1357298"/>
              <a:ext cx="1112043" cy="285752"/>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Discomfort</a:t>
              </a:r>
              <a:endParaRPr/>
            </a:p>
          </p:txBody>
        </p:sp>
        <p:sp>
          <p:nvSpPr>
            <p:cNvPr id="111" name="Google Shape;111;p16"/>
            <p:cNvSpPr txBox="1"/>
            <p:nvPr/>
          </p:nvSpPr>
          <p:spPr>
            <a:xfrm>
              <a:off x="428596" y="2214554"/>
              <a:ext cx="1112043" cy="238127"/>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Genealogy</a:t>
              </a:r>
              <a:endParaRPr/>
            </a:p>
          </p:txBody>
        </p:sp>
        <p:sp>
          <p:nvSpPr>
            <p:cNvPr id="112" name="Google Shape;112;p16"/>
            <p:cNvSpPr txBox="1"/>
            <p:nvPr/>
          </p:nvSpPr>
          <p:spPr>
            <a:xfrm>
              <a:off x="428596" y="3143248"/>
              <a:ext cx="1112043" cy="428628"/>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Offset (Relevance Gap)</a:t>
              </a:r>
              <a:endParaRPr/>
            </a:p>
          </p:txBody>
        </p:sp>
        <p:sp>
          <p:nvSpPr>
            <p:cNvPr id="113" name="Google Shape;113;p16"/>
            <p:cNvSpPr txBox="1"/>
            <p:nvPr/>
          </p:nvSpPr>
          <p:spPr>
            <a:xfrm>
              <a:off x="428596" y="4143380"/>
              <a:ext cx="1112043" cy="501654"/>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From System to Campaign</a:t>
              </a:r>
              <a:endParaRPr/>
            </a:p>
          </p:txBody>
        </p:sp>
        <p:cxnSp>
          <p:nvCxnSpPr>
            <p:cNvPr id="114" name="Google Shape;114;p16"/>
            <p:cNvCxnSpPr/>
            <p:nvPr/>
          </p:nvCxnSpPr>
          <p:spPr>
            <a:xfrm rot="5400000">
              <a:off x="786795" y="1929088"/>
              <a:ext cx="427041" cy="1012"/>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115" name="Google Shape;115;p16"/>
            <p:cNvCxnSpPr/>
            <p:nvPr/>
          </p:nvCxnSpPr>
          <p:spPr>
            <a:xfrm rot="5400000">
              <a:off x="786795" y="2784758"/>
              <a:ext cx="427040" cy="1012"/>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116" name="Google Shape;116;p16"/>
            <p:cNvCxnSpPr/>
            <p:nvPr/>
          </p:nvCxnSpPr>
          <p:spPr>
            <a:xfrm rot="5400000">
              <a:off x="786795" y="3856327"/>
              <a:ext cx="427041" cy="1012"/>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sp>
          <p:nvSpPr>
            <p:cNvPr id="117" name="Google Shape;117;p16"/>
            <p:cNvSpPr/>
            <p:nvPr/>
          </p:nvSpPr>
          <p:spPr>
            <a:xfrm>
              <a:off x="1714839" y="1428736"/>
              <a:ext cx="356502" cy="2857520"/>
            </a:xfrm>
            <a:prstGeom prst="rightBrace">
              <a:avLst>
                <a:gd name="adj1" fmla="val 225"/>
                <a:gd name="adj2" fmla="val 50000"/>
              </a:avLst>
            </a:prstGeom>
            <a:noFill/>
            <a:ln w="38100" cap="flat" cmpd="sng">
              <a:solidFill>
                <a:srgbClr val="FF0000"/>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8" name="Google Shape;118;p16"/>
            <p:cNvSpPr txBox="1"/>
            <p:nvPr/>
          </p:nvSpPr>
          <p:spPr>
            <a:xfrm>
              <a:off x="2119447" y="2691005"/>
              <a:ext cx="1132306" cy="307779"/>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rgbClr val="FF0000"/>
                </a:buClr>
                <a:buSzPts val="1400"/>
                <a:buFont typeface="Arial"/>
                <a:buNone/>
              </a:pPr>
              <a:r>
                <a:rPr lang="en-US" sz="1400" b="1" i="0" u="none" dirty="0">
                  <a:solidFill>
                    <a:srgbClr val="FF0000"/>
                  </a:solidFill>
                  <a:latin typeface="Arial"/>
                  <a:ea typeface="Arial"/>
                  <a:cs typeface="Arial"/>
                  <a:sym typeface="Arial"/>
                </a:rPr>
                <a:t>Current Lesson (3)</a:t>
              </a:r>
              <a:endParaRPr dirty="0"/>
            </a:p>
          </p:txBody>
        </p:sp>
        <p:sp>
          <p:nvSpPr>
            <p:cNvPr id="119" name="Google Shape;119;p16"/>
            <p:cNvSpPr txBox="1"/>
            <p:nvPr/>
          </p:nvSpPr>
          <p:spPr>
            <a:xfrm>
              <a:off x="428596" y="500042"/>
              <a:ext cx="1112043" cy="238127"/>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Intro to Strategy</a:t>
              </a:r>
              <a:endParaRPr/>
            </a:p>
          </p:txBody>
        </p:sp>
        <p:cxnSp>
          <p:nvCxnSpPr>
            <p:cNvPr id="120" name="Google Shape;120;p16"/>
            <p:cNvCxnSpPr/>
            <p:nvPr/>
          </p:nvCxnSpPr>
          <p:spPr>
            <a:xfrm rot="5400000">
              <a:off x="786795" y="998806"/>
              <a:ext cx="427041" cy="1012"/>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sp>
          <p:nvSpPr>
            <p:cNvPr id="121" name="Google Shape;121;p16"/>
            <p:cNvSpPr txBox="1"/>
            <p:nvPr/>
          </p:nvSpPr>
          <p:spPr>
            <a:xfrm>
              <a:off x="2217460" y="550900"/>
              <a:ext cx="808122" cy="523224"/>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1400"/>
                <a:buFont typeface="Arial"/>
                <a:buNone/>
              </a:pPr>
              <a:r>
                <a:rPr lang="en-US" sz="1400" b="1" i="0" u="none" dirty="0">
                  <a:solidFill>
                    <a:schemeClr val="dk1"/>
                  </a:solidFill>
                  <a:latin typeface="Arial"/>
                  <a:ea typeface="Arial"/>
                  <a:cs typeface="Arial"/>
                  <a:sym typeface="Arial"/>
                </a:rPr>
                <a:t>Lessons 1- 2</a:t>
              </a:r>
              <a:endParaRPr sz="1400" b="1" i="0" u="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dirty="0">
                <a:solidFill>
                  <a:schemeClr val="dk1"/>
                </a:solidFill>
                <a:latin typeface="Arial"/>
                <a:ea typeface="Arial"/>
                <a:cs typeface="Arial"/>
                <a:sym typeface="Arial"/>
              </a:endParaRPr>
            </a:p>
          </p:txBody>
        </p:sp>
        <p:sp>
          <p:nvSpPr>
            <p:cNvPr id="122" name="Google Shape;122;p16"/>
            <p:cNvSpPr/>
            <p:nvPr/>
          </p:nvSpPr>
          <p:spPr>
            <a:xfrm>
              <a:off x="1714839" y="428604"/>
              <a:ext cx="356502" cy="571504"/>
            </a:xfrm>
            <a:prstGeom prst="rightBrace">
              <a:avLst>
                <a:gd name="adj1" fmla="val 1123"/>
                <a:gd name="adj2" fmla="val 50000"/>
              </a:avLst>
            </a:prstGeom>
            <a:noFill/>
            <a:ln w="38100" cap="flat" cmpd="sng">
              <a:solidFill>
                <a:schemeClr val="dk1"/>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3" name="Google Shape;123;p16"/>
            <p:cNvSpPr txBox="1"/>
            <p:nvPr/>
          </p:nvSpPr>
          <p:spPr>
            <a:xfrm>
              <a:off x="428596" y="5207013"/>
              <a:ext cx="1112043" cy="238127"/>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Experience</a:t>
              </a:r>
              <a:endParaRPr/>
            </a:p>
          </p:txBody>
        </p:sp>
        <p:cxnSp>
          <p:nvCxnSpPr>
            <p:cNvPr id="124" name="Google Shape;124;p16"/>
            <p:cNvCxnSpPr/>
            <p:nvPr/>
          </p:nvCxnSpPr>
          <p:spPr>
            <a:xfrm rot="5400000">
              <a:off x="786795" y="4943773"/>
              <a:ext cx="427040" cy="1012"/>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sp>
          <p:nvSpPr>
            <p:cNvPr id="125" name="Google Shape;125;p16"/>
            <p:cNvSpPr/>
            <p:nvPr/>
          </p:nvSpPr>
          <p:spPr>
            <a:xfrm>
              <a:off x="1714839" y="4929198"/>
              <a:ext cx="356502" cy="571504"/>
            </a:xfrm>
            <a:prstGeom prst="rightBrace">
              <a:avLst>
                <a:gd name="adj1" fmla="val 1123"/>
                <a:gd name="adj2" fmla="val 50000"/>
              </a:avLst>
            </a:prstGeom>
            <a:noFill/>
            <a:ln w="38100" cap="flat" cmpd="sng">
              <a:solidFill>
                <a:schemeClr val="dk1"/>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6" name="Google Shape;126;p16"/>
            <p:cNvSpPr txBox="1"/>
            <p:nvPr/>
          </p:nvSpPr>
          <p:spPr>
            <a:xfrm>
              <a:off x="2254656" y="5061060"/>
              <a:ext cx="611765" cy="307779"/>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1400"/>
                <a:buFont typeface="Arial"/>
                <a:buNone/>
              </a:pPr>
              <a:r>
                <a:rPr lang="en-US" sz="1400" b="1" i="0" u="none" dirty="0">
                  <a:solidFill>
                    <a:schemeClr val="dk1"/>
                  </a:solidFill>
                  <a:latin typeface="Arial"/>
                  <a:ea typeface="Arial"/>
                  <a:cs typeface="Arial"/>
                  <a:sym typeface="Arial"/>
                </a:rPr>
                <a:t>Lesson 4</a:t>
              </a:r>
              <a:endParaRPr dirty="0"/>
            </a:p>
          </p:txBody>
        </p:sp>
      </p:grpSp>
      <p:sp>
        <p:nvSpPr>
          <p:cNvPr id="127" name="Google Shape;127;p16"/>
          <p:cNvSpPr txBox="1"/>
          <p:nvPr/>
        </p:nvSpPr>
        <p:spPr>
          <a:xfrm>
            <a:off x="5857884" y="2500306"/>
            <a:ext cx="2857520" cy="954107"/>
          </a:xfrm>
          <a:prstGeom prst="rect">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2800"/>
              <a:buFont typeface="Calibri"/>
              <a:buNone/>
            </a:pPr>
            <a:r>
              <a:rPr lang="en-US" sz="2800" b="1" i="0" u="none" strike="noStrike" cap="none">
                <a:solidFill>
                  <a:schemeClr val="lt1"/>
                </a:solidFill>
                <a:latin typeface="Calibri"/>
                <a:ea typeface="Calibri"/>
                <a:cs typeface="Calibri"/>
                <a:sym typeface="Calibri"/>
              </a:rPr>
              <a:t>Strategic Studies Echelon</a:t>
            </a:r>
            <a:endParaRPr sz="28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2"/>
          <p:cNvSpPr txBox="1">
            <a:spLocks noGrp="1"/>
          </p:cNvSpPr>
          <p:nvPr>
            <p:ph type="title"/>
          </p:nvPr>
        </p:nvSpPr>
        <p:spPr>
          <a:xfrm>
            <a:off x="500062" y="71437"/>
            <a:ext cx="8229600" cy="785812"/>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chemeClr val="dk1"/>
              </a:buClr>
              <a:buSzPts val="3600"/>
              <a:buFont typeface="Calibri"/>
              <a:buNone/>
            </a:pPr>
            <a:r>
              <a:rPr lang="en-US" sz="3600" b="1" i="0" u="none">
                <a:solidFill>
                  <a:schemeClr val="dk1"/>
                </a:solidFill>
                <a:latin typeface="Calibri"/>
                <a:ea typeface="Calibri"/>
                <a:cs typeface="Calibri"/>
                <a:sym typeface="Calibri"/>
              </a:rPr>
              <a:t>Offset (Relevance Gap)</a:t>
            </a:r>
            <a:endParaRPr/>
          </a:p>
        </p:txBody>
      </p:sp>
      <p:pic>
        <p:nvPicPr>
          <p:cNvPr id="447" name="Google Shape;447;p52"/>
          <p:cNvPicPr preferRelativeResize="0"/>
          <p:nvPr/>
        </p:nvPicPr>
        <p:blipFill rotWithShape="1">
          <a:blip r:embed="rId3">
            <a:alphaModFix/>
          </a:blip>
          <a:srcRect t="18554" r="61018" b="9179"/>
          <a:stretch/>
        </p:blipFill>
        <p:spPr>
          <a:xfrm>
            <a:off x="6000750" y="4786312"/>
            <a:ext cx="3000375" cy="2000250"/>
          </a:xfrm>
          <a:prstGeom prst="rect">
            <a:avLst/>
          </a:prstGeom>
          <a:noFill/>
          <a:ln>
            <a:noFill/>
          </a:ln>
        </p:spPr>
      </p:pic>
      <p:sp>
        <p:nvSpPr>
          <p:cNvPr id="448" name="Google Shape;448;p52"/>
          <p:cNvSpPr txBox="1"/>
          <p:nvPr/>
        </p:nvSpPr>
        <p:spPr>
          <a:xfrm>
            <a:off x="179387" y="936625"/>
            <a:ext cx="2714625" cy="1323975"/>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000"/>
              <a:buFont typeface="Calibri"/>
              <a:buNone/>
            </a:pPr>
            <a:r>
              <a:rPr lang="en-US" sz="2000" b="1" i="0" u="sng" dirty="0">
                <a:solidFill>
                  <a:schemeClr val="dk1"/>
                </a:solidFill>
                <a:latin typeface="Calibri"/>
                <a:ea typeface="Calibri"/>
                <a:cs typeface="Calibri"/>
                <a:sym typeface="Calibri"/>
              </a:rPr>
              <a:t>Inherited system </a:t>
            </a:r>
            <a:r>
              <a:rPr lang="en-US" sz="2000" b="1" i="0" u="none" dirty="0" smtClean="0">
                <a:solidFill>
                  <a:schemeClr val="dk1"/>
                </a:solidFill>
                <a:latin typeface="Calibri"/>
                <a:ea typeface="Calibri"/>
                <a:cs typeface="Calibri"/>
                <a:sym typeface="Calibri"/>
              </a:rPr>
              <a:t>– Expanding the scope of strategic </a:t>
            </a:r>
            <a:r>
              <a:rPr lang="en-US" sz="2000" b="1" i="0" u="none" dirty="0">
                <a:solidFill>
                  <a:schemeClr val="dk1"/>
                </a:solidFill>
                <a:latin typeface="Calibri"/>
                <a:ea typeface="Calibri"/>
                <a:cs typeface="Calibri"/>
                <a:sym typeface="Calibri"/>
              </a:rPr>
              <a:t>studies scope, and rich content, continuity</a:t>
            </a:r>
            <a:endParaRPr dirty="0"/>
          </a:p>
        </p:txBody>
      </p:sp>
      <p:sp>
        <p:nvSpPr>
          <p:cNvPr id="449" name="Google Shape;449;p52"/>
          <p:cNvSpPr txBox="1"/>
          <p:nvPr/>
        </p:nvSpPr>
        <p:spPr>
          <a:xfrm>
            <a:off x="6072187" y="1052512"/>
            <a:ext cx="3071812" cy="1631950"/>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000"/>
              <a:buFont typeface="Calibri"/>
              <a:buNone/>
            </a:pPr>
            <a:r>
              <a:rPr lang="en-US" sz="2000" b="1" i="0" u="sng" dirty="0">
                <a:solidFill>
                  <a:schemeClr val="dk1"/>
                </a:solidFill>
                <a:latin typeface="Calibri"/>
                <a:ea typeface="Calibri"/>
                <a:cs typeface="Calibri"/>
                <a:sym typeface="Calibri"/>
              </a:rPr>
              <a:t>Emergent system </a:t>
            </a:r>
            <a:r>
              <a:rPr lang="en-US" sz="2000" b="1" i="0" u="none" dirty="0">
                <a:solidFill>
                  <a:schemeClr val="dk1"/>
                </a:solidFill>
                <a:latin typeface="Calibri"/>
                <a:ea typeface="Calibri"/>
                <a:cs typeface="Calibri"/>
                <a:sym typeface="Calibri"/>
              </a:rPr>
              <a:t>– </a:t>
            </a:r>
            <a:endParaRPr dirty="0"/>
          </a:p>
          <a:p>
            <a:pPr marL="0" marR="0" lvl="0" indent="0" algn="ctr" rtl="1">
              <a:lnSpc>
                <a:spcPct val="100000"/>
              </a:lnSpc>
              <a:spcBef>
                <a:spcPts val="0"/>
              </a:spcBef>
              <a:spcAft>
                <a:spcPts val="0"/>
              </a:spcAft>
              <a:buClr>
                <a:schemeClr val="dk1"/>
              </a:buClr>
              <a:buSzPts val="2000"/>
              <a:buFont typeface="Calibri"/>
              <a:buNone/>
            </a:pPr>
            <a:r>
              <a:rPr lang="en-US" sz="2000" b="1" i="0" u="none" dirty="0">
                <a:solidFill>
                  <a:schemeClr val="dk1"/>
                </a:solidFill>
                <a:latin typeface="Calibri"/>
                <a:ea typeface="Calibri"/>
                <a:cs typeface="Calibri"/>
                <a:sym typeface="Calibri"/>
              </a:rPr>
              <a:t>A demand for change and innovation; And transformation led by INDC graduates</a:t>
            </a:r>
            <a:endParaRPr dirty="0"/>
          </a:p>
        </p:txBody>
      </p:sp>
      <p:pic>
        <p:nvPicPr>
          <p:cNvPr id="450" name="Google Shape;450;p52"/>
          <p:cNvPicPr preferRelativeResize="0"/>
          <p:nvPr/>
        </p:nvPicPr>
        <p:blipFill rotWithShape="1">
          <a:blip r:embed="rId4">
            <a:alphaModFix/>
          </a:blip>
          <a:srcRect l="10980" t="23828" r="26426" b="10741"/>
          <a:stretch/>
        </p:blipFill>
        <p:spPr>
          <a:xfrm>
            <a:off x="214312" y="2286000"/>
            <a:ext cx="1785937" cy="1692275"/>
          </a:xfrm>
          <a:prstGeom prst="rect">
            <a:avLst/>
          </a:prstGeom>
          <a:noFill/>
          <a:ln>
            <a:noFill/>
          </a:ln>
        </p:spPr>
      </p:pic>
      <p:pic>
        <p:nvPicPr>
          <p:cNvPr id="451" name="Google Shape;451;p52"/>
          <p:cNvPicPr preferRelativeResize="0"/>
          <p:nvPr/>
        </p:nvPicPr>
        <p:blipFill rotWithShape="1">
          <a:blip r:embed="rId5">
            <a:alphaModFix/>
          </a:blip>
          <a:srcRect l="26352" t="27342" r="31918" b="16992"/>
          <a:stretch/>
        </p:blipFill>
        <p:spPr>
          <a:xfrm>
            <a:off x="5929312" y="3000375"/>
            <a:ext cx="2928937" cy="2000250"/>
          </a:xfrm>
          <a:prstGeom prst="rect">
            <a:avLst/>
          </a:prstGeom>
          <a:noFill/>
          <a:ln w="9525" cap="flat" cmpd="sng">
            <a:solidFill>
              <a:schemeClr val="dk1"/>
            </a:solidFill>
            <a:prstDash val="solid"/>
            <a:miter lim="800000"/>
            <a:headEnd type="none" w="sm" len="sm"/>
            <a:tailEnd type="none" w="sm" len="sm"/>
          </a:ln>
        </p:spPr>
      </p:pic>
      <p:pic>
        <p:nvPicPr>
          <p:cNvPr id="452" name="Google Shape;452;p52"/>
          <p:cNvPicPr preferRelativeResize="0"/>
          <p:nvPr/>
        </p:nvPicPr>
        <p:blipFill rotWithShape="1">
          <a:blip r:embed="rId6">
            <a:alphaModFix/>
          </a:blip>
          <a:srcRect l="25805" t="23437" r="31923" b="21874"/>
          <a:stretch/>
        </p:blipFill>
        <p:spPr>
          <a:xfrm>
            <a:off x="214312" y="4500562"/>
            <a:ext cx="2928937" cy="2000250"/>
          </a:xfrm>
          <a:prstGeom prst="rect">
            <a:avLst/>
          </a:prstGeom>
          <a:noFill/>
          <a:ln w="9525" cap="flat" cmpd="sng">
            <a:solidFill>
              <a:schemeClr val="dk1"/>
            </a:solidFill>
            <a:prstDash val="solid"/>
            <a:miter lim="800000"/>
            <a:headEnd type="none" w="sm" len="sm"/>
            <a:tailEnd type="none" w="sm" len="sm"/>
          </a:ln>
        </p:spPr>
      </p:pic>
      <p:cxnSp>
        <p:nvCxnSpPr>
          <p:cNvPr id="456" name="Google Shape;456;p52"/>
          <p:cNvCxnSpPr/>
          <p:nvPr/>
        </p:nvCxnSpPr>
        <p:spPr>
          <a:xfrm rot="-5400000">
            <a:off x="713581" y="3858418"/>
            <a:ext cx="5430837" cy="0"/>
          </a:xfrm>
          <a:prstGeom prst="straightConnector1">
            <a:avLst/>
          </a:prstGeom>
          <a:noFill/>
          <a:ln w="1905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pic>
        <p:nvPicPr>
          <p:cNvPr id="457" name="Google Shape;457;p52" descr="תוצאת תמונה עבור גיליון טרנספורמציה דדו"/>
          <p:cNvPicPr preferRelativeResize="0"/>
          <p:nvPr/>
        </p:nvPicPr>
        <p:blipFill rotWithShape="1">
          <a:blip r:embed="rId7">
            <a:alphaModFix/>
          </a:blip>
          <a:srcRect/>
          <a:stretch/>
        </p:blipFill>
        <p:spPr>
          <a:xfrm>
            <a:off x="5072062" y="4143375"/>
            <a:ext cx="1357312" cy="2360612"/>
          </a:xfrm>
          <a:prstGeom prst="rect">
            <a:avLst/>
          </a:prstGeom>
          <a:noFill/>
          <a:ln>
            <a:noFill/>
          </a:ln>
        </p:spPr>
      </p:pic>
      <p:sp>
        <p:nvSpPr>
          <p:cNvPr id="15" name="Arc 14"/>
          <p:cNvSpPr/>
          <p:nvPr/>
        </p:nvSpPr>
        <p:spPr>
          <a:xfrm rot="15971621">
            <a:off x="3731318" y="2096431"/>
            <a:ext cx="6215576" cy="6994525"/>
          </a:xfrm>
          <a:prstGeom prst="arc">
            <a:avLst>
              <a:gd name="adj1" fmla="val 15512866"/>
              <a:gd name="adj2" fmla="val 51282"/>
            </a:avLst>
          </a:prstGeom>
          <a:ln w="635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1" anchor="ctr"/>
          <a:lstStyle/>
          <a:p>
            <a:pPr algn="ctr" rtl="1" eaLnBrk="1" hangingPunct="1">
              <a:defRPr/>
            </a:pPr>
            <a:endParaRPr lang="he-IL"/>
          </a:p>
        </p:txBody>
      </p:sp>
      <p:pic>
        <p:nvPicPr>
          <p:cNvPr id="16" name="Google Shape;849;p70"/>
          <p:cNvPicPr preferRelativeResize="0"/>
          <p:nvPr/>
        </p:nvPicPr>
        <p:blipFill rotWithShape="1">
          <a:blip r:embed="rId8">
            <a:alphaModFix/>
          </a:blip>
          <a:srcRect/>
          <a:stretch/>
        </p:blipFill>
        <p:spPr>
          <a:xfrm>
            <a:off x="209620" y="2310947"/>
            <a:ext cx="1828416" cy="1638299"/>
          </a:xfrm>
          <a:prstGeom prst="rect">
            <a:avLst/>
          </a:prstGeom>
          <a:noFill/>
          <a:ln w="9525" cap="flat" cmpd="sng">
            <a:solidFill>
              <a:schemeClr val="dk1"/>
            </a:solidFill>
            <a:prstDash val="solid"/>
            <a:miter lim="800000"/>
            <a:headEnd type="none" w="sm" len="sm"/>
            <a:tailEnd type="none" w="sm" len="sm"/>
          </a:ln>
        </p:spPr>
      </p:pic>
      <p:pic>
        <p:nvPicPr>
          <p:cNvPr id="17" name="Google Shape;848;p70"/>
          <p:cNvPicPr preferRelativeResize="0"/>
          <p:nvPr/>
        </p:nvPicPr>
        <p:blipFill rotWithShape="1">
          <a:blip r:embed="rId9">
            <a:alphaModFix/>
          </a:blip>
          <a:srcRect/>
          <a:stretch/>
        </p:blipFill>
        <p:spPr>
          <a:xfrm>
            <a:off x="216851" y="4497791"/>
            <a:ext cx="2926398" cy="2003021"/>
          </a:xfrm>
          <a:prstGeom prst="rect">
            <a:avLst/>
          </a:prstGeom>
          <a:noFill/>
          <a:ln w="9525" cap="flat" cmpd="sng">
            <a:solidFill>
              <a:schemeClr val="dk1"/>
            </a:solidFill>
            <a:prstDash val="solid"/>
            <a:miter lim="800000"/>
            <a:headEnd type="none" w="sm" len="sm"/>
            <a:tailEnd type="none" w="sm" len="sm"/>
          </a:ln>
        </p:spPr>
      </p:pic>
      <p:grpSp>
        <p:nvGrpSpPr>
          <p:cNvPr id="453" name="Google Shape;453;p52"/>
          <p:cNvGrpSpPr/>
          <p:nvPr/>
        </p:nvGrpSpPr>
        <p:grpSpPr>
          <a:xfrm>
            <a:off x="1071562" y="2857500"/>
            <a:ext cx="1928812" cy="2095500"/>
            <a:chOff x="6000760" y="1785926"/>
            <a:chExt cx="2928958" cy="2024425"/>
          </a:xfrm>
        </p:grpSpPr>
        <p:pic>
          <p:nvPicPr>
            <p:cNvPr id="454" name="Google Shape;454;p52" descr="https://www.amutatmabal.org.il/_Uploads/dbsPhotoGallery/_cut/F0_0470_0360_Golda.jpg"/>
            <p:cNvPicPr preferRelativeResize="0"/>
            <p:nvPr/>
          </p:nvPicPr>
          <p:blipFill rotWithShape="1">
            <a:blip r:embed="rId10">
              <a:alphaModFix/>
            </a:blip>
            <a:srcRect l="43243"/>
            <a:stretch/>
          </p:blipFill>
          <p:spPr>
            <a:xfrm>
              <a:off x="7429520" y="1785926"/>
              <a:ext cx="1500198" cy="2024425"/>
            </a:xfrm>
            <a:prstGeom prst="rect">
              <a:avLst/>
            </a:prstGeom>
            <a:noFill/>
            <a:ln w="9525" cap="flat" cmpd="sng">
              <a:solidFill>
                <a:schemeClr val="dk1"/>
              </a:solidFill>
              <a:prstDash val="solid"/>
              <a:miter lim="800000"/>
              <a:headEnd type="none" w="sm" len="sm"/>
              <a:tailEnd type="none" w="sm" len="sm"/>
            </a:ln>
          </p:spPr>
        </p:pic>
        <p:pic>
          <p:nvPicPr>
            <p:cNvPr id="455" name="Google Shape;455;p52" descr="רבלין.jpg"/>
            <p:cNvPicPr preferRelativeResize="0"/>
            <p:nvPr/>
          </p:nvPicPr>
          <p:blipFill rotWithShape="1">
            <a:blip r:embed="rId11">
              <a:alphaModFix/>
            </a:blip>
            <a:srcRect l="54053"/>
            <a:stretch/>
          </p:blipFill>
          <p:spPr>
            <a:xfrm>
              <a:off x="6000760" y="1785926"/>
              <a:ext cx="1428737" cy="2000264"/>
            </a:xfrm>
            <a:prstGeom prst="rect">
              <a:avLst/>
            </a:prstGeom>
            <a:noFill/>
            <a:ln w="9525" cap="flat" cmpd="sng">
              <a:solidFill>
                <a:schemeClr val="dk1"/>
              </a:solidFill>
              <a:prstDash val="solid"/>
              <a:miter lim="800000"/>
              <a:headEnd type="none" w="sm" len="sm"/>
              <a:tailEnd type="none" w="sm" len="sm"/>
            </a:ln>
          </p:spPr>
        </p:pic>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17" name="Arc 16"/>
          <p:cNvSpPr/>
          <p:nvPr/>
        </p:nvSpPr>
        <p:spPr>
          <a:xfrm rot="15971621">
            <a:off x="3731318" y="2096431"/>
            <a:ext cx="6215576" cy="6994525"/>
          </a:xfrm>
          <a:prstGeom prst="arc">
            <a:avLst>
              <a:gd name="adj1" fmla="val 15512866"/>
              <a:gd name="adj2" fmla="val 51282"/>
            </a:avLst>
          </a:prstGeom>
          <a:ln w="635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1" anchor="ctr"/>
          <a:lstStyle/>
          <a:p>
            <a:pPr algn="ctr" rtl="1" eaLnBrk="1" hangingPunct="1">
              <a:defRPr/>
            </a:pPr>
            <a:endParaRPr lang="he-IL"/>
          </a:p>
        </p:txBody>
      </p:sp>
      <p:sp>
        <p:nvSpPr>
          <p:cNvPr id="463" name="Google Shape;463;p53"/>
          <p:cNvSpPr txBox="1">
            <a:spLocks noGrp="1"/>
          </p:cNvSpPr>
          <p:nvPr>
            <p:ph type="title"/>
          </p:nvPr>
        </p:nvSpPr>
        <p:spPr>
          <a:xfrm>
            <a:off x="500062" y="71437"/>
            <a:ext cx="8229600" cy="785812"/>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chemeClr val="dk1"/>
              </a:buClr>
              <a:buSzPts val="3600"/>
              <a:buFont typeface="Calibri"/>
              <a:buNone/>
            </a:pPr>
            <a:r>
              <a:rPr lang="en-US" sz="3600" b="1" i="0" u="none">
                <a:solidFill>
                  <a:schemeClr val="dk1"/>
                </a:solidFill>
                <a:latin typeface="Calibri"/>
                <a:ea typeface="Calibri"/>
                <a:cs typeface="Calibri"/>
                <a:sym typeface="Calibri"/>
              </a:rPr>
              <a:t>Offset (Relevance Gap)</a:t>
            </a:r>
            <a:endParaRPr/>
          </a:p>
        </p:txBody>
      </p:sp>
      <p:pic>
        <p:nvPicPr>
          <p:cNvPr id="464" name="Google Shape;464;p53"/>
          <p:cNvPicPr preferRelativeResize="0"/>
          <p:nvPr/>
        </p:nvPicPr>
        <p:blipFill rotWithShape="1">
          <a:blip r:embed="rId3">
            <a:alphaModFix/>
          </a:blip>
          <a:srcRect t="18554" r="61018" b="9179"/>
          <a:stretch/>
        </p:blipFill>
        <p:spPr>
          <a:xfrm>
            <a:off x="6000750" y="4786312"/>
            <a:ext cx="3000375" cy="2000250"/>
          </a:xfrm>
          <a:prstGeom prst="rect">
            <a:avLst/>
          </a:prstGeom>
          <a:noFill/>
          <a:ln>
            <a:noFill/>
          </a:ln>
        </p:spPr>
      </p:pic>
      <p:pic>
        <p:nvPicPr>
          <p:cNvPr id="465" name="Google Shape;465;p53"/>
          <p:cNvPicPr preferRelativeResize="0"/>
          <p:nvPr/>
        </p:nvPicPr>
        <p:blipFill rotWithShape="1">
          <a:blip r:embed="rId4">
            <a:alphaModFix/>
          </a:blip>
          <a:srcRect l="10980" t="23828" r="26426" b="10741"/>
          <a:stretch/>
        </p:blipFill>
        <p:spPr>
          <a:xfrm>
            <a:off x="214312" y="2286000"/>
            <a:ext cx="1785937" cy="1692275"/>
          </a:xfrm>
          <a:prstGeom prst="rect">
            <a:avLst/>
          </a:prstGeom>
          <a:noFill/>
          <a:ln>
            <a:noFill/>
          </a:ln>
        </p:spPr>
      </p:pic>
      <p:pic>
        <p:nvPicPr>
          <p:cNvPr id="466" name="Google Shape;466;p53"/>
          <p:cNvPicPr preferRelativeResize="0"/>
          <p:nvPr/>
        </p:nvPicPr>
        <p:blipFill rotWithShape="1">
          <a:blip r:embed="rId5">
            <a:alphaModFix/>
          </a:blip>
          <a:srcRect l="26352" t="27342" r="31918" b="16992"/>
          <a:stretch/>
        </p:blipFill>
        <p:spPr>
          <a:xfrm>
            <a:off x="5929312" y="3000375"/>
            <a:ext cx="2928937" cy="2000250"/>
          </a:xfrm>
          <a:prstGeom prst="rect">
            <a:avLst/>
          </a:prstGeom>
          <a:noFill/>
          <a:ln w="9525" cap="flat" cmpd="sng">
            <a:solidFill>
              <a:schemeClr val="dk1"/>
            </a:solidFill>
            <a:prstDash val="solid"/>
            <a:miter lim="800000"/>
            <a:headEnd type="none" w="sm" len="sm"/>
            <a:tailEnd type="none" w="sm" len="sm"/>
          </a:ln>
        </p:spPr>
      </p:pic>
      <p:pic>
        <p:nvPicPr>
          <p:cNvPr id="467" name="Google Shape;467;p53"/>
          <p:cNvPicPr preferRelativeResize="0"/>
          <p:nvPr/>
        </p:nvPicPr>
        <p:blipFill rotWithShape="1">
          <a:blip r:embed="rId6">
            <a:alphaModFix/>
          </a:blip>
          <a:srcRect l="25805" t="23437" r="31923" b="21874"/>
          <a:stretch/>
        </p:blipFill>
        <p:spPr>
          <a:xfrm>
            <a:off x="214312" y="4500562"/>
            <a:ext cx="2928937" cy="2000250"/>
          </a:xfrm>
          <a:prstGeom prst="rect">
            <a:avLst/>
          </a:prstGeom>
          <a:noFill/>
          <a:ln w="9525" cap="flat" cmpd="sng">
            <a:solidFill>
              <a:schemeClr val="dk1"/>
            </a:solidFill>
            <a:prstDash val="solid"/>
            <a:miter lim="800000"/>
            <a:headEnd type="none" w="sm" len="sm"/>
            <a:tailEnd type="none" w="sm" len="sm"/>
          </a:ln>
        </p:spPr>
      </p:pic>
      <p:grpSp>
        <p:nvGrpSpPr>
          <p:cNvPr id="468" name="Google Shape;468;p53"/>
          <p:cNvGrpSpPr/>
          <p:nvPr/>
        </p:nvGrpSpPr>
        <p:grpSpPr>
          <a:xfrm>
            <a:off x="1071562" y="2857500"/>
            <a:ext cx="1928812" cy="2095500"/>
            <a:chOff x="6000760" y="1785926"/>
            <a:chExt cx="2928958" cy="2024425"/>
          </a:xfrm>
        </p:grpSpPr>
        <p:pic>
          <p:nvPicPr>
            <p:cNvPr id="469" name="Google Shape;469;p53" descr="https://www.amutatmabal.org.il/_Uploads/dbsPhotoGallery/_cut/F0_0470_0360_Golda.jpg"/>
            <p:cNvPicPr preferRelativeResize="0"/>
            <p:nvPr/>
          </p:nvPicPr>
          <p:blipFill rotWithShape="1">
            <a:blip r:embed="rId7">
              <a:alphaModFix/>
            </a:blip>
            <a:srcRect l="43243"/>
            <a:stretch/>
          </p:blipFill>
          <p:spPr>
            <a:xfrm>
              <a:off x="7429520" y="1785926"/>
              <a:ext cx="1500198" cy="2024425"/>
            </a:xfrm>
            <a:prstGeom prst="rect">
              <a:avLst/>
            </a:prstGeom>
            <a:noFill/>
            <a:ln w="9525" cap="flat" cmpd="sng">
              <a:solidFill>
                <a:schemeClr val="dk1"/>
              </a:solidFill>
              <a:prstDash val="solid"/>
              <a:miter lim="800000"/>
              <a:headEnd type="none" w="sm" len="sm"/>
              <a:tailEnd type="none" w="sm" len="sm"/>
            </a:ln>
          </p:spPr>
        </p:pic>
        <p:pic>
          <p:nvPicPr>
            <p:cNvPr id="470" name="Google Shape;470;p53" descr="רבלין.jpg"/>
            <p:cNvPicPr preferRelativeResize="0"/>
            <p:nvPr/>
          </p:nvPicPr>
          <p:blipFill rotWithShape="1">
            <a:blip r:embed="rId8">
              <a:alphaModFix/>
            </a:blip>
            <a:srcRect l="54053"/>
            <a:stretch/>
          </p:blipFill>
          <p:spPr>
            <a:xfrm>
              <a:off x="6000760" y="1785926"/>
              <a:ext cx="1428737" cy="2000264"/>
            </a:xfrm>
            <a:prstGeom prst="rect">
              <a:avLst/>
            </a:prstGeom>
            <a:noFill/>
            <a:ln w="9525" cap="flat" cmpd="sng">
              <a:solidFill>
                <a:schemeClr val="dk1"/>
              </a:solidFill>
              <a:prstDash val="solid"/>
              <a:miter lim="800000"/>
              <a:headEnd type="none" w="sm" len="sm"/>
              <a:tailEnd type="none" w="sm" len="sm"/>
            </a:ln>
          </p:spPr>
        </p:pic>
      </p:grpSp>
      <p:cxnSp>
        <p:nvCxnSpPr>
          <p:cNvPr id="471" name="Google Shape;471;p53"/>
          <p:cNvCxnSpPr/>
          <p:nvPr/>
        </p:nvCxnSpPr>
        <p:spPr>
          <a:xfrm rot="-5400000">
            <a:off x="713581" y="3858418"/>
            <a:ext cx="5430837" cy="0"/>
          </a:xfrm>
          <a:prstGeom prst="straightConnector1">
            <a:avLst/>
          </a:prstGeom>
          <a:noFill/>
          <a:ln w="1905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pic>
        <p:nvPicPr>
          <p:cNvPr id="472" name="Google Shape;472;p53" descr="תוצאת תמונה עבור גיליון טרנספורמציה דדו"/>
          <p:cNvPicPr preferRelativeResize="0"/>
          <p:nvPr/>
        </p:nvPicPr>
        <p:blipFill rotWithShape="1">
          <a:blip r:embed="rId9">
            <a:alphaModFix/>
          </a:blip>
          <a:srcRect/>
          <a:stretch/>
        </p:blipFill>
        <p:spPr>
          <a:xfrm>
            <a:off x="5072062" y="4143375"/>
            <a:ext cx="1357312" cy="2360612"/>
          </a:xfrm>
          <a:prstGeom prst="rect">
            <a:avLst/>
          </a:prstGeom>
          <a:noFill/>
          <a:ln>
            <a:noFill/>
          </a:ln>
        </p:spPr>
      </p:pic>
      <p:sp>
        <p:nvSpPr>
          <p:cNvPr id="474" name="Google Shape;474;p53"/>
          <p:cNvSpPr txBox="1"/>
          <p:nvPr/>
        </p:nvSpPr>
        <p:spPr>
          <a:xfrm>
            <a:off x="6072187" y="981075"/>
            <a:ext cx="3071812" cy="1630362"/>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000"/>
              <a:buFont typeface="Calibri"/>
              <a:buNone/>
            </a:pPr>
            <a:r>
              <a:rPr lang="en-US" sz="2000" b="1" i="0" u="sng">
                <a:solidFill>
                  <a:schemeClr val="dk1"/>
                </a:solidFill>
                <a:latin typeface="Calibri"/>
                <a:ea typeface="Calibri"/>
                <a:cs typeface="Calibri"/>
                <a:sym typeface="Calibri"/>
              </a:rPr>
              <a:t>Emergent system </a:t>
            </a:r>
            <a:r>
              <a:rPr lang="en-US" sz="2000" b="1" i="0" u="none">
                <a:solidFill>
                  <a:schemeClr val="dk1"/>
                </a:solidFill>
                <a:latin typeface="Calibri"/>
                <a:ea typeface="Calibri"/>
                <a:cs typeface="Calibri"/>
                <a:sym typeface="Calibri"/>
              </a:rPr>
              <a:t>– </a:t>
            </a:r>
            <a:endParaRPr/>
          </a:p>
          <a:p>
            <a:pPr marL="0" marR="0" lvl="0" indent="0" algn="ctr" rtl="1">
              <a:lnSpc>
                <a:spcPct val="100000"/>
              </a:lnSpc>
              <a:spcBef>
                <a:spcPts val="0"/>
              </a:spcBef>
              <a:spcAft>
                <a:spcPts val="0"/>
              </a:spcAft>
              <a:buClr>
                <a:schemeClr val="dk1"/>
              </a:buClr>
              <a:buSzPts val="2000"/>
              <a:buFont typeface="Calibri"/>
              <a:buNone/>
            </a:pPr>
            <a:r>
              <a:rPr lang="en-US" sz="2000" b="1" i="0" u="none">
                <a:solidFill>
                  <a:schemeClr val="dk1"/>
                </a:solidFill>
                <a:latin typeface="Calibri"/>
                <a:ea typeface="Calibri"/>
                <a:cs typeface="Calibri"/>
                <a:sym typeface="Calibri"/>
              </a:rPr>
              <a:t>A demand for change and innovation; And transformation led by INDC graduates</a:t>
            </a:r>
            <a:endParaRPr/>
          </a:p>
        </p:txBody>
      </p:sp>
      <p:sp>
        <p:nvSpPr>
          <p:cNvPr id="475" name="Google Shape;475;p53"/>
          <p:cNvSpPr txBox="1"/>
          <p:nvPr/>
        </p:nvSpPr>
        <p:spPr>
          <a:xfrm>
            <a:off x="179387" y="936625"/>
            <a:ext cx="2714625" cy="1323975"/>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000"/>
              <a:buFont typeface="Calibri"/>
              <a:buNone/>
            </a:pPr>
            <a:r>
              <a:rPr lang="en-US" sz="2000" b="1" i="0" u="sng">
                <a:solidFill>
                  <a:schemeClr val="dk1"/>
                </a:solidFill>
                <a:latin typeface="Calibri"/>
                <a:ea typeface="Calibri"/>
                <a:cs typeface="Calibri"/>
                <a:sym typeface="Calibri"/>
              </a:rPr>
              <a:t>Inherited system </a:t>
            </a:r>
            <a:r>
              <a:rPr lang="en-US" sz="2000" b="1" i="0" u="none">
                <a:solidFill>
                  <a:schemeClr val="dk1"/>
                </a:solidFill>
                <a:latin typeface="Calibri"/>
                <a:ea typeface="Calibri"/>
                <a:cs typeface="Calibri"/>
                <a:sym typeface="Calibri"/>
              </a:rPr>
              <a:t>- Expanding strategy studies scope, and rich content, continuity</a:t>
            </a:r>
            <a:endParaRPr/>
          </a:p>
        </p:txBody>
      </p:sp>
      <p:sp>
        <p:nvSpPr>
          <p:cNvPr id="476" name="Google Shape;476;p53"/>
          <p:cNvSpPr/>
          <p:nvPr/>
        </p:nvSpPr>
        <p:spPr>
          <a:xfrm>
            <a:off x="5715000" y="1196975"/>
            <a:ext cx="3429000" cy="4929187"/>
          </a:xfrm>
          <a:prstGeom prst="roundRect">
            <a:avLst>
              <a:gd name="adj" fmla="val 16667"/>
            </a:avLst>
          </a:prstGeom>
          <a:solidFill>
            <a:srgbClr val="D9D9D9"/>
          </a:solidFill>
          <a:ln w="25400" cap="flat" cmpd="sng">
            <a:solidFill>
              <a:srgbClr val="A6A6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00000"/>
              </a:buClr>
              <a:buSzPts val="2800"/>
              <a:buFont typeface="Calibri"/>
              <a:buNone/>
            </a:pPr>
            <a:r>
              <a:rPr lang="en-US" sz="2800" b="1" i="0" u="none">
                <a:solidFill>
                  <a:srgbClr val="C00000"/>
                </a:solidFill>
                <a:latin typeface="Calibri"/>
                <a:ea typeface="Calibri"/>
                <a:cs typeface="Calibri"/>
                <a:sym typeface="Calibri"/>
              </a:rPr>
              <a:t>Emergent System – The New Emerging Circumstances.</a:t>
            </a:r>
            <a:endParaRPr sz="2800" b="1" i="0" u="none">
              <a:solidFill>
                <a:srgbClr val="C00000"/>
              </a:solidFill>
              <a:latin typeface="Calibri"/>
              <a:ea typeface="Calibri"/>
              <a:cs typeface="Calibri"/>
              <a:sym typeface="Calibri"/>
            </a:endParaRPr>
          </a:p>
          <a:p>
            <a:pPr marL="0" marR="0" lvl="0" indent="0" algn="l" rtl="0">
              <a:lnSpc>
                <a:spcPct val="100000"/>
              </a:lnSpc>
              <a:spcBef>
                <a:spcPts val="0"/>
              </a:spcBef>
              <a:spcAft>
                <a:spcPts val="0"/>
              </a:spcAft>
              <a:buNone/>
            </a:pPr>
            <a:endParaRPr sz="2800" b="1" i="0" u="none">
              <a:solidFill>
                <a:srgbClr val="C00000"/>
              </a:solidFill>
              <a:latin typeface="Calibri"/>
              <a:ea typeface="Calibri"/>
              <a:cs typeface="Calibri"/>
              <a:sym typeface="Calibri"/>
            </a:endParaRPr>
          </a:p>
        </p:txBody>
      </p:sp>
      <p:sp>
        <p:nvSpPr>
          <p:cNvPr id="477" name="Google Shape;477;p53"/>
          <p:cNvSpPr/>
          <p:nvPr/>
        </p:nvSpPr>
        <p:spPr>
          <a:xfrm>
            <a:off x="0" y="1196975"/>
            <a:ext cx="3429000" cy="4929187"/>
          </a:xfrm>
          <a:prstGeom prst="roundRect">
            <a:avLst>
              <a:gd name="adj" fmla="val 16667"/>
            </a:avLst>
          </a:prstGeom>
          <a:solidFill>
            <a:srgbClr val="D9D9D9"/>
          </a:solidFill>
          <a:ln w="25400" cap="flat" cmpd="sng">
            <a:solidFill>
              <a:srgbClr val="A6A6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lnSpc>
                <a:spcPct val="100000"/>
              </a:lnSpc>
              <a:spcBef>
                <a:spcPts val="0"/>
              </a:spcBef>
              <a:spcAft>
                <a:spcPts val="0"/>
              </a:spcAft>
              <a:buClr>
                <a:srgbClr val="C00000"/>
              </a:buClr>
              <a:buSzPts val="2800"/>
              <a:buFont typeface="Calibri"/>
              <a:buNone/>
            </a:pPr>
            <a:r>
              <a:rPr lang="en-US" sz="2800" b="1" i="0" u="none" dirty="0">
                <a:solidFill>
                  <a:srgbClr val="C00000"/>
                </a:solidFill>
                <a:latin typeface="Calibri"/>
                <a:ea typeface="Calibri"/>
                <a:cs typeface="Calibri"/>
                <a:sym typeface="Calibri"/>
              </a:rPr>
              <a:t>Inherited System – Our Organizational and Conceptual </a:t>
            </a:r>
            <a:r>
              <a:rPr lang="en-US" sz="2800" b="1" i="0" u="none" dirty="0" smtClean="0">
                <a:solidFill>
                  <a:srgbClr val="C00000"/>
                </a:solidFill>
                <a:latin typeface="Calibri"/>
                <a:ea typeface="Calibri"/>
                <a:cs typeface="Calibri"/>
                <a:sym typeface="Calibri"/>
              </a:rPr>
              <a:t>Heritage (Legacy).</a:t>
            </a:r>
            <a:endParaRPr sz="2800" b="1" i="0" u="none" dirty="0">
              <a:solidFill>
                <a:srgbClr val="C00000"/>
              </a:solidFill>
              <a:latin typeface="Calibri"/>
              <a:ea typeface="Calibri"/>
              <a:cs typeface="Calibri"/>
              <a:sym typeface="Calibri"/>
            </a:endParaRPr>
          </a:p>
          <a:p>
            <a:pPr marL="0" marR="0" lvl="0" indent="0" algn="l">
              <a:lnSpc>
                <a:spcPct val="100000"/>
              </a:lnSpc>
              <a:spcBef>
                <a:spcPts val="0"/>
              </a:spcBef>
              <a:spcAft>
                <a:spcPts val="0"/>
              </a:spcAft>
              <a:buNone/>
            </a:pPr>
            <a:endParaRPr sz="2800" b="1" i="0" u="none" dirty="0">
              <a:solidFill>
                <a:srgbClr val="C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chemeClr val="dk1"/>
              </a:buClr>
              <a:buSzPts val="3600"/>
              <a:buFont typeface="Calibri"/>
              <a:buNone/>
            </a:pPr>
            <a:r>
              <a:rPr lang="en-US" sz="3600" b="1" i="0" u="none">
                <a:solidFill>
                  <a:schemeClr val="dk1"/>
                </a:solidFill>
                <a:latin typeface="Calibri"/>
                <a:ea typeface="Calibri"/>
                <a:cs typeface="Calibri"/>
                <a:sym typeface="Calibri"/>
              </a:rPr>
              <a:t>Between Pedagogy and Independent Adult Learning</a:t>
            </a:r>
            <a:endParaRPr/>
          </a:p>
        </p:txBody>
      </p:sp>
      <p:pic>
        <p:nvPicPr>
          <p:cNvPr id="483" name="Google Shape;483;p54" descr="https://upload.wikimedia.org/wikipedia/commons/thumb/c/c5/Pedagogo.jpg/200px-Pedagogo.jpg"/>
          <p:cNvPicPr preferRelativeResize="0"/>
          <p:nvPr/>
        </p:nvPicPr>
        <p:blipFill rotWithShape="1">
          <a:blip r:embed="rId3">
            <a:alphaModFix/>
          </a:blip>
          <a:srcRect/>
          <a:stretch/>
        </p:blipFill>
        <p:spPr>
          <a:xfrm>
            <a:off x="5167312" y="1571625"/>
            <a:ext cx="3619500" cy="4445000"/>
          </a:xfrm>
          <a:prstGeom prst="rect">
            <a:avLst/>
          </a:prstGeom>
          <a:noFill/>
          <a:ln w="9525" cap="flat" cmpd="sng">
            <a:solidFill>
              <a:schemeClr val="dk1"/>
            </a:solidFill>
            <a:prstDash val="solid"/>
            <a:miter lim="800000"/>
            <a:headEnd type="none" w="sm" len="sm"/>
            <a:tailEnd type="none" w="sm" len="sm"/>
          </a:ln>
        </p:spPr>
      </p:pic>
      <p:sp>
        <p:nvSpPr>
          <p:cNvPr id="484" name="Google Shape;484;p54"/>
          <p:cNvSpPr txBox="1"/>
          <p:nvPr/>
        </p:nvSpPr>
        <p:spPr>
          <a:xfrm>
            <a:off x="6149975" y="6000750"/>
            <a:ext cx="1287462" cy="369887"/>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Pedagogy</a:t>
            </a:r>
            <a:endParaRPr/>
          </a:p>
        </p:txBody>
      </p:sp>
      <p:pic>
        <p:nvPicPr>
          <p:cNvPr id="485" name="Google Shape;485;p54" descr="Ditlev_Blunck_-_Manhood._From_the_series,_The_Four_Ages_of_Man_-_KMS508c_-_Statens_Museum_for_Kunst.jpg"/>
          <p:cNvPicPr preferRelativeResize="0"/>
          <p:nvPr/>
        </p:nvPicPr>
        <p:blipFill rotWithShape="1">
          <a:blip r:embed="rId4">
            <a:alphaModFix/>
          </a:blip>
          <a:srcRect/>
          <a:stretch/>
        </p:blipFill>
        <p:spPr>
          <a:xfrm>
            <a:off x="714375" y="1571625"/>
            <a:ext cx="3602037" cy="4429125"/>
          </a:xfrm>
          <a:prstGeom prst="rect">
            <a:avLst/>
          </a:prstGeom>
          <a:noFill/>
          <a:ln w="9525" cap="flat" cmpd="sng">
            <a:solidFill>
              <a:schemeClr val="dk1"/>
            </a:solidFill>
            <a:prstDash val="solid"/>
            <a:miter lim="800000"/>
            <a:headEnd type="none" w="sm" len="sm"/>
            <a:tailEnd type="none" w="sm" len="sm"/>
          </a:ln>
        </p:spPr>
      </p:pic>
      <p:sp>
        <p:nvSpPr>
          <p:cNvPr id="486" name="Google Shape;486;p54"/>
          <p:cNvSpPr txBox="1"/>
          <p:nvPr/>
        </p:nvSpPr>
        <p:spPr>
          <a:xfrm>
            <a:off x="539750" y="6011862"/>
            <a:ext cx="3714750" cy="369887"/>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The Learning Adult (Androgyny)</a:t>
            </a:r>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5"/>
          <p:cNvSpPr txBox="1">
            <a:spLocks noGrp="1"/>
          </p:cNvSpPr>
          <p:nvPr>
            <p:ph type="title"/>
          </p:nvPr>
        </p:nvSpPr>
        <p:spPr>
          <a:xfrm>
            <a:off x="500062" y="71437"/>
            <a:ext cx="8229600" cy="785812"/>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chemeClr val="dk1"/>
              </a:buClr>
              <a:buSzPts val="3600"/>
              <a:buFont typeface="Calibri"/>
              <a:buNone/>
            </a:pPr>
            <a:r>
              <a:rPr lang="en-US" sz="3600" b="1" i="0" u="none">
                <a:solidFill>
                  <a:schemeClr val="dk1"/>
                </a:solidFill>
                <a:latin typeface="Calibri"/>
                <a:ea typeface="Calibri"/>
                <a:cs typeface="Calibri"/>
                <a:sym typeface="Calibri"/>
              </a:rPr>
              <a:t>Offset (Relevance Gap)</a:t>
            </a:r>
            <a:endParaRPr/>
          </a:p>
        </p:txBody>
      </p:sp>
      <p:pic>
        <p:nvPicPr>
          <p:cNvPr id="492" name="Google Shape;492;p55"/>
          <p:cNvPicPr preferRelativeResize="0"/>
          <p:nvPr/>
        </p:nvPicPr>
        <p:blipFill rotWithShape="1">
          <a:blip r:embed="rId3">
            <a:alphaModFix/>
          </a:blip>
          <a:srcRect t="18554" r="61018" b="9179"/>
          <a:stretch/>
        </p:blipFill>
        <p:spPr>
          <a:xfrm>
            <a:off x="6000750" y="4786312"/>
            <a:ext cx="3000375" cy="2000250"/>
          </a:xfrm>
          <a:prstGeom prst="rect">
            <a:avLst/>
          </a:prstGeom>
          <a:noFill/>
          <a:ln>
            <a:noFill/>
          </a:ln>
        </p:spPr>
      </p:pic>
      <p:sp>
        <p:nvSpPr>
          <p:cNvPr id="493" name="Google Shape;493;p55"/>
          <p:cNvSpPr txBox="1"/>
          <p:nvPr/>
        </p:nvSpPr>
        <p:spPr>
          <a:xfrm>
            <a:off x="179387" y="936625"/>
            <a:ext cx="2714625" cy="1323975"/>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000"/>
              <a:buFont typeface="Calibri"/>
              <a:buNone/>
            </a:pPr>
            <a:r>
              <a:rPr lang="en-US" sz="2000" b="1" i="0" u="sng">
                <a:solidFill>
                  <a:schemeClr val="dk1"/>
                </a:solidFill>
                <a:latin typeface="Calibri"/>
                <a:ea typeface="Calibri"/>
                <a:cs typeface="Calibri"/>
                <a:sym typeface="Calibri"/>
              </a:rPr>
              <a:t>Heritage system </a:t>
            </a:r>
            <a:r>
              <a:rPr lang="en-US" sz="2000" b="1" i="0" u="none">
                <a:solidFill>
                  <a:schemeClr val="dk1"/>
                </a:solidFill>
                <a:latin typeface="Calibri"/>
                <a:ea typeface="Calibri"/>
                <a:cs typeface="Calibri"/>
                <a:sym typeface="Calibri"/>
              </a:rPr>
              <a:t>- Expanding strategy studies, scope and rich content, continuity</a:t>
            </a:r>
            <a:endParaRPr/>
          </a:p>
        </p:txBody>
      </p:sp>
      <p:sp>
        <p:nvSpPr>
          <p:cNvPr id="494" name="Google Shape;494;p55"/>
          <p:cNvSpPr txBox="1"/>
          <p:nvPr/>
        </p:nvSpPr>
        <p:spPr>
          <a:xfrm>
            <a:off x="6072187" y="1219200"/>
            <a:ext cx="3071812" cy="1631950"/>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000"/>
              <a:buFont typeface="Calibri"/>
              <a:buNone/>
            </a:pPr>
            <a:r>
              <a:rPr lang="en-US" sz="2000" b="1" i="0" u="sng">
                <a:solidFill>
                  <a:schemeClr val="dk1"/>
                </a:solidFill>
                <a:latin typeface="Calibri"/>
                <a:ea typeface="Calibri"/>
                <a:cs typeface="Calibri"/>
                <a:sym typeface="Calibri"/>
              </a:rPr>
              <a:t>The nascent system </a:t>
            </a:r>
            <a:r>
              <a:rPr lang="en-US" sz="2000" b="1" i="0" u="none">
                <a:solidFill>
                  <a:schemeClr val="dk1"/>
                </a:solidFill>
                <a:latin typeface="Calibri"/>
                <a:ea typeface="Calibri"/>
                <a:cs typeface="Calibri"/>
                <a:sym typeface="Calibri"/>
              </a:rPr>
              <a:t>- a demand for change and innovation; And transformation led by graduates</a:t>
            </a:r>
            <a:endParaRPr/>
          </a:p>
        </p:txBody>
      </p:sp>
      <p:pic>
        <p:nvPicPr>
          <p:cNvPr id="495" name="Google Shape;495;p55"/>
          <p:cNvPicPr preferRelativeResize="0"/>
          <p:nvPr/>
        </p:nvPicPr>
        <p:blipFill rotWithShape="1">
          <a:blip r:embed="rId4">
            <a:alphaModFix/>
          </a:blip>
          <a:srcRect l="10980" t="23828" r="26426" b="10741"/>
          <a:stretch/>
        </p:blipFill>
        <p:spPr>
          <a:xfrm>
            <a:off x="214312" y="2286000"/>
            <a:ext cx="1785937" cy="1692275"/>
          </a:xfrm>
          <a:prstGeom prst="rect">
            <a:avLst/>
          </a:prstGeom>
          <a:noFill/>
          <a:ln>
            <a:noFill/>
          </a:ln>
        </p:spPr>
      </p:pic>
      <p:pic>
        <p:nvPicPr>
          <p:cNvPr id="496" name="Google Shape;496;p55"/>
          <p:cNvPicPr preferRelativeResize="0"/>
          <p:nvPr/>
        </p:nvPicPr>
        <p:blipFill rotWithShape="1">
          <a:blip r:embed="rId5">
            <a:alphaModFix/>
          </a:blip>
          <a:srcRect l="26352" t="27342" r="31918" b="16992"/>
          <a:stretch/>
        </p:blipFill>
        <p:spPr>
          <a:xfrm>
            <a:off x="5929312" y="3000375"/>
            <a:ext cx="2928937" cy="2000250"/>
          </a:xfrm>
          <a:prstGeom prst="rect">
            <a:avLst/>
          </a:prstGeom>
          <a:noFill/>
          <a:ln w="9525" cap="flat" cmpd="sng">
            <a:solidFill>
              <a:schemeClr val="dk1"/>
            </a:solidFill>
            <a:prstDash val="solid"/>
            <a:miter lim="800000"/>
            <a:headEnd type="none" w="sm" len="sm"/>
            <a:tailEnd type="none" w="sm" len="sm"/>
          </a:ln>
        </p:spPr>
      </p:pic>
      <p:pic>
        <p:nvPicPr>
          <p:cNvPr id="497" name="Google Shape;497;p55"/>
          <p:cNvPicPr preferRelativeResize="0"/>
          <p:nvPr/>
        </p:nvPicPr>
        <p:blipFill rotWithShape="1">
          <a:blip r:embed="rId6">
            <a:alphaModFix/>
          </a:blip>
          <a:srcRect l="25805" t="23437" r="31923" b="21874"/>
          <a:stretch/>
        </p:blipFill>
        <p:spPr>
          <a:xfrm>
            <a:off x="214312" y="4500562"/>
            <a:ext cx="2928937" cy="2000250"/>
          </a:xfrm>
          <a:prstGeom prst="rect">
            <a:avLst/>
          </a:prstGeom>
          <a:noFill/>
          <a:ln w="9525" cap="flat" cmpd="sng">
            <a:solidFill>
              <a:schemeClr val="dk1"/>
            </a:solidFill>
            <a:prstDash val="solid"/>
            <a:miter lim="800000"/>
            <a:headEnd type="none" w="sm" len="sm"/>
            <a:tailEnd type="none" w="sm" len="sm"/>
          </a:ln>
        </p:spPr>
      </p:pic>
      <p:grpSp>
        <p:nvGrpSpPr>
          <p:cNvPr id="498" name="Google Shape;498;p55"/>
          <p:cNvGrpSpPr/>
          <p:nvPr/>
        </p:nvGrpSpPr>
        <p:grpSpPr>
          <a:xfrm>
            <a:off x="1071562" y="2857500"/>
            <a:ext cx="1928812" cy="2095500"/>
            <a:chOff x="6000760" y="1785926"/>
            <a:chExt cx="2928958" cy="2024425"/>
          </a:xfrm>
        </p:grpSpPr>
        <p:pic>
          <p:nvPicPr>
            <p:cNvPr id="499" name="Google Shape;499;p55" descr="https://www.amutatmabal.org.il/_Uploads/dbsPhotoGallery/_cut/F0_0470_0360_Golda.jpg"/>
            <p:cNvPicPr preferRelativeResize="0"/>
            <p:nvPr/>
          </p:nvPicPr>
          <p:blipFill rotWithShape="1">
            <a:blip r:embed="rId7">
              <a:alphaModFix/>
            </a:blip>
            <a:srcRect l="43243"/>
            <a:stretch/>
          </p:blipFill>
          <p:spPr>
            <a:xfrm>
              <a:off x="7429520" y="1785926"/>
              <a:ext cx="1500198" cy="2024425"/>
            </a:xfrm>
            <a:prstGeom prst="rect">
              <a:avLst/>
            </a:prstGeom>
            <a:noFill/>
            <a:ln w="9525" cap="flat" cmpd="sng">
              <a:solidFill>
                <a:schemeClr val="dk1"/>
              </a:solidFill>
              <a:prstDash val="solid"/>
              <a:miter lim="800000"/>
              <a:headEnd type="none" w="sm" len="sm"/>
              <a:tailEnd type="none" w="sm" len="sm"/>
            </a:ln>
          </p:spPr>
        </p:pic>
        <p:pic>
          <p:nvPicPr>
            <p:cNvPr id="500" name="Google Shape;500;p55" descr="רבלין.jpg"/>
            <p:cNvPicPr preferRelativeResize="0"/>
            <p:nvPr/>
          </p:nvPicPr>
          <p:blipFill rotWithShape="1">
            <a:blip r:embed="rId8">
              <a:alphaModFix/>
            </a:blip>
            <a:srcRect l="54053"/>
            <a:stretch/>
          </p:blipFill>
          <p:spPr>
            <a:xfrm>
              <a:off x="6000760" y="1785926"/>
              <a:ext cx="1428737" cy="2000264"/>
            </a:xfrm>
            <a:prstGeom prst="rect">
              <a:avLst/>
            </a:prstGeom>
            <a:noFill/>
            <a:ln w="9525" cap="flat" cmpd="sng">
              <a:solidFill>
                <a:schemeClr val="dk1"/>
              </a:solidFill>
              <a:prstDash val="solid"/>
              <a:miter lim="800000"/>
              <a:headEnd type="none" w="sm" len="sm"/>
              <a:tailEnd type="none" w="sm" len="sm"/>
            </a:ln>
          </p:spPr>
        </p:pic>
      </p:grpSp>
      <p:cxnSp>
        <p:nvCxnSpPr>
          <p:cNvPr id="501" name="Google Shape;501;p55"/>
          <p:cNvCxnSpPr/>
          <p:nvPr/>
        </p:nvCxnSpPr>
        <p:spPr>
          <a:xfrm rot="-5400000">
            <a:off x="713581" y="3858418"/>
            <a:ext cx="5430837" cy="0"/>
          </a:xfrm>
          <a:prstGeom prst="straightConnector1">
            <a:avLst/>
          </a:prstGeom>
          <a:noFill/>
          <a:ln w="1905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pic>
        <p:nvPicPr>
          <p:cNvPr id="502" name="Google Shape;502;p55" descr="תוצאת תמונה עבור גיליון טרנספורמציה דדו"/>
          <p:cNvPicPr preferRelativeResize="0"/>
          <p:nvPr/>
        </p:nvPicPr>
        <p:blipFill rotWithShape="1">
          <a:blip r:embed="rId9">
            <a:alphaModFix/>
          </a:blip>
          <a:srcRect/>
          <a:stretch/>
        </p:blipFill>
        <p:spPr>
          <a:xfrm>
            <a:off x="5072062" y="4143375"/>
            <a:ext cx="1357312" cy="2360612"/>
          </a:xfrm>
          <a:prstGeom prst="rect">
            <a:avLst/>
          </a:prstGeom>
          <a:noFill/>
          <a:ln>
            <a:noFill/>
          </a:ln>
        </p:spPr>
      </p:pic>
      <p:sp>
        <p:nvSpPr>
          <p:cNvPr id="503" name="Google Shape;503;p55"/>
          <p:cNvSpPr/>
          <p:nvPr/>
        </p:nvSpPr>
        <p:spPr>
          <a:xfrm rot="-5640000">
            <a:off x="3375818" y="1969294"/>
            <a:ext cx="6954837" cy="6994525"/>
          </a:xfrm>
          <a:custGeom>
            <a:avLst/>
            <a:gdLst/>
            <a:ahLst/>
            <a:cxnLst/>
            <a:rect l="l" t="t" r="r" b="b"/>
            <a:pathLst>
              <a:path w="6954837" h="6994525" extrusionOk="0">
                <a:moveTo>
                  <a:pt x="2783192" y="70401"/>
                </a:moveTo>
                <a:lnTo>
                  <a:pt x="2783192" y="70401"/>
                </a:lnTo>
                <a:cubicBezTo>
                  <a:pt x="3292604" y="-33978"/>
                  <a:pt x="3818866" y="-22153"/>
                  <a:pt x="4323135" y="105003"/>
                </a:cubicBezTo>
                <a:cubicBezTo>
                  <a:pt x="4827404" y="232160"/>
                  <a:pt x="5296959" y="471442"/>
                  <a:pt x="5697144" y="805187"/>
                </a:cubicBezTo>
                <a:cubicBezTo>
                  <a:pt x="6097328" y="1138932"/>
                  <a:pt x="6418047" y="1558722"/>
                  <a:pt x="6635629" y="2033572"/>
                </a:cubicBezTo>
                <a:cubicBezTo>
                  <a:pt x="6853210" y="2508423"/>
                  <a:pt x="6962166" y="3026356"/>
                  <a:pt x="6954454" y="3549142"/>
                </a:cubicBezTo>
                <a:lnTo>
                  <a:pt x="3477419" y="3497263"/>
                </a:lnTo>
                <a:close/>
              </a:path>
              <a:path w="6954837" h="6994525" fill="none" extrusionOk="0">
                <a:moveTo>
                  <a:pt x="2783192" y="70401"/>
                </a:moveTo>
                <a:lnTo>
                  <a:pt x="2783192" y="70401"/>
                </a:lnTo>
                <a:cubicBezTo>
                  <a:pt x="3292604" y="-33978"/>
                  <a:pt x="3818866" y="-22153"/>
                  <a:pt x="4323135" y="105003"/>
                </a:cubicBezTo>
                <a:cubicBezTo>
                  <a:pt x="4827404" y="232160"/>
                  <a:pt x="5296959" y="471442"/>
                  <a:pt x="5697144" y="805187"/>
                </a:cubicBezTo>
                <a:cubicBezTo>
                  <a:pt x="6097328" y="1138932"/>
                  <a:pt x="6418047" y="1558722"/>
                  <a:pt x="6635629" y="2033572"/>
                </a:cubicBezTo>
                <a:cubicBezTo>
                  <a:pt x="6853210" y="2508423"/>
                  <a:pt x="6962166" y="3026356"/>
                  <a:pt x="6954454" y="3549142"/>
                </a:cubicBezTo>
              </a:path>
            </a:pathLst>
          </a:custGeom>
          <a:noFill/>
          <a:ln w="635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04" name="Google Shape;504;p55"/>
          <p:cNvSpPr/>
          <p:nvPr/>
        </p:nvSpPr>
        <p:spPr>
          <a:xfrm>
            <a:off x="0" y="1020762"/>
            <a:ext cx="9144000" cy="5216525"/>
          </a:xfrm>
          <a:prstGeom prst="roundRect">
            <a:avLst>
              <a:gd name="adj" fmla="val 16667"/>
            </a:avLst>
          </a:prstGeom>
          <a:solidFill>
            <a:srgbClr val="D9D9D9"/>
          </a:solidFill>
          <a:ln w="25400" cap="flat" cmpd="sng">
            <a:solidFill>
              <a:srgbClr val="A6A6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1" i="0" u="none" dirty="0">
              <a:solidFill>
                <a:srgbClr val="C00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800"/>
              <a:buFont typeface="Arial"/>
              <a:buNone/>
            </a:pPr>
            <a:endParaRPr sz="2800" b="1" i="0" u="none" dirty="0">
              <a:solidFill>
                <a:srgbClr val="C00000"/>
              </a:solidFill>
              <a:latin typeface="Calibri"/>
              <a:ea typeface="Calibri"/>
              <a:cs typeface="Calibri"/>
              <a:sym typeface="Calibri"/>
            </a:endParaRPr>
          </a:p>
          <a:p>
            <a:pPr marL="0" marR="0" lvl="0" indent="0" algn="ctr" rtl="0">
              <a:lnSpc>
                <a:spcPct val="100000"/>
              </a:lnSpc>
              <a:spcBef>
                <a:spcPts val="0"/>
              </a:spcBef>
              <a:spcAft>
                <a:spcPts val="0"/>
              </a:spcAft>
              <a:buClr>
                <a:srgbClr val="C00000"/>
              </a:buClr>
              <a:buSzPts val="2800"/>
              <a:buFont typeface="Calibri"/>
              <a:buNone/>
            </a:pPr>
            <a:r>
              <a:rPr lang="en-US" sz="2800" b="1" i="0" u="none" dirty="0">
                <a:solidFill>
                  <a:srgbClr val="C00000"/>
                </a:solidFill>
                <a:latin typeface="Calibri"/>
                <a:ea typeface="Calibri"/>
                <a:cs typeface="Calibri"/>
                <a:sym typeface="Calibri"/>
              </a:rPr>
              <a:t>While strategic studies (which were prolonged) </a:t>
            </a:r>
            <a:r>
              <a:rPr lang="en-US" sz="2800" b="1" i="0" u="none" dirty="0" smtClean="0">
                <a:solidFill>
                  <a:srgbClr val="C00000"/>
                </a:solidFill>
                <a:latin typeface="Calibri"/>
                <a:ea typeface="Calibri"/>
                <a:cs typeface="Calibri"/>
                <a:sym typeface="Calibri"/>
              </a:rPr>
              <a:t>encourage </a:t>
            </a:r>
            <a:r>
              <a:rPr lang="en-US" sz="2800" b="1" i="0" u="none" dirty="0">
                <a:solidFill>
                  <a:srgbClr val="C00000"/>
                </a:solidFill>
                <a:latin typeface="Calibri"/>
                <a:ea typeface="Calibri"/>
                <a:cs typeface="Calibri"/>
                <a:sym typeface="Calibri"/>
              </a:rPr>
              <a:t>students of the INDC to </a:t>
            </a:r>
            <a:r>
              <a:rPr lang="en-US" sz="2800" b="1" i="0" u="none" dirty="0" smtClean="0">
                <a:solidFill>
                  <a:srgbClr val="C00000"/>
                </a:solidFill>
                <a:latin typeface="Calibri"/>
                <a:ea typeface="Calibri"/>
                <a:cs typeface="Calibri"/>
                <a:sym typeface="Calibri"/>
              </a:rPr>
              <a:t>adopt </a:t>
            </a:r>
            <a:r>
              <a:rPr lang="en-US" sz="2800" b="1" i="0" u="none" dirty="0">
                <a:solidFill>
                  <a:srgbClr val="C00000"/>
                </a:solidFill>
                <a:latin typeface="Calibri"/>
                <a:ea typeface="Calibri"/>
                <a:cs typeface="Calibri"/>
                <a:sym typeface="Calibri"/>
              </a:rPr>
              <a:t>the </a:t>
            </a:r>
            <a:r>
              <a:rPr lang="en-US" sz="2800" b="1" i="0" u="none" dirty="0" smtClean="0">
                <a:solidFill>
                  <a:srgbClr val="C00000"/>
                </a:solidFill>
                <a:latin typeface="Calibri"/>
                <a:ea typeface="Calibri"/>
                <a:cs typeface="Calibri"/>
                <a:sym typeface="Calibri"/>
              </a:rPr>
              <a:t>practices of </a:t>
            </a:r>
            <a:r>
              <a:rPr lang="en-US" sz="2800" b="1" i="0" u="none" dirty="0">
                <a:solidFill>
                  <a:srgbClr val="C00000"/>
                </a:solidFill>
                <a:latin typeface="Calibri"/>
                <a:ea typeface="Calibri"/>
                <a:cs typeface="Calibri"/>
                <a:sym typeface="Calibri"/>
              </a:rPr>
              <a:t>“senior learning”, “responsibility for learning” and “military leadership”, the form of learning has remained largely the same – structured courses, passive lectures, academic assignments and exercises in large groups. We add more hours, </a:t>
            </a:r>
            <a:r>
              <a:rPr lang="en-US" sz="2800" b="1" i="0" u="none" dirty="0" smtClean="0">
                <a:solidFill>
                  <a:srgbClr val="C00000"/>
                </a:solidFill>
                <a:latin typeface="Calibri"/>
                <a:ea typeface="Calibri"/>
                <a:cs typeface="Calibri"/>
                <a:sym typeface="Calibri"/>
              </a:rPr>
              <a:t>but </a:t>
            </a:r>
            <a:r>
              <a:rPr lang="en-US" sz="2800" b="1" i="0" u="none" dirty="0">
                <a:solidFill>
                  <a:srgbClr val="C00000"/>
                </a:solidFill>
                <a:latin typeface="Calibri"/>
                <a:ea typeface="Calibri"/>
                <a:cs typeface="Calibri"/>
                <a:sym typeface="Calibri"/>
              </a:rPr>
              <a:t>teach less </a:t>
            </a:r>
            <a:r>
              <a:rPr lang="en-US" sz="2800" b="1" i="0" u="none" dirty="0" smtClean="0">
                <a:solidFill>
                  <a:srgbClr val="C00000"/>
                </a:solidFill>
                <a:latin typeface="Calibri"/>
                <a:ea typeface="Calibri"/>
                <a:cs typeface="Calibri"/>
                <a:sym typeface="Calibri"/>
              </a:rPr>
              <a:t>creative, independent </a:t>
            </a:r>
            <a:r>
              <a:rPr lang="en-US" sz="2800" b="1" i="0" u="none" dirty="0">
                <a:solidFill>
                  <a:srgbClr val="C00000"/>
                </a:solidFill>
                <a:latin typeface="Calibri"/>
                <a:ea typeface="Calibri"/>
                <a:cs typeface="Calibri"/>
                <a:sym typeface="Calibri"/>
              </a:rPr>
              <a:t>and critical </a:t>
            </a:r>
            <a:r>
              <a:rPr lang="en-US" sz="2800" b="1" i="0" u="none" dirty="0" smtClean="0">
                <a:solidFill>
                  <a:srgbClr val="C00000"/>
                </a:solidFill>
                <a:latin typeface="Calibri"/>
                <a:ea typeface="Calibri"/>
                <a:cs typeface="Calibri"/>
                <a:sym typeface="Calibri"/>
              </a:rPr>
              <a:t>thinking capabilities for </a:t>
            </a:r>
            <a:r>
              <a:rPr lang="en-US" sz="2800" b="1" i="0" u="none" dirty="0">
                <a:solidFill>
                  <a:srgbClr val="C00000"/>
                </a:solidFill>
                <a:latin typeface="Calibri"/>
                <a:ea typeface="Calibri"/>
                <a:cs typeface="Calibri"/>
                <a:sym typeface="Calibri"/>
              </a:rPr>
              <a:t>the military leader.</a:t>
            </a:r>
            <a:endParaRPr dirty="0"/>
          </a:p>
          <a:p>
            <a:pPr marL="0" marR="0" lvl="0" indent="0" algn="ctr" rtl="0">
              <a:lnSpc>
                <a:spcPct val="100000"/>
              </a:lnSpc>
              <a:spcBef>
                <a:spcPts val="0"/>
              </a:spcBef>
              <a:spcAft>
                <a:spcPts val="0"/>
              </a:spcAft>
              <a:buClr>
                <a:schemeClr val="dk1"/>
              </a:buClr>
              <a:buSzPts val="2800"/>
              <a:buFont typeface="Arial"/>
              <a:buNone/>
            </a:pPr>
            <a:endParaRPr sz="2800" b="1" i="0" u="none" dirty="0">
              <a:solidFill>
                <a:srgbClr val="C00000"/>
              </a:solidFill>
              <a:latin typeface="Calibri"/>
              <a:ea typeface="Calibri"/>
              <a:cs typeface="Calibri"/>
              <a:sym typeface="Calibri"/>
            </a:endParaRPr>
          </a:p>
          <a:p>
            <a:pPr marL="0" marR="0" lvl="0" indent="0" algn="ctr" rtl="0">
              <a:lnSpc>
                <a:spcPct val="100000"/>
              </a:lnSpc>
              <a:spcBef>
                <a:spcPts val="0"/>
              </a:spcBef>
              <a:spcAft>
                <a:spcPts val="0"/>
              </a:spcAft>
              <a:buClr>
                <a:srgbClr val="C00000"/>
              </a:buClr>
              <a:buSzPts val="2400"/>
              <a:buFont typeface="Calibri"/>
              <a:buNone/>
            </a:pPr>
            <a:r>
              <a:rPr lang="en-US" sz="2400" b="1" i="0" u="none" dirty="0">
                <a:solidFill>
                  <a:srgbClr val="C00000"/>
                </a:solidFill>
                <a:latin typeface="Calibri"/>
                <a:ea typeface="Calibri"/>
                <a:cs typeface="Calibri"/>
                <a:sym typeface="Calibri"/>
              </a:rPr>
              <a:t>Spirit of the Chief of Staff and Changes in the IDF, as depicted in 2019 (Victory Workshops, concept of operation), require the training of independent and creative senior executives. </a:t>
            </a:r>
            <a:endParaRPr dirty="0"/>
          </a:p>
          <a:p>
            <a:pPr marL="0" marR="0" lvl="0" indent="0" algn="ctr" rtl="0">
              <a:lnSpc>
                <a:spcPct val="100000"/>
              </a:lnSpc>
              <a:spcBef>
                <a:spcPts val="0"/>
              </a:spcBef>
              <a:spcAft>
                <a:spcPts val="0"/>
              </a:spcAft>
              <a:buClr>
                <a:schemeClr val="dk1"/>
              </a:buClr>
              <a:buSzPts val="2800"/>
              <a:buFont typeface="Arial"/>
              <a:buNone/>
            </a:pPr>
            <a:endParaRPr sz="2800" b="1" i="0" u="none" dirty="0">
              <a:solidFill>
                <a:srgbClr val="C00000"/>
              </a:solidFill>
              <a:latin typeface="Calibri"/>
              <a:ea typeface="Calibri"/>
              <a:cs typeface="Calibri"/>
              <a:sym typeface="Calibri"/>
            </a:endParaRPr>
          </a:p>
          <a:p>
            <a:pPr marL="0" marR="0" lvl="0" indent="0" algn="l" rtl="0">
              <a:lnSpc>
                <a:spcPct val="100000"/>
              </a:lnSpc>
              <a:spcBef>
                <a:spcPts val="0"/>
              </a:spcBef>
              <a:spcAft>
                <a:spcPts val="0"/>
              </a:spcAft>
              <a:buNone/>
            </a:pPr>
            <a:endParaRPr sz="2800" b="1" i="0" u="none" dirty="0">
              <a:solidFill>
                <a:srgbClr val="C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6"/>
          <p:cNvSpPr txBox="1">
            <a:spLocks noGrp="1"/>
          </p:cNvSpPr>
          <p:nvPr>
            <p:ph type="title"/>
          </p:nvPr>
        </p:nvSpPr>
        <p:spPr>
          <a:xfrm>
            <a:off x="1692275" y="3795712"/>
            <a:ext cx="6119812" cy="136207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600"/>
              <a:buFont typeface="Calibri"/>
              <a:buNone/>
            </a:pPr>
            <a:r>
              <a:rPr lang="en-US" sz="3600" b="1" i="0" u="none" dirty="0" smtClean="0">
                <a:solidFill>
                  <a:schemeClr val="dk1"/>
                </a:solidFill>
                <a:latin typeface="Calibri"/>
                <a:ea typeface="Calibri"/>
                <a:cs typeface="Calibri"/>
                <a:sym typeface="Calibri"/>
              </a:rPr>
              <a:t>What Will Allow Me to Make a Change?</a:t>
            </a:r>
            <a:endParaRPr dirty="0"/>
          </a:p>
        </p:txBody>
      </p:sp>
      <p:grpSp>
        <p:nvGrpSpPr>
          <p:cNvPr id="510" name="Google Shape;510;p56"/>
          <p:cNvGrpSpPr/>
          <p:nvPr/>
        </p:nvGrpSpPr>
        <p:grpSpPr>
          <a:xfrm>
            <a:off x="539750" y="411162"/>
            <a:ext cx="1743075" cy="3249612"/>
            <a:chOff x="428596" y="1395151"/>
            <a:chExt cx="1112038" cy="3249883"/>
          </a:xfrm>
        </p:grpSpPr>
        <p:sp>
          <p:nvSpPr>
            <p:cNvPr id="511" name="Google Shape;511;p56"/>
            <p:cNvSpPr txBox="1"/>
            <p:nvPr/>
          </p:nvSpPr>
          <p:spPr>
            <a:xfrm>
              <a:off x="428596" y="1395151"/>
              <a:ext cx="1112038" cy="285774"/>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Discomfort</a:t>
              </a:r>
              <a:endParaRPr/>
            </a:p>
          </p:txBody>
        </p:sp>
        <p:sp>
          <p:nvSpPr>
            <p:cNvPr id="512" name="Google Shape;512;p56"/>
            <p:cNvSpPr txBox="1"/>
            <p:nvPr/>
          </p:nvSpPr>
          <p:spPr>
            <a:xfrm>
              <a:off x="428596" y="2214369"/>
              <a:ext cx="1112038" cy="23814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Genealogy</a:t>
              </a:r>
              <a:endParaRPr/>
            </a:p>
          </p:txBody>
        </p:sp>
        <p:sp>
          <p:nvSpPr>
            <p:cNvPr id="513" name="Google Shape;513;p56"/>
            <p:cNvSpPr txBox="1"/>
            <p:nvPr/>
          </p:nvSpPr>
          <p:spPr>
            <a:xfrm>
              <a:off x="428596" y="3106619"/>
              <a:ext cx="1112038" cy="428661"/>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Offset  (Relevance Gap)</a:t>
              </a:r>
              <a:endParaRPr/>
            </a:p>
          </p:txBody>
        </p:sp>
        <p:sp>
          <p:nvSpPr>
            <p:cNvPr id="514" name="Google Shape;514;p56"/>
            <p:cNvSpPr txBox="1"/>
            <p:nvPr/>
          </p:nvSpPr>
          <p:spPr>
            <a:xfrm>
              <a:off x="428596" y="4143342"/>
              <a:ext cx="1112038" cy="501692"/>
            </a:xfrm>
            <a:prstGeom prst="rect">
              <a:avLst/>
            </a:prstGeom>
            <a:solidFill>
              <a:schemeClr val="lt1"/>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From System to Operation</a:t>
              </a:r>
              <a:endParaRPr/>
            </a:p>
          </p:txBody>
        </p:sp>
        <p:cxnSp>
          <p:nvCxnSpPr>
            <p:cNvPr id="515" name="Google Shape;515;p56"/>
            <p:cNvCxnSpPr/>
            <p:nvPr/>
          </p:nvCxnSpPr>
          <p:spPr>
            <a:xfrm rot="5400000">
              <a:off x="786777" y="1928883"/>
              <a:ext cx="427073" cy="1013"/>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516" name="Google Shape;516;p56"/>
            <p:cNvCxnSpPr/>
            <p:nvPr/>
          </p:nvCxnSpPr>
          <p:spPr>
            <a:xfrm rot="5400000">
              <a:off x="786776" y="2784616"/>
              <a:ext cx="427074" cy="1013"/>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517" name="Google Shape;517;p56"/>
            <p:cNvCxnSpPr/>
            <p:nvPr/>
          </p:nvCxnSpPr>
          <p:spPr>
            <a:xfrm rot="5400000">
              <a:off x="786777" y="3856269"/>
              <a:ext cx="427073" cy="1013"/>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7"/>
          <p:cNvSpPr/>
          <p:nvPr/>
        </p:nvSpPr>
        <p:spPr>
          <a:xfrm>
            <a:off x="2786050" y="2445111"/>
            <a:ext cx="3357586" cy="1863869"/>
          </a:xfrm>
          <a:prstGeom prst="ellipse">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3" name="Google Shape;523;p57"/>
          <p:cNvSpPr/>
          <p:nvPr/>
        </p:nvSpPr>
        <p:spPr>
          <a:xfrm>
            <a:off x="4579937" y="2924175"/>
            <a:ext cx="1431925" cy="939800"/>
          </a:xfrm>
          <a:prstGeom prst="ellipse">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Calibri"/>
              <a:buNone/>
            </a:pPr>
            <a:r>
              <a:rPr lang="en-US" sz="1800" b="1" i="0" u="none">
                <a:solidFill>
                  <a:srgbClr val="000000"/>
                </a:solidFill>
                <a:latin typeface="Calibri"/>
                <a:ea typeface="Calibri"/>
                <a:cs typeface="Calibri"/>
                <a:sym typeface="Calibri"/>
              </a:rPr>
              <a:t>Material</a:t>
            </a:r>
            <a:endParaRPr/>
          </a:p>
        </p:txBody>
      </p:sp>
      <p:sp>
        <p:nvSpPr>
          <p:cNvPr id="524" name="Google Shape;524;p57"/>
          <p:cNvSpPr/>
          <p:nvPr/>
        </p:nvSpPr>
        <p:spPr>
          <a:xfrm>
            <a:off x="2919412" y="2879725"/>
            <a:ext cx="1641447" cy="981075"/>
          </a:xfrm>
          <a:prstGeom prst="ellipse">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Calibri"/>
              <a:buNone/>
            </a:pPr>
            <a:r>
              <a:rPr lang="en-US" sz="1800" b="1" i="0" u="none" dirty="0">
                <a:solidFill>
                  <a:srgbClr val="000000"/>
                </a:solidFill>
                <a:latin typeface="Calibri"/>
                <a:ea typeface="Calibri"/>
                <a:cs typeface="Calibri"/>
                <a:sym typeface="Calibri"/>
              </a:rPr>
              <a:t>Pedagogy</a:t>
            </a:r>
            <a:endParaRPr dirty="0"/>
          </a:p>
        </p:txBody>
      </p:sp>
      <p:sp>
        <p:nvSpPr>
          <p:cNvPr id="525" name="Google Shape;525;p57"/>
          <p:cNvSpPr txBox="1"/>
          <p:nvPr/>
        </p:nvSpPr>
        <p:spPr>
          <a:xfrm>
            <a:off x="4092575" y="2444750"/>
            <a:ext cx="665162" cy="369887"/>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Calibri"/>
              <a:buNone/>
            </a:pPr>
            <a:r>
              <a:rPr lang="en-US" sz="1800" b="1" i="0" u="none">
                <a:solidFill>
                  <a:schemeClr val="dk1"/>
                </a:solidFill>
                <a:latin typeface="Calibri"/>
                <a:ea typeface="Calibri"/>
                <a:cs typeface="Calibri"/>
                <a:sym typeface="Calibri"/>
              </a:rPr>
              <a:t>INDC</a:t>
            </a:r>
            <a:endParaRPr/>
          </a:p>
        </p:txBody>
      </p:sp>
      <p:cxnSp>
        <p:nvCxnSpPr>
          <p:cNvPr id="526" name="Google Shape;526;p57"/>
          <p:cNvCxnSpPr/>
          <p:nvPr/>
        </p:nvCxnSpPr>
        <p:spPr>
          <a:xfrm rot="10800000" flipH="1">
            <a:off x="1087437" y="3976687"/>
            <a:ext cx="2055812" cy="2082800"/>
          </a:xfrm>
          <a:prstGeom prst="straightConnector1">
            <a:avLst/>
          </a:prstGeom>
          <a:noFill/>
          <a:ln w="38100" cap="flat" cmpd="sng">
            <a:solidFill>
              <a:schemeClr val="accent2"/>
            </a:solidFill>
            <a:prstDash val="solid"/>
            <a:miter lim="800000"/>
            <a:headEnd type="none" w="med" len="med"/>
            <a:tailEnd type="stealth" w="med" len="med"/>
          </a:ln>
          <a:effectLst>
            <a:outerShdw blurRad="63500" dist="23000" dir="5400000">
              <a:srgbClr val="000000">
                <a:alpha val="34901"/>
              </a:srgbClr>
            </a:outerShdw>
          </a:effectLst>
        </p:spPr>
      </p:cxnSp>
      <p:sp>
        <p:nvSpPr>
          <p:cNvPr id="527" name="Google Shape;527;p57"/>
          <p:cNvSpPr/>
          <p:nvPr/>
        </p:nvSpPr>
        <p:spPr>
          <a:xfrm>
            <a:off x="0" y="5671516"/>
            <a:ext cx="1714480" cy="1146641"/>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Continued regional fluctuations</a:t>
            </a:r>
            <a:endParaRPr sz="1600" b="1" i="0" u="none" strike="noStrike" cap="none">
              <a:solidFill>
                <a:schemeClr val="lt1"/>
              </a:solidFill>
              <a:latin typeface="Calibri"/>
              <a:ea typeface="Calibri"/>
              <a:cs typeface="Calibri"/>
              <a:sym typeface="Calibri"/>
            </a:endParaRPr>
          </a:p>
        </p:txBody>
      </p:sp>
      <p:sp>
        <p:nvSpPr>
          <p:cNvPr id="528" name="Google Shape;528;p57"/>
          <p:cNvSpPr/>
          <p:nvPr/>
        </p:nvSpPr>
        <p:spPr>
          <a:xfrm>
            <a:off x="1785918" y="5882760"/>
            <a:ext cx="1593782" cy="975240"/>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Transition to Multi-Polarity</a:t>
            </a:r>
            <a:endParaRPr sz="1400" b="1" i="0" u="none" strike="noStrike" cap="none">
              <a:solidFill>
                <a:schemeClr val="lt1"/>
              </a:solidFill>
              <a:latin typeface="Calibri"/>
              <a:ea typeface="Calibri"/>
              <a:cs typeface="Calibri"/>
              <a:sym typeface="Calibri"/>
            </a:endParaRPr>
          </a:p>
        </p:txBody>
      </p:sp>
      <p:cxnSp>
        <p:nvCxnSpPr>
          <p:cNvPr id="529" name="Google Shape;529;p57"/>
          <p:cNvCxnSpPr/>
          <p:nvPr/>
        </p:nvCxnSpPr>
        <p:spPr>
          <a:xfrm flipH="1">
            <a:off x="1547812" y="5805487"/>
            <a:ext cx="642937" cy="33337"/>
          </a:xfrm>
          <a:prstGeom prst="straightConnector1">
            <a:avLst/>
          </a:prstGeom>
          <a:noFill/>
          <a:ln w="38100" cap="flat" cmpd="sng">
            <a:solidFill>
              <a:schemeClr val="accent2"/>
            </a:solidFill>
            <a:prstDash val="solid"/>
            <a:miter lim="800000"/>
            <a:headEnd type="triangle" w="med" len="med"/>
            <a:tailEnd type="stealth" w="med" len="med"/>
          </a:ln>
          <a:effectLst>
            <a:outerShdw blurRad="63500" dist="23000" dir="5400000">
              <a:srgbClr val="000000">
                <a:alpha val="34901"/>
              </a:srgbClr>
            </a:outerShdw>
          </a:effectLst>
        </p:spPr>
      </p:cxnSp>
      <p:sp>
        <p:nvSpPr>
          <p:cNvPr id="530" name="Google Shape;530;p57"/>
          <p:cNvSpPr/>
          <p:nvPr/>
        </p:nvSpPr>
        <p:spPr>
          <a:xfrm>
            <a:off x="7000892" y="4508680"/>
            <a:ext cx="2143108" cy="1131635"/>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Polarity &amp; social atomization in Israel </a:t>
            </a:r>
            <a:endParaRPr sz="1800" b="1" i="0" u="none" strike="noStrike" cap="none">
              <a:solidFill>
                <a:schemeClr val="lt1"/>
              </a:solidFill>
              <a:latin typeface="Calibri"/>
              <a:ea typeface="Calibri"/>
              <a:cs typeface="Calibri"/>
              <a:sym typeface="Calibri"/>
            </a:endParaRPr>
          </a:p>
        </p:txBody>
      </p:sp>
      <p:sp>
        <p:nvSpPr>
          <p:cNvPr id="531" name="Google Shape;531;p57"/>
          <p:cNvSpPr/>
          <p:nvPr/>
        </p:nvSpPr>
        <p:spPr>
          <a:xfrm>
            <a:off x="5286380" y="5440614"/>
            <a:ext cx="1714512" cy="1198129"/>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Gideon Multi-Year Program &amp; momentum</a:t>
            </a:r>
            <a:endParaRPr sz="1600" b="1" i="0" u="none" strike="noStrike" cap="none">
              <a:solidFill>
                <a:schemeClr val="lt1"/>
              </a:solidFill>
              <a:latin typeface="Calibri"/>
              <a:ea typeface="Calibri"/>
              <a:cs typeface="Calibri"/>
              <a:sym typeface="Calibri"/>
            </a:endParaRPr>
          </a:p>
        </p:txBody>
      </p:sp>
      <p:cxnSp>
        <p:nvCxnSpPr>
          <p:cNvPr id="532" name="Google Shape;532;p57"/>
          <p:cNvCxnSpPr/>
          <p:nvPr/>
        </p:nvCxnSpPr>
        <p:spPr>
          <a:xfrm rot="5400000" flipH="1">
            <a:off x="5103812" y="4435475"/>
            <a:ext cx="1330325" cy="679450"/>
          </a:xfrm>
          <a:prstGeom prst="straightConnector1">
            <a:avLst/>
          </a:prstGeom>
          <a:noFill/>
          <a:ln w="38100" cap="flat" cmpd="sng">
            <a:solidFill>
              <a:srgbClr val="9BBB59"/>
            </a:solidFill>
            <a:prstDash val="solid"/>
            <a:miter lim="800000"/>
            <a:headEnd type="triangle" w="med" len="med"/>
            <a:tailEnd type="triangle" w="med" len="med"/>
          </a:ln>
          <a:effectLst>
            <a:outerShdw blurRad="63500" dist="23000" dir="5400000">
              <a:srgbClr val="000000">
                <a:alpha val="34901"/>
              </a:srgbClr>
            </a:outerShdw>
          </a:effectLst>
        </p:spPr>
      </p:cxnSp>
      <p:cxnSp>
        <p:nvCxnSpPr>
          <p:cNvPr id="533" name="Google Shape;533;p57"/>
          <p:cNvCxnSpPr/>
          <p:nvPr/>
        </p:nvCxnSpPr>
        <p:spPr>
          <a:xfrm rot="5400000">
            <a:off x="7004050" y="5329237"/>
            <a:ext cx="165100" cy="457200"/>
          </a:xfrm>
          <a:prstGeom prst="straightConnector1">
            <a:avLst/>
          </a:prstGeom>
          <a:noFill/>
          <a:ln w="38100" cap="flat" cmpd="sng">
            <a:solidFill>
              <a:srgbClr val="9BBB59"/>
            </a:solidFill>
            <a:prstDash val="solid"/>
            <a:miter lim="800000"/>
            <a:headEnd type="none" w="med" len="med"/>
            <a:tailEnd type="triangle" w="med" len="med"/>
          </a:ln>
          <a:effectLst>
            <a:outerShdw blurRad="63500" dist="23000" dir="5400000">
              <a:srgbClr val="000000">
                <a:alpha val="34901"/>
              </a:srgbClr>
            </a:outerShdw>
          </a:effectLst>
        </p:spPr>
      </p:cxnSp>
      <p:cxnSp>
        <p:nvCxnSpPr>
          <p:cNvPr id="534" name="Google Shape;534;p57"/>
          <p:cNvCxnSpPr/>
          <p:nvPr/>
        </p:nvCxnSpPr>
        <p:spPr>
          <a:xfrm rot="5400000" flipH="1">
            <a:off x="6637337" y="3073400"/>
            <a:ext cx="798512" cy="2071687"/>
          </a:xfrm>
          <a:prstGeom prst="straightConnector1">
            <a:avLst/>
          </a:prstGeom>
          <a:noFill/>
          <a:ln w="38100" cap="flat" cmpd="sng">
            <a:solidFill>
              <a:srgbClr val="9BBB59"/>
            </a:solidFill>
            <a:prstDash val="solid"/>
            <a:miter lim="800000"/>
            <a:headEnd type="none" w="med" len="med"/>
            <a:tailEnd type="stealth" w="med" len="med"/>
          </a:ln>
          <a:effectLst>
            <a:outerShdw blurRad="63500" dist="23000" dir="5400000">
              <a:srgbClr val="000000">
                <a:alpha val="34901"/>
              </a:srgbClr>
            </a:outerShdw>
          </a:effectLst>
        </p:spPr>
      </p:cxnSp>
      <p:cxnSp>
        <p:nvCxnSpPr>
          <p:cNvPr id="535" name="Google Shape;535;p57"/>
          <p:cNvCxnSpPr/>
          <p:nvPr/>
        </p:nvCxnSpPr>
        <p:spPr>
          <a:xfrm flipH="1">
            <a:off x="2857500" y="4394200"/>
            <a:ext cx="1576387" cy="1489075"/>
          </a:xfrm>
          <a:prstGeom prst="straightConnector1">
            <a:avLst/>
          </a:prstGeom>
          <a:noFill/>
          <a:ln w="38100" cap="flat" cmpd="sng">
            <a:solidFill>
              <a:schemeClr val="accent2"/>
            </a:solidFill>
            <a:prstDash val="solid"/>
            <a:miter lim="800000"/>
            <a:headEnd type="triangle" w="med" len="med"/>
            <a:tailEnd type="stealth" w="med" len="med"/>
          </a:ln>
          <a:effectLst>
            <a:outerShdw blurRad="63500" dist="23000" dir="5400000">
              <a:srgbClr val="000000">
                <a:alpha val="34901"/>
              </a:srgbClr>
            </a:outerShdw>
          </a:effectLst>
        </p:spPr>
      </p:cxnSp>
      <p:grpSp>
        <p:nvGrpSpPr>
          <p:cNvPr id="536" name="Google Shape;536;p57"/>
          <p:cNvGrpSpPr/>
          <p:nvPr/>
        </p:nvGrpSpPr>
        <p:grpSpPr>
          <a:xfrm>
            <a:off x="1177925" y="903287"/>
            <a:ext cx="4429125" cy="1330325"/>
            <a:chOff x="1214414" y="357166"/>
            <a:chExt cx="4429156" cy="1428761"/>
          </a:xfrm>
        </p:grpSpPr>
        <p:sp>
          <p:nvSpPr>
            <p:cNvPr id="537" name="Google Shape;537;p57"/>
            <p:cNvSpPr/>
            <p:nvPr/>
          </p:nvSpPr>
          <p:spPr>
            <a:xfrm>
              <a:off x="1214414" y="797621"/>
              <a:ext cx="1857388" cy="988306"/>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dirty="0">
                  <a:solidFill>
                    <a:schemeClr val="lt1"/>
                  </a:solidFill>
                  <a:latin typeface="Calibri"/>
                  <a:ea typeface="Calibri"/>
                  <a:cs typeface="Calibri"/>
                  <a:sym typeface="Calibri"/>
                </a:rPr>
                <a:t>Technological </a:t>
              </a:r>
              <a:endParaRPr dirty="0"/>
            </a:p>
            <a:p>
              <a:pPr lvl="0" algn="ctr" rtl="1">
                <a:buClr>
                  <a:schemeClr val="lt1"/>
                </a:buClr>
                <a:buSzPts val="1800"/>
              </a:pPr>
              <a:r>
                <a:rPr lang="en-US" sz="1800" b="1" dirty="0">
                  <a:solidFill>
                    <a:schemeClr val="lt1"/>
                  </a:solidFill>
                  <a:latin typeface="Calibri"/>
                  <a:ea typeface="Calibri"/>
                  <a:cs typeface="Calibri"/>
                  <a:sym typeface="Calibri"/>
                </a:rPr>
                <a:t>Revolution 4.0 </a:t>
              </a:r>
              <a:endParaRPr sz="1800" b="1" i="0" u="none" strike="noStrike" cap="none" dirty="0">
                <a:solidFill>
                  <a:schemeClr val="lt1"/>
                </a:solidFill>
                <a:latin typeface="Calibri"/>
                <a:ea typeface="Calibri"/>
                <a:cs typeface="Calibri"/>
                <a:sym typeface="Calibri"/>
              </a:endParaRPr>
            </a:p>
          </p:txBody>
        </p:sp>
        <p:sp>
          <p:nvSpPr>
            <p:cNvPr id="538" name="Google Shape;538;p57"/>
            <p:cNvSpPr/>
            <p:nvPr/>
          </p:nvSpPr>
          <p:spPr>
            <a:xfrm>
              <a:off x="3786182" y="357166"/>
              <a:ext cx="1857388" cy="1214446"/>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Changes in the Pace of Technological Change </a:t>
              </a:r>
              <a:endParaRPr sz="1800" b="1" i="0" u="none" strike="noStrike" cap="none">
                <a:solidFill>
                  <a:schemeClr val="lt1"/>
                </a:solidFill>
                <a:latin typeface="Calibri"/>
                <a:ea typeface="Calibri"/>
                <a:cs typeface="Calibri"/>
                <a:sym typeface="Calibri"/>
              </a:endParaRPr>
            </a:p>
          </p:txBody>
        </p:sp>
        <p:sp>
          <p:nvSpPr>
            <p:cNvPr id="539" name="Google Shape;539;p57"/>
            <p:cNvSpPr/>
            <p:nvPr/>
          </p:nvSpPr>
          <p:spPr>
            <a:xfrm>
              <a:off x="3143240" y="1285860"/>
              <a:ext cx="714380" cy="285752"/>
            </a:xfrm>
            <a:prstGeom prst="curvedUpArrow">
              <a:avLst>
                <a:gd name="adj1" fmla="val 25000"/>
                <a:gd name="adj2" fmla="val 50000"/>
                <a:gd name="adj3" fmla="val 25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40" name="Google Shape;540;p57"/>
          <p:cNvSpPr/>
          <p:nvPr/>
        </p:nvSpPr>
        <p:spPr>
          <a:xfrm>
            <a:off x="3071802" y="1380043"/>
            <a:ext cx="642942" cy="332834"/>
          </a:xfrm>
          <a:prstGeom prst="curvedDownArrow">
            <a:avLst>
              <a:gd name="adj1" fmla="val 25000"/>
              <a:gd name="adj2" fmla="val 50000"/>
              <a:gd name="adj3" fmla="val 25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1" name="Google Shape;541;p57"/>
          <p:cNvSpPr/>
          <p:nvPr/>
        </p:nvSpPr>
        <p:spPr>
          <a:xfrm>
            <a:off x="6858016" y="1339851"/>
            <a:ext cx="1428760" cy="1038694"/>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Cyber as a dimension and tool of warfare</a:t>
            </a:r>
            <a:endParaRPr sz="1600" b="1" i="0" u="none" strike="noStrike" cap="none">
              <a:solidFill>
                <a:schemeClr val="lt1"/>
              </a:solidFill>
              <a:latin typeface="Calibri"/>
              <a:ea typeface="Calibri"/>
              <a:cs typeface="Calibri"/>
              <a:sym typeface="Calibri"/>
            </a:endParaRPr>
          </a:p>
        </p:txBody>
      </p:sp>
      <p:sp>
        <p:nvSpPr>
          <p:cNvPr id="542" name="Google Shape;542;p57"/>
          <p:cNvSpPr/>
          <p:nvPr/>
        </p:nvSpPr>
        <p:spPr>
          <a:xfrm>
            <a:off x="7812360" y="2331284"/>
            <a:ext cx="1245127" cy="665668"/>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Long Range Fire</a:t>
            </a:r>
            <a:endParaRPr sz="1800" b="1" i="0" u="none" strike="noStrike" cap="none">
              <a:solidFill>
                <a:schemeClr val="lt1"/>
              </a:solidFill>
              <a:latin typeface="Calibri"/>
              <a:ea typeface="Calibri"/>
              <a:cs typeface="Calibri"/>
              <a:sym typeface="Calibri"/>
            </a:endParaRPr>
          </a:p>
        </p:txBody>
      </p:sp>
      <p:sp>
        <p:nvSpPr>
          <p:cNvPr id="543" name="Google Shape;543;p57"/>
          <p:cNvSpPr/>
          <p:nvPr/>
        </p:nvSpPr>
        <p:spPr>
          <a:xfrm>
            <a:off x="5949961" y="765492"/>
            <a:ext cx="1285884" cy="599101"/>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Urban Warfare</a:t>
            </a:r>
            <a:endParaRPr sz="1800" b="1" i="0" u="none" strike="noStrike" cap="none">
              <a:solidFill>
                <a:schemeClr val="lt1"/>
              </a:solidFill>
              <a:latin typeface="Calibri"/>
              <a:ea typeface="Calibri"/>
              <a:cs typeface="Calibri"/>
              <a:sym typeface="Calibri"/>
            </a:endParaRPr>
          </a:p>
        </p:txBody>
      </p:sp>
      <p:sp>
        <p:nvSpPr>
          <p:cNvPr id="544" name="Google Shape;544;p57"/>
          <p:cNvSpPr/>
          <p:nvPr/>
        </p:nvSpPr>
        <p:spPr>
          <a:xfrm>
            <a:off x="7812360" y="576010"/>
            <a:ext cx="1423722" cy="837375"/>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dirty="0">
                <a:solidFill>
                  <a:schemeClr val="lt1"/>
                </a:solidFill>
                <a:latin typeface="Calibri"/>
                <a:ea typeface="Calibri"/>
                <a:cs typeface="Calibri"/>
                <a:sym typeface="Calibri"/>
              </a:rPr>
              <a:t>Warfare Intelligence Based</a:t>
            </a:r>
            <a:endParaRPr sz="1800" b="1" i="0" u="none" strike="noStrike" cap="none" dirty="0">
              <a:solidFill>
                <a:schemeClr val="lt1"/>
              </a:solidFill>
              <a:latin typeface="Calibri"/>
              <a:ea typeface="Calibri"/>
              <a:cs typeface="Calibri"/>
              <a:sym typeface="Calibri"/>
            </a:endParaRPr>
          </a:p>
        </p:txBody>
      </p:sp>
      <p:sp>
        <p:nvSpPr>
          <p:cNvPr id="545" name="Google Shape;545;p57"/>
          <p:cNvSpPr/>
          <p:nvPr/>
        </p:nvSpPr>
        <p:spPr>
          <a:xfrm>
            <a:off x="5685243" y="2076378"/>
            <a:ext cx="1357322" cy="798801"/>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RMA 4.0</a:t>
            </a:r>
            <a:endParaRPr sz="1800" b="1" i="0" u="none" strike="noStrike" cap="none">
              <a:solidFill>
                <a:schemeClr val="lt1"/>
              </a:solidFill>
              <a:latin typeface="Calibri"/>
              <a:ea typeface="Calibri"/>
              <a:cs typeface="Calibri"/>
              <a:sym typeface="Calibri"/>
            </a:endParaRPr>
          </a:p>
        </p:txBody>
      </p:sp>
      <p:sp>
        <p:nvSpPr>
          <p:cNvPr id="546" name="Google Shape;546;p57"/>
          <p:cNvSpPr/>
          <p:nvPr/>
        </p:nvSpPr>
        <p:spPr>
          <a:xfrm>
            <a:off x="0" y="2644811"/>
            <a:ext cx="1571636" cy="1057241"/>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Transition to Jerusalem</a:t>
            </a:r>
            <a:endParaRPr sz="1600" b="1" i="0" u="none" strike="noStrike" cap="none">
              <a:solidFill>
                <a:schemeClr val="lt1"/>
              </a:solidFill>
              <a:latin typeface="Calibri"/>
              <a:ea typeface="Calibri"/>
              <a:cs typeface="Calibri"/>
              <a:sym typeface="Calibri"/>
            </a:endParaRPr>
          </a:p>
        </p:txBody>
      </p:sp>
      <p:sp>
        <p:nvSpPr>
          <p:cNvPr id="547" name="Google Shape;547;p57"/>
          <p:cNvSpPr/>
          <p:nvPr/>
        </p:nvSpPr>
        <p:spPr>
          <a:xfrm>
            <a:off x="1357290" y="2682096"/>
            <a:ext cx="1571636" cy="732234"/>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Commander Exchange</a:t>
            </a:r>
            <a:endParaRPr sz="1400" b="1" i="0" u="none" strike="noStrike" cap="none">
              <a:solidFill>
                <a:schemeClr val="lt1"/>
              </a:solidFill>
              <a:latin typeface="Calibri"/>
              <a:ea typeface="Calibri"/>
              <a:cs typeface="Calibri"/>
              <a:sym typeface="Calibri"/>
            </a:endParaRPr>
          </a:p>
        </p:txBody>
      </p:sp>
      <p:sp>
        <p:nvSpPr>
          <p:cNvPr id="548" name="Google Shape;548;p57"/>
          <p:cNvSpPr/>
          <p:nvPr/>
        </p:nvSpPr>
        <p:spPr>
          <a:xfrm>
            <a:off x="1354097" y="3322196"/>
            <a:ext cx="1785950" cy="1198202"/>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Instability in the Instruction faculty</a:t>
            </a:r>
            <a:endParaRPr sz="1600" b="1" i="0" u="none" strike="noStrike" cap="none">
              <a:solidFill>
                <a:schemeClr val="lt1"/>
              </a:solidFill>
              <a:latin typeface="Calibri"/>
              <a:ea typeface="Calibri"/>
              <a:cs typeface="Calibri"/>
              <a:sym typeface="Calibri"/>
            </a:endParaRPr>
          </a:p>
        </p:txBody>
      </p:sp>
      <p:sp>
        <p:nvSpPr>
          <p:cNvPr id="549" name="Google Shape;549;p57"/>
          <p:cNvSpPr/>
          <p:nvPr/>
        </p:nvSpPr>
        <p:spPr>
          <a:xfrm>
            <a:off x="3639208" y="5428978"/>
            <a:ext cx="1790041" cy="1217175"/>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“Victory Workshop”</a:t>
            </a:r>
            <a:endParaRPr sz="1800" b="1" i="0" u="none" strike="noStrike" cap="none">
              <a:solidFill>
                <a:schemeClr val="lt1"/>
              </a:solidFill>
              <a:latin typeface="Calibri"/>
              <a:ea typeface="Calibri"/>
              <a:cs typeface="Calibri"/>
              <a:sym typeface="Calibri"/>
            </a:endParaRPr>
          </a:p>
        </p:txBody>
      </p:sp>
      <p:sp>
        <p:nvSpPr>
          <p:cNvPr id="550" name="Google Shape;550;p57"/>
          <p:cNvSpPr txBox="1"/>
          <p:nvPr/>
        </p:nvSpPr>
        <p:spPr>
          <a:xfrm>
            <a:off x="428625" y="0"/>
            <a:ext cx="8229600" cy="785812"/>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3600"/>
              <a:buFont typeface="Arial"/>
              <a:buNone/>
            </a:pPr>
            <a:r>
              <a:rPr lang="en-US" sz="3600" b="1" i="0" u="none">
                <a:solidFill>
                  <a:schemeClr val="dk1"/>
                </a:solidFill>
                <a:latin typeface="Arial"/>
                <a:ea typeface="Arial"/>
                <a:cs typeface="Arial"/>
                <a:sym typeface="Arial"/>
              </a:rPr>
              <a:t>What is the System?</a:t>
            </a:r>
            <a:endParaRPr/>
          </a:p>
        </p:txBody>
      </p:sp>
      <p:sp>
        <p:nvSpPr>
          <p:cNvPr id="551" name="Google Shape;551;p57"/>
          <p:cNvSpPr/>
          <p:nvPr/>
        </p:nvSpPr>
        <p:spPr>
          <a:xfrm>
            <a:off x="1" y="3714752"/>
            <a:ext cx="1704956" cy="998508"/>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Change of Material in MA Degree</a:t>
            </a:r>
            <a:endParaRPr sz="1600" b="1" i="0" u="none" strike="noStrike" cap="none">
              <a:solidFill>
                <a:schemeClr val="lt1"/>
              </a:solidFill>
              <a:latin typeface="Calibri"/>
              <a:ea typeface="Calibri"/>
              <a:cs typeface="Calibri"/>
              <a:sym typeface="Calibri"/>
            </a:endParaRPr>
          </a:p>
        </p:txBody>
      </p:sp>
      <p:sp>
        <p:nvSpPr>
          <p:cNvPr id="552" name="Google Shape;552;p57"/>
          <p:cNvSpPr/>
          <p:nvPr/>
        </p:nvSpPr>
        <p:spPr>
          <a:xfrm>
            <a:off x="964379" y="4430470"/>
            <a:ext cx="1821671" cy="998508"/>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Competitive Programs</a:t>
            </a:r>
            <a:endParaRPr sz="1600" b="1" i="0" u="none" strike="noStrike" cap="none">
              <a:solidFill>
                <a:schemeClr val="lt1"/>
              </a:solidFill>
              <a:latin typeface="Calibri"/>
              <a:ea typeface="Calibri"/>
              <a:cs typeface="Calibri"/>
              <a:sym typeface="Calibri"/>
            </a:endParaRPr>
          </a:p>
        </p:txBody>
      </p:sp>
      <p:sp>
        <p:nvSpPr>
          <p:cNvPr id="553" name="Google Shape;553;p57" descr="Harvard Kennedy School"/>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8"/>
          <p:cNvSpPr/>
          <p:nvPr/>
        </p:nvSpPr>
        <p:spPr>
          <a:xfrm>
            <a:off x="2786050" y="2445111"/>
            <a:ext cx="3357586" cy="1863869"/>
          </a:xfrm>
          <a:prstGeom prst="ellipse">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9" name="Google Shape;559;p58"/>
          <p:cNvSpPr/>
          <p:nvPr/>
        </p:nvSpPr>
        <p:spPr>
          <a:xfrm>
            <a:off x="4579937" y="2924175"/>
            <a:ext cx="1431925" cy="939800"/>
          </a:xfrm>
          <a:prstGeom prst="ellipse">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Calibri"/>
              <a:buNone/>
            </a:pPr>
            <a:r>
              <a:rPr lang="en-US" sz="1800" b="1" i="0" u="none">
                <a:solidFill>
                  <a:srgbClr val="000000"/>
                </a:solidFill>
                <a:latin typeface="Calibri"/>
                <a:ea typeface="Calibri"/>
                <a:cs typeface="Calibri"/>
                <a:sym typeface="Calibri"/>
              </a:rPr>
              <a:t>Material</a:t>
            </a:r>
            <a:endParaRPr/>
          </a:p>
        </p:txBody>
      </p:sp>
      <p:sp>
        <p:nvSpPr>
          <p:cNvPr id="560" name="Google Shape;560;p58"/>
          <p:cNvSpPr/>
          <p:nvPr/>
        </p:nvSpPr>
        <p:spPr>
          <a:xfrm>
            <a:off x="2919412" y="2879725"/>
            <a:ext cx="1552575" cy="981075"/>
          </a:xfrm>
          <a:prstGeom prst="ellipse">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Calibri"/>
              <a:buNone/>
            </a:pPr>
            <a:r>
              <a:rPr lang="en-US" sz="1800" b="1" i="0" u="none">
                <a:solidFill>
                  <a:srgbClr val="000000"/>
                </a:solidFill>
                <a:latin typeface="Calibri"/>
                <a:ea typeface="Calibri"/>
                <a:cs typeface="Calibri"/>
                <a:sym typeface="Calibri"/>
              </a:rPr>
              <a:t>Pedagogy</a:t>
            </a:r>
            <a:endParaRPr/>
          </a:p>
        </p:txBody>
      </p:sp>
      <p:sp>
        <p:nvSpPr>
          <p:cNvPr id="561" name="Google Shape;561;p58"/>
          <p:cNvSpPr txBox="1"/>
          <p:nvPr/>
        </p:nvSpPr>
        <p:spPr>
          <a:xfrm>
            <a:off x="4092575" y="2444750"/>
            <a:ext cx="665162" cy="369887"/>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Calibri"/>
              <a:buNone/>
            </a:pPr>
            <a:r>
              <a:rPr lang="en-US" sz="1800" b="1" i="0" u="none">
                <a:solidFill>
                  <a:schemeClr val="dk1"/>
                </a:solidFill>
                <a:latin typeface="Calibri"/>
                <a:ea typeface="Calibri"/>
                <a:cs typeface="Calibri"/>
                <a:sym typeface="Calibri"/>
              </a:rPr>
              <a:t>INDC</a:t>
            </a:r>
            <a:endParaRPr/>
          </a:p>
        </p:txBody>
      </p:sp>
      <p:cxnSp>
        <p:nvCxnSpPr>
          <p:cNvPr id="562" name="Google Shape;562;p58"/>
          <p:cNvCxnSpPr/>
          <p:nvPr/>
        </p:nvCxnSpPr>
        <p:spPr>
          <a:xfrm rot="10800000" flipH="1">
            <a:off x="1087437" y="3976687"/>
            <a:ext cx="2055812" cy="2082800"/>
          </a:xfrm>
          <a:prstGeom prst="straightConnector1">
            <a:avLst/>
          </a:prstGeom>
          <a:noFill/>
          <a:ln w="38100" cap="flat" cmpd="sng">
            <a:solidFill>
              <a:schemeClr val="accent2"/>
            </a:solidFill>
            <a:prstDash val="solid"/>
            <a:miter lim="800000"/>
            <a:headEnd type="none" w="med" len="med"/>
            <a:tailEnd type="stealth" w="med" len="med"/>
          </a:ln>
          <a:effectLst>
            <a:outerShdw blurRad="63500" dist="23000" dir="5400000">
              <a:srgbClr val="000000">
                <a:alpha val="34901"/>
              </a:srgbClr>
            </a:outerShdw>
          </a:effectLst>
        </p:spPr>
      </p:cxnSp>
      <p:sp>
        <p:nvSpPr>
          <p:cNvPr id="563" name="Google Shape;563;p58"/>
          <p:cNvSpPr/>
          <p:nvPr/>
        </p:nvSpPr>
        <p:spPr>
          <a:xfrm>
            <a:off x="0" y="5671516"/>
            <a:ext cx="1714480" cy="1146641"/>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Continued regional fluctuations</a:t>
            </a:r>
            <a:endParaRPr sz="1600" b="1" i="0" u="none" strike="noStrike" cap="none">
              <a:solidFill>
                <a:schemeClr val="lt1"/>
              </a:solidFill>
              <a:latin typeface="Calibri"/>
              <a:ea typeface="Calibri"/>
              <a:cs typeface="Calibri"/>
              <a:sym typeface="Calibri"/>
            </a:endParaRPr>
          </a:p>
        </p:txBody>
      </p:sp>
      <p:sp>
        <p:nvSpPr>
          <p:cNvPr id="564" name="Google Shape;564;p58"/>
          <p:cNvSpPr/>
          <p:nvPr/>
        </p:nvSpPr>
        <p:spPr>
          <a:xfrm>
            <a:off x="1785918" y="5882760"/>
            <a:ext cx="1593782" cy="975240"/>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Transition to Multi-Polarity</a:t>
            </a:r>
            <a:endParaRPr sz="1400" b="1" i="0" u="none" strike="noStrike" cap="none">
              <a:solidFill>
                <a:schemeClr val="lt1"/>
              </a:solidFill>
              <a:latin typeface="Calibri"/>
              <a:ea typeface="Calibri"/>
              <a:cs typeface="Calibri"/>
              <a:sym typeface="Calibri"/>
            </a:endParaRPr>
          </a:p>
        </p:txBody>
      </p:sp>
      <p:cxnSp>
        <p:nvCxnSpPr>
          <p:cNvPr id="565" name="Google Shape;565;p58"/>
          <p:cNvCxnSpPr/>
          <p:nvPr/>
        </p:nvCxnSpPr>
        <p:spPr>
          <a:xfrm flipH="1">
            <a:off x="1547812" y="5805487"/>
            <a:ext cx="642937" cy="33337"/>
          </a:xfrm>
          <a:prstGeom prst="straightConnector1">
            <a:avLst/>
          </a:prstGeom>
          <a:noFill/>
          <a:ln w="38100" cap="flat" cmpd="sng">
            <a:solidFill>
              <a:schemeClr val="accent2"/>
            </a:solidFill>
            <a:prstDash val="solid"/>
            <a:miter lim="800000"/>
            <a:headEnd type="triangle" w="med" len="med"/>
            <a:tailEnd type="stealth" w="med" len="med"/>
          </a:ln>
          <a:effectLst>
            <a:outerShdw blurRad="63500" dist="23000" dir="5400000">
              <a:srgbClr val="000000">
                <a:alpha val="34901"/>
              </a:srgbClr>
            </a:outerShdw>
          </a:effectLst>
        </p:spPr>
      </p:cxnSp>
      <p:sp>
        <p:nvSpPr>
          <p:cNvPr id="566" name="Google Shape;566;p58"/>
          <p:cNvSpPr/>
          <p:nvPr/>
        </p:nvSpPr>
        <p:spPr>
          <a:xfrm>
            <a:off x="7000892" y="4508680"/>
            <a:ext cx="2143108" cy="1131635"/>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Polarity &amp; social atomization in Israel </a:t>
            </a:r>
            <a:endParaRPr sz="1800" b="1" i="0" u="none" strike="noStrike" cap="none">
              <a:solidFill>
                <a:schemeClr val="lt1"/>
              </a:solidFill>
              <a:latin typeface="Calibri"/>
              <a:ea typeface="Calibri"/>
              <a:cs typeface="Calibri"/>
              <a:sym typeface="Calibri"/>
            </a:endParaRPr>
          </a:p>
        </p:txBody>
      </p:sp>
      <p:sp>
        <p:nvSpPr>
          <p:cNvPr id="567" name="Google Shape;567;p58"/>
          <p:cNvSpPr/>
          <p:nvPr/>
        </p:nvSpPr>
        <p:spPr>
          <a:xfrm>
            <a:off x="5286380" y="5440614"/>
            <a:ext cx="1714512" cy="1198129"/>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Gideon Multi-Year Program &amp; momentum</a:t>
            </a:r>
            <a:endParaRPr sz="1600" b="1" i="0" u="none" strike="noStrike" cap="none">
              <a:solidFill>
                <a:schemeClr val="lt1"/>
              </a:solidFill>
              <a:latin typeface="Calibri"/>
              <a:ea typeface="Calibri"/>
              <a:cs typeface="Calibri"/>
              <a:sym typeface="Calibri"/>
            </a:endParaRPr>
          </a:p>
        </p:txBody>
      </p:sp>
      <p:cxnSp>
        <p:nvCxnSpPr>
          <p:cNvPr id="568" name="Google Shape;568;p58"/>
          <p:cNvCxnSpPr/>
          <p:nvPr/>
        </p:nvCxnSpPr>
        <p:spPr>
          <a:xfrm rot="5400000" flipH="1">
            <a:off x="5103812" y="4435475"/>
            <a:ext cx="1330325" cy="679450"/>
          </a:xfrm>
          <a:prstGeom prst="straightConnector1">
            <a:avLst/>
          </a:prstGeom>
          <a:noFill/>
          <a:ln w="38100" cap="flat" cmpd="sng">
            <a:solidFill>
              <a:srgbClr val="9BBB59"/>
            </a:solidFill>
            <a:prstDash val="solid"/>
            <a:miter lim="800000"/>
            <a:headEnd type="triangle" w="med" len="med"/>
            <a:tailEnd type="triangle" w="med" len="med"/>
          </a:ln>
          <a:effectLst>
            <a:outerShdw blurRad="63500" dist="23000" dir="5400000">
              <a:srgbClr val="000000">
                <a:alpha val="34901"/>
              </a:srgbClr>
            </a:outerShdw>
          </a:effectLst>
        </p:spPr>
      </p:cxnSp>
      <p:cxnSp>
        <p:nvCxnSpPr>
          <p:cNvPr id="569" name="Google Shape;569;p58"/>
          <p:cNvCxnSpPr/>
          <p:nvPr/>
        </p:nvCxnSpPr>
        <p:spPr>
          <a:xfrm rot="5400000">
            <a:off x="7004050" y="5329237"/>
            <a:ext cx="165100" cy="457200"/>
          </a:xfrm>
          <a:prstGeom prst="straightConnector1">
            <a:avLst/>
          </a:prstGeom>
          <a:noFill/>
          <a:ln w="38100" cap="flat" cmpd="sng">
            <a:solidFill>
              <a:srgbClr val="9BBB59"/>
            </a:solidFill>
            <a:prstDash val="solid"/>
            <a:miter lim="800000"/>
            <a:headEnd type="none" w="med" len="med"/>
            <a:tailEnd type="triangle" w="med" len="med"/>
          </a:ln>
          <a:effectLst>
            <a:outerShdw blurRad="63500" dist="23000" dir="5400000">
              <a:srgbClr val="000000">
                <a:alpha val="34901"/>
              </a:srgbClr>
            </a:outerShdw>
          </a:effectLst>
        </p:spPr>
      </p:cxnSp>
      <p:cxnSp>
        <p:nvCxnSpPr>
          <p:cNvPr id="570" name="Google Shape;570;p58"/>
          <p:cNvCxnSpPr/>
          <p:nvPr/>
        </p:nvCxnSpPr>
        <p:spPr>
          <a:xfrm rot="5400000" flipH="1">
            <a:off x="6637337" y="3073400"/>
            <a:ext cx="798512" cy="2071687"/>
          </a:xfrm>
          <a:prstGeom prst="straightConnector1">
            <a:avLst/>
          </a:prstGeom>
          <a:noFill/>
          <a:ln w="38100" cap="flat" cmpd="sng">
            <a:solidFill>
              <a:srgbClr val="9BBB59"/>
            </a:solidFill>
            <a:prstDash val="solid"/>
            <a:miter lim="800000"/>
            <a:headEnd type="none" w="med" len="med"/>
            <a:tailEnd type="stealth" w="med" len="med"/>
          </a:ln>
          <a:effectLst>
            <a:outerShdw blurRad="63500" dist="23000" dir="5400000">
              <a:srgbClr val="000000">
                <a:alpha val="34901"/>
              </a:srgbClr>
            </a:outerShdw>
          </a:effectLst>
        </p:spPr>
      </p:cxnSp>
      <p:cxnSp>
        <p:nvCxnSpPr>
          <p:cNvPr id="571" name="Google Shape;571;p58"/>
          <p:cNvCxnSpPr/>
          <p:nvPr/>
        </p:nvCxnSpPr>
        <p:spPr>
          <a:xfrm flipH="1">
            <a:off x="2857500" y="4394200"/>
            <a:ext cx="1576387" cy="1489075"/>
          </a:xfrm>
          <a:prstGeom prst="straightConnector1">
            <a:avLst/>
          </a:prstGeom>
          <a:noFill/>
          <a:ln w="38100" cap="flat" cmpd="sng">
            <a:solidFill>
              <a:schemeClr val="accent2"/>
            </a:solidFill>
            <a:prstDash val="solid"/>
            <a:miter lim="800000"/>
            <a:headEnd type="triangle" w="med" len="med"/>
            <a:tailEnd type="stealth" w="med" len="med"/>
          </a:ln>
          <a:effectLst>
            <a:outerShdw blurRad="63500" dist="23000" dir="5400000">
              <a:srgbClr val="000000">
                <a:alpha val="34901"/>
              </a:srgbClr>
            </a:outerShdw>
          </a:effectLst>
        </p:spPr>
      </p:cxnSp>
      <p:grpSp>
        <p:nvGrpSpPr>
          <p:cNvPr id="572" name="Google Shape;572;p58"/>
          <p:cNvGrpSpPr/>
          <p:nvPr/>
        </p:nvGrpSpPr>
        <p:grpSpPr>
          <a:xfrm>
            <a:off x="1177925" y="903287"/>
            <a:ext cx="4429125" cy="1330325"/>
            <a:chOff x="1214414" y="357166"/>
            <a:chExt cx="4429156" cy="1428761"/>
          </a:xfrm>
        </p:grpSpPr>
        <p:sp>
          <p:nvSpPr>
            <p:cNvPr id="573" name="Google Shape;573;p58"/>
            <p:cNvSpPr/>
            <p:nvPr/>
          </p:nvSpPr>
          <p:spPr>
            <a:xfrm>
              <a:off x="1214414" y="797621"/>
              <a:ext cx="1857388" cy="988306"/>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4.0 Technological Revolution</a:t>
              </a:r>
              <a:endParaRPr sz="1800" b="1" i="0" u="none" strike="noStrike" cap="none">
                <a:solidFill>
                  <a:schemeClr val="lt1"/>
                </a:solidFill>
                <a:latin typeface="Calibri"/>
                <a:ea typeface="Calibri"/>
                <a:cs typeface="Calibri"/>
                <a:sym typeface="Calibri"/>
              </a:endParaRPr>
            </a:p>
          </p:txBody>
        </p:sp>
        <p:sp>
          <p:nvSpPr>
            <p:cNvPr id="574" name="Google Shape;574;p58"/>
            <p:cNvSpPr/>
            <p:nvPr/>
          </p:nvSpPr>
          <p:spPr>
            <a:xfrm>
              <a:off x="3786182" y="357166"/>
              <a:ext cx="1857388" cy="1214446"/>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Changes in the Pace of Technological Change </a:t>
              </a:r>
              <a:endParaRPr sz="1800" b="1" i="0" u="none" strike="noStrike" cap="none">
                <a:solidFill>
                  <a:schemeClr val="lt1"/>
                </a:solidFill>
                <a:latin typeface="Calibri"/>
                <a:ea typeface="Calibri"/>
                <a:cs typeface="Calibri"/>
                <a:sym typeface="Calibri"/>
              </a:endParaRPr>
            </a:p>
          </p:txBody>
        </p:sp>
        <p:sp>
          <p:nvSpPr>
            <p:cNvPr id="575" name="Google Shape;575;p58"/>
            <p:cNvSpPr/>
            <p:nvPr/>
          </p:nvSpPr>
          <p:spPr>
            <a:xfrm>
              <a:off x="3143240" y="1285860"/>
              <a:ext cx="714380" cy="285752"/>
            </a:xfrm>
            <a:prstGeom prst="curvedUpArrow">
              <a:avLst>
                <a:gd name="adj1" fmla="val 25000"/>
                <a:gd name="adj2" fmla="val 50000"/>
                <a:gd name="adj3" fmla="val 25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76" name="Google Shape;576;p58"/>
          <p:cNvSpPr/>
          <p:nvPr/>
        </p:nvSpPr>
        <p:spPr>
          <a:xfrm>
            <a:off x="3071802" y="1380043"/>
            <a:ext cx="642942" cy="332834"/>
          </a:xfrm>
          <a:prstGeom prst="curvedDownArrow">
            <a:avLst>
              <a:gd name="adj1" fmla="val 25000"/>
              <a:gd name="adj2" fmla="val 50000"/>
              <a:gd name="adj3" fmla="val 25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7" name="Google Shape;577;p58"/>
          <p:cNvSpPr/>
          <p:nvPr/>
        </p:nvSpPr>
        <p:spPr>
          <a:xfrm>
            <a:off x="6858016" y="1339851"/>
            <a:ext cx="1428760" cy="1038694"/>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Cyber as a dimension and tool of warfare</a:t>
            </a:r>
            <a:endParaRPr sz="1600" b="1" i="0" u="none" strike="noStrike" cap="none">
              <a:solidFill>
                <a:schemeClr val="lt1"/>
              </a:solidFill>
              <a:latin typeface="Calibri"/>
              <a:ea typeface="Calibri"/>
              <a:cs typeface="Calibri"/>
              <a:sym typeface="Calibri"/>
            </a:endParaRPr>
          </a:p>
        </p:txBody>
      </p:sp>
      <p:sp>
        <p:nvSpPr>
          <p:cNvPr id="578" name="Google Shape;578;p58"/>
          <p:cNvSpPr/>
          <p:nvPr/>
        </p:nvSpPr>
        <p:spPr>
          <a:xfrm>
            <a:off x="5949961" y="765492"/>
            <a:ext cx="1285884" cy="599101"/>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Urban Warfare</a:t>
            </a:r>
            <a:endParaRPr sz="1800" b="1" i="0" u="none" strike="noStrike" cap="none">
              <a:solidFill>
                <a:schemeClr val="lt1"/>
              </a:solidFill>
              <a:latin typeface="Calibri"/>
              <a:ea typeface="Calibri"/>
              <a:cs typeface="Calibri"/>
              <a:sym typeface="Calibri"/>
            </a:endParaRPr>
          </a:p>
        </p:txBody>
      </p:sp>
      <p:sp>
        <p:nvSpPr>
          <p:cNvPr id="579" name="Google Shape;579;p58"/>
          <p:cNvSpPr/>
          <p:nvPr/>
        </p:nvSpPr>
        <p:spPr>
          <a:xfrm>
            <a:off x="7878760" y="576010"/>
            <a:ext cx="1357322" cy="837375"/>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Warfare Intelligence Based</a:t>
            </a:r>
            <a:endParaRPr sz="1800" b="1" i="0" u="none" strike="noStrike" cap="none">
              <a:solidFill>
                <a:schemeClr val="lt1"/>
              </a:solidFill>
              <a:latin typeface="Calibri"/>
              <a:ea typeface="Calibri"/>
              <a:cs typeface="Calibri"/>
              <a:sym typeface="Calibri"/>
            </a:endParaRPr>
          </a:p>
        </p:txBody>
      </p:sp>
      <p:sp>
        <p:nvSpPr>
          <p:cNvPr id="580" name="Google Shape;580;p58"/>
          <p:cNvSpPr/>
          <p:nvPr/>
        </p:nvSpPr>
        <p:spPr>
          <a:xfrm>
            <a:off x="5685243" y="2076378"/>
            <a:ext cx="1357322" cy="798801"/>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RMA 4.0</a:t>
            </a:r>
            <a:endParaRPr sz="1800" b="1" i="0" u="none" strike="noStrike" cap="none">
              <a:solidFill>
                <a:schemeClr val="lt1"/>
              </a:solidFill>
              <a:latin typeface="Calibri"/>
              <a:ea typeface="Calibri"/>
              <a:cs typeface="Calibri"/>
              <a:sym typeface="Calibri"/>
            </a:endParaRPr>
          </a:p>
        </p:txBody>
      </p:sp>
      <p:sp>
        <p:nvSpPr>
          <p:cNvPr id="581" name="Google Shape;581;p58"/>
          <p:cNvSpPr/>
          <p:nvPr/>
        </p:nvSpPr>
        <p:spPr>
          <a:xfrm>
            <a:off x="0" y="2644811"/>
            <a:ext cx="1571636" cy="1057241"/>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Transition to Jerusalem</a:t>
            </a:r>
            <a:endParaRPr sz="1600" b="1" i="0" u="none" strike="noStrike" cap="none">
              <a:solidFill>
                <a:schemeClr val="lt1"/>
              </a:solidFill>
              <a:latin typeface="Calibri"/>
              <a:ea typeface="Calibri"/>
              <a:cs typeface="Calibri"/>
              <a:sym typeface="Calibri"/>
            </a:endParaRPr>
          </a:p>
        </p:txBody>
      </p:sp>
      <p:sp>
        <p:nvSpPr>
          <p:cNvPr id="582" name="Google Shape;582;p58"/>
          <p:cNvSpPr/>
          <p:nvPr/>
        </p:nvSpPr>
        <p:spPr>
          <a:xfrm>
            <a:off x="1357290" y="2682096"/>
            <a:ext cx="1571636" cy="732234"/>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Commander Exchange</a:t>
            </a:r>
            <a:endParaRPr sz="1400" b="1" i="0" u="none" strike="noStrike" cap="none">
              <a:solidFill>
                <a:schemeClr val="lt1"/>
              </a:solidFill>
              <a:latin typeface="Calibri"/>
              <a:ea typeface="Calibri"/>
              <a:cs typeface="Calibri"/>
              <a:sym typeface="Calibri"/>
            </a:endParaRPr>
          </a:p>
        </p:txBody>
      </p:sp>
      <p:sp>
        <p:nvSpPr>
          <p:cNvPr id="583" name="Google Shape;583;p58"/>
          <p:cNvSpPr/>
          <p:nvPr/>
        </p:nvSpPr>
        <p:spPr>
          <a:xfrm>
            <a:off x="1354097" y="3322196"/>
            <a:ext cx="1785950" cy="1198202"/>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Instability in the Instruction faculty</a:t>
            </a:r>
            <a:endParaRPr sz="1600" b="1" i="0" u="none" strike="noStrike" cap="none">
              <a:solidFill>
                <a:schemeClr val="lt1"/>
              </a:solidFill>
              <a:latin typeface="Calibri"/>
              <a:ea typeface="Calibri"/>
              <a:cs typeface="Calibri"/>
              <a:sym typeface="Calibri"/>
            </a:endParaRPr>
          </a:p>
        </p:txBody>
      </p:sp>
      <p:sp>
        <p:nvSpPr>
          <p:cNvPr id="584" name="Google Shape;584;p58"/>
          <p:cNvSpPr/>
          <p:nvPr/>
        </p:nvSpPr>
        <p:spPr>
          <a:xfrm>
            <a:off x="3639208" y="5428978"/>
            <a:ext cx="1790041" cy="1217175"/>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“Victory Workshop”</a:t>
            </a:r>
            <a:endParaRPr sz="1800" b="1" i="0" u="none" strike="noStrike" cap="none">
              <a:solidFill>
                <a:schemeClr val="lt1"/>
              </a:solidFill>
              <a:latin typeface="Calibri"/>
              <a:ea typeface="Calibri"/>
              <a:cs typeface="Calibri"/>
              <a:sym typeface="Calibri"/>
            </a:endParaRPr>
          </a:p>
        </p:txBody>
      </p:sp>
      <p:sp>
        <p:nvSpPr>
          <p:cNvPr id="585" name="Google Shape;585;p58"/>
          <p:cNvSpPr/>
          <p:nvPr/>
        </p:nvSpPr>
        <p:spPr>
          <a:xfrm>
            <a:off x="1" y="3714752"/>
            <a:ext cx="1704956" cy="998508"/>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Change of Material in MA Degree</a:t>
            </a:r>
            <a:endParaRPr sz="1600" b="1" i="0" u="none" strike="noStrike" cap="none">
              <a:solidFill>
                <a:schemeClr val="lt1"/>
              </a:solidFill>
              <a:latin typeface="Calibri"/>
              <a:ea typeface="Calibri"/>
              <a:cs typeface="Calibri"/>
              <a:sym typeface="Calibri"/>
            </a:endParaRPr>
          </a:p>
        </p:txBody>
      </p:sp>
      <p:sp>
        <p:nvSpPr>
          <p:cNvPr id="586" name="Google Shape;586;p58"/>
          <p:cNvSpPr/>
          <p:nvPr/>
        </p:nvSpPr>
        <p:spPr>
          <a:xfrm>
            <a:off x="964379" y="4430470"/>
            <a:ext cx="1821671" cy="998508"/>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Competitive Programs</a:t>
            </a:r>
            <a:endParaRPr sz="1600" b="1" i="0" u="none" strike="noStrike" cap="none">
              <a:solidFill>
                <a:schemeClr val="lt1"/>
              </a:solidFill>
              <a:latin typeface="Calibri"/>
              <a:ea typeface="Calibri"/>
              <a:cs typeface="Calibri"/>
              <a:sym typeface="Calibri"/>
            </a:endParaRPr>
          </a:p>
        </p:txBody>
      </p:sp>
      <p:sp>
        <p:nvSpPr>
          <p:cNvPr id="587" name="Google Shape;587;p58" descr="Harvard Kennedy School"/>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88" name="Google Shape;588;p58"/>
          <p:cNvSpPr/>
          <p:nvPr/>
        </p:nvSpPr>
        <p:spPr>
          <a:xfrm>
            <a:off x="7812360" y="2331284"/>
            <a:ext cx="1245127" cy="665668"/>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Long Range Fire</a:t>
            </a:r>
            <a:endParaRPr sz="1800" b="1" i="0" u="none" strike="noStrike" cap="none">
              <a:solidFill>
                <a:schemeClr val="lt1"/>
              </a:solidFill>
              <a:latin typeface="Calibri"/>
              <a:ea typeface="Calibri"/>
              <a:cs typeface="Calibri"/>
              <a:sym typeface="Calibri"/>
            </a:endParaRPr>
          </a:p>
        </p:txBody>
      </p:sp>
      <p:pic>
        <p:nvPicPr>
          <p:cNvPr id="589" name="Google Shape;589;p58"/>
          <p:cNvPicPr preferRelativeResize="0"/>
          <p:nvPr/>
        </p:nvPicPr>
        <p:blipFill rotWithShape="1">
          <a:blip r:embed="rId3">
            <a:alphaModFix/>
          </a:blip>
          <a:srcRect/>
          <a:stretch/>
        </p:blipFill>
        <p:spPr>
          <a:xfrm>
            <a:off x="1203325" y="1130300"/>
            <a:ext cx="6737350" cy="4597400"/>
          </a:xfrm>
          <a:prstGeom prst="rect">
            <a:avLst/>
          </a:prstGeom>
          <a:noFill/>
          <a:ln>
            <a:noFill/>
          </a:ln>
        </p:spPr>
      </p:pic>
      <p:sp>
        <p:nvSpPr>
          <p:cNvPr id="590" name="Google Shape;590;p58"/>
          <p:cNvSpPr txBox="1"/>
          <p:nvPr/>
        </p:nvSpPr>
        <p:spPr>
          <a:xfrm>
            <a:off x="428625" y="0"/>
            <a:ext cx="8229600" cy="785812"/>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3600"/>
              <a:buFont typeface="Arial"/>
              <a:buNone/>
            </a:pPr>
            <a:r>
              <a:rPr lang="en-US" sz="3600" b="1" i="0" u="none">
                <a:solidFill>
                  <a:schemeClr val="dk1"/>
                </a:solidFill>
                <a:latin typeface="Arial"/>
                <a:ea typeface="Arial"/>
                <a:cs typeface="Arial"/>
                <a:sym typeface="Arial"/>
              </a:rPr>
              <a:t>What is the System?</a:t>
            </a:r>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9"/>
          <p:cNvSpPr/>
          <p:nvPr/>
        </p:nvSpPr>
        <p:spPr>
          <a:xfrm>
            <a:off x="2786050" y="2445111"/>
            <a:ext cx="3357586" cy="1863869"/>
          </a:xfrm>
          <a:prstGeom prst="ellipse">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6" name="Google Shape;596;p59"/>
          <p:cNvSpPr/>
          <p:nvPr/>
        </p:nvSpPr>
        <p:spPr>
          <a:xfrm>
            <a:off x="4579937" y="2924175"/>
            <a:ext cx="1431925" cy="939800"/>
          </a:xfrm>
          <a:prstGeom prst="ellipse">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Calibri"/>
              <a:buNone/>
            </a:pPr>
            <a:r>
              <a:rPr lang="en-US" sz="1800" b="1" i="0" u="none">
                <a:solidFill>
                  <a:srgbClr val="000000"/>
                </a:solidFill>
                <a:latin typeface="Calibri"/>
                <a:ea typeface="Calibri"/>
                <a:cs typeface="Calibri"/>
                <a:sym typeface="Calibri"/>
              </a:rPr>
              <a:t>Material</a:t>
            </a:r>
            <a:endParaRPr/>
          </a:p>
        </p:txBody>
      </p:sp>
      <p:sp>
        <p:nvSpPr>
          <p:cNvPr id="597" name="Google Shape;597;p59"/>
          <p:cNvSpPr/>
          <p:nvPr/>
        </p:nvSpPr>
        <p:spPr>
          <a:xfrm>
            <a:off x="2919412" y="2879725"/>
            <a:ext cx="1552575" cy="981075"/>
          </a:xfrm>
          <a:prstGeom prst="ellipse">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Calibri"/>
              <a:buNone/>
            </a:pPr>
            <a:r>
              <a:rPr lang="en-US" sz="1800" b="1" i="0" u="none">
                <a:solidFill>
                  <a:srgbClr val="000000"/>
                </a:solidFill>
                <a:latin typeface="Calibri"/>
                <a:ea typeface="Calibri"/>
                <a:cs typeface="Calibri"/>
                <a:sym typeface="Calibri"/>
              </a:rPr>
              <a:t>Pedagogy</a:t>
            </a:r>
            <a:endParaRPr/>
          </a:p>
        </p:txBody>
      </p:sp>
      <p:sp>
        <p:nvSpPr>
          <p:cNvPr id="598" name="Google Shape;598;p59"/>
          <p:cNvSpPr txBox="1"/>
          <p:nvPr/>
        </p:nvSpPr>
        <p:spPr>
          <a:xfrm>
            <a:off x="4092575" y="2444750"/>
            <a:ext cx="665162" cy="369887"/>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Calibri"/>
              <a:buNone/>
            </a:pPr>
            <a:r>
              <a:rPr lang="en-US" sz="1800" b="1" i="0" u="none">
                <a:solidFill>
                  <a:schemeClr val="dk1"/>
                </a:solidFill>
                <a:latin typeface="Calibri"/>
                <a:ea typeface="Calibri"/>
                <a:cs typeface="Calibri"/>
                <a:sym typeface="Calibri"/>
              </a:rPr>
              <a:t>INDC</a:t>
            </a:r>
            <a:endParaRPr/>
          </a:p>
        </p:txBody>
      </p:sp>
      <p:sp>
        <p:nvSpPr>
          <p:cNvPr id="600" name="Google Shape;600;p59"/>
          <p:cNvSpPr/>
          <p:nvPr/>
        </p:nvSpPr>
        <p:spPr>
          <a:xfrm>
            <a:off x="0" y="5671516"/>
            <a:ext cx="1714480" cy="1146641"/>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Continued regional fluctuations</a:t>
            </a:r>
            <a:endParaRPr sz="1600" b="1" i="0" u="none" strike="noStrike" cap="none">
              <a:solidFill>
                <a:schemeClr val="lt1"/>
              </a:solidFill>
              <a:latin typeface="Calibri"/>
              <a:ea typeface="Calibri"/>
              <a:cs typeface="Calibri"/>
              <a:sym typeface="Calibri"/>
            </a:endParaRPr>
          </a:p>
        </p:txBody>
      </p:sp>
      <p:sp>
        <p:nvSpPr>
          <p:cNvPr id="601" name="Google Shape;601;p59"/>
          <p:cNvSpPr/>
          <p:nvPr/>
        </p:nvSpPr>
        <p:spPr>
          <a:xfrm>
            <a:off x="1785918" y="5882760"/>
            <a:ext cx="1593782" cy="975240"/>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Transition to Multi-Polarity</a:t>
            </a:r>
            <a:endParaRPr sz="1400" b="1" i="0" u="none" strike="noStrike" cap="none">
              <a:solidFill>
                <a:schemeClr val="lt1"/>
              </a:solidFill>
              <a:latin typeface="Calibri"/>
              <a:ea typeface="Calibri"/>
              <a:cs typeface="Calibri"/>
              <a:sym typeface="Calibri"/>
            </a:endParaRPr>
          </a:p>
        </p:txBody>
      </p:sp>
      <p:cxnSp>
        <p:nvCxnSpPr>
          <p:cNvPr id="602" name="Google Shape;602;p59"/>
          <p:cNvCxnSpPr/>
          <p:nvPr/>
        </p:nvCxnSpPr>
        <p:spPr>
          <a:xfrm flipH="1">
            <a:off x="1547812" y="5805487"/>
            <a:ext cx="642937" cy="33337"/>
          </a:xfrm>
          <a:prstGeom prst="straightConnector1">
            <a:avLst/>
          </a:prstGeom>
          <a:noFill/>
          <a:ln w="38100" cap="flat" cmpd="sng">
            <a:solidFill>
              <a:schemeClr val="accent2"/>
            </a:solidFill>
            <a:prstDash val="solid"/>
            <a:miter lim="800000"/>
            <a:headEnd type="triangle" w="med" len="med"/>
            <a:tailEnd type="stealth" w="med" len="med"/>
          </a:ln>
          <a:effectLst>
            <a:outerShdw blurRad="63500" dist="23000" dir="5400000">
              <a:srgbClr val="000000">
                <a:alpha val="34901"/>
              </a:srgbClr>
            </a:outerShdw>
          </a:effectLst>
        </p:spPr>
      </p:cxnSp>
      <p:sp>
        <p:nvSpPr>
          <p:cNvPr id="603" name="Google Shape;603;p59"/>
          <p:cNvSpPr/>
          <p:nvPr/>
        </p:nvSpPr>
        <p:spPr>
          <a:xfrm>
            <a:off x="7000892" y="4508680"/>
            <a:ext cx="2143108" cy="1131635"/>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Polarity &amp; social atomization in Israel </a:t>
            </a:r>
            <a:endParaRPr sz="1800" b="1" i="0" u="none" strike="noStrike" cap="none">
              <a:solidFill>
                <a:schemeClr val="lt1"/>
              </a:solidFill>
              <a:latin typeface="Calibri"/>
              <a:ea typeface="Calibri"/>
              <a:cs typeface="Calibri"/>
              <a:sym typeface="Calibri"/>
            </a:endParaRPr>
          </a:p>
        </p:txBody>
      </p:sp>
      <p:sp>
        <p:nvSpPr>
          <p:cNvPr id="604" name="Google Shape;604;p59"/>
          <p:cNvSpPr/>
          <p:nvPr/>
        </p:nvSpPr>
        <p:spPr>
          <a:xfrm>
            <a:off x="5286380" y="5440614"/>
            <a:ext cx="1714512" cy="1198129"/>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Gideon Multi-Year Program &amp; momentum</a:t>
            </a:r>
            <a:endParaRPr sz="1600" b="1" i="0" u="none" strike="noStrike" cap="none">
              <a:solidFill>
                <a:schemeClr val="lt1"/>
              </a:solidFill>
              <a:latin typeface="Calibri"/>
              <a:ea typeface="Calibri"/>
              <a:cs typeface="Calibri"/>
              <a:sym typeface="Calibri"/>
            </a:endParaRPr>
          </a:p>
        </p:txBody>
      </p:sp>
      <p:cxnSp>
        <p:nvCxnSpPr>
          <p:cNvPr id="605" name="Google Shape;605;p59"/>
          <p:cNvCxnSpPr/>
          <p:nvPr/>
        </p:nvCxnSpPr>
        <p:spPr>
          <a:xfrm rot="5400000" flipH="1">
            <a:off x="5103812" y="4435475"/>
            <a:ext cx="1330325" cy="679450"/>
          </a:xfrm>
          <a:prstGeom prst="straightConnector1">
            <a:avLst/>
          </a:prstGeom>
          <a:noFill/>
          <a:ln w="38100" cap="flat" cmpd="sng">
            <a:solidFill>
              <a:srgbClr val="9BBB59"/>
            </a:solidFill>
            <a:prstDash val="solid"/>
            <a:miter lim="800000"/>
            <a:headEnd type="triangle" w="med" len="med"/>
            <a:tailEnd type="triangle" w="med" len="med"/>
          </a:ln>
          <a:effectLst>
            <a:outerShdw blurRad="63500" dist="23000" dir="5400000">
              <a:srgbClr val="000000">
                <a:alpha val="34901"/>
              </a:srgbClr>
            </a:outerShdw>
          </a:effectLst>
        </p:spPr>
      </p:cxnSp>
      <p:cxnSp>
        <p:nvCxnSpPr>
          <p:cNvPr id="606" name="Google Shape;606;p59"/>
          <p:cNvCxnSpPr/>
          <p:nvPr/>
        </p:nvCxnSpPr>
        <p:spPr>
          <a:xfrm rot="5400000">
            <a:off x="7004050" y="5329237"/>
            <a:ext cx="165100" cy="457200"/>
          </a:xfrm>
          <a:prstGeom prst="straightConnector1">
            <a:avLst/>
          </a:prstGeom>
          <a:noFill/>
          <a:ln w="38100" cap="flat" cmpd="sng">
            <a:solidFill>
              <a:srgbClr val="9BBB59"/>
            </a:solidFill>
            <a:prstDash val="solid"/>
            <a:miter lim="800000"/>
            <a:headEnd type="none" w="med" len="med"/>
            <a:tailEnd type="triangle" w="med" len="med"/>
          </a:ln>
          <a:effectLst>
            <a:outerShdw blurRad="63500" dist="23000" dir="5400000">
              <a:srgbClr val="000000">
                <a:alpha val="34901"/>
              </a:srgbClr>
            </a:outerShdw>
          </a:effectLst>
        </p:spPr>
      </p:cxnSp>
      <p:cxnSp>
        <p:nvCxnSpPr>
          <p:cNvPr id="607" name="Google Shape;607;p59"/>
          <p:cNvCxnSpPr/>
          <p:nvPr/>
        </p:nvCxnSpPr>
        <p:spPr>
          <a:xfrm rot="5400000" flipH="1">
            <a:off x="6637337" y="3073400"/>
            <a:ext cx="798512" cy="2071687"/>
          </a:xfrm>
          <a:prstGeom prst="straightConnector1">
            <a:avLst/>
          </a:prstGeom>
          <a:noFill/>
          <a:ln w="38100" cap="flat" cmpd="sng">
            <a:solidFill>
              <a:srgbClr val="9BBB59"/>
            </a:solidFill>
            <a:prstDash val="solid"/>
            <a:miter lim="800000"/>
            <a:headEnd type="none" w="med" len="med"/>
            <a:tailEnd type="stealth" w="med" len="med"/>
          </a:ln>
          <a:effectLst>
            <a:outerShdw blurRad="63500" dist="23000" dir="5400000">
              <a:srgbClr val="000000">
                <a:alpha val="34901"/>
              </a:srgbClr>
            </a:outerShdw>
          </a:effectLst>
        </p:spPr>
      </p:cxnSp>
      <p:grpSp>
        <p:nvGrpSpPr>
          <p:cNvPr id="609" name="Google Shape;609;p59"/>
          <p:cNvGrpSpPr/>
          <p:nvPr/>
        </p:nvGrpSpPr>
        <p:grpSpPr>
          <a:xfrm>
            <a:off x="1177925" y="903287"/>
            <a:ext cx="4429125" cy="1330325"/>
            <a:chOff x="1214414" y="357166"/>
            <a:chExt cx="4429156" cy="1428761"/>
          </a:xfrm>
        </p:grpSpPr>
        <p:sp>
          <p:nvSpPr>
            <p:cNvPr id="610" name="Google Shape;610;p59"/>
            <p:cNvSpPr/>
            <p:nvPr/>
          </p:nvSpPr>
          <p:spPr>
            <a:xfrm>
              <a:off x="1214414" y="797621"/>
              <a:ext cx="1857388" cy="988306"/>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Technological </a:t>
              </a:r>
              <a:endParaRPr/>
            </a:p>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4.0 Revolution</a:t>
              </a:r>
              <a:endParaRPr sz="1800" b="1" i="0" u="none" strike="noStrike" cap="none">
                <a:solidFill>
                  <a:schemeClr val="lt1"/>
                </a:solidFill>
                <a:latin typeface="Calibri"/>
                <a:ea typeface="Calibri"/>
                <a:cs typeface="Calibri"/>
                <a:sym typeface="Calibri"/>
              </a:endParaRPr>
            </a:p>
          </p:txBody>
        </p:sp>
        <p:sp>
          <p:nvSpPr>
            <p:cNvPr id="611" name="Google Shape;611;p59"/>
            <p:cNvSpPr/>
            <p:nvPr/>
          </p:nvSpPr>
          <p:spPr>
            <a:xfrm>
              <a:off x="3786182" y="357166"/>
              <a:ext cx="1857388" cy="1214446"/>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Changes in the Pace of Technological Change </a:t>
              </a:r>
              <a:endParaRPr sz="1800" b="1" i="0" u="none" strike="noStrike" cap="none">
                <a:solidFill>
                  <a:schemeClr val="lt1"/>
                </a:solidFill>
                <a:latin typeface="Calibri"/>
                <a:ea typeface="Calibri"/>
                <a:cs typeface="Calibri"/>
                <a:sym typeface="Calibri"/>
              </a:endParaRPr>
            </a:p>
          </p:txBody>
        </p:sp>
        <p:sp>
          <p:nvSpPr>
            <p:cNvPr id="612" name="Google Shape;612;p59"/>
            <p:cNvSpPr/>
            <p:nvPr/>
          </p:nvSpPr>
          <p:spPr>
            <a:xfrm>
              <a:off x="3143240" y="1285860"/>
              <a:ext cx="714380" cy="285752"/>
            </a:xfrm>
            <a:prstGeom prst="curvedUpArrow">
              <a:avLst>
                <a:gd name="adj1" fmla="val 25000"/>
                <a:gd name="adj2" fmla="val 50000"/>
                <a:gd name="adj3" fmla="val 25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13" name="Google Shape;613;p59"/>
          <p:cNvSpPr/>
          <p:nvPr/>
        </p:nvSpPr>
        <p:spPr>
          <a:xfrm>
            <a:off x="3071802" y="1380043"/>
            <a:ext cx="642942" cy="332834"/>
          </a:xfrm>
          <a:prstGeom prst="curvedDownArrow">
            <a:avLst>
              <a:gd name="adj1" fmla="val 25000"/>
              <a:gd name="adj2" fmla="val 50000"/>
              <a:gd name="adj3" fmla="val 25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4" name="Google Shape;614;p59"/>
          <p:cNvSpPr/>
          <p:nvPr/>
        </p:nvSpPr>
        <p:spPr>
          <a:xfrm>
            <a:off x="6858016" y="1339851"/>
            <a:ext cx="1428760" cy="1038694"/>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Cyber as a dimension and tool of warfare</a:t>
            </a:r>
            <a:endParaRPr sz="1600" b="1" i="0" u="none" strike="noStrike" cap="none">
              <a:solidFill>
                <a:schemeClr val="lt1"/>
              </a:solidFill>
              <a:latin typeface="Calibri"/>
              <a:ea typeface="Calibri"/>
              <a:cs typeface="Calibri"/>
              <a:sym typeface="Calibri"/>
            </a:endParaRPr>
          </a:p>
        </p:txBody>
      </p:sp>
      <p:sp>
        <p:nvSpPr>
          <p:cNvPr id="615" name="Google Shape;615;p59"/>
          <p:cNvSpPr/>
          <p:nvPr/>
        </p:nvSpPr>
        <p:spPr>
          <a:xfrm>
            <a:off x="5949961" y="765492"/>
            <a:ext cx="1285884" cy="599101"/>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Urban Warfare</a:t>
            </a:r>
            <a:endParaRPr sz="1800" b="1" i="0" u="none" strike="noStrike" cap="none">
              <a:solidFill>
                <a:schemeClr val="lt1"/>
              </a:solidFill>
              <a:latin typeface="Calibri"/>
              <a:ea typeface="Calibri"/>
              <a:cs typeface="Calibri"/>
              <a:sym typeface="Calibri"/>
            </a:endParaRPr>
          </a:p>
        </p:txBody>
      </p:sp>
      <p:sp>
        <p:nvSpPr>
          <p:cNvPr id="616" name="Google Shape;616;p59"/>
          <p:cNvSpPr/>
          <p:nvPr/>
        </p:nvSpPr>
        <p:spPr>
          <a:xfrm>
            <a:off x="7878760" y="576010"/>
            <a:ext cx="1357322" cy="837375"/>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Warfare Intelligence Based</a:t>
            </a:r>
            <a:endParaRPr sz="1800" b="1" i="0" u="none" strike="noStrike" cap="none">
              <a:solidFill>
                <a:schemeClr val="lt1"/>
              </a:solidFill>
              <a:latin typeface="Calibri"/>
              <a:ea typeface="Calibri"/>
              <a:cs typeface="Calibri"/>
              <a:sym typeface="Calibri"/>
            </a:endParaRPr>
          </a:p>
        </p:txBody>
      </p:sp>
      <p:sp>
        <p:nvSpPr>
          <p:cNvPr id="617" name="Google Shape;617;p59"/>
          <p:cNvSpPr/>
          <p:nvPr/>
        </p:nvSpPr>
        <p:spPr>
          <a:xfrm>
            <a:off x="5685243" y="2076378"/>
            <a:ext cx="1357322" cy="798801"/>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RMA 4.0</a:t>
            </a:r>
            <a:endParaRPr sz="1800" b="1" i="0" u="none" strike="noStrike" cap="none">
              <a:solidFill>
                <a:schemeClr val="lt1"/>
              </a:solidFill>
              <a:latin typeface="Calibri"/>
              <a:ea typeface="Calibri"/>
              <a:cs typeface="Calibri"/>
              <a:sym typeface="Calibri"/>
            </a:endParaRPr>
          </a:p>
        </p:txBody>
      </p:sp>
      <p:sp>
        <p:nvSpPr>
          <p:cNvPr id="618" name="Google Shape;618;p59"/>
          <p:cNvSpPr/>
          <p:nvPr/>
        </p:nvSpPr>
        <p:spPr>
          <a:xfrm>
            <a:off x="0" y="2644811"/>
            <a:ext cx="1571636" cy="1057241"/>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Transition to Jerusalem</a:t>
            </a:r>
            <a:endParaRPr sz="1600" b="1" i="0" u="none" strike="noStrike" cap="none">
              <a:solidFill>
                <a:schemeClr val="lt1"/>
              </a:solidFill>
              <a:latin typeface="Calibri"/>
              <a:ea typeface="Calibri"/>
              <a:cs typeface="Calibri"/>
              <a:sym typeface="Calibri"/>
            </a:endParaRPr>
          </a:p>
        </p:txBody>
      </p:sp>
      <p:sp>
        <p:nvSpPr>
          <p:cNvPr id="619" name="Google Shape;619;p59"/>
          <p:cNvSpPr/>
          <p:nvPr/>
        </p:nvSpPr>
        <p:spPr>
          <a:xfrm>
            <a:off x="1357290" y="2682096"/>
            <a:ext cx="1571636" cy="732234"/>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Commander Exchange</a:t>
            </a:r>
            <a:endParaRPr sz="1400" b="1" i="0" u="none" strike="noStrike" cap="none">
              <a:solidFill>
                <a:schemeClr val="lt1"/>
              </a:solidFill>
              <a:latin typeface="Calibri"/>
              <a:ea typeface="Calibri"/>
              <a:cs typeface="Calibri"/>
              <a:sym typeface="Calibri"/>
            </a:endParaRPr>
          </a:p>
        </p:txBody>
      </p:sp>
      <p:sp>
        <p:nvSpPr>
          <p:cNvPr id="620" name="Google Shape;620;p59"/>
          <p:cNvSpPr/>
          <p:nvPr/>
        </p:nvSpPr>
        <p:spPr>
          <a:xfrm>
            <a:off x="1354097" y="3322196"/>
            <a:ext cx="1785950" cy="1198202"/>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Instability in the Instruction faculty</a:t>
            </a:r>
            <a:endParaRPr sz="1600" b="1" i="0" u="none" strike="noStrike" cap="none">
              <a:solidFill>
                <a:schemeClr val="lt1"/>
              </a:solidFill>
              <a:latin typeface="Calibri"/>
              <a:ea typeface="Calibri"/>
              <a:cs typeface="Calibri"/>
              <a:sym typeface="Calibri"/>
            </a:endParaRPr>
          </a:p>
        </p:txBody>
      </p:sp>
      <p:sp>
        <p:nvSpPr>
          <p:cNvPr id="621" name="Google Shape;621;p59"/>
          <p:cNvSpPr/>
          <p:nvPr/>
        </p:nvSpPr>
        <p:spPr>
          <a:xfrm>
            <a:off x="3639208" y="5428978"/>
            <a:ext cx="1790041" cy="1217175"/>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“Victory Workshop”</a:t>
            </a:r>
            <a:endParaRPr sz="1800" b="1" i="0" u="none" strike="noStrike" cap="none">
              <a:solidFill>
                <a:schemeClr val="lt1"/>
              </a:solidFill>
              <a:latin typeface="Calibri"/>
              <a:ea typeface="Calibri"/>
              <a:cs typeface="Calibri"/>
              <a:sym typeface="Calibri"/>
            </a:endParaRPr>
          </a:p>
        </p:txBody>
      </p:sp>
      <p:sp>
        <p:nvSpPr>
          <p:cNvPr id="622" name="Google Shape;622;p59"/>
          <p:cNvSpPr/>
          <p:nvPr/>
        </p:nvSpPr>
        <p:spPr>
          <a:xfrm>
            <a:off x="1" y="3714752"/>
            <a:ext cx="1704956" cy="998508"/>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Change of Material in MA Degree</a:t>
            </a:r>
            <a:endParaRPr sz="1600" b="1" i="0" u="none" strike="noStrike" cap="none">
              <a:solidFill>
                <a:schemeClr val="lt1"/>
              </a:solidFill>
              <a:latin typeface="Calibri"/>
              <a:ea typeface="Calibri"/>
              <a:cs typeface="Calibri"/>
              <a:sym typeface="Calibri"/>
            </a:endParaRPr>
          </a:p>
        </p:txBody>
      </p:sp>
      <p:sp>
        <p:nvSpPr>
          <p:cNvPr id="623" name="Google Shape;623;p59"/>
          <p:cNvSpPr/>
          <p:nvPr/>
        </p:nvSpPr>
        <p:spPr>
          <a:xfrm>
            <a:off x="964379" y="4430470"/>
            <a:ext cx="1821671" cy="998508"/>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Competitive Programs</a:t>
            </a:r>
            <a:endParaRPr sz="1600" b="1" i="0" u="none" strike="noStrike" cap="none">
              <a:solidFill>
                <a:schemeClr val="lt1"/>
              </a:solidFill>
              <a:latin typeface="Calibri"/>
              <a:ea typeface="Calibri"/>
              <a:cs typeface="Calibri"/>
              <a:sym typeface="Calibri"/>
            </a:endParaRPr>
          </a:p>
        </p:txBody>
      </p:sp>
      <p:sp>
        <p:nvSpPr>
          <p:cNvPr id="624" name="Google Shape;624;p59" descr="Harvard Kennedy School"/>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26" name="Google Shape;626;p59"/>
          <p:cNvSpPr/>
          <p:nvPr/>
        </p:nvSpPr>
        <p:spPr>
          <a:xfrm>
            <a:off x="7812360" y="2331284"/>
            <a:ext cx="1245127" cy="665668"/>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Long Range Fire</a:t>
            </a:r>
            <a:endParaRPr sz="1800" b="1" i="0" u="none" strike="noStrike" cap="none">
              <a:solidFill>
                <a:schemeClr val="lt1"/>
              </a:solidFill>
              <a:latin typeface="Calibri"/>
              <a:ea typeface="Calibri"/>
              <a:cs typeface="Calibri"/>
              <a:sym typeface="Calibri"/>
            </a:endParaRPr>
          </a:p>
        </p:txBody>
      </p:sp>
      <p:sp>
        <p:nvSpPr>
          <p:cNvPr id="627" name="Google Shape;627;p59"/>
          <p:cNvSpPr txBox="1"/>
          <p:nvPr/>
        </p:nvSpPr>
        <p:spPr>
          <a:xfrm>
            <a:off x="428625" y="0"/>
            <a:ext cx="8229600" cy="785812"/>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3600"/>
              <a:buFont typeface="Arial"/>
              <a:buNone/>
            </a:pPr>
            <a:r>
              <a:rPr lang="en-US" sz="3600" b="1" i="0" u="none">
                <a:solidFill>
                  <a:schemeClr val="dk1"/>
                </a:solidFill>
                <a:latin typeface="Arial"/>
                <a:ea typeface="Arial"/>
                <a:cs typeface="Arial"/>
                <a:sym typeface="Arial"/>
              </a:rPr>
              <a:t>What is the System?</a:t>
            </a:r>
            <a:endParaRPr/>
          </a:p>
        </p:txBody>
      </p:sp>
      <p:cxnSp>
        <p:nvCxnSpPr>
          <p:cNvPr id="599" name="Google Shape;599;p59"/>
          <p:cNvCxnSpPr/>
          <p:nvPr/>
        </p:nvCxnSpPr>
        <p:spPr>
          <a:xfrm rot="10800000" flipH="1">
            <a:off x="1087437" y="3976687"/>
            <a:ext cx="2055812" cy="2082800"/>
          </a:xfrm>
          <a:prstGeom prst="straightConnector1">
            <a:avLst/>
          </a:prstGeom>
          <a:noFill/>
          <a:ln w="38100" cap="flat" cmpd="sng">
            <a:solidFill>
              <a:schemeClr val="accent2"/>
            </a:solidFill>
            <a:prstDash val="solid"/>
            <a:miter lim="800000"/>
            <a:headEnd type="none" w="med" len="med"/>
            <a:tailEnd type="stealth" w="med" len="med"/>
          </a:ln>
          <a:effectLst>
            <a:outerShdw blurRad="63500" dist="23000" dir="5400000">
              <a:srgbClr val="000000">
                <a:alpha val="34901"/>
              </a:srgbClr>
            </a:outerShdw>
          </a:effectLst>
        </p:spPr>
      </p:cxnSp>
      <p:cxnSp>
        <p:nvCxnSpPr>
          <p:cNvPr id="608" name="Google Shape;608;p59"/>
          <p:cNvCxnSpPr/>
          <p:nvPr/>
        </p:nvCxnSpPr>
        <p:spPr>
          <a:xfrm flipH="1">
            <a:off x="2857500" y="4394200"/>
            <a:ext cx="1576387" cy="1489075"/>
          </a:xfrm>
          <a:prstGeom prst="straightConnector1">
            <a:avLst/>
          </a:prstGeom>
          <a:noFill/>
          <a:ln w="38100" cap="flat" cmpd="sng">
            <a:solidFill>
              <a:schemeClr val="accent2"/>
            </a:solidFill>
            <a:prstDash val="solid"/>
            <a:miter lim="800000"/>
            <a:headEnd type="triangle" w="med" len="med"/>
            <a:tailEnd type="stealth" w="med" len="med"/>
          </a:ln>
          <a:effectLst>
            <a:outerShdw blurRad="63500" dist="23000" dir="5400000">
              <a:srgbClr val="000000">
                <a:alpha val="34901"/>
              </a:srgbClr>
            </a:outerShdw>
          </a:effectLst>
        </p:spPr>
      </p:cxnSp>
      <p:pic>
        <p:nvPicPr>
          <p:cNvPr id="625" name="Google Shape;625;p59"/>
          <p:cNvPicPr preferRelativeResize="0"/>
          <p:nvPr/>
        </p:nvPicPr>
        <p:blipFill rotWithShape="1">
          <a:blip r:embed="rId3">
            <a:alphaModFix/>
          </a:blip>
          <a:srcRect/>
          <a:stretch/>
        </p:blipFill>
        <p:spPr>
          <a:xfrm>
            <a:off x="1530350" y="4005262"/>
            <a:ext cx="3309937" cy="1693862"/>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60"/>
          <p:cNvSpPr/>
          <p:nvPr/>
        </p:nvSpPr>
        <p:spPr>
          <a:xfrm>
            <a:off x="7812360" y="2331284"/>
            <a:ext cx="1245127" cy="665668"/>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Long Range Fire</a:t>
            </a:r>
            <a:endParaRPr sz="1800" b="1" i="0" u="none" strike="noStrike" cap="none">
              <a:solidFill>
                <a:schemeClr val="lt1"/>
              </a:solidFill>
              <a:latin typeface="Calibri"/>
              <a:ea typeface="Calibri"/>
              <a:cs typeface="Calibri"/>
              <a:sym typeface="Calibri"/>
            </a:endParaRPr>
          </a:p>
        </p:txBody>
      </p:sp>
      <p:sp>
        <p:nvSpPr>
          <p:cNvPr id="633" name="Google Shape;633;p60"/>
          <p:cNvSpPr/>
          <p:nvPr/>
        </p:nvSpPr>
        <p:spPr>
          <a:xfrm>
            <a:off x="2786050" y="2445111"/>
            <a:ext cx="3357586" cy="1863869"/>
          </a:xfrm>
          <a:prstGeom prst="ellipse">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4" name="Google Shape;634;p60"/>
          <p:cNvSpPr/>
          <p:nvPr/>
        </p:nvSpPr>
        <p:spPr>
          <a:xfrm>
            <a:off x="4579937" y="2924175"/>
            <a:ext cx="1431925" cy="939800"/>
          </a:xfrm>
          <a:prstGeom prst="ellipse">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Calibri"/>
              <a:buNone/>
            </a:pPr>
            <a:r>
              <a:rPr lang="en-US" sz="1800" b="1" i="0" u="none">
                <a:solidFill>
                  <a:srgbClr val="000000"/>
                </a:solidFill>
                <a:latin typeface="Calibri"/>
                <a:ea typeface="Calibri"/>
                <a:cs typeface="Calibri"/>
                <a:sym typeface="Calibri"/>
              </a:rPr>
              <a:t>Material</a:t>
            </a:r>
            <a:endParaRPr/>
          </a:p>
        </p:txBody>
      </p:sp>
      <p:sp>
        <p:nvSpPr>
          <p:cNvPr id="635" name="Google Shape;635;p60"/>
          <p:cNvSpPr/>
          <p:nvPr/>
        </p:nvSpPr>
        <p:spPr>
          <a:xfrm>
            <a:off x="2919412" y="2879725"/>
            <a:ext cx="1591406" cy="981075"/>
          </a:xfrm>
          <a:prstGeom prst="ellipse">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Calibri"/>
              <a:buNone/>
            </a:pPr>
            <a:r>
              <a:rPr lang="en-US" sz="1800" b="1" i="0" u="none">
                <a:solidFill>
                  <a:srgbClr val="000000"/>
                </a:solidFill>
                <a:latin typeface="Calibri"/>
                <a:ea typeface="Calibri"/>
                <a:cs typeface="Calibri"/>
                <a:sym typeface="Calibri"/>
              </a:rPr>
              <a:t>Pedagogy</a:t>
            </a:r>
            <a:endParaRPr/>
          </a:p>
        </p:txBody>
      </p:sp>
      <p:sp>
        <p:nvSpPr>
          <p:cNvPr id="636" name="Google Shape;636;p60"/>
          <p:cNvSpPr txBox="1"/>
          <p:nvPr/>
        </p:nvSpPr>
        <p:spPr>
          <a:xfrm>
            <a:off x="4092575" y="2444750"/>
            <a:ext cx="665162" cy="369887"/>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Calibri"/>
              <a:buNone/>
            </a:pPr>
            <a:r>
              <a:rPr lang="en-US" sz="1800" b="1" i="0" u="none">
                <a:solidFill>
                  <a:schemeClr val="dk1"/>
                </a:solidFill>
                <a:latin typeface="Calibri"/>
                <a:ea typeface="Calibri"/>
                <a:cs typeface="Calibri"/>
                <a:sym typeface="Calibri"/>
              </a:rPr>
              <a:t>INDC</a:t>
            </a:r>
            <a:endParaRPr/>
          </a:p>
        </p:txBody>
      </p:sp>
      <p:cxnSp>
        <p:nvCxnSpPr>
          <p:cNvPr id="637" name="Google Shape;637;p60"/>
          <p:cNvCxnSpPr/>
          <p:nvPr/>
        </p:nvCxnSpPr>
        <p:spPr>
          <a:xfrm rot="10800000" flipH="1">
            <a:off x="1087437" y="3976687"/>
            <a:ext cx="2055812" cy="2082800"/>
          </a:xfrm>
          <a:prstGeom prst="straightConnector1">
            <a:avLst/>
          </a:prstGeom>
          <a:noFill/>
          <a:ln w="38100" cap="flat" cmpd="sng">
            <a:solidFill>
              <a:schemeClr val="accent2"/>
            </a:solidFill>
            <a:prstDash val="solid"/>
            <a:miter lim="800000"/>
            <a:headEnd type="none" w="med" len="med"/>
            <a:tailEnd type="stealth" w="med" len="med"/>
          </a:ln>
          <a:effectLst>
            <a:outerShdw blurRad="63500" dist="23000" dir="5400000">
              <a:srgbClr val="000000">
                <a:alpha val="34901"/>
              </a:srgbClr>
            </a:outerShdw>
          </a:effectLst>
        </p:spPr>
      </p:cxnSp>
      <p:sp>
        <p:nvSpPr>
          <p:cNvPr id="638" name="Google Shape;638;p60"/>
          <p:cNvSpPr/>
          <p:nvPr/>
        </p:nvSpPr>
        <p:spPr>
          <a:xfrm>
            <a:off x="0" y="5671516"/>
            <a:ext cx="1714480" cy="1146641"/>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Continued regional fluctuations</a:t>
            </a:r>
            <a:endParaRPr sz="1600" b="1" i="0" u="none" strike="noStrike" cap="none">
              <a:solidFill>
                <a:schemeClr val="lt1"/>
              </a:solidFill>
              <a:latin typeface="Calibri"/>
              <a:ea typeface="Calibri"/>
              <a:cs typeface="Calibri"/>
              <a:sym typeface="Calibri"/>
            </a:endParaRPr>
          </a:p>
        </p:txBody>
      </p:sp>
      <p:sp>
        <p:nvSpPr>
          <p:cNvPr id="639" name="Google Shape;639;p60"/>
          <p:cNvSpPr/>
          <p:nvPr/>
        </p:nvSpPr>
        <p:spPr>
          <a:xfrm>
            <a:off x="1785918" y="5882760"/>
            <a:ext cx="1593782" cy="975240"/>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Transition to Multi-Polarity</a:t>
            </a:r>
            <a:endParaRPr sz="1400" b="1" i="0" u="none" strike="noStrike" cap="none">
              <a:solidFill>
                <a:schemeClr val="lt1"/>
              </a:solidFill>
              <a:latin typeface="Calibri"/>
              <a:ea typeface="Calibri"/>
              <a:cs typeface="Calibri"/>
              <a:sym typeface="Calibri"/>
            </a:endParaRPr>
          </a:p>
        </p:txBody>
      </p:sp>
      <p:cxnSp>
        <p:nvCxnSpPr>
          <p:cNvPr id="640" name="Google Shape;640;p60"/>
          <p:cNvCxnSpPr/>
          <p:nvPr/>
        </p:nvCxnSpPr>
        <p:spPr>
          <a:xfrm flipH="1">
            <a:off x="1547812" y="5805487"/>
            <a:ext cx="642937" cy="33337"/>
          </a:xfrm>
          <a:prstGeom prst="straightConnector1">
            <a:avLst/>
          </a:prstGeom>
          <a:noFill/>
          <a:ln w="38100" cap="flat" cmpd="sng">
            <a:solidFill>
              <a:schemeClr val="accent2"/>
            </a:solidFill>
            <a:prstDash val="solid"/>
            <a:miter lim="800000"/>
            <a:headEnd type="triangle" w="med" len="med"/>
            <a:tailEnd type="stealth" w="med" len="med"/>
          </a:ln>
          <a:effectLst>
            <a:outerShdw blurRad="63500" dist="23000" dir="5400000">
              <a:srgbClr val="000000">
                <a:alpha val="34901"/>
              </a:srgbClr>
            </a:outerShdw>
          </a:effectLst>
        </p:spPr>
      </p:cxnSp>
      <p:sp>
        <p:nvSpPr>
          <p:cNvPr id="641" name="Google Shape;641;p60"/>
          <p:cNvSpPr/>
          <p:nvPr/>
        </p:nvSpPr>
        <p:spPr>
          <a:xfrm>
            <a:off x="7000892" y="4508680"/>
            <a:ext cx="2143108" cy="1131635"/>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Polarity &amp; social atomization in Israel </a:t>
            </a:r>
            <a:endParaRPr sz="1800" b="1" i="0" u="none" strike="noStrike" cap="none">
              <a:solidFill>
                <a:schemeClr val="lt1"/>
              </a:solidFill>
              <a:latin typeface="Calibri"/>
              <a:ea typeface="Calibri"/>
              <a:cs typeface="Calibri"/>
              <a:sym typeface="Calibri"/>
            </a:endParaRPr>
          </a:p>
        </p:txBody>
      </p:sp>
      <p:sp>
        <p:nvSpPr>
          <p:cNvPr id="642" name="Google Shape;642;p60"/>
          <p:cNvSpPr/>
          <p:nvPr/>
        </p:nvSpPr>
        <p:spPr>
          <a:xfrm>
            <a:off x="5286380" y="5440614"/>
            <a:ext cx="1714512" cy="1198129"/>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Multi-Year Program Gidon  &amp; momentum</a:t>
            </a:r>
            <a:endParaRPr sz="1600" b="1" i="0" u="none" strike="noStrike" cap="none">
              <a:solidFill>
                <a:schemeClr val="lt1"/>
              </a:solidFill>
              <a:latin typeface="Calibri"/>
              <a:ea typeface="Calibri"/>
              <a:cs typeface="Calibri"/>
              <a:sym typeface="Calibri"/>
            </a:endParaRPr>
          </a:p>
        </p:txBody>
      </p:sp>
      <p:cxnSp>
        <p:nvCxnSpPr>
          <p:cNvPr id="643" name="Google Shape;643;p60"/>
          <p:cNvCxnSpPr/>
          <p:nvPr/>
        </p:nvCxnSpPr>
        <p:spPr>
          <a:xfrm rot="5400000" flipH="1">
            <a:off x="5103812" y="4435475"/>
            <a:ext cx="1330325" cy="679450"/>
          </a:xfrm>
          <a:prstGeom prst="straightConnector1">
            <a:avLst/>
          </a:prstGeom>
          <a:noFill/>
          <a:ln w="38100" cap="flat" cmpd="sng">
            <a:solidFill>
              <a:srgbClr val="9BBB59"/>
            </a:solidFill>
            <a:prstDash val="solid"/>
            <a:miter lim="800000"/>
            <a:headEnd type="triangle" w="med" len="med"/>
            <a:tailEnd type="triangle" w="med" len="med"/>
          </a:ln>
          <a:effectLst>
            <a:outerShdw blurRad="63500" dist="23000" dir="5400000">
              <a:srgbClr val="000000">
                <a:alpha val="34901"/>
              </a:srgbClr>
            </a:outerShdw>
          </a:effectLst>
        </p:spPr>
      </p:cxnSp>
      <p:cxnSp>
        <p:nvCxnSpPr>
          <p:cNvPr id="644" name="Google Shape;644;p60"/>
          <p:cNvCxnSpPr/>
          <p:nvPr/>
        </p:nvCxnSpPr>
        <p:spPr>
          <a:xfrm rot="5400000">
            <a:off x="7004050" y="5329237"/>
            <a:ext cx="165100" cy="457200"/>
          </a:xfrm>
          <a:prstGeom prst="straightConnector1">
            <a:avLst/>
          </a:prstGeom>
          <a:noFill/>
          <a:ln w="38100" cap="flat" cmpd="sng">
            <a:solidFill>
              <a:srgbClr val="9BBB59"/>
            </a:solidFill>
            <a:prstDash val="solid"/>
            <a:miter lim="800000"/>
            <a:headEnd type="none" w="med" len="med"/>
            <a:tailEnd type="triangle" w="med" len="med"/>
          </a:ln>
          <a:effectLst>
            <a:outerShdw blurRad="63500" dist="23000" dir="5400000">
              <a:srgbClr val="000000">
                <a:alpha val="34901"/>
              </a:srgbClr>
            </a:outerShdw>
          </a:effectLst>
        </p:spPr>
      </p:cxnSp>
      <p:cxnSp>
        <p:nvCxnSpPr>
          <p:cNvPr id="645" name="Google Shape;645;p60"/>
          <p:cNvCxnSpPr/>
          <p:nvPr/>
        </p:nvCxnSpPr>
        <p:spPr>
          <a:xfrm rot="5400000" flipH="1">
            <a:off x="6637337" y="3073400"/>
            <a:ext cx="798512" cy="2071687"/>
          </a:xfrm>
          <a:prstGeom prst="straightConnector1">
            <a:avLst/>
          </a:prstGeom>
          <a:noFill/>
          <a:ln w="38100" cap="flat" cmpd="sng">
            <a:solidFill>
              <a:srgbClr val="9BBB59"/>
            </a:solidFill>
            <a:prstDash val="solid"/>
            <a:miter lim="800000"/>
            <a:headEnd type="none" w="med" len="med"/>
            <a:tailEnd type="stealth" w="med" len="med"/>
          </a:ln>
          <a:effectLst>
            <a:outerShdw blurRad="63500" dist="23000" dir="5400000">
              <a:srgbClr val="000000">
                <a:alpha val="34901"/>
              </a:srgbClr>
            </a:outerShdw>
          </a:effectLst>
        </p:spPr>
      </p:cxnSp>
      <p:cxnSp>
        <p:nvCxnSpPr>
          <p:cNvPr id="646" name="Google Shape;646;p60"/>
          <p:cNvCxnSpPr/>
          <p:nvPr/>
        </p:nvCxnSpPr>
        <p:spPr>
          <a:xfrm flipH="1">
            <a:off x="2857500" y="4394200"/>
            <a:ext cx="1576387" cy="1489075"/>
          </a:xfrm>
          <a:prstGeom prst="straightConnector1">
            <a:avLst/>
          </a:prstGeom>
          <a:noFill/>
          <a:ln w="38100" cap="flat" cmpd="sng">
            <a:solidFill>
              <a:schemeClr val="accent2"/>
            </a:solidFill>
            <a:prstDash val="solid"/>
            <a:miter lim="800000"/>
            <a:headEnd type="triangle" w="med" len="med"/>
            <a:tailEnd type="stealth" w="med" len="med"/>
          </a:ln>
          <a:effectLst>
            <a:outerShdw blurRad="63500" dist="23000" dir="5400000">
              <a:srgbClr val="000000">
                <a:alpha val="34901"/>
              </a:srgbClr>
            </a:outerShdw>
          </a:effectLst>
        </p:spPr>
      </p:cxnSp>
      <p:grpSp>
        <p:nvGrpSpPr>
          <p:cNvPr id="647" name="Google Shape;647;p60"/>
          <p:cNvGrpSpPr/>
          <p:nvPr/>
        </p:nvGrpSpPr>
        <p:grpSpPr>
          <a:xfrm>
            <a:off x="1177925" y="903287"/>
            <a:ext cx="4429125" cy="1330325"/>
            <a:chOff x="1214414" y="357166"/>
            <a:chExt cx="4429156" cy="1428761"/>
          </a:xfrm>
        </p:grpSpPr>
        <p:sp>
          <p:nvSpPr>
            <p:cNvPr id="648" name="Google Shape;648;p60"/>
            <p:cNvSpPr/>
            <p:nvPr/>
          </p:nvSpPr>
          <p:spPr>
            <a:xfrm>
              <a:off x="1214414" y="797621"/>
              <a:ext cx="1857388" cy="988306"/>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4.0 Technological Revolution</a:t>
              </a:r>
              <a:endParaRPr sz="1800" b="1" i="0" u="none" strike="noStrike" cap="none">
                <a:solidFill>
                  <a:schemeClr val="lt1"/>
                </a:solidFill>
                <a:latin typeface="Calibri"/>
                <a:ea typeface="Calibri"/>
                <a:cs typeface="Calibri"/>
                <a:sym typeface="Calibri"/>
              </a:endParaRPr>
            </a:p>
          </p:txBody>
        </p:sp>
        <p:sp>
          <p:nvSpPr>
            <p:cNvPr id="649" name="Google Shape;649;p60"/>
            <p:cNvSpPr/>
            <p:nvPr/>
          </p:nvSpPr>
          <p:spPr>
            <a:xfrm>
              <a:off x="3786182" y="357166"/>
              <a:ext cx="1857388" cy="1214446"/>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Changes in the Pace of Technological Change </a:t>
              </a:r>
              <a:endParaRPr sz="1800" b="1" i="0" u="none" strike="noStrike" cap="none">
                <a:solidFill>
                  <a:schemeClr val="lt1"/>
                </a:solidFill>
                <a:latin typeface="Calibri"/>
                <a:ea typeface="Calibri"/>
                <a:cs typeface="Calibri"/>
                <a:sym typeface="Calibri"/>
              </a:endParaRPr>
            </a:p>
          </p:txBody>
        </p:sp>
        <p:sp>
          <p:nvSpPr>
            <p:cNvPr id="650" name="Google Shape;650;p60"/>
            <p:cNvSpPr/>
            <p:nvPr/>
          </p:nvSpPr>
          <p:spPr>
            <a:xfrm>
              <a:off x="3143240" y="1285860"/>
              <a:ext cx="714380" cy="285752"/>
            </a:xfrm>
            <a:prstGeom prst="curvedUpArrow">
              <a:avLst>
                <a:gd name="adj1" fmla="val 25000"/>
                <a:gd name="adj2" fmla="val 50000"/>
                <a:gd name="adj3" fmla="val 25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51" name="Google Shape;651;p60"/>
          <p:cNvSpPr/>
          <p:nvPr/>
        </p:nvSpPr>
        <p:spPr>
          <a:xfrm>
            <a:off x="3071802" y="1380043"/>
            <a:ext cx="642942" cy="332834"/>
          </a:xfrm>
          <a:prstGeom prst="curvedDownArrow">
            <a:avLst>
              <a:gd name="adj1" fmla="val 25000"/>
              <a:gd name="adj2" fmla="val 50000"/>
              <a:gd name="adj3" fmla="val 25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2" name="Google Shape;652;p60"/>
          <p:cNvSpPr/>
          <p:nvPr/>
        </p:nvSpPr>
        <p:spPr>
          <a:xfrm>
            <a:off x="6858016" y="1339851"/>
            <a:ext cx="1428760" cy="1038694"/>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Cyber as a dimension and tool of warfare</a:t>
            </a:r>
            <a:endParaRPr sz="1600" b="1" i="0" u="none" strike="noStrike" cap="none">
              <a:solidFill>
                <a:schemeClr val="lt1"/>
              </a:solidFill>
              <a:latin typeface="Calibri"/>
              <a:ea typeface="Calibri"/>
              <a:cs typeface="Calibri"/>
              <a:sym typeface="Calibri"/>
            </a:endParaRPr>
          </a:p>
        </p:txBody>
      </p:sp>
      <p:sp>
        <p:nvSpPr>
          <p:cNvPr id="653" name="Google Shape;653;p60"/>
          <p:cNvSpPr/>
          <p:nvPr/>
        </p:nvSpPr>
        <p:spPr>
          <a:xfrm>
            <a:off x="5949961" y="765492"/>
            <a:ext cx="1285884" cy="599101"/>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Urban Warfare</a:t>
            </a:r>
            <a:endParaRPr sz="1800" b="1" i="0" u="none" strike="noStrike" cap="none">
              <a:solidFill>
                <a:schemeClr val="lt1"/>
              </a:solidFill>
              <a:latin typeface="Calibri"/>
              <a:ea typeface="Calibri"/>
              <a:cs typeface="Calibri"/>
              <a:sym typeface="Calibri"/>
            </a:endParaRPr>
          </a:p>
        </p:txBody>
      </p:sp>
      <p:sp>
        <p:nvSpPr>
          <p:cNvPr id="654" name="Google Shape;654;p60"/>
          <p:cNvSpPr/>
          <p:nvPr/>
        </p:nvSpPr>
        <p:spPr>
          <a:xfrm>
            <a:off x="7740352" y="576010"/>
            <a:ext cx="1357322" cy="837375"/>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Warfare Intelligence Based</a:t>
            </a:r>
            <a:endParaRPr sz="1800" b="1" i="0" u="none" strike="noStrike" cap="none">
              <a:solidFill>
                <a:schemeClr val="lt1"/>
              </a:solidFill>
              <a:latin typeface="Calibri"/>
              <a:ea typeface="Calibri"/>
              <a:cs typeface="Calibri"/>
              <a:sym typeface="Calibri"/>
            </a:endParaRPr>
          </a:p>
        </p:txBody>
      </p:sp>
      <p:sp>
        <p:nvSpPr>
          <p:cNvPr id="655" name="Google Shape;655;p60"/>
          <p:cNvSpPr/>
          <p:nvPr/>
        </p:nvSpPr>
        <p:spPr>
          <a:xfrm>
            <a:off x="5685243" y="2076378"/>
            <a:ext cx="1357322" cy="798801"/>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RMA 4.0</a:t>
            </a:r>
            <a:endParaRPr sz="1800" b="1" i="0" u="none" strike="noStrike" cap="none">
              <a:solidFill>
                <a:schemeClr val="lt1"/>
              </a:solidFill>
              <a:latin typeface="Calibri"/>
              <a:ea typeface="Calibri"/>
              <a:cs typeface="Calibri"/>
              <a:sym typeface="Calibri"/>
            </a:endParaRPr>
          </a:p>
        </p:txBody>
      </p:sp>
      <p:sp>
        <p:nvSpPr>
          <p:cNvPr id="656" name="Google Shape;656;p60"/>
          <p:cNvSpPr/>
          <p:nvPr/>
        </p:nvSpPr>
        <p:spPr>
          <a:xfrm>
            <a:off x="0" y="2644811"/>
            <a:ext cx="1571636" cy="1057241"/>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Transition to Jerusalem</a:t>
            </a:r>
            <a:endParaRPr sz="1600" b="1" i="0" u="none" strike="noStrike" cap="none">
              <a:solidFill>
                <a:schemeClr val="lt1"/>
              </a:solidFill>
              <a:latin typeface="Calibri"/>
              <a:ea typeface="Calibri"/>
              <a:cs typeface="Calibri"/>
              <a:sym typeface="Calibri"/>
            </a:endParaRPr>
          </a:p>
        </p:txBody>
      </p:sp>
      <p:sp>
        <p:nvSpPr>
          <p:cNvPr id="657" name="Google Shape;657;p60"/>
          <p:cNvSpPr/>
          <p:nvPr/>
        </p:nvSpPr>
        <p:spPr>
          <a:xfrm>
            <a:off x="1357290" y="2682096"/>
            <a:ext cx="1571636" cy="732234"/>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Commander Exchange</a:t>
            </a:r>
            <a:endParaRPr sz="1400" b="1" i="0" u="none" strike="noStrike" cap="none">
              <a:solidFill>
                <a:schemeClr val="lt1"/>
              </a:solidFill>
              <a:latin typeface="Calibri"/>
              <a:ea typeface="Calibri"/>
              <a:cs typeface="Calibri"/>
              <a:sym typeface="Calibri"/>
            </a:endParaRPr>
          </a:p>
        </p:txBody>
      </p:sp>
      <p:sp>
        <p:nvSpPr>
          <p:cNvPr id="658" name="Google Shape;658;p60"/>
          <p:cNvSpPr/>
          <p:nvPr/>
        </p:nvSpPr>
        <p:spPr>
          <a:xfrm>
            <a:off x="1354097" y="3322196"/>
            <a:ext cx="1785950" cy="1198202"/>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Instability in the Instruction faculty</a:t>
            </a:r>
            <a:endParaRPr sz="1600" b="1" i="0" u="none" strike="noStrike" cap="none">
              <a:solidFill>
                <a:schemeClr val="lt1"/>
              </a:solidFill>
              <a:latin typeface="Calibri"/>
              <a:ea typeface="Calibri"/>
              <a:cs typeface="Calibri"/>
              <a:sym typeface="Calibri"/>
            </a:endParaRPr>
          </a:p>
        </p:txBody>
      </p:sp>
      <p:sp>
        <p:nvSpPr>
          <p:cNvPr id="659" name="Google Shape;659;p60"/>
          <p:cNvSpPr/>
          <p:nvPr/>
        </p:nvSpPr>
        <p:spPr>
          <a:xfrm>
            <a:off x="3883733" y="4775201"/>
            <a:ext cx="1790041" cy="1217175"/>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“Victory Workshop”</a:t>
            </a:r>
            <a:endParaRPr sz="1800" b="1" i="0" u="none" strike="noStrike" cap="none">
              <a:solidFill>
                <a:schemeClr val="lt1"/>
              </a:solidFill>
              <a:latin typeface="Calibri"/>
              <a:ea typeface="Calibri"/>
              <a:cs typeface="Calibri"/>
              <a:sym typeface="Calibri"/>
            </a:endParaRPr>
          </a:p>
        </p:txBody>
      </p:sp>
      <p:sp>
        <p:nvSpPr>
          <p:cNvPr id="660" name="Google Shape;660;p60"/>
          <p:cNvSpPr txBox="1"/>
          <p:nvPr/>
        </p:nvSpPr>
        <p:spPr>
          <a:xfrm>
            <a:off x="428625" y="0"/>
            <a:ext cx="8229600" cy="785812"/>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3600"/>
              <a:buFont typeface="Arial"/>
              <a:buNone/>
            </a:pPr>
            <a:r>
              <a:rPr lang="en-US" sz="3600" b="1" i="0" u="none">
                <a:solidFill>
                  <a:schemeClr val="dk1"/>
                </a:solidFill>
                <a:latin typeface="Arial"/>
                <a:ea typeface="Arial"/>
                <a:cs typeface="Arial"/>
                <a:sym typeface="Arial"/>
              </a:rPr>
              <a:t> “System Boundaries”</a:t>
            </a:r>
            <a:endParaRPr/>
          </a:p>
        </p:txBody>
      </p:sp>
      <p:sp>
        <p:nvSpPr>
          <p:cNvPr id="661" name="Google Shape;661;p60"/>
          <p:cNvSpPr/>
          <p:nvPr/>
        </p:nvSpPr>
        <p:spPr>
          <a:xfrm>
            <a:off x="1" y="3714752"/>
            <a:ext cx="1704956" cy="998508"/>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Change of Material in MA Degree</a:t>
            </a:r>
            <a:endParaRPr sz="1600" b="1" i="0" u="none" strike="noStrike" cap="none">
              <a:solidFill>
                <a:schemeClr val="lt1"/>
              </a:solidFill>
              <a:latin typeface="Calibri"/>
              <a:ea typeface="Calibri"/>
              <a:cs typeface="Calibri"/>
              <a:sym typeface="Calibri"/>
            </a:endParaRPr>
          </a:p>
        </p:txBody>
      </p:sp>
      <p:sp>
        <p:nvSpPr>
          <p:cNvPr id="662" name="Google Shape;662;p60"/>
          <p:cNvSpPr/>
          <p:nvPr/>
        </p:nvSpPr>
        <p:spPr>
          <a:xfrm>
            <a:off x="964379" y="4430470"/>
            <a:ext cx="1821671" cy="998508"/>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Competitive Programs</a:t>
            </a:r>
            <a:endParaRPr sz="1600" b="1" i="0" u="none" strike="noStrike" cap="none">
              <a:solidFill>
                <a:schemeClr val="lt1"/>
              </a:solidFill>
              <a:latin typeface="Calibri"/>
              <a:ea typeface="Calibri"/>
              <a:cs typeface="Calibri"/>
              <a:sym typeface="Calibri"/>
            </a:endParaRPr>
          </a:p>
        </p:txBody>
      </p:sp>
      <p:sp>
        <p:nvSpPr>
          <p:cNvPr id="663" name="Google Shape;663;p60" descr="Harvard Kennedy School"/>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664" name="Google Shape;664;p60"/>
          <p:cNvPicPr preferRelativeResize="0"/>
          <p:nvPr/>
        </p:nvPicPr>
        <p:blipFill rotWithShape="1">
          <a:blip r:embed="rId3">
            <a:alphaModFix/>
          </a:blip>
          <a:srcRect/>
          <a:stretch/>
        </p:blipFill>
        <p:spPr>
          <a:xfrm>
            <a:off x="1087437" y="715962"/>
            <a:ext cx="4519612" cy="1697037"/>
          </a:xfrm>
          <a:prstGeom prst="rect">
            <a:avLst/>
          </a:prstGeom>
          <a:noFill/>
          <a:ln>
            <a:noFill/>
          </a:ln>
        </p:spPr>
      </p:pic>
      <p:sp>
        <p:nvSpPr>
          <p:cNvPr id="665" name="Google Shape;665;p60"/>
          <p:cNvSpPr/>
          <p:nvPr/>
        </p:nvSpPr>
        <p:spPr>
          <a:xfrm>
            <a:off x="1178710" y="1244069"/>
            <a:ext cx="4426047" cy="472887"/>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Technological Acceleration</a:t>
            </a:r>
            <a:endParaRPr sz="2000" b="1" i="0" u="none" strike="noStrike" cap="none">
              <a:solidFill>
                <a:schemeClr val="lt1"/>
              </a:solidFill>
              <a:latin typeface="Calibri"/>
              <a:ea typeface="Calibri"/>
              <a:cs typeface="Calibri"/>
              <a:sym typeface="Calibri"/>
            </a:endParaRPr>
          </a:p>
        </p:txBody>
      </p:sp>
      <p:pic>
        <p:nvPicPr>
          <p:cNvPr id="666" name="Google Shape;666;p60"/>
          <p:cNvPicPr preferRelativeResize="0"/>
          <p:nvPr/>
        </p:nvPicPr>
        <p:blipFill rotWithShape="1">
          <a:blip r:embed="rId4">
            <a:alphaModFix/>
          </a:blip>
          <a:srcRect/>
          <a:stretch/>
        </p:blipFill>
        <p:spPr>
          <a:xfrm>
            <a:off x="5707062" y="549275"/>
            <a:ext cx="3436937" cy="2603500"/>
          </a:xfrm>
          <a:prstGeom prst="rect">
            <a:avLst/>
          </a:prstGeom>
          <a:noFill/>
          <a:ln>
            <a:noFill/>
          </a:ln>
        </p:spPr>
      </p:pic>
      <p:sp>
        <p:nvSpPr>
          <p:cNvPr id="667" name="Google Shape;667;p60"/>
          <p:cNvSpPr/>
          <p:nvPr/>
        </p:nvSpPr>
        <p:spPr>
          <a:xfrm>
            <a:off x="5832546" y="1303627"/>
            <a:ext cx="3265128" cy="607997"/>
          </a:xfrm>
          <a:prstGeom prst="rect">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Changes in the Phenomenon of War </a:t>
            </a:r>
            <a:endParaRPr sz="2000" b="1" i="0" u="none" strike="noStrike" cap="none">
              <a:solidFill>
                <a:schemeClr val="lt1"/>
              </a:solidFill>
              <a:latin typeface="Calibri"/>
              <a:ea typeface="Calibri"/>
              <a:cs typeface="Calibri"/>
              <a:sym typeface="Calibri"/>
            </a:endParaRPr>
          </a:p>
        </p:txBody>
      </p:sp>
      <p:pic>
        <p:nvPicPr>
          <p:cNvPr id="668" name="Google Shape;668;p60"/>
          <p:cNvPicPr preferRelativeResize="0"/>
          <p:nvPr/>
        </p:nvPicPr>
        <p:blipFill rotWithShape="1">
          <a:blip r:embed="rId5">
            <a:alphaModFix/>
          </a:blip>
          <a:srcRect/>
          <a:stretch/>
        </p:blipFill>
        <p:spPr>
          <a:xfrm>
            <a:off x="3779837" y="4068762"/>
            <a:ext cx="5651500" cy="2663825"/>
          </a:xfrm>
          <a:prstGeom prst="rect">
            <a:avLst/>
          </a:prstGeom>
          <a:noFill/>
          <a:ln>
            <a:noFill/>
          </a:ln>
        </p:spPr>
      </p:pic>
      <p:sp>
        <p:nvSpPr>
          <p:cNvPr id="669" name="Google Shape;669;p60"/>
          <p:cNvSpPr/>
          <p:nvPr/>
        </p:nvSpPr>
        <p:spPr>
          <a:xfrm>
            <a:off x="4247105" y="4948760"/>
            <a:ext cx="4828633" cy="1001824"/>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Transformation in IDF</a:t>
            </a:r>
            <a:endParaRPr sz="2000" b="1" i="0" u="none" strike="noStrike" cap="none">
              <a:solidFill>
                <a:schemeClr val="lt1"/>
              </a:solidFill>
              <a:latin typeface="Calibri"/>
              <a:ea typeface="Calibri"/>
              <a:cs typeface="Calibri"/>
              <a:sym typeface="Calibri"/>
            </a:endParaRPr>
          </a:p>
        </p:txBody>
      </p:sp>
      <p:pic>
        <p:nvPicPr>
          <p:cNvPr id="670" name="Google Shape;670;p60"/>
          <p:cNvPicPr preferRelativeResize="0"/>
          <p:nvPr/>
        </p:nvPicPr>
        <p:blipFill rotWithShape="1">
          <a:blip r:embed="rId6">
            <a:alphaModFix/>
          </a:blip>
          <a:srcRect/>
          <a:stretch/>
        </p:blipFill>
        <p:spPr>
          <a:xfrm>
            <a:off x="-130175" y="5549900"/>
            <a:ext cx="3925887" cy="1387475"/>
          </a:xfrm>
          <a:prstGeom prst="rect">
            <a:avLst/>
          </a:prstGeom>
          <a:noFill/>
          <a:ln>
            <a:noFill/>
          </a:ln>
        </p:spPr>
      </p:pic>
      <p:pic>
        <p:nvPicPr>
          <p:cNvPr id="671" name="Google Shape;671;p60"/>
          <p:cNvPicPr preferRelativeResize="0"/>
          <p:nvPr/>
        </p:nvPicPr>
        <p:blipFill rotWithShape="1">
          <a:blip r:embed="rId7">
            <a:alphaModFix/>
          </a:blip>
          <a:srcRect/>
          <a:stretch/>
        </p:blipFill>
        <p:spPr>
          <a:xfrm>
            <a:off x="-157162" y="2303462"/>
            <a:ext cx="3378200" cy="3368675"/>
          </a:xfrm>
          <a:prstGeom prst="rect">
            <a:avLst/>
          </a:prstGeom>
          <a:noFill/>
          <a:ln>
            <a:noFill/>
          </a:ln>
        </p:spPr>
      </p:pic>
      <p:sp>
        <p:nvSpPr>
          <p:cNvPr id="672" name="Google Shape;672;p60"/>
          <p:cNvSpPr/>
          <p:nvPr/>
        </p:nvSpPr>
        <p:spPr>
          <a:xfrm>
            <a:off x="-104926" y="5869018"/>
            <a:ext cx="3875221" cy="743108"/>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2400"/>
              <a:buFont typeface="Calibri"/>
              <a:buNone/>
            </a:pPr>
            <a:r>
              <a:rPr lang="en-US" sz="2400" b="1" i="0" u="none" strike="noStrike" cap="none">
                <a:solidFill>
                  <a:schemeClr val="lt1"/>
                </a:solidFill>
                <a:latin typeface="Calibri"/>
                <a:ea typeface="Calibri"/>
                <a:cs typeface="Calibri"/>
                <a:sym typeface="Calibri"/>
              </a:rPr>
              <a:t>Geo – Political Changes</a:t>
            </a:r>
            <a:endParaRPr sz="2400" b="1" i="0" u="none" strike="noStrike" cap="none">
              <a:solidFill>
                <a:schemeClr val="lt1"/>
              </a:solidFill>
              <a:latin typeface="Calibri"/>
              <a:ea typeface="Calibri"/>
              <a:cs typeface="Calibri"/>
              <a:sym typeface="Calibri"/>
            </a:endParaRPr>
          </a:p>
        </p:txBody>
      </p:sp>
      <p:sp>
        <p:nvSpPr>
          <p:cNvPr id="673" name="Google Shape;673;p60"/>
          <p:cNvSpPr/>
          <p:nvPr/>
        </p:nvSpPr>
        <p:spPr>
          <a:xfrm>
            <a:off x="-96146" y="3352810"/>
            <a:ext cx="3175011" cy="863371"/>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Organizational &amp; Management Changes</a:t>
            </a:r>
            <a:endParaRPr sz="2000" b="1" i="0" u="none" strike="noStrike" cap="none">
              <a:solidFill>
                <a:schemeClr val="lt1"/>
              </a:solidFill>
              <a:latin typeface="Calibri"/>
              <a:ea typeface="Calibri"/>
              <a:cs typeface="Calibri"/>
              <a:sym typeface="Calibri"/>
            </a:endParaRPr>
          </a:p>
        </p:txBody>
      </p:sp>
      <p:pic>
        <p:nvPicPr>
          <p:cNvPr id="674" name="Google Shape;674;p60"/>
          <p:cNvPicPr preferRelativeResize="0"/>
          <p:nvPr/>
        </p:nvPicPr>
        <p:blipFill rotWithShape="1">
          <a:blip r:embed="rId8">
            <a:alphaModFix/>
          </a:blip>
          <a:srcRect/>
          <a:stretch/>
        </p:blipFill>
        <p:spPr>
          <a:xfrm>
            <a:off x="19050" y="2374844"/>
            <a:ext cx="6097587" cy="2640012"/>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61"/>
          <p:cNvSpPr/>
          <p:nvPr/>
        </p:nvSpPr>
        <p:spPr>
          <a:xfrm>
            <a:off x="2786050" y="2445111"/>
            <a:ext cx="3357586" cy="1863869"/>
          </a:xfrm>
          <a:prstGeom prst="ellipse">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0" name="Google Shape;680;p61"/>
          <p:cNvSpPr/>
          <p:nvPr/>
        </p:nvSpPr>
        <p:spPr>
          <a:xfrm>
            <a:off x="4579937" y="2924175"/>
            <a:ext cx="1431925" cy="939800"/>
          </a:xfrm>
          <a:prstGeom prst="ellipse">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Calibri"/>
              <a:buNone/>
            </a:pPr>
            <a:r>
              <a:rPr lang="en-US" sz="1800" b="1" i="0" u="none">
                <a:solidFill>
                  <a:srgbClr val="000000"/>
                </a:solidFill>
                <a:latin typeface="Calibri"/>
                <a:ea typeface="Calibri"/>
                <a:cs typeface="Calibri"/>
                <a:sym typeface="Calibri"/>
              </a:rPr>
              <a:t>Material</a:t>
            </a:r>
            <a:endParaRPr/>
          </a:p>
        </p:txBody>
      </p:sp>
      <p:sp>
        <p:nvSpPr>
          <p:cNvPr id="681" name="Google Shape;681;p61"/>
          <p:cNvSpPr/>
          <p:nvPr/>
        </p:nvSpPr>
        <p:spPr>
          <a:xfrm>
            <a:off x="2919412" y="2879725"/>
            <a:ext cx="1552575" cy="981075"/>
          </a:xfrm>
          <a:prstGeom prst="ellipse">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Calibri"/>
              <a:buNone/>
            </a:pPr>
            <a:r>
              <a:rPr lang="en-US" sz="1800" b="1" i="0" u="none">
                <a:solidFill>
                  <a:srgbClr val="000000"/>
                </a:solidFill>
                <a:latin typeface="Calibri"/>
                <a:ea typeface="Calibri"/>
                <a:cs typeface="Calibri"/>
                <a:sym typeface="Calibri"/>
              </a:rPr>
              <a:t>Pedagogy</a:t>
            </a:r>
            <a:endParaRPr/>
          </a:p>
        </p:txBody>
      </p:sp>
      <p:sp>
        <p:nvSpPr>
          <p:cNvPr id="682" name="Google Shape;682;p61"/>
          <p:cNvSpPr txBox="1"/>
          <p:nvPr/>
        </p:nvSpPr>
        <p:spPr>
          <a:xfrm>
            <a:off x="4092575" y="2444750"/>
            <a:ext cx="665162" cy="369887"/>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Calibri"/>
              <a:buNone/>
            </a:pPr>
            <a:r>
              <a:rPr lang="en-US" sz="1800" b="1" i="0" u="none">
                <a:solidFill>
                  <a:schemeClr val="dk1"/>
                </a:solidFill>
                <a:latin typeface="Calibri"/>
                <a:ea typeface="Calibri"/>
                <a:cs typeface="Calibri"/>
                <a:sym typeface="Calibri"/>
              </a:rPr>
              <a:t>INDC</a:t>
            </a:r>
            <a:endParaRPr/>
          </a:p>
        </p:txBody>
      </p:sp>
      <p:cxnSp>
        <p:nvCxnSpPr>
          <p:cNvPr id="683" name="Google Shape;683;p61"/>
          <p:cNvCxnSpPr/>
          <p:nvPr/>
        </p:nvCxnSpPr>
        <p:spPr>
          <a:xfrm rot="10800000" flipH="1">
            <a:off x="1087437" y="3976687"/>
            <a:ext cx="2055812" cy="2082800"/>
          </a:xfrm>
          <a:prstGeom prst="straightConnector1">
            <a:avLst/>
          </a:prstGeom>
          <a:noFill/>
          <a:ln w="38100" cap="flat" cmpd="sng">
            <a:solidFill>
              <a:schemeClr val="accent2"/>
            </a:solidFill>
            <a:prstDash val="solid"/>
            <a:miter lim="800000"/>
            <a:headEnd type="none" w="med" len="med"/>
            <a:tailEnd type="stealth" w="med" len="med"/>
          </a:ln>
          <a:effectLst>
            <a:outerShdw blurRad="63500" dist="23000" dir="5400000">
              <a:srgbClr val="000000">
                <a:alpha val="34901"/>
              </a:srgbClr>
            </a:outerShdw>
          </a:effectLst>
        </p:spPr>
      </p:cxnSp>
      <p:sp>
        <p:nvSpPr>
          <p:cNvPr id="684" name="Google Shape;684;p61"/>
          <p:cNvSpPr/>
          <p:nvPr/>
        </p:nvSpPr>
        <p:spPr>
          <a:xfrm>
            <a:off x="0" y="5671516"/>
            <a:ext cx="1714480" cy="1146641"/>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Continued regional fluctuations</a:t>
            </a:r>
            <a:endParaRPr sz="1600" b="1" i="0" u="none" strike="noStrike" cap="none">
              <a:solidFill>
                <a:schemeClr val="lt1"/>
              </a:solidFill>
              <a:latin typeface="Calibri"/>
              <a:ea typeface="Calibri"/>
              <a:cs typeface="Calibri"/>
              <a:sym typeface="Calibri"/>
            </a:endParaRPr>
          </a:p>
        </p:txBody>
      </p:sp>
      <p:sp>
        <p:nvSpPr>
          <p:cNvPr id="685" name="Google Shape;685;p61"/>
          <p:cNvSpPr/>
          <p:nvPr/>
        </p:nvSpPr>
        <p:spPr>
          <a:xfrm>
            <a:off x="1785918" y="5882760"/>
            <a:ext cx="1593782" cy="975240"/>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Transition to Multi-Polarity</a:t>
            </a:r>
            <a:endParaRPr sz="1400" b="1" i="0" u="none" strike="noStrike" cap="none">
              <a:solidFill>
                <a:schemeClr val="lt1"/>
              </a:solidFill>
              <a:latin typeface="Calibri"/>
              <a:ea typeface="Calibri"/>
              <a:cs typeface="Calibri"/>
              <a:sym typeface="Calibri"/>
            </a:endParaRPr>
          </a:p>
        </p:txBody>
      </p:sp>
      <p:cxnSp>
        <p:nvCxnSpPr>
          <p:cNvPr id="686" name="Google Shape;686;p61"/>
          <p:cNvCxnSpPr/>
          <p:nvPr/>
        </p:nvCxnSpPr>
        <p:spPr>
          <a:xfrm flipH="1">
            <a:off x="1547812" y="5805487"/>
            <a:ext cx="642937" cy="33337"/>
          </a:xfrm>
          <a:prstGeom prst="straightConnector1">
            <a:avLst/>
          </a:prstGeom>
          <a:noFill/>
          <a:ln w="38100" cap="flat" cmpd="sng">
            <a:solidFill>
              <a:schemeClr val="accent2"/>
            </a:solidFill>
            <a:prstDash val="solid"/>
            <a:miter lim="800000"/>
            <a:headEnd type="triangle" w="med" len="med"/>
            <a:tailEnd type="stealth" w="med" len="med"/>
          </a:ln>
          <a:effectLst>
            <a:outerShdw blurRad="63500" dist="23000" dir="5400000">
              <a:srgbClr val="000000">
                <a:alpha val="34901"/>
              </a:srgbClr>
            </a:outerShdw>
          </a:effectLst>
        </p:spPr>
      </p:cxnSp>
      <p:sp>
        <p:nvSpPr>
          <p:cNvPr id="687" name="Google Shape;687;p61"/>
          <p:cNvSpPr/>
          <p:nvPr/>
        </p:nvSpPr>
        <p:spPr>
          <a:xfrm>
            <a:off x="7000892" y="4508680"/>
            <a:ext cx="2143108" cy="1131635"/>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Polarity &amp; social atomization in Israel </a:t>
            </a:r>
            <a:endParaRPr sz="1800" b="1" i="0" u="none" strike="noStrike" cap="none">
              <a:solidFill>
                <a:schemeClr val="lt1"/>
              </a:solidFill>
              <a:latin typeface="Calibri"/>
              <a:ea typeface="Calibri"/>
              <a:cs typeface="Calibri"/>
              <a:sym typeface="Calibri"/>
            </a:endParaRPr>
          </a:p>
        </p:txBody>
      </p:sp>
      <p:sp>
        <p:nvSpPr>
          <p:cNvPr id="688" name="Google Shape;688;p61"/>
          <p:cNvSpPr/>
          <p:nvPr/>
        </p:nvSpPr>
        <p:spPr>
          <a:xfrm>
            <a:off x="5286380" y="5440614"/>
            <a:ext cx="1714512" cy="1198129"/>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Multi-Year Program Gidon  &amp; momentum</a:t>
            </a:r>
            <a:endParaRPr sz="1600" b="1" i="0" u="none" strike="noStrike" cap="none">
              <a:solidFill>
                <a:schemeClr val="lt1"/>
              </a:solidFill>
              <a:latin typeface="Calibri"/>
              <a:ea typeface="Calibri"/>
              <a:cs typeface="Calibri"/>
              <a:sym typeface="Calibri"/>
            </a:endParaRPr>
          </a:p>
        </p:txBody>
      </p:sp>
      <p:cxnSp>
        <p:nvCxnSpPr>
          <p:cNvPr id="689" name="Google Shape;689;p61"/>
          <p:cNvCxnSpPr/>
          <p:nvPr/>
        </p:nvCxnSpPr>
        <p:spPr>
          <a:xfrm rot="5400000" flipH="1">
            <a:off x="5103812" y="4435475"/>
            <a:ext cx="1330325" cy="679450"/>
          </a:xfrm>
          <a:prstGeom prst="straightConnector1">
            <a:avLst/>
          </a:prstGeom>
          <a:noFill/>
          <a:ln w="38100" cap="flat" cmpd="sng">
            <a:solidFill>
              <a:srgbClr val="9BBB59"/>
            </a:solidFill>
            <a:prstDash val="solid"/>
            <a:miter lim="800000"/>
            <a:headEnd type="triangle" w="med" len="med"/>
            <a:tailEnd type="triangle" w="med" len="med"/>
          </a:ln>
          <a:effectLst>
            <a:outerShdw blurRad="63500" dist="23000" dir="5400000">
              <a:srgbClr val="000000">
                <a:alpha val="34901"/>
              </a:srgbClr>
            </a:outerShdw>
          </a:effectLst>
        </p:spPr>
      </p:cxnSp>
      <p:cxnSp>
        <p:nvCxnSpPr>
          <p:cNvPr id="690" name="Google Shape;690;p61"/>
          <p:cNvCxnSpPr/>
          <p:nvPr/>
        </p:nvCxnSpPr>
        <p:spPr>
          <a:xfrm rot="5400000">
            <a:off x="7004050" y="5329237"/>
            <a:ext cx="165100" cy="457200"/>
          </a:xfrm>
          <a:prstGeom prst="straightConnector1">
            <a:avLst/>
          </a:prstGeom>
          <a:noFill/>
          <a:ln w="38100" cap="flat" cmpd="sng">
            <a:solidFill>
              <a:srgbClr val="9BBB59"/>
            </a:solidFill>
            <a:prstDash val="solid"/>
            <a:miter lim="800000"/>
            <a:headEnd type="none" w="med" len="med"/>
            <a:tailEnd type="triangle" w="med" len="med"/>
          </a:ln>
          <a:effectLst>
            <a:outerShdw blurRad="63500" dist="23000" dir="5400000">
              <a:srgbClr val="000000">
                <a:alpha val="34901"/>
              </a:srgbClr>
            </a:outerShdw>
          </a:effectLst>
        </p:spPr>
      </p:cxnSp>
      <p:cxnSp>
        <p:nvCxnSpPr>
          <p:cNvPr id="691" name="Google Shape;691;p61"/>
          <p:cNvCxnSpPr/>
          <p:nvPr/>
        </p:nvCxnSpPr>
        <p:spPr>
          <a:xfrm rot="5400000" flipH="1">
            <a:off x="6637337" y="3073400"/>
            <a:ext cx="798512" cy="2071687"/>
          </a:xfrm>
          <a:prstGeom prst="straightConnector1">
            <a:avLst/>
          </a:prstGeom>
          <a:noFill/>
          <a:ln w="38100" cap="flat" cmpd="sng">
            <a:solidFill>
              <a:srgbClr val="9BBB59"/>
            </a:solidFill>
            <a:prstDash val="solid"/>
            <a:miter lim="800000"/>
            <a:headEnd type="none" w="med" len="med"/>
            <a:tailEnd type="stealth" w="med" len="med"/>
          </a:ln>
          <a:effectLst>
            <a:outerShdw blurRad="63500" dist="23000" dir="5400000">
              <a:srgbClr val="000000">
                <a:alpha val="34901"/>
              </a:srgbClr>
            </a:outerShdw>
          </a:effectLst>
        </p:spPr>
      </p:cxnSp>
      <p:cxnSp>
        <p:nvCxnSpPr>
          <p:cNvPr id="692" name="Google Shape;692;p61"/>
          <p:cNvCxnSpPr/>
          <p:nvPr/>
        </p:nvCxnSpPr>
        <p:spPr>
          <a:xfrm flipH="1">
            <a:off x="2857500" y="4394200"/>
            <a:ext cx="1576387" cy="1489075"/>
          </a:xfrm>
          <a:prstGeom prst="straightConnector1">
            <a:avLst/>
          </a:prstGeom>
          <a:noFill/>
          <a:ln w="38100" cap="flat" cmpd="sng">
            <a:solidFill>
              <a:schemeClr val="accent2"/>
            </a:solidFill>
            <a:prstDash val="solid"/>
            <a:miter lim="800000"/>
            <a:headEnd type="triangle" w="med" len="med"/>
            <a:tailEnd type="stealth" w="med" len="med"/>
          </a:ln>
          <a:effectLst>
            <a:outerShdw blurRad="63500" dist="23000" dir="5400000">
              <a:srgbClr val="000000">
                <a:alpha val="34901"/>
              </a:srgbClr>
            </a:outerShdw>
          </a:effectLst>
        </p:spPr>
      </p:cxnSp>
      <p:grpSp>
        <p:nvGrpSpPr>
          <p:cNvPr id="693" name="Google Shape;693;p61"/>
          <p:cNvGrpSpPr/>
          <p:nvPr/>
        </p:nvGrpSpPr>
        <p:grpSpPr>
          <a:xfrm>
            <a:off x="1177925" y="903287"/>
            <a:ext cx="4429125" cy="1330325"/>
            <a:chOff x="1214414" y="357166"/>
            <a:chExt cx="4429156" cy="1428761"/>
          </a:xfrm>
        </p:grpSpPr>
        <p:sp>
          <p:nvSpPr>
            <p:cNvPr id="694" name="Google Shape;694;p61"/>
            <p:cNvSpPr/>
            <p:nvPr/>
          </p:nvSpPr>
          <p:spPr>
            <a:xfrm>
              <a:off x="1214414" y="797621"/>
              <a:ext cx="1857388" cy="988306"/>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4.0 Technological Revolution</a:t>
              </a:r>
              <a:endParaRPr sz="1800" b="1" i="0" u="none" strike="noStrike" cap="none">
                <a:solidFill>
                  <a:schemeClr val="lt1"/>
                </a:solidFill>
                <a:latin typeface="Calibri"/>
                <a:ea typeface="Calibri"/>
                <a:cs typeface="Calibri"/>
                <a:sym typeface="Calibri"/>
              </a:endParaRPr>
            </a:p>
          </p:txBody>
        </p:sp>
        <p:sp>
          <p:nvSpPr>
            <p:cNvPr id="695" name="Google Shape;695;p61"/>
            <p:cNvSpPr/>
            <p:nvPr/>
          </p:nvSpPr>
          <p:spPr>
            <a:xfrm>
              <a:off x="3786182" y="357166"/>
              <a:ext cx="1857388" cy="1214446"/>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Changes in the Pace of Technological Change </a:t>
              </a:r>
              <a:endParaRPr sz="1800" b="1" i="0" u="none" strike="noStrike" cap="none">
                <a:solidFill>
                  <a:schemeClr val="lt1"/>
                </a:solidFill>
                <a:latin typeface="Calibri"/>
                <a:ea typeface="Calibri"/>
                <a:cs typeface="Calibri"/>
                <a:sym typeface="Calibri"/>
              </a:endParaRPr>
            </a:p>
          </p:txBody>
        </p:sp>
        <p:sp>
          <p:nvSpPr>
            <p:cNvPr id="696" name="Google Shape;696;p61"/>
            <p:cNvSpPr/>
            <p:nvPr/>
          </p:nvSpPr>
          <p:spPr>
            <a:xfrm>
              <a:off x="3143240" y="1285860"/>
              <a:ext cx="714380" cy="285752"/>
            </a:xfrm>
            <a:prstGeom prst="curvedUpArrow">
              <a:avLst>
                <a:gd name="adj1" fmla="val 25000"/>
                <a:gd name="adj2" fmla="val 50000"/>
                <a:gd name="adj3" fmla="val 25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97" name="Google Shape;697;p61"/>
          <p:cNvSpPr/>
          <p:nvPr/>
        </p:nvSpPr>
        <p:spPr>
          <a:xfrm>
            <a:off x="3071802" y="1380043"/>
            <a:ext cx="642942" cy="332834"/>
          </a:xfrm>
          <a:prstGeom prst="curvedDownArrow">
            <a:avLst>
              <a:gd name="adj1" fmla="val 25000"/>
              <a:gd name="adj2" fmla="val 50000"/>
              <a:gd name="adj3" fmla="val 25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8" name="Google Shape;698;p61"/>
          <p:cNvSpPr/>
          <p:nvPr/>
        </p:nvSpPr>
        <p:spPr>
          <a:xfrm>
            <a:off x="6858016" y="1339851"/>
            <a:ext cx="1428760" cy="1038694"/>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Cyber as a dimension and tool of warfare</a:t>
            </a:r>
            <a:endParaRPr sz="1600" b="1" i="0" u="none" strike="noStrike" cap="none">
              <a:solidFill>
                <a:schemeClr val="lt1"/>
              </a:solidFill>
              <a:latin typeface="Calibri"/>
              <a:ea typeface="Calibri"/>
              <a:cs typeface="Calibri"/>
              <a:sym typeface="Calibri"/>
            </a:endParaRPr>
          </a:p>
        </p:txBody>
      </p:sp>
      <p:sp>
        <p:nvSpPr>
          <p:cNvPr id="699" name="Google Shape;699;p61"/>
          <p:cNvSpPr/>
          <p:nvPr/>
        </p:nvSpPr>
        <p:spPr>
          <a:xfrm>
            <a:off x="8057355" y="2209511"/>
            <a:ext cx="1000132" cy="665668"/>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Fire Against</a:t>
            </a:r>
            <a:endParaRPr sz="1800" b="1" i="0" u="none" strike="noStrike" cap="none">
              <a:solidFill>
                <a:schemeClr val="lt1"/>
              </a:solidFill>
              <a:latin typeface="Calibri"/>
              <a:ea typeface="Calibri"/>
              <a:cs typeface="Calibri"/>
              <a:sym typeface="Calibri"/>
            </a:endParaRPr>
          </a:p>
        </p:txBody>
      </p:sp>
      <p:sp>
        <p:nvSpPr>
          <p:cNvPr id="700" name="Google Shape;700;p61"/>
          <p:cNvSpPr/>
          <p:nvPr/>
        </p:nvSpPr>
        <p:spPr>
          <a:xfrm>
            <a:off x="5949961" y="765492"/>
            <a:ext cx="1285884" cy="599101"/>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Urban Warfare</a:t>
            </a:r>
            <a:endParaRPr sz="1800" b="1" i="0" u="none" strike="noStrike" cap="none">
              <a:solidFill>
                <a:schemeClr val="lt1"/>
              </a:solidFill>
              <a:latin typeface="Calibri"/>
              <a:ea typeface="Calibri"/>
              <a:cs typeface="Calibri"/>
              <a:sym typeface="Calibri"/>
            </a:endParaRPr>
          </a:p>
        </p:txBody>
      </p:sp>
      <p:sp>
        <p:nvSpPr>
          <p:cNvPr id="701" name="Google Shape;701;p61"/>
          <p:cNvSpPr/>
          <p:nvPr/>
        </p:nvSpPr>
        <p:spPr>
          <a:xfrm>
            <a:off x="7740352" y="576010"/>
            <a:ext cx="1357322" cy="837375"/>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Warfare Intelligence Based</a:t>
            </a:r>
            <a:endParaRPr sz="1800" b="1" i="0" u="none" strike="noStrike" cap="none">
              <a:solidFill>
                <a:schemeClr val="lt1"/>
              </a:solidFill>
              <a:latin typeface="Calibri"/>
              <a:ea typeface="Calibri"/>
              <a:cs typeface="Calibri"/>
              <a:sym typeface="Calibri"/>
            </a:endParaRPr>
          </a:p>
        </p:txBody>
      </p:sp>
      <p:sp>
        <p:nvSpPr>
          <p:cNvPr id="702" name="Google Shape;702;p61"/>
          <p:cNvSpPr/>
          <p:nvPr/>
        </p:nvSpPr>
        <p:spPr>
          <a:xfrm>
            <a:off x="5685243" y="2076378"/>
            <a:ext cx="1357322" cy="798801"/>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RMA 4.0</a:t>
            </a:r>
            <a:endParaRPr sz="1800" b="1" i="0" u="none" strike="noStrike" cap="none">
              <a:solidFill>
                <a:schemeClr val="lt1"/>
              </a:solidFill>
              <a:latin typeface="Calibri"/>
              <a:ea typeface="Calibri"/>
              <a:cs typeface="Calibri"/>
              <a:sym typeface="Calibri"/>
            </a:endParaRPr>
          </a:p>
        </p:txBody>
      </p:sp>
      <p:sp>
        <p:nvSpPr>
          <p:cNvPr id="703" name="Google Shape;703;p61"/>
          <p:cNvSpPr/>
          <p:nvPr/>
        </p:nvSpPr>
        <p:spPr>
          <a:xfrm>
            <a:off x="0" y="2644811"/>
            <a:ext cx="1571636" cy="1057241"/>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Transition to Jerusalem</a:t>
            </a:r>
            <a:endParaRPr sz="1600" b="1" i="0" u="none" strike="noStrike" cap="none">
              <a:solidFill>
                <a:schemeClr val="lt1"/>
              </a:solidFill>
              <a:latin typeface="Calibri"/>
              <a:ea typeface="Calibri"/>
              <a:cs typeface="Calibri"/>
              <a:sym typeface="Calibri"/>
            </a:endParaRPr>
          </a:p>
        </p:txBody>
      </p:sp>
      <p:sp>
        <p:nvSpPr>
          <p:cNvPr id="704" name="Google Shape;704;p61"/>
          <p:cNvSpPr/>
          <p:nvPr/>
        </p:nvSpPr>
        <p:spPr>
          <a:xfrm>
            <a:off x="1357290" y="2682096"/>
            <a:ext cx="1571636" cy="732234"/>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Commander Exchange</a:t>
            </a:r>
            <a:endParaRPr sz="1400" b="1" i="0" u="none" strike="noStrike" cap="none">
              <a:solidFill>
                <a:schemeClr val="lt1"/>
              </a:solidFill>
              <a:latin typeface="Calibri"/>
              <a:ea typeface="Calibri"/>
              <a:cs typeface="Calibri"/>
              <a:sym typeface="Calibri"/>
            </a:endParaRPr>
          </a:p>
        </p:txBody>
      </p:sp>
      <p:sp>
        <p:nvSpPr>
          <p:cNvPr id="705" name="Google Shape;705;p61"/>
          <p:cNvSpPr/>
          <p:nvPr/>
        </p:nvSpPr>
        <p:spPr>
          <a:xfrm>
            <a:off x="1354097" y="3322196"/>
            <a:ext cx="1785950" cy="1198202"/>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Instability in the Instruction faculty</a:t>
            </a:r>
            <a:endParaRPr sz="1600" b="1" i="0" u="none" strike="noStrike" cap="none">
              <a:solidFill>
                <a:schemeClr val="lt1"/>
              </a:solidFill>
              <a:latin typeface="Calibri"/>
              <a:ea typeface="Calibri"/>
              <a:cs typeface="Calibri"/>
              <a:sym typeface="Calibri"/>
            </a:endParaRPr>
          </a:p>
        </p:txBody>
      </p:sp>
      <p:sp>
        <p:nvSpPr>
          <p:cNvPr id="706" name="Google Shape;706;p61"/>
          <p:cNvSpPr/>
          <p:nvPr/>
        </p:nvSpPr>
        <p:spPr>
          <a:xfrm>
            <a:off x="3883733" y="4775201"/>
            <a:ext cx="1790041" cy="1217175"/>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“Victory Workshop”</a:t>
            </a:r>
            <a:endParaRPr sz="1800" b="1" i="0" u="none" strike="noStrike" cap="none">
              <a:solidFill>
                <a:schemeClr val="lt1"/>
              </a:solidFill>
              <a:latin typeface="Calibri"/>
              <a:ea typeface="Calibri"/>
              <a:cs typeface="Calibri"/>
              <a:sym typeface="Calibri"/>
            </a:endParaRPr>
          </a:p>
        </p:txBody>
      </p:sp>
      <p:sp>
        <p:nvSpPr>
          <p:cNvPr id="707" name="Google Shape;707;p61"/>
          <p:cNvSpPr txBox="1"/>
          <p:nvPr/>
        </p:nvSpPr>
        <p:spPr>
          <a:xfrm>
            <a:off x="428625" y="0"/>
            <a:ext cx="8229600" cy="785812"/>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 “Boundaries of the Campaign” </a:t>
            </a:r>
            <a:endParaRPr/>
          </a:p>
        </p:txBody>
      </p:sp>
      <p:sp>
        <p:nvSpPr>
          <p:cNvPr id="708" name="Google Shape;708;p61"/>
          <p:cNvSpPr/>
          <p:nvPr/>
        </p:nvSpPr>
        <p:spPr>
          <a:xfrm>
            <a:off x="1" y="3714752"/>
            <a:ext cx="1704956" cy="998508"/>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Change of Material in MA Degree</a:t>
            </a:r>
            <a:endParaRPr sz="1600" b="1" i="0" u="none" strike="noStrike" cap="none">
              <a:solidFill>
                <a:schemeClr val="lt1"/>
              </a:solidFill>
              <a:latin typeface="Calibri"/>
              <a:ea typeface="Calibri"/>
              <a:cs typeface="Calibri"/>
              <a:sym typeface="Calibri"/>
            </a:endParaRPr>
          </a:p>
        </p:txBody>
      </p:sp>
      <p:sp>
        <p:nvSpPr>
          <p:cNvPr id="709" name="Google Shape;709;p61"/>
          <p:cNvSpPr/>
          <p:nvPr/>
        </p:nvSpPr>
        <p:spPr>
          <a:xfrm>
            <a:off x="964379" y="4430470"/>
            <a:ext cx="1821671" cy="998508"/>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Competitive Programs</a:t>
            </a:r>
            <a:endParaRPr sz="1600" b="1" i="0" u="none" strike="noStrike" cap="none">
              <a:solidFill>
                <a:schemeClr val="lt1"/>
              </a:solidFill>
              <a:latin typeface="Calibri"/>
              <a:ea typeface="Calibri"/>
              <a:cs typeface="Calibri"/>
              <a:sym typeface="Calibri"/>
            </a:endParaRPr>
          </a:p>
        </p:txBody>
      </p:sp>
      <p:sp>
        <p:nvSpPr>
          <p:cNvPr id="710" name="Google Shape;710;p61" descr="Harvard Kennedy School"/>
          <p:cNvSpPr txBox="1"/>
          <p:nvPr/>
        </p:nvSpPr>
        <p:spPr>
          <a:xfrm>
            <a:off x="8923337"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711" name="Google Shape;711;p61"/>
          <p:cNvPicPr preferRelativeResize="0"/>
          <p:nvPr/>
        </p:nvPicPr>
        <p:blipFill rotWithShape="1">
          <a:blip r:embed="rId3">
            <a:alphaModFix/>
          </a:blip>
          <a:srcRect/>
          <a:stretch/>
        </p:blipFill>
        <p:spPr>
          <a:xfrm>
            <a:off x="1087437" y="715962"/>
            <a:ext cx="4519612" cy="1697037"/>
          </a:xfrm>
          <a:prstGeom prst="rect">
            <a:avLst/>
          </a:prstGeom>
          <a:noFill/>
          <a:ln>
            <a:noFill/>
          </a:ln>
        </p:spPr>
      </p:pic>
      <p:sp>
        <p:nvSpPr>
          <p:cNvPr id="712" name="Google Shape;712;p61"/>
          <p:cNvSpPr/>
          <p:nvPr/>
        </p:nvSpPr>
        <p:spPr>
          <a:xfrm>
            <a:off x="1178710" y="1244069"/>
            <a:ext cx="4426047" cy="472887"/>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Technological Acceleration</a:t>
            </a:r>
            <a:endParaRPr sz="2000" b="1" i="0" u="none" strike="noStrike" cap="none">
              <a:solidFill>
                <a:schemeClr val="lt1"/>
              </a:solidFill>
              <a:latin typeface="Calibri"/>
              <a:ea typeface="Calibri"/>
              <a:cs typeface="Calibri"/>
              <a:sym typeface="Calibri"/>
            </a:endParaRPr>
          </a:p>
        </p:txBody>
      </p:sp>
      <p:pic>
        <p:nvPicPr>
          <p:cNvPr id="713" name="Google Shape;713;p61"/>
          <p:cNvPicPr preferRelativeResize="0"/>
          <p:nvPr/>
        </p:nvPicPr>
        <p:blipFill rotWithShape="1">
          <a:blip r:embed="rId4">
            <a:alphaModFix/>
          </a:blip>
          <a:srcRect/>
          <a:stretch/>
        </p:blipFill>
        <p:spPr>
          <a:xfrm>
            <a:off x="5729287" y="528637"/>
            <a:ext cx="3436937" cy="2603500"/>
          </a:xfrm>
          <a:prstGeom prst="rect">
            <a:avLst/>
          </a:prstGeom>
          <a:noFill/>
          <a:ln>
            <a:noFill/>
          </a:ln>
        </p:spPr>
      </p:pic>
      <p:sp>
        <p:nvSpPr>
          <p:cNvPr id="714" name="Google Shape;714;p61"/>
          <p:cNvSpPr/>
          <p:nvPr/>
        </p:nvSpPr>
        <p:spPr>
          <a:xfrm>
            <a:off x="5832546" y="1303627"/>
            <a:ext cx="3265128" cy="607997"/>
          </a:xfrm>
          <a:prstGeom prst="rect">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Changes in the Warfare Phenomenon </a:t>
            </a:r>
            <a:endParaRPr sz="2000" b="1" i="0" u="none" strike="noStrike" cap="none">
              <a:solidFill>
                <a:schemeClr val="lt1"/>
              </a:solidFill>
              <a:latin typeface="Calibri"/>
              <a:ea typeface="Calibri"/>
              <a:cs typeface="Calibri"/>
              <a:sym typeface="Calibri"/>
            </a:endParaRPr>
          </a:p>
        </p:txBody>
      </p:sp>
      <p:pic>
        <p:nvPicPr>
          <p:cNvPr id="715" name="Google Shape;715;p61"/>
          <p:cNvPicPr preferRelativeResize="0"/>
          <p:nvPr/>
        </p:nvPicPr>
        <p:blipFill rotWithShape="1">
          <a:blip r:embed="rId5">
            <a:alphaModFix/>
          </a:blip>
          <a:srcRect/>
          <a:stretch/>
        </p:blipFill>
        <p:spPr>
          <a:xfrm>
            <a:off x="3779837" y="4068762"/>
            <a:ext cx="5651500" cy="2663825"/>
          </a:xfrm>
          <a:prstGeom prst="rect">
            <a:avLst/>
          </a:prstGeom>
          <a:noFill/>
          <a:ln>
            <a:noFill/>
          </a:ln>
        </p:spPr>
      </p:pic>
      <p:sp>
        <p:nvSpPr>
          <p:cNvPr id="716" name="Google Shape;716;p61"/>
          <p:cNvSpPr/>
          <p:nvPr/>
        </p:nvSpPr>
        <p:spPr>
          <a:xfrm>
            <a:off x="4247105" y="4948760"/>
            <a:ext cx="4828633" cy="1001824"/>
          </a:xfrm>
          <a:prstGeom prst="ellipse">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Transformation in IDF</a:t>
            </a:r>
            <a:endParaRPr sz="2000" b="1" i="0" u="none" strike="noStrike" cap="none">
              <a:solidFill>
                <a:schemeClr val="lt1"/>
              </a:solidFill>
              <a:latin typeface="Calibri"/>
              <a:ea typeface="Calibri"/>
              <a:cs typeface="Calibri"/>
              <a:sym typeface="Calibri"/>
            </a:endParaRPr>
          </a:p>
        </p:txBody>
      </p:sp>
      <p:pic>
        <p:nvPicPr>
          <p:cNvPr id="717" name="Google Shape;717;p61"/>
          <p:cNvPicPr preferRelativeResize="0"/>
          <p:nvPr/>
        </p:nvPicPr>
        <p:blipFill rotWithShape="1">
          <a:blip r:embed="rId6">
            <a:alphaModFix/>
          </a:blip>
          <a:srcRect/>
          <a:stretch/>
        </p:blipFill>
        <p:spPr>
          <a:xfrm>
            <a:off x="-130175" y="5549900"/>
            <a:ext cx="3925887" cy="1387475"/>
          </a:xfrm>
          <a:prstGeom prst="rect">
            <a:avLst/>
          </a:prstGeom>
          <a:noFill/>
          <a:ln>
            <a:noFill/>
          </a:ln>
        </p:spPr>
      </p:pic>
      <p:pic>
        <p:nvPicPr>
          <p:cNvPr id="718" name="Google Shape;718;p61"/>
          <p:cNvPicPr preferRelativeResize="0"/>
          <p:nvPr/>
        </p:nvPicPr>
        <p:blipFill rotWithShape="1">
          <a:blip r:embed="rId7">
            <a:alphaModFix/>
          </a:blip>
          <a:srcRect/>
          <a:stretch/>
        </p:blipFill>
        <p:spPr>
          <a:xfrm>
            <a:off x="-157162" y="2303462"/>
            <a:ext cx="3378200" cy="3368675"/>
          </a:xfrm>
          <a:prstGeom prst="rect">
            <a:avLst/>
          </a:prstGeom>
          <a:noFill/>
          <a:ln>
            <a:noFill/>
          </a:ln>
        </p:spPr>
      </p:pic>
      <p:sp>
        <p:nvSpPr>
          <p:cNvPr id="719" name="Google Shape;719;p61"/>
          <p:cNvSpPr/>
          <p:nvPr/>
        </p:nvSpPr>
        <p:spPr>
          <a:xfrm>
            <a:off x="-104926" y="5869018"/>
            <a:ext cx="3875221" cy="743108"/>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2400"/>
              <a:buFont typeface="Calibri"/>
              <a:buNone/>
            </a:pPr>
            <a:r>
              <a:rPr lang="en-US" sz="2400" b="1" i="0" u="none" strike="noStrike" cap="none">
                <a:solidFill>
                  <a:schemeClr val="lt1"/>
                </a:solidFill>
                <a:latin typeface="Calibri"/>
                <a:ea typeface="Calibri"/>
                <a:cs typeface="Calibri"/>
                <a:sym typeface="Calibri"/>
              </a:rPr>
              <a:t>Geo – Political Changes</a:t>
            </a:r>
            <a:endParaRPr sz="2400" b="1" i="0" u="none" strike="noStrike" cap="none">
              <a:solidFill>
                <a:schemeClr val="lt1"/>
              </a:solidFill>
              <a:latin typeface="Calibri"/>
              <a:ea typeface="Calibri"/>
              <a:cs typeface="Calibri"/>
              <a:sym typeface="Calibri"/>
            </a:endParaRPr>
          </a:p>
        </p:txBody>
      </p:sp>
      <p:sp>
        <p:nvSpPr>
          <p:cNvPr id="720" name="Google Shape;720;p61"/>
          <p:cNvSpPr/>
          <p:nvPr/>
        </p:nvSpPr>
        <p:spPr>
          <a:xfrm>
            <a:off x="-96146" y="3352810"/>
            <a:ext cx="3175011" cy="863371"/>
          </a:xfrm>
          <a:prstGeom prst="ellipse">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Organizational &amp; Management Changes</a:t>
            </a:r>
            <a:endParaRPr sz="2000" b="1" i="0" u="none" strike="noStrike" cap="none">
              <a:solidFill>
                <a:schemeClr val="lt1"/>
              </a:solidFill>
              <a:latin typeface="Calibri"/>
              <a:ea typeface="Calibri"/>
              <a:cs typeface="Calibri"/>
              <a:sym typeface="Calibri"/>
            </a:endParaRPr>
          </a:p>
        </p:txBody>
      </p:sp>
      <p:pic>
        <p:nvPicPr>
          <p:cNvPr id="721" name="Google Shape;721;p61"/>
          <p:cNvPicPr preferRelativeResize="0"/>
          <p:nvPr/>
        </p:nvPicPr>
        <p:blipFill rotWithShape="1">
          <a:blip r:embed="rId8">
            <a:alphaModFix/>
          </a:blip>
          <a:srcRect/>
          <a:stretch/>
        </p:blipFill>
        <p:spPr>
          <a:xfrm>
            <a:off x="-134937" y="2355850"/>
            <a:ext cx="6097587" cy="2640012"/>
          </a:xfrm>
          <a:prstGeom prst="rect">
            <a:avLst/>
          </a:prstGeom>
          <a:noFill/>
          <a:ln>
            <a:noFill/>
          </a:ln>
        </p:spPr>
      </p:pic>
      <p:sp>
        <p:nvSpPr>
          <p:cNvPr id="722" name="Google Shape;722;p61"/>
          <p:cNvSpPr/>
          <p:nvPr/>
        </p:nvSpPr>
        <p:spPr>
          <a:xfrm>
            <a:off x="1527175" y="1452562"/>
            <a:ext cx="5738812" cy="4184650"/>
          </a:xfrm>
          <a:prstGeom prst="roundRect">
            <a:avLst>
              <a:gd name="adj" fmla="val 16667"/>
            </a:avLst>
          </a:prstGeom>
          <a:solidFill>
            <a:schemeClr val="lt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23" name="Google Shape;723;p61"/>
          <p:cNvSpPr txBox="1"/>
          <p:nvPr/>
        </p:nvSpPr>
        <p:spPr>
          <a:xfrm>
            <a:off x="1665287" y="1874837"/>
            <a:ext cx="5311775" cy="31083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2800"/>
              <a:buFont typeface="Calibri"/>
              <a:buNone/>
            </a:pPr>
            <a:r>
              <a:rPr lang="en-US" sz="2800" b="1" i="0" u="none">
                <a:solidFill>
                  <a:srgbClr val="C00000"/>
                </a:solidFill>
                <a:latin typeface="Calibri"/>
                <a:ea typeface="Calibri"/>
                <a:cs typeface="Calibri"/>
                <a:sym typeface="Calibri"/>
              </a:rPr>
              <a:t>Boundaries of the campaign – While the boundaries of the system allow us to understand through framing/delineation, the boundaries of the campaign delineate the system components that I want and can influence.</a:t>
            </a: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7"/>
          <p:cNvPicPr preferRelativeResize="0"/>
          <p:nvPr/>
        </p:nvPicPr>
        <p:blipFill rotWithShape="1">
          <a:blip r:embed="rId3">
            <a:alphaModFix/>
          </a:blip>
          <a:srcRect l="10980" t="23828" r="26426" b="10741"/>
          <a:stretch/>
        </p:blipFill>
        <p:spPr>
          <a:xfrm>
            <a:off x="684212" y="2420937"/>
            <a:ext cx="3670300" cy="2071687"/>
          </a:xfrm>
          <a:prstGeom prst="rect">
            <a:avLst/>
          </a:prstGeom>
          <a:noFill/>
          <a:ln w="9525" cap="flat" cmpd="sng">
            <a:solidFill>
              <a:schemeClr val="dk1"/>
            </a:solidFill>
            <a:prstDash val="solid"/>
            <a:miter lim="800000"/>
            <a:headEnd type="none" w="sm" len="sm"/>
            <a:tailEnd type="none" w="sm" len="sm"/>
          </a:ln>
        </p:spPr>
      </p:pic>
      <p:sp>
        <p:nvSpPr>
          <p:cNvPr id="133" name="Google Shape;133;p17"/>
          <p:cNvSpPr txBox="1">
            <a:spLocks noGrp="1"/>
          </p:cNvSpPr>
          <p:nvPr>
            <p:ph type="title"/>
          </p:nvPr>
        </p:nvSpPr>
        <p:spPr>
          <a:xfrm>
            <a:off x="0" y="274637"/>
            <a:ext cx="9144000" cy="1143000"/>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chemeClr val="dk1"/>
              </a:buClr>
              <a:buSzPts val="3600"/>
              <a:buFont typeface="Calibri"/>
              <a:buNone/>
            </a:pPr>
            <a:r>
              <a:rPr lang="en-US" sz="3600" b="1" i="0" u="none" dirty="0">
                <a:solidFill>
                  <a:schemeClr val="dk1"/>
                </a:solidFill>
                <a:latin typeface="Calibri"/>
                <a:ea typeface="Calibri"/>
                <a:cs typeface="Calibri"/>
                <a:sym typeface="Calibri"/>
              </a:rPr>
              <a:t>The Dilemma – How to Teach at the INDC?</a:t>
            </a:r>
            <a:endParaRPr dirty="0"/>
          </a:p>
        </p:txBody>
      </p:sp>
      <p:sp>
        <p:nvSpPr>
          <p:cNvPr id="134" name="Google Shape;134;p17"/>
          <p:cNvSpPr txBox="1"/>
          <p:nvPr/>
        </p:nvSpPr>
        <p:spPr>
          <a:xfrm>
            <a:off x="4932362" y="2393950"/>
            <a:ext cx="3643312" cy="2143125"/>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35" name="Google Shape;135;p17"/>
          <p:cNvSpPr txBox="1"/>
          <p:nvPr/>
        </p:nvSpPr>
        <p:spPr>
          <a:xfrm>
            <a:off x="7696200" y="4214812"/>
            <a:ext cx="1071562" cy="642937"/>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2400"/>
              <a:buFont typeface="Calibri"/>
              <a:buNone/>
            </a:pPr>
            <a:r>
              <a:rPr lang="en-US" sz="2400" b="1" i="0" u="none">
                <a:solidFill>
                  <a:srgbClr val="FFFFFF"/>
                </a:solidFill>
                <a:latin typeface="Calibri"/>
                <a:ea typeface="Calibri"/>
                <a:cs typeface="Calibri"/>
                <a:sym typeface="Calibri"/>
              </a:rPr>
              <a:t>Future</a:t>
            </a:r>
            <a:endParaRPr/>
          </a:p>
        </p:txBody>
      </p:sp>
      <p:sp>
        <p:nvSpPr>
          <p:cNvPr id="136" name="Google Shape;136;p17"/>
          <p:cNvSpPr txBox="1"/>
          <p:nvPr/>
        </p:nvSpPr>
        <p:spPr>
          <a:xfrm>
            <a:off x="6402387" y="2836862"/>
            <a:ext cx="1000125" cy="1016000"/>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6000"/>
              <a:buFont typeface="Arial"/>
              <a:buNone/>
            </a:pPr>
            <a:r>
              <a:rPr lang="en-US" sz="6000" b="1" i="0" u="none">
                <a:solidFill>
                  <a:schemeClr val="dk1"/>
                </a:solidFill>
                <a:latin typeface="Arial"/>
                <a:ea typeface="Arial"/>
                <a:cs typeface="Arial"/>
                <a:sym typeface="Arial"/>
              </a:rPr>
              <a:t>?</a:t>
            </a:r>
            <a:endParaRPr/>
          </a:p>
        </p:txBody>
      </p:sp>
      <p:pic>
        <p:nvPicPr>
          <p:cNvPr id="137" name="Google Shape;137;p17"/>
          <p:cNvPicPr preferRelativeResize="0"/>
          <p:nvPr/>
        </p:nvPicPr>
        <p:blipFill rotWithShape="1">
          <a:blip r:embed="rId4">
            <a:alphaModFix/>
          </a:blip>
          <a:srcRect/>
          <a:stretch/>
        </p:blipFill>
        <p:spPr>
          <a:xfrm>
            <a:off x="611187" y="2420937"/>
            <a:ext cx="3744912" cy="2058987"/>
          </a:xfrm>
          <a:prstGeom prst="rect">
            <a:avLst/>
          </a:prstGeom>
          <a:noFill/>
          <a:ln w="38100" cap="sq" cmpd="sng">
            <a:solidFill>
              <a:srgbClr val="000000"/>
            </a:solidFill>
            <a:prstDash val="solid"/>
            <a:miter lim="800000"/>
            <a:headEnd type="none" w="sm" len="sm"/>
            <a:tailEnd type="none" w="sm" len="sm"/>
          </a:ln>
          <a:effectLst>
            <a:outerShdw blurRad="63500" dist="38100" dir="2700000">
              <a:srgbClr val="000000">
                <a:alpha val="42745"/>
              </a:srgbClr>
            </a:outerShdw>
          </a:effectLst>
        </p:spPr>
      </p:pic>
      <p:sp>
        <p:nvSpPr>
          <p:cNvPr id="138" name="Google Shape;138;p17"/>
          <p:cNvSpPr txBox="1"/>
          <p:nvPr/>
        </p:nvSpPr>
        <p:spPr>
          <a:xfrm>
            <a:off x="3500437" y="4214812"/>
            <a:ext cx="1071562" cy="642937"/>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2400"/>
              <a:buFont typeface="Calibri"/>
              <a:buNone/>
            </a:pPr>
            <a:r>
              <a:rPr lang="en-US" sz="2400" b="1" i="0" u="none">
                <a:solidFill>
                  <a:srgbClr val="FFFFFF"/>
                </a:solidFill>
                <a:latin typeface="Calibri"/>
                <a:ea typeface="Calibri"/>
                <a:cs typeface="Calibri"/>
                <a:sym typeface="Calibri"/>
              </a:rPr>
              <a:t>Past</a:t>
            </a:r>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62"/>
          <p:cNvSpPr/>
          <p:nvPr/>
        </p:nvSpPr>
        <p:spPr>
          <a:xfrm>
            <a:off x="3822092" y="1772816"/>
            <a:ext cx="5286412" cy="3429024"/>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2400"/>
              <a:buFont typeface="Calibri"/>
              <a:buNone/>
            </a:pPr>
            <a:r>
              <a:rPr lang="en-US" sz="2400" b="1" i="0" u="none" strike="noStrike" cap="none">
                <a:solidFill>
                  <a:schemeClr val="lt1"/>
                </a:solidFill>
                <a:latin typeface="Calibri"/>
                <a:ea typeface="Calibri"/>
                <a:cs typeface="Calibri"/>
                <a:sym typeface="Calibri"/>
              </a:rPr>
              <a:t>Adapting the learning characteristics of INDC (the form) to a perception (logic) based on learning that enables the development of knowledge and perceptions in the face of constant (and accelerated)  processes in the commander’s environment.</a:t>
            </a:r>
            <a:endParaRPr sz="2400" b="1" i="0" u="none" strike="noStrike" cap="none">
              <a:solidFill>
                <a:schemeClr val="lt1"/>
              </a:solidFill>
              <a:latin typeface="Calibri"/>
              <a:ea typeface="Calibri"/>
              <a:cs typeface="Calibri"/>
              <a:sym typeface="Calibri"/>
            </a:endParaRPr>
          </a:p>
        </p:txBody>
      </p:sp>
      <p:sp>
        <p:nvSpPr>
          <p:cNvPr id="729" name="Google Shape;729;p62"/>
          <p:cNvSpPr/>
          <p:nvPr/>
        </p:nvSpPr>
        <p:spPr>
          <a:xfrm flipH="1">
            <a:off x="3348037" y="1052512"/>
            <a:ext cx="434975" cy="5214937"/>
          </a:xfrm>
          <a:prstGeom prst="leftBrace">
            <a:avLst>
              <a:gd name="adj1" fmla="val 150"/>
              <a:gd name="adj2" fmla="val 50000"/>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30" name="Google Shape;730;p62"/>
          <p:cNvSpPr txBox="1"/>
          <p:nvPr/>
        </p:nvSpPr>
        <p:spPr>
          <a:xfrm>
            <a:off x="5334260" y="1340768"/>
            <a:ext cx="2110899" cy="461665"/>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lt1"/>
              </a:buClr>
              <a:buSzPts val="2400"/>
              <a:buFont typeface="Calibri"/>
              <a:buNone/>
            </a:pPr>
            <a:r>
              <a:rPr lang="en-US" sz="2400" b="1" i="0" u="none" strike="noStrike" cap="none">
                <a:solidFill>
                  <a:schemeClr val="lt1"/>
                </a:solidFill>
                <a:latin typeface="Calibri"/>
                <a:ea typeface="Calibri"/>
                <a:cs typeface="Calibri"/>
                <a:sym typeface="Calibri"/>
              </a:rPr>
              <a:t>Initial Strategy </a:t>
            </a:r>
            <a:endParaRPr sz="2400" b="1" i="0" u="none" strike="noStrike" cap="none">
              <a:solidFill>
                <a:schemeClr val="lt1"/>
              </a:solidFill>
              <a:latin typeface="Calibri"/>
              <a:ea typeface="Calibri"/>
              <a:cs typeface="Calibri"/>
              <a:sym typeface="Calibri"/>
            </a:endParaRPr>
          </a:p>
        </p:txBody>
      </p:sp>
      <p:sp>
        <p:nvSpPr>
          <p:cNvPr id="731" name="Google Shape;731;p62"/>
          <p:cNvSpPr/>
          <p:nvPr/>
        </p:nvSpPr>
        <p:spPr>
          <a:xfrm>
            <a:off x="131762" y="655637"/>
            <a:ext cx="3071812" cy="801687"/>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Exploiting the potential of participants</a:t>
            </a:r>
            <a:endParaRPr/>
          </a:p>
        </p:txBody>
      </p:sp>
      <p:sp>
        <p:nvSpPr>
          <p:cNvPr id="732" name="Google Shape;732;p62"/>
          <p:cNvSpPr/>
          <p:nvPr/>
        </p:nvSpPr>
        <p:spPr>
          <a:xfrm>
            <a:off x="131762" y="1519237"/>
            <a:ext cx="3071812" cy="935037"/>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Academic load reduction &amp; increasing freedom of choice</a:t>
            </a:r>
            <a:endParaRPr/>
          </a:p>
        </p:txBody>
      </p:sp>
      <p:sp>
        <p:nvSpPr>
          <p:cNvPr id="733" name="Google Shape;733;p62"/>
          <p:cNvSpPr/>
          <p:nvPr/>
        </p:nvSpPr>
        <p:spPr>
          <a:xfrm>
            <a:off x="131762" y="2538412"/>
            <a:ext cx="3071812" cy="523875"/>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Constructing independent learning</a:t>
            </a:r>
            <a:endParaRPr/>
          </a:p>
        </p:txBody>
      </p:sp>
      <p:sp>
        <p:nvSpPr>
          <p:cNvPr id="734" name="Google Shape;734;p62"/>
          <p:cNvSpPr/>
          <p:nvPr/>
        </p:nvSpPr>
        <p:spPr>
          <a:xfrm>
            <a:off x="112712" y="3160712"/>
            <a:ext cx="3071812" cy="1189037"/>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Providing methodological knowledge and methodological tools for technological change</a:t>
            </a:r>
            <a:endParaRPr/>
          </a:p>
        </p:txBody>
      </p:sp>
      <p:sp>
        <p:nvSpPr>
          <p:cNvPr id="735" name="Google Shape;735;p62"/>
          <p:cNvSpPr/>
          <p:nvPr/>
        </p:nvSpPr>
        <p:spPr>
          <a:xfrm>
            <a:off x="131762" y="4448175"/>
            <a:ext cx="3071812" cy="898525"/>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900"/>
              <a:buFont typeface="Calibri"/>
              <a:buNone/>
            </a:pPr>
            <a:r>
              <a:rPr lang="en-US" sz="1900" b="1" i="0" u="none">
                <a:solidFill>
                  <a:srgbClr val="000000"/>
                </a:solidFill>
                <a:latin typeface="Calibri"/>
                <a:ea typeface="Calibri"/>
                <a:cs typeface="Calibri"/>
                <a:sym typeface="Calibri"/>
              </a:rPr>
              <a:t>Changing and diversifying learning methods (from plenum to teams and back)</a:t>
            </a:r>
            <a:endParaRPr/>
          </a:p>
        </p:txBody>
      </p:sp>
      <p:sp>
        <p:nvSpPr>
          <p:cNvPr id="736" name="Google Shape;736;p62"/>
          <p:cNvSpPr txBox="1"/>
          <p:nvPr/>
        </p:nvSpPr>
        <p:spPr>
          <a:xfrm>
            <a:off x="985837" y="115887"/>
            <a:ext cx="1463675" cy="461962"/>
          </a:xfrm>
          <a:prstGeom prst="rect">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400"/>
              <a:buFont typeface="Calibri"/>
              <a:buNone/>
            </a:pPr>
            <a:r>
              <a:rPr lang="en-US" sz="2400" b="1" i="0" u="none">
                <a:solidFill>
                  <a:srgbClr val="000000"/>
                </a:solidFill>
                <a:latin typeface="Calibri"/>
                <a:ea typeface="Calibri"/>
                <a:cs typeface="Calibri"/>
                <a:sym typeface="Calibri"/>
              </a:rPr>
              <a:t>Potentials</a:t>
            </a:r>
            <a:endParaRPr/>
          </a:p>
        </p:txBody>
      </p:sp>
      <p:sp>
        <p:nvSpPr>
          <p:cNvPr id="737" name="Google Shape;737;p62"/>
          <p:cNvSpPr/>
          <p:nvPr/>
        </p:nvSpPr>
        <p:spPr>
          <a:xfrm>
            <a:off x="131762" y="5418137"/>
            <a:ext cx="3071812" cy="600075"/>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Self - Adaptation</a:t>
            </a:r>
            <a:endParaRPr/>
          </a:p>
        </p:txBody>
      </p:sp>
      <p:sp>
        <p:nvSpPr>
          <p:cNvPr id="738" name="Google Shape;738;p62"/>
          <p:cNvSpPr/>
          <p:nvPr/>
        </p:nvSpPr>
        <p:spPr>
          <a:xfrm>
            <a:off x="131762" y="6116637"/>
            <a:ext cx="3071812" cy="600075"/>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Openness to self-criticism</a:t>
            </a:r>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63"/>
          <p:cNvSpPr/>
          <p:nvPr/>
        </p:nvSpPr>
        <p:spPr>
          <a:xfrm>
            <a:off x="3822092" y="1772816"/>
            <a:ext cx="5286412" cy="3429024"/>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2400"/>
              <a:buFont typeface="Calibri"/>
              <a:buNone/>
            </a:pPr>
            <a:r>
              <a:rPr lang="en-US" sz="2400" b="1" i="0" u="none" strike="noStrike" cap="none">
                <a:solidFill>
                  <a:schemeClr val="lt1"/>
                </a:solidFill>
                <a:latin typeface="Calibri"/>
                <a:ea typeface="Calibri"/>
                <a:cs typeface="Calibri"/>
                <a:sym typeface="Calibri"/>
              </a:rPr>
              <a:t>Adapting the learning characteristics of INDC (the form) to a perception (logic) based on learning that enables the development of knowledge and perceptions in the face of constant (and accelerated)  processes in the commander’s environment.</a:t>
            </a:r>
            <a:endParaRPr sz="2400" b="1" i="0" u="none" strike="noStrike" cap="none">
              <a:solidFill>
                <a:schemeClr val="lt1"/>
              </a:solidFill>
              <a:latin typeface="Calibri"/>
              <a:ea typeface="Calibri"/>
              <a:cs typeface="Calibri"/>
              <a:sym typeface="Calibri"/>
            </a:endParaRPr>
          </a:p>
        </p:txBody>
      </p:sp>
      <p:sp>
        <p:nvSpPr>
          <p:cNvPr id="744" name="Google Shape;744;p63"/>
          <p:cNvSpPr/>
          <p:nvPr/>
        </p:nvSpPr>
        <p:spPr>
          <a:xfrm flipH="1">
            <a:off x="3348037" y="1052512"/>
            <a:ext cx="434975" cy="5214937"/>
          </a:xfrm>
          <a:prstGeom prst="leftBrace">
            <a:avLst>
              <a:gd name="adj1" fmla="val 150"/>
              <a:gd name="adj2" fmla="val 50000"/>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45" name="Google Shape;745;p63"/>
          <p:cNvSpPr txBox="1"/>
          <p:nvPr/>
        </p:nvSpPr>
        <p:spPr>
          <a:xfrm>
            <a:off x="5334260" y="1340768"/>
            <a:ext cx="2110899" cy="461665"/>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lt1"/>
              </a:buClr>
              <a:buSzPts val="2400"/>
              <a:buFont typeface="Calibri"/>
              <a:buNone/>
            </a:pPr>
            <a:r>
              <a:rPr lang="en-US" sz="2400" b="1" i="0" u="none" strike="noStrike" cap="none">
                <a:solidFill>
                  <a:schemeClr val="lt1"/>
                </a:solidFill>
                <a:latin typeface="Calibri"/>
                <a:ea typeface="Calibri"/>
                <a:cs typeface="Calibri"/>
                <a:sym typeface="Calibri"/>
              </a:rPr>
              <a:t>Initial Strategy </a:t>
            </a:r>
            <a:endParaRPr sz="2400" b="1" i="0" u="none" strike="noStrike" cap="none">
              <a:solidFill>
                <a:schemeClr val="lt1"/>
              </a:solidFill>
              <a:latin typeface="Calibri"/>
              <a:ea typeface="Calibri"/>
              <a:cs typeface="Calibri"/>
              <a:sym typeface="Calibri"/>
            </a:endParaRPr>
          </a:p>
        </p:txBody>
      </p:sp>
      <p:sp>
        <p:nvSpPr>
          <p:cNvPr id="746" name="Google Shape;746;p63"/>
          <p:cNvSpPr/>
          <p:nvPr/>
        </p:nvSpPr>
        <p:spPr>
          <a:xfrm>
            <a:off x="131762" y="655637"/>
            <a:ext cx="3071812" cy="801687"/>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Exploiting the potential of participants</a:t>
            </a:r>
            <a:endParaRPr/>
          </a:p>
        </p:txBody>
      </p:sp>
      <p:sp>
        <p:nvSpPr>
          <p:cNvPr id="747" name="Google Shape;747;p63"/>
          <p:cNvSpPr/>
          <p:nvPr/>
        </p:nvSpPr>
        <p:spPr>
          <a:xfrm>
            <a:off x="131762" y="1519237"/>
            <a:ext cx="3071812" cy="935037"/>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Academic load reduction &amp; increasing freedom of choice</a:t>
            </a:r>
            <a:endParaRPr/>
          </a:p>
        </p:txBody>
      </p:sp>
      <p:sp>
        <p:nvSpPr>
          <p:cNvPr id="748" name="Google Shape;748;p63"/>
          <p:cNvSpPr/>
          <p:nvPr/>
        </p:nvSpPr>
        <p:spPr>
          <a:xfrm>
            <a:off x="131762" y="2538412"/>
            <a:ext cx="3071812" cy="523875"/>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Constructing independent learning</a:t>
            </a:r>
            <a:endParaRPr/>
          </a:p>
        </p:txBody>
      </p:sp>
      <p:sp>
        <p:nvSpPr>
          <p:cNvPr id="749" name="Google Shape;749;p63"/>
          <p:cNvSpPr/>
          <p:nvPr/>
        </p:nvSpPr>
        <p:spPr>
          <a:xfrm>
            <a:off x="112712" y="3160712"/>
            <a:ext cx="3071812" cy="1189037"/>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Providing methodological knowledge and methodological tools for technological change</a:t>
            </a:r>
            <a:endParaRPr/>
          </a:p>
        </p:txBody>
      </p:sp>
      <p:sp>
        <p:nvSpPr>
          <p:cNvPr id="750" name="Google Shape;750;p63"/>
          <p:cNvSpPr/>
          <p:nvPr/>
        </p:nvSpPr>
        <p:spPr>
          <a:xfrm>
            <a:off x="131762" y="4448175"/>
            <a:ext cx="3071812" cy="898525"/>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900"/>
              <a:buFont typeface="Calibri"/>
              <a:buNone/>
            </a:pPr>
            <a:r>
              <a:rPr lang="en-US" sz="1900" b="1" i="0" u="none">
                <a:solidFill>
                  <a:srgbClr val="000000"/>
                </a:solidFill>
                <a:latin typeface="Calibri"/>
                <a:ea typeface="Calibri"/>
                <a:cs typeface="Calibri"/>
                <a:sym typeface="Calibri"/>
              </a:rPr>
              <a:t>Changing and diversifying learning methods (from plenum to teams and back)</a:t>
            </a:r>
            <a:endParaRPr/>
          </a:p>
        </p:txBody>
      </p:sp>
      <p:sp>
        <p:nvSpPr>
          <p:cNvPr id="751" name="Google Shape;751;p63"/>
          <p:cNvSpPr txBox="1"/>
          <p:nvPr/>
        </p:nvSpPr>
        <p:spPr>
          <a:xfrm>
            <a:off x="985837" y="115887"/>
            <a:ext cx="1463675" cy="461962"/>
          </a:xfrm>
          <a:prstGeom prst="rect">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400"/>
              <a:buFont typeface="Calibri"/>
              <a:buNone/>
            </a:pPr>
            <a:r>
              <a:rPr lang="en-US" sz="2400" b="1" i="0" u="none">
                <a:solidFill>
                  <a:srgbClr val="000000"/>
                </a:solidFill>
                <a:latin typeface="Calibri"/>
                <a:ea typeface="Calibri"/>
                <a:cs typeface="Calibri"/>
                <a:sym typeface="Calibri"/>
              </a:rPr>
              <a:t>Potentials</a:t>
            </a:r>
            <a:endParaRPr/>
          </a:p>
        </p:txBody>
      </p:sp>
      <p:sp>
        <p:nvSpPr>
          <p:cNvPr id="752" name="Google Shape;752;p63"/>
          <p:cNvSpPr/>
          <p:nvPr/>
        </p:nvSpPr>
        <p:spPr>
          <a:xfrm>
            <a:off x="131762" y="5418137"/>
            <a:ext cx="3071812" cy="600075"/>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Self - Adaptation</a:t>
            </a:r>
            <a:endParaRPr/>
          </a:p>
        </p:txBody>
      </p:sp>
      <p:sp>
        <p:nvSpPr>
          <p:cNvPr id="753" name="Google Shape;753;p63"/>
          <p:cNvSpPr/>
          <p:nvPr/>
        </p:nvSpPr>
        <p:spPr>
          <a:xfrm>
            <a:off x="131762" y="6116637"/>
            <a:ext cx="3071812" cy="600075"/>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Openness to self-criticism</a:t>
            </a:r>
            <a:endParaRPr/>
          </a:p>
        </p:txBody>
      </p:sp>
      <p:sp>
        <p:nvSpPr>
          <p:cNvPr id="754" name="Google Shape;754;p63"/>
          <p:cNvSpPr/>
          <p:nvPr/>
        </p:nvSpPr>
        <p:spPr>
          <a:xfrm>
            <a:off x="1403350" y="2012950"/>
            <a:ext cx="6715125" cy="3929062"/>
          </a:xfrm>
          <a:prstGeom prst="roundRect">
            <a:avLst>
              <a:gd name="adj" fmla="val 16667"/>
            </a:avLst>
          </a:prstGeom>
          <a:solidFill>
            <a:srgbClr val="D9D9D9"/>
          </a:solidFill>
          <a:ln w="25400" cap="flat" cmpd="sng">
            <a:solidFill>
              <a:srgbClr val="A6A6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50000"/>
              </a:lnSpc>
              <a:spcBef>
                <a:spcPts val="0"/>
              </a:spcBef>
              <a:spcAft>
                <a:spcPts val="0"/>
              </a:spcAft>
              <a:buClr>
                <a:srgbClr val="C00000"/>
              </a:buClr>
              <a:buSzPts val="2800"/>
              <a:buFont typeface="Calibri"/>
              <a:buNone/>
            </a:pPr>
            <a:r>
              <a:rPr lang="en-US" sz="2800" b="1" i="0" u="none" dirty="0">
                <a:solidFill>
                  <a:srgbClr val="C00000"/>
                </a:solidFill>
                <a:latin typeface="Calibri"/>
                <a:ea typeface="Calibri"/>
                <a:cs typeface="Calibri"/>
                <a:sym typeface="Calibri"/>
              </a:rPr>
              <a:t>Potentials - The range of positive and negative possibilities inherent in the nascent system that should be used to influence them for our </a:t>
            </a:r>
            <a:r>
              <a:rPr lang="en-US" sz="2800" b="1" i="0" u="none" dirty="0" smtClean="0">
                <a:solidFill>
                  <a:srgbClr val="C00000"/>
                </a:solidFill>
                <a:latin typeface="Calibri"/>
                <a:ea typeface="Calibri"/>
                <a:cs typeface="Calibri"/>
                <a:sym typeface="Calibri"/>
              </a:rPr>
              <a:t>benefit.</a:t>
            </a:r>
            <a:endParaRP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64"/>
          <p:cNvSpPr/>
          <p:nvPr/>
        </p:nvSpPr>
        <p:spPr>
          <a:xfrm>
            <a:off x="3822092" y="1772816"/>
            <a:ext cx="5286412" cy="3429024"/>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2400"/>
              <a:buFont typeface="Calibri"/>
              <a:buNone/>
            </a:pPr>
            <a:r>
              <a:rPr lang="en-US" sz="2400" b="1" i="0" u="none" strike="noStrike" cap="none">
                <a:solidFill>
                  <a:schemeClr val="lt1"/>
                </a:solidFill>
                <a:latin typeface="Calibri"/>
                <a:ea typeface="Calibri"/>
                <a:cs typeface="Calibri"/>
                <a:sym typeface="Calibri"/>
              </a:rPr>
              <a:t>Adapting the learning characteristics of INDC (the form) to a perception (logic) based on learning that enables the development of knowledge and perceptions in the face of constant (and accelerated)  processes in the commander’s environment.</a:t>
            </a:r>
            <a:endParaRPr sz="2400" b="1" i="0" u="none" strike="noStrike" cap="none">
              <a:solidFill>
                <a:schemeClr val="lt1"/>
              </a:solidFill>
              <a:latin typeface="Calibri"/>
              <a:ea typeface="Calibri"/>
              <a:cs typeface="Calibri"/>
              <a:sym typeface="Calibri"/>
            </a:endParaRPr>
          </a:p>
        </p:txBody>
      </p:sp>
      <p:sp>
        <p:nvSpPr>
          <p:cNvPr id="760" name="Google Shape;760;p64"/>
          <p:cNvSpPr/>
          <p:nvPr/>
        </p:nvSpPr>
        <p:spPr>
          <a:xfrm flipH="1">
            <a:off x="3348037" y="1052512"/>
            <a:ext cx="434975" cy="5214937"/>
          </a:xfrm>
          <a:prstGeom prst="leftBrace">
            <a:avLst>
              <a:gd name="adj1" fmla="val 150"/>
              <a:gd name="adj2" fmla="val 50000"/>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61" name="Google Shape;761;p64"/>
          <p:cNvSpPr txBox="1"/>
          <p:nvPr/>
        </p:nvSpPr>
        <p:spPr>
          <a:xfrm>
            <a:off x="5334260" y="1340768"/>
            <a:ext cx="2110899" cy="461665"/>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lt1"/>
              </a:buClr>
              <a:buSzPts val="2400"/>
              <a:buFont typeface="Calibri"/>
              <a:buNone/>
            </a:pPr>
            <a:r>
              <a:rPr lang="en-US" sz="2400" b="1" i="0" u="none" strike="noStrike" cap="none">
                <a:solidFill>
                  <a:schemeClr val="lt1"/>
                </a:solidFill>
                <a:latin typeface="Calibri"/>
                <a:ea typeface="Calibri"/>
                <a:cs typeface="Calibri"/>
                <a:sym typeface="Calibri"/>
              </a:rPr>
              <a:t>Initial Strategy </a:t>
            </a:r>
            <a:endParaRPr sz="2400" b="1" i="0" u="none" strike="noStrike" cap="none">
              <a:solidFill>
                <a:schemeClr val="lt1"/>
              </a:solidFill>
              <a:latin typeface="Calibri"/>
              <a:ea typeface="Calibri"/>
              <a:cs typeface="Calibri"/>
              <a:sym typeface="Calibri"/>
            </a:endParaRPr>
          </a:p>
        </p:txBody>
      </p:sp>
      <p:sp>
        <p:nvSpPr>
          <p:cNvPr id="762" name="Google Shape;762;p64"/>
          <p:cNvSpPr/>
          <p:nvPr/>
        </p:nvSpPr>
        <p:spPr>
          <a:xfrm>
            <a:off x="131762" y="655637"/>
            <a:ext cx="3071812" cy="801687"/>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Exploiting the potential of participants</a:t>
            </a:r>
            <a:endParaRPr/>
          </a:p>
        </p:txBody>
      </p:sp>
      <p:sp>
        <p:nvSpPr>
          <p:cNvPr id="763" name="Google Shape;763;p64"/>
          <p:cNvSpPr/>
          <p:nvPr/>
        </p:nvSpPr>
        <p:spPr>
          <a:xfrm>
            <a:off x="131762" y="1519237"/>
            <a:ext cx="3071812" cy="935037"/>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Academic load reduction &amp; increasing freedom of choice</a:t>
            </a:r>
            <a:endParaRPr/>
          </a:p>
        </p:txBody>
      </p:sp>
      <p:sp>
        <p:nvSpPr>
          <p:cNvPr id="764" name="Google Shape;764;p64"/>
          <p:cNvSpPr/>
          <p:nvPr/>
        </p:nvSpPr>
        <p:spPr>
          <a:xfrm>
            <a:off x="131762" y="2538412"/>
            <a:ext cx="3071812" cy="523875"/>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Constructing independent learning</a:t>
            </a:r>
            <a:endParaRPr/>
          </a:p>
        </p:txBody>
      </p:sp>
      <p:sp>
        <p:nvSpPr>
          <p:cNvPr id="765" name="Google Shape;765;p64"/>
          <p:cNvSpPr/>
          <p:nvPr/>
        </p:nvSpPr>
        <p:spPr>
          <a:xfrm>
            <a:off x="112712" y="3160712"/>
            <a:ext cx="3071812" cy="1189037"/>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Providing methodological knowledge and methodological tools for technological change</a:t>
            </a:r>
            <a:endParaRPr/>
          </a:p>
        </p:txBody>
      </p:sp>
      <p:sp>
        <p:nvSpPr>
          <p:cNvPr id="766" name="Google Shape;766;p64"/>
          <p:cNvSpPr/>
          <p:nvPr/>
        </p:nvSpPr>
        <p:spPr>
          <a:xfrm>
            <a:off x="131762" y="4448175"/>
            <a:ext cx="3071812" cy="898525"/>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900"/>
              <a:buFont typeface="Calibri"/>
              <a:buNone/>
            </a:pPr>
            <a:r>
              <a:rPr lang="en-US" sz="1900" b="1" i="0" u="none">
                <a:solidFill>
                  <a:srgbClr val="000000"/>
                </a:solidFill>
                <a:latin typeface="Calibri"/>
                <a:ea typeface="Calibri"/>
                <a:cs typeface="Calibri"/>
                <a:sym typeface="Calibri"/>
              </a:rPr>
              <a:t>Changing and diversifying learning methods (from plenum to teams and back)</a:t>
            </a:r>
            <a:endParaRPr/>
          </a:p>
        </p:txBody>
      </p:sp>
      <p:sp>
        <p:nvSpPr>
          <p:cNvPr id="767" name="Google Shape;767;p64"/>
          <p:cNvSpPr txBox="1"/>
          <p:nvPr/>
        </p:nvSpPr>
        <p:spPr>
          <a:xfrm>
            <a:off x="985837" y="115887"/>
            <a:ext cx="1463675" cy="461962"/>
          </a:xfrm>
          <a:prstGeom prst="rect">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400"/>
              <a:buFont typeface="Calibri"/>
              <a:buNone/>
            </a:pPr>
            <a:r>
              <a:rPr lang="en-US" sz="2400" b="1" i="0" u="none">
                <a:solidFill>
                  <a:srgbClr val="000000"/>
                </a:solidFill>
                <a:latin typeface="Calibri"/>
                <a:ea typeface="Calibri"/>
                <a:cs typeface="Calibri"/>
                <a:sym typeface="Calibri"/>
              </a:rPr>
              <a:t>Potentials</a:t>
            </a:r>
            <a:endParaRPr/>
          </a:p>
        </p:txBody>
      </p:sp>
      <p:sp>
        <p:nvSpPr>
          <p:cNvPr id="768" name="Google Shape;768;p64"/>
          <p:cNvSpPr/>
          <p:nvPr/>
        </p:nvSpPr>
        <p:spPr>
          <a:xfrm>
            <a:off x="131762" y="5418137"/>
            <a:ext cx="3071812" cy="600075"/>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Self - Adaptation</a:t>
            </a:r>
            <a:endParaRPr/>
          </a:p>
        </p:txBody>
      </p:sp>
      <p:sp>
        <p:nvSpPr>
          <p:cNvPr id="769" name="Google Shape;769;p64"/>
          <p:cNvSpPr/>
          <p:nvPr/>
        </p:nvSpPr>
        <p:spPr>
          <a:xfrm>
            <a:off x="131762" y="6116637"/>
            <a:ext cx="3071812" cy="600075"/>
          </a:xfrm>
          <a:prstGeom prst="roundRect">
            <a:avLst>
              <a:gd name="adj" fmla="val 16667"/>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Openness to self-criticism</a:t>
            </a:r>
            <a:endParaRPr/>
          </a:p>
        </p:txBody>
      </p:sp>
      <p:pic>
        <p:nvPicPr>
          <p:cNvPr id="770" name="Google Shape;770;p64"/>
          <p:cNvPicPr preferRelativeResize="0"/>
          <p:nvPr/>
        </p:nvPicPr>
        <p:blipFill rotWithShape="1">
          <a:blip r:embed="rId3">
            <a:alphaModFix/>
          </a:blip>
          <a:srcRect/>
          <a:stretch/>
        </p:blipFill>
        <p:spPr>
          <a:xfrm>
            <a:off x="1357312" y="1776412"/>
            <a:ext cx="6743700" cy="3956050"/>
          </a:xfrm>
          <a:prstGeom prst="rect">
            <a:avLst/>
          </a:prstGeom>
          <a:noFill/>
          <a:ln>
            <a:noFill/>
          </a:ln>
        </p:spPr>
      </p:pic>
      <p:sp>
        <p:nvSpPr>
          <p:cNvPr id="771" name="Google Shape;771;p64"/>
          <p:cNvSpPr txBox="1"/>
          <p:nvPr/>
        </p:nvSpPr>
        <p:spPr>
          <a:xfrm>
            <a:off x="2051050" y="2349500"/>
            <a:ext cx="5256212" cy="260985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C00000"/>
              </a:buClr>
              <a:buSzPts val="2800"/>
              <a:buFont typeface="Calibri"/>
              <a:buNone/>
            </a:pPr>
            <a:r>
              <a:rPr lang="en-US" sz="2800" b="1" i="0" u="none">
                <a:solidFill>
                  <a:srgbClr val="C00000"/>
                </a:solidFill>
                <a:latin typeface="Calibri"/>
                <a:ea typeface="Calibri"/>
                <a:cs typeface="Calibri"/>
                <a:sym typeface="Calibri"/>
              </a:rPr>
              <a:t>Initial Strategy - General lines and principles for a strategy or different alternatives to a strategy that will serve our interests.</a:t>
            </a:r>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776" name="Google Shape;776;p65" descr="7CCAA5F27D81774F72F8F144DBF35D0A9A46F6A5@UnivStaff"/>
          <p:cNvPicPr preferRelativeResize="0"/>
          <p:nvPr/>
        </p:nvPicPr>
        <p:blipFill rotWithShape="1">
          <a:blip r:embed="rId3">
            <a:alphaModFix/>
          </a:blip>
          <a:srcRect/>
          <a:stretch/>
        </p:blipFill>
        <p:spPr>
          <a:xfrm>
            <a:off x="917575" y="1557337"/>
            <a:ext cx="7183437" cy="4545012"/>
          </a:xfrm>
          <a:prstGeom prst="rect">
            <a:avLst/>
          </a:prstGeom>
          <a:noFill/>
          <a:ln>
            <a:noFill/>
          </a:ln>
        </p:spPr>
      </p:pic>
      <p:sp>
        <p:nvSpPr>
          <p:cNvPr id="777" name="Google Shape;777;p65"/>
          <p:cNvSpPr txBox="1"/>
          <p:nvPr/>
        </p:nvSpPr>
        <p:spPr>
          <a:xfrm>
            <a:off x="0" y="0"/>
            <a:ext cx="9144000" cy="1200150"/>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3600"/>
              <a:buFont typeface="Arial"/>
              <a:buNone/>
            </a:pPr>
            <a:r>
              <a:rPr lang="en-US" sz="3600" b="1" i="0" u="none">
                <a:solidFill>
                  <a:schemeClr val="dk1"/>
                </a:solidFill>
                <a:latin typeface="Arial"/>
                <a:ea typeface="Arial"/>
                <a:cs typeface="Arial"/>
                <a:sym typeface="Arial"/>
              </a:rPr>
              <a:t>Contrast – An Important Tool for Implementing the Initial Strategy</a:t>
            </a:r>
            <a:endParaRPr/>
          </a:p>
        </p:txBody>
      </p:sp>
      <p:pic>
        <p:nvPicPr>
          <p:cNvPr id="778" name="Google Shape;778;p65"/>
          <p:cNvPicPr preferRelativeResize="0"/>
          <p:nvPr/>
        </p:nvPicPr>
        <p:blipFill rotWithShape="1">
          <a:blip r:embed="rId4">
            <a:alphaModFix/>
          </a:blip>
          <a:srcRect/>
          <a:stretch/>
        </p:blipFill>
        <p:spPr>
          <a:xfrm>
            <a:off x="-757237" y="1412875"/>
            <a:ext cx="9001125" cy="5248275"/>
          </a:xfrm>
          <a:prstGeom prst="rect">
            <a:avLst/>
          </a:prstGeom>
          <a:noFill/>
          <a:ln>
            <a:noFill/>
          </a:ln>
        </p:spPr>
      </p:pic>
      <p:sp>
        <p:nvSpPr>
          <p:cNvPr id="779" name="Google Shape;779;p65"/>
          <p:cNvSpPr txBox="1"/>
          <p:nvPr/>
        </p:nvSpPr>
        <p:spPr>
          <a:xfrm>
            <a:off x="34925" y="1557337"/>
            <a:ext cx="971550" cy="792162"/>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80" name="Google Shape;780;p65"/>
          <p:cNvSpPr txBox="1"/>
          <p:nvPr/>
        </p:nvSpPr>
        <p:spPr>
          <a:xfrm>
            <a:off x="1187450" y="1341437"/>
            <a:ext cx="7345362" cy="431800"/>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66" descr="7CCAA5F27D81774F72F8F144DBF35D0A9A46F6A5@UnivStaff"/>
          <p:cNvPicPr preferRelativeResize="0"/>
          <p:nvPr/>
        </p:nvPicPr>
        <p:blipFill rotWithShape="1">
          <a:blip r:embed="rId3">
            <a:alphaModFix/>
          </a:blip>
          <a:srcRect/>
          <a:stretch/>
        </p:blipFill>
        <p:spPr>
          <a:xfrm>
            <a:off x="917575" y="1557337"/>
            <a:ext cx="7183437" cy="4545012"/>
          </a:xfrm>
          <a:prstGeom prst="rect">
            <a:avLst/>
          </a:prstGeom>
          <a:noFill/>
          <a:ln>
            <a:noFill/>
          </a:ln>
        </p:spPr>
      </p:pic>
      <p:sp>
        <p:nvSpPr>
          <p:cNvPr id="786" name="Google Shape;786;p66"/>
          <p:cNvSpPr txBox="1"/>
          <p:nvPr/>
        </p:nvSpPr>
        <p:spPr>
          <a:xfrm>
            <a:off x="0" y="0"/>
            <a:ext cx="9144000" cy="1200150"/>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3600"/>
              <a:buFont typeface="Arial"/>
              <a:buNone/>
            </a:pPr>
            <a:r>
              <a:rPr lang="en-US" sz="3600" b="1" i="0" u="none">
                <a:solidFill>
                  <a:schemeClr val="dk1"/>
                </a:solidFill>
                <a:latin typeface="Arial"/>
                <a:ea typeface="Arial"/>
                <a:cs typeface="Arial"/>
                <a:sym typeface="Arial"/>
              </a:rPr>
              <a:t>Contrast – An Important Tool for Implementing the Initial Strategy</a:t>
            </a:r>
            <a:endParaRPr/>
          </a:p>
        </p:txBody>
      </p:sp>
      <p:pic>
        <p:nvPicPr>
          <p:cNvPr id="787" name="Google Shape;787;p66"/>
          <p:cNvPicPr preferRelativeResize="0"/>
          <p:nvPr/>
        </p:nvPicPr>
        <p:blipFill rotWithShape="1">
          <a:blip r:embed="rId4">
            <a:alphaModFix/>
          </a:blip>
          <a:srcRect/>
          <a:stretch/>
        </p:blipFill>
        <p:spPr>
          <a:xfrm>
            <a:off x="-757237" y="1412875"/>
            <a:ext cx="9001125" cy="5248275"/>
          </a:xfrm>
          <a:prstGeom prst="rect">
            <a:avLst/>
          </a:prstGeom>
          <a:noFill/>
          <a:ln>
            <a:noFill/>
          </a:ln>
        </p:spPr>
      </p:pic>
      <p:sp>
        <p:nvSpPr>
          <p:cNvPr id="788" name="Google Shape;788;p66"/>
          <p:cNvSpPr txBox="1"/>
          <p:nvPr/>
        </p:nvSpPr>
        <p:spPr>
          <a:xfrm>
            <a:off x="34925" y="1557337"/>
            <a:ext cx="971550" cy="792162"/>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89" name="Google Shape;789;p66"/>
          <p:cNvSpPr txBox="1"/>
          <p:nvPr/>
        </p:nvSpPr>
        <p:spPr>
          <a:xfrm>
            <a:off x="1187450" y="1341437"/>
            <a:ext cx="7345362" cy="431800"/>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0" name="Google Shape;790;p66"/>
          <p:cNvSpPr/>
          <p:nvPr/>
        </p:nvSpPr>
        <p:spPr>
          <a:xfrm>
            <a:off x="1143000" y="1428750"/>
            <a:ext cx="6715125" cy="4071937"/>
          </a:xfrm>
          <a:prstGeom prst="roundRect">
            <a:avLst>
              <a:gd name="adj" fmla="val 16667"/>
            </a:avLst>
          </a:prstGeom>
          <a:solidFill>
            <a:srgbClr val="D9D9D9"/>
          </a:solidFill>
          <a:ln w="25400" cap="flat" cmpd="sng">
            <a:solidFill>
              <a:srgbClr val="A6A6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50000"/>
              </a:lnSpc>
              <a:spcBef>
                <a:spcPts val="0"/>
              </a:spcBef>
              <a:spcAft>
                <a:spcPts val="0"/>
              </a:spcAft>
              <a:buClr>
                <a:srgbClr val="C00000"/>
              </a:buClr>
              <a:buSzPts val="2800"/>
              <a:buFont typeface="Calibri"/>
              <a:buNone/>
            </a:pPr>
            <a:r>
              <a:rPr lang="en-US" sz="2800" b="1" i="0" u="none">
                <a:solidFill>
                  <a:srgbClr val="C00000"/>
                </a:solidFill>
                <a:latin typeface="Calibri"/>
                <a:ea typeface="Calibri"/>
                <a:cs typeface="Calibri"/>
                <a:sym typeface="Calibri"/>
              </a:rPr>
              <a:t>Contrast- A critical discussion of the initial strategic idea with an aim of improving it. The idea must be attacked, for example, by discussing the various barriers that may impair its implementation.</a:t>
            </a:r>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67"/>
          <p:cNvSpPr txBox="1">
            <a:spLocks noGrp="1"/>
          </p:cNvSpPr>
          <p:nvPr>
            <p:ph type="title"/>
          </p:nvPr>
        </p:nvSpPr>
        <p:spPr>
          <a:xfrm>
            <a:off x="457200" y="274637"/>
            <a:ext cx="8229600" cy="850900"/>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chemeClr val="dk1"/>
              </a:buClr>
              <a:buSzPts val="3600"/>
              <a:buFont typeface="Calibri"/>
              <a:buNone/>
            </a:pPr>
            <a:r>
              <a:rPr lang="en-US" sz="3600" b="1" i="0" u="none">
                <a:solidFill>
                  <a:schemeClr val="dk1"/>
                </a:solidFill>
                <a:latin typeface="Calibri"/>
                <a:ea typeface="Calibri"/>
                <a:cs typeface="Calibri"/>
                <a:sym typeface="Calibri"/>
              </a:rPr>
              <a:t>From Logic to Form (The Plan)</a:t>
            </a:r>
            <a:endParaRPr/>
          </a:p>
        </p:txBody>
      </p:sp>
      <p:pic>
        <p:nvPicPr>
          <p:cNvPr id="796" name="Google Shape;796;p67"/>
          <p:cNvPicPr preferRelativeResize="0"/>
          <p:nvPr/>
        </p:nvPicPr>
        <p:blipFill rotWithShape="1">
          <a:blip r:embed="rId3">
            <a:alphaModFix/>
          </a:blip>
          <a:srcRect l="14823" t="22460" r="16542" b="9179"/>
          <a:stretch/>
        </p:blipFill>
        <p:spPr>
          <a:xfrm>
            <a:off x="285750" y="1500187"/>
            <a:ext cx="8547100" cy="4786312"/>
          </a:xfrm>
          <a:prstGeom prst="rect">
            <a:avLst/>
          </a:prstGeom>
          <a:noFill/>
          <a:ln w="9525" cap="flat" cmpd="sng">
            <a:solidFill>
              <a:schemeClr val="dk1"/>
            </a:solidFill>
            <a:prstDash val="solid"/>
            <a:miter lim="800000"/>
            <a:headEnd type="none" w="sm" len="sm"/>
            <a:tailEnd type="none" w="sm" len="sm"/>
          </a:ln>
        </p:spPr>
      </p:pic>
      <p:sp>
        <p:nvSpPr>
          <p:cNvPr id="797" name="Google Shape;797;p67"/>
          <p:cNvSpPr txBox="1"/>
          <p:nvPr/>
        </p:nvSpPr>
        <p:spPr>
          <a:xfrm>
            <a:off x="755650" y="5661025"/>
            <a:ext cx="1584325" cy="431800"/>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8" name="Google Shape;798;p67"/>
          <p:cNvSpPr txBox="1"/>
          <p:nvPr/>
        </p:nvSpPr>
        <p:spPr>
          <a:xfrm>
            <a:off x="7308850" y="5805487"/>
            <a:ext cx="1584325" cy="431800"/>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799" name="Google Shape;799;p67"/>
          <p:cNvPicPr preferRelativeResize="0"/>
          <p:nvPr/>
        </p:nvPicPr>
        <p:blipFill rotWithShape="1">
          <a:blip r:embed="rId4">
            <a:alphaModFix/>
          </a:blip>
          <a:srcRect/>
          <a:stretch/>
        </p:blipFill>
        <p:spPr>
          <a:xfrm>
            <a:off x="179387" y="1484312"/>
            <a:ext cx="8728075" cy="4903787"/>
          </a:xfrm>
          <a:prstGeom prst="rect">
            <a:avLst/>
          </a:prstGeom>
          <a:noFill/>
          <a:ln w="9525" cap="flat" cmpd="sng">
            <a:solidFill>
              <a:schemeClr val="dk1"/>
            </a:solidFill>
            <a:prstDash val="solid"/>
            <a:miter lim="800000"/>
            <a:headEnd type="none" w="sm" len="sm"/>
            <a:tailEnd type="none" w="sm" len="sm"/>
          </a:ln>
          <a:effectLst>
            <a:outerShdw blurRad="63500">
              <a:srgbClr val="000000">
                <a:alpha val="69803"/>
              </a:srgbClr>
            </a:outerShdw>
          </a:effectLst>
        </p:spPr>
      </p:pic>
      <p:sp>
        <p:nvSpPr>
          <p:cNvPr id="800" name="Google Shape;800;p67"/>
          <p:cNvSpPr txBox="1"/>
          <p:nvPr/>
        </p:nvSpPr>
        <p:spPr>
          <a:xfrm rot="2280000">
            <a:off x="7259637" y="1217612"/>
            <a:ext cx="2111375" cy="588962"/>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From the 2019 INDC Rational Presentation</a:t>
            </a:r>
            <a:endParaRPr/>
          </a:p>
        </p:txBody>
      </p:sp>
      <p:sp>
        <p:nvSpPr>
          <p:cNvPr id="801" name="Google Shape;801;p67"/>
          <p:cNvSpPr txBox="1"/>
          <p:nvPr/>
        </p:nvSpPr>
        <p:spPr>
          <a:xfrm>
            <a:off x="7235825" y="5805487"/>
            <a:ext cx="1152525" cy="287337"/>
          </a:xfrm>
          <a:prstGeom prst="rect">
            <a:avLst/>
          </a:prstGeom>
          <a:solidFill>
            <a:srgbClr val="7030A0"/>
          </a:solidFill>
          <a:ln w="254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en-US" sz="1000" b="0" i="0" u="none">
                <a:solidFill>
                  <a:srgbClr val="FFFFFF"/>
                </a:solidFill>
                <a:latin typeface="Calibri"/>
                <a:ea typeface="Calibri"/>
                <a:cs typeface="Calibri"/>
                <a:sym typeface="Calibri"/>
              </a:rPr>
              <a:t>Strategy</a:t>
            </a:r>
            <a:endParaRPr/>
          </a:p>
        </p:txBody>
      </p:sp>
      <p:sp>
        <p:nvSpPr>
          <p:cNvPr id="802" name="Google Shape;802;p67"/>
          <p:cNvSpPr txBox="1"/>
          <p:nvPr/>
        </p:nvSpPr>
        <p:spPr>
          <a:xfrm>
            <a:off x="7596187" y="5157787"/>
            <a:ext cx="855662" cy="422275"/>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03" name="Google Shape;803;p67"/>
          <p:cNvSpPr txBox="1"/>
          <p:nvPr/>
        </p:nvSpPr>
        <p:spPr>
          <a:xfrm>
            <a:off x="611187" y="5732462"/>
            <a:ext cx="1657350" cy="423862"/>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68"/>
          <p:cNvSpPr txBox="1">
            <a:spLocks noGrp="1"/>
          </p:cNvSpPr>
          <p:nvPr>
            <p:ph type="title"/>
          </p:nvPr>
        </p:nvSpPr>
        <p:spPr>
          <a:xfrm>
            <a:off x="457200" y="274637"/>
            <a:ext cx="8229600" cy="850900"/>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chemeClr val="dk1"/>
              </a:buClr>
              <a:buSzPts val="3600"/>
              <a:buFont typeface="Calibri"/>
              <a:buNone/>
            </a:pPr>
            <a:r>
              <a:rPr lang="en-US" sz="3600" b="1" i="0" u="none">
                <a:solidFill>
                  <a:schemeClr val="dk1"/>
                </a:solidFill>
                <a:latin typeface="Calibri"/>
                <a:ea typeface="Calibri"/>
                <a:cs typeface="Calibri"/>
                <a:sym typeface="Calibri"/>
              </a:rPr>
              <a:t>From Logic to Form (The Plan)</a:t>
            </a:r>
            <a:endParaRPr/>
          </a:p>
        </p:txBody>
      </p:sp>
      <p:pic>
        <p:nvPicPr>
          <p:cNvPr id="809" name="Google Shape;809;p68"/>
          <p:cNvPicPr preferRelativeResize="0"/>
          <p:nvPr/>
        </p:nvPicPr>
        <p:blipFill rotWithShape="1">
          <a:blip r:embed="rId3">
            <a:alphaModFix/>
          </a:blip>
          <a:srcRect l="14823" t="22460" r="16542" b="9179"/>
          <a:stretch/>
        </p:blipFill>
        <p:spPr>
          <a:xfrm>
            <a:off x="285750" y="1500187"/>
            <a:ext cx="8547100" cy="4786312"/>
          </a:xfrm>
          <a:prstGeom prst="rect">
            <a:avLst/>
          </a:prstGeom>
          <a:noFill/>
          <a:ln w="9525" cap="flat" cmpd="sng">
            <a:solidFill>
              <a:schemeClr val="dk1"/>
            </a:solidFill>
            <a:prstDash val="solid"/>
            <a:miter lim="800000"/>
            <a:headEnd type="none" w="sm" len="sm"/>
            <a:tailEnd type="none" w="sm" len="sm"/>
          </a:ln>
        </p:spPr>
      </p:pic>
      <p:sp>
        <p:nvSpPr>
          <p:cNvPr id="810" name="Google Shape;810;p68"/>
          <p:cNvSpPr txBox="1"/>
          <p:nvPr/>
        </p:nvSpPr>
        <p:spPr>
          <a:xfrm>
            <a:off x="755650" y="5661025"/>
            <a:ext cx="1584325" cy="431800"/>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11" name="Google Shape;811;p68"/>
          <p:cNvSpPr txBox="1"/>
          <p:nvPr/>
        </p:nvSpPr>
        <p:spPr>
          <a:xfrm>
            <a:off x="7308850" y="5805487"/>
            <a:ext cx="1584325" cy="431800"/>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812" name="Google Shape;812;p68"/>
          <p:cNvPicPr preferRelativeResize="0"/>
          <p:nvPr/>
        </p:nvPicPr>
        <p:blipFill rotWithShape="1">
          <a:blip r:embed="rId4">
            <a:alphaModFix/>
          </a:blip>
          <a:srcRect/>
          <a:stretch/>
        </p:blipFill>
        <p:spPr>
          <a:xfrm>
            <a:off x="179387" y="1484312"/>
            <a:ext cx="8728075" cy="4903787"/>
          </a:xfrm>
          <a:prstGeom prst="rect">
            <a:avLst/>
          </a:prstGeom>
          <a:noFill/>
          <a:ln w="9525" cap="flat" cmpd="sng">
            <a:solidFill>
              <a:schemeClr val="dk1"/>
            </a:solidFill>
            <a:prstDash val="solid"/>
            <a:miter lim="800000"/>
            <a:headEnd type="none" w="sm" len="sm"/>
            <a:tailEnd type="none" w="sm" len="sm"/>
          </a:ln>
          <a:effectLst>
            <a:outerShdw blurRad="63500">
              <a:srgbClr val="000000">
                <a:alpha val="69803"/>
              </a:srgbClr>
            </a:outerShdw>
          </a:effectLst>
        </p:spPr>
      </p:pic>
      <p:sp>
        <p:nvSpPr>
          <p:cNvPr id="813" name="Google Shape;813;p68"/>
          <p:cNvSpPr txBox="1"/>
          <p:nvPr/>
        </p:nvSpPr>
        <p:spPr>
          <a:xfrm rot="2280000">
            <a:off x="7259637" y="1217612"/>
            <a:ext cx="2111375" cy="588962"/>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From the 2019 INDC Rational Presentation</a:t>
            </a:r>
            <a:endParaRPr/>
          </a:p>
        </p:txBody>
      </p:sp>
      <p:sp>
        <p:nvSpPr>
          <p:cNvPr id="814" name="Google Shape;814;p68"/>
          <p:cNvSpPr txBox="1"/>
          <p:nvPr/>
        </p:nvSpPr>
        <p:spPr>
          <a:xfrm>
            <a:off x="7235825" y="5805487"/>
            <a:ext cx="1152525" cy="287337"/>
          </a:xfrm>
          <a:prstGeom prst="rect">
            <a:avLst/>
          </a:prstGeom>
          <a:solidFill>
            <a:srgbClr val="7030A0"/>
          </a:solidFill>
          <a:ln w="254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en-US" sz="1000" b="0" i="0" u="none">
                <a:solidFill>
                  <a:srgbClr val="FFFFFF"/>
                </a:solidFill>
                <a:latin typeface="Calibri"/>
                <a:ea typeface="Calibri"/>
                <a:cs typeface="Calibri"/>
                <a:sym typeface="Calibri"/>
              </a:rPr>
              <a:t>Strategy</a:t>
            </a:r>
            <a:endParaRPr/>
          </a:p>
        </p:txBody>
      </p:sp>
      <p:sp>
        <p:nvSpPr>
          <p:cNvPr id="815" name="Google Shape;815;p68"/>
          <p:cNvSpPr txBox="1"/>
          <p:nvPr/>
        </p:nvSpPr>
        <p:spPr>
          <a:xfrm>
            <a:off x="7596187" y="5157787"/>
            <a:ext cx="855662" cy="422275"/>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16" name="Google Shape;816;p68"/>
          <p:cNvSpPr txBox="1"/>
          <p:nvPr/>
        </p:nvSpPr>
        <p:spPr>
          <a:xfrm>
            <a:off x="611187" y="5732462"/>
            <a:ext cx="1657350" cy="423862"/>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17" name="Google Shape;817;p68"/>
          <p:cNvSpPr/>
          <p:nvPr/>
        </p:nvSpPr>
        <p:spPr>
          <a:xfrm>
            <a:off x="1143000" y="1428750"/>
            <a:ext cx="6715125" cy="4071937"/>
          </a:xfrm>
          <a:prstGeom prst="roundRect">
            <a:avLst>
              <a:gd name="adj" fmla="val 16667"/>
            </a:avLst>
          </a:prstGeom>
          <a:solidFill>
            <a:srgbClr val="D9D9D9"/>
          </a:solidFill>
          <a:ln w="25400" cap="flat" cmpd="sng">
            <a:solidFill>
              <a:srgbClr val="A6A6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50000"/>
              </a:lnSpc>
              <a:spcBef>
                <a:spcPts val="0"/>
              </a:spcBef>
              <a:spcAft>
                <a:spcPts val="0"/>
              </a:spcAft>
              <a:buClr>
                <a:srgbClr val="C00000"/>
              </a:buClr>
              <a:buSzPts val="2800"/>
              <a:buFont typeface="Calibri"/>
              <a:buNone/>
            </a:pPr>
            <a:r>
              <a:rPr lang="en-US" sz="2800" b="1" i="0" u="none">
                <a:solidFill>
                  <a:srgbClr val="C00000"/>
                </a:solidFill>
                <a:latin typeface="Calibri"/>
                <a:ea typeface="Calibri"/>
                <a:cs typeface="Calibri"/>
                <a:sym typeface="Calibri"/>
              </a:rPr>
              <a:t>The process of formulating a concept that answers the question of what will enable the strategy to be implemented, including the organizational forms, forms of operation and fundamental changes that are needed in the force.</a:t>
            </a:r>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69"/>
          <p:cNvSpPr txBox="1">
            <a:spLocks noGrp="1"/>
          </p:cNvSpPr>
          <p:nvPr>
            <p:ph type="title"/>
          </p:nvPr>
        </p:nvSpPr>
        <p:spPr>
          <a:xfrm>
            <a:off x="571500" y="214312"/>
            <a:ext cx="8229600" cy="642937"/>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chemeClr val="dk1"/>
              </a:buClr>
              <a:buSzPts val="3600"/>
              <a:buFont typeface="Calibri"/>
              <a:buNone/>
            </a:pPr>
            <a:r>
              <a:rPr lang="en-US" sz="3600" b="1" i="0" u="none">
                <a:solidFill>
                  <a:schemeClr val="dk1"/>
                </a:solidFill>
                <a:latin typeface="Calibri"/>
                <a:ea typeface="Calibri"/>
                <a:cs typeface="Calibri"/>
                <a:sym typeface="Calibri"/>
              </a:rPr>
              <a:t>Are We Changing Enough?</a:t>
            </a:r>
            <a:endParaRPr/>
          </a:p>
        </p:txBody>
      </p:sp>
      <p:pic>
        <p:nvPicPr>
          <p:cNvPr id="823" name="Google Shape;823;p69"/>
          <p:cNvPicPr preferRelativeResize="0"/>
          <p:nvPr/>
        </p:nvPicPr>
        <p:blipFill rotWithShape="1">
          <a:blip r:embed="rId3">
            <a:alphaModFix/>
          </a:blip>
          <a:srcRect l="19766" t="25390" r="25876" b="11131"/>
          <a:stretch/>
        </p:blipFill>
        <p:spPr>
          <a:xfrm>
            <a:off x="5429250" y="1000125"/>
            <a:ext cx="3481387" cy="2286000"/>
          </a:xfrm>
          <a:prstGeom prst="rect">
            <a:avLst/>
          </a:prstGeom>
          <a:noFill/>
          <a:ln w="9525" cap="flat" cmpd="sng">
            <a:solidFill>
              <a:schemeClr val="dk1"/>
            </a:solidFill>
            <a:prstDash val="solid"/>
            <a:miter lim="800000"/>
            <a:headEnd type="none" w="sm" len="sm"/>
            <a:tailEnd type="none" w="sm" len="sm"/>
          </a:ln>
        </p:spPr>
      </p:pic>
      <p:pic>
        <p:nvPicPr>
          <p:cNvPr id="824" name="Google Shape;824;p69"/>
          <p:cNvPicPr preferRelativeResize="0"/>
          <p:nvPr/>
        </p:nvPicPr>
        <p:blipFill rotWithShape="1">
          <a:blip r:embed="rId4">
            <a:alphaModFix/>
          </a:blip>
          <a:srcRect l="18667" t="26367" r="20387" b="13085"/>
          <a:stretch/>
        </p:blipFill>
        <p:spPr>
          <a:xfrm>
            <a:off x="2643187" y="2428875"/>
            <a:ext cx="3500437" cy="2643187"/>
          </a:xfrm>
          <a:prstGeom prst="rect">
            <a:avLst/>
          </a:prstGeom>
          <a:noFill/>
          <a:ln w="9525" cap="flat" cmpd="sng">
            <a:solidFill>
              <a:schemeClr val="dk1"/>
            </a:solidFill>
            <a:prstDash val="solid"/>
            <a:miter lim="800000"/>
            <a:headEnd type="none" w="sm" len="sm"/>
            <a:tailEnd type="none" w="sm" len="sm"/>
          </a:ln>
        </p:spPr>
      </p:pic>
      <p:pic>
        <p:nvPicPr>
          <p:cNvPr id="825" name="Google Shape;825;p69"/>
          <p:cNvPicPr preferRelativeResize="0"/>
          <p:nvPr/>
        </p:nvPicPr>
        <p:blipFill rotWithShape="1">
          <a:blip r:embed="rId5">
            <a:alphaModFix/>
          </a:blip>
          <a:srcRect l="19215" t="26367" r="26425" b="13085"/>
          <a:stretch/>
        </p:blipFill>
        <p:spPr>
          <a:xfrm>
            <a:off x="285750" y="4286250"/>
            <a:ext cx="3643312" cy="2281237"/>
          </a:xfrm>
          <a:prstGeom prst="rect">
            <a:avLst/>
          </a:prstGeom>
          <a:noFill/>
          <a:ln w="9525" cap="flat" cmpd="sng">
            <a:solidFill>
              <a:schemeClr val="dk1"/>
            </a:solidFill>
            <a:prstDash val="solid"/>
            <a:miter lim="800000"/>
            <a:headEnd type="none" w="sm" len="sm"/>
            <a:tailEnd type="none" w="sm" len="sm"/>
          </a:ln>
        </p:spPr>
      </p:pic>
      <p:pic>
        <p:nvPicPr>
          <p:cNvPr id="826" name="Google Shape;826;p69"/>
          <p:cNvPicPr preferRelativeResize="0"/>
          <p:nvPr/>
        </p:nvPicPr>
        <p:blipFill rotWithShape="1">
          <a:blip r:embed="rId6">
            <a:alphaModFix/>
          </a:blip>
          <a:srcRect/>
          <a:stretch/>
        </p:blipFill>
        <p:spPr>
          <a:xfrm>
            <a:off x="5435600" y="981075"/>
            <a:ext cx="3529012" cy="2433637"/>
          </a:xfrm>
          <a:prstGeom prst="rect">
            <a:avLst/>
          </a:prstGeom>
          <a:noFill/>
          <a:ln w="9525" cap="flat" cmpd="sng">
            <a:solidFill>
              <a:schemeClr val="dk1"/>
            </a:solidFill>
            <a:prstDash val="solid"/>
            <a:miter lim="800000"/>
            <a:headEnd type="none" w="sm" len="sm"/>
            <a:tailEnd type="none" w="sm" len="sm"/>
          </a:ln>
        </p:spPr>
      </p:pic>
      <p:pic>
        <p:nvPicPr>
          <p:cNvPr id="827" name="Google Shape;827;p69"/>
          <p:cNvPicPr preferRelativeResize="0"/>
          <p:nvPr/>
        </p:nvPicPr>
        <p:blipFill rotWithShape="1">
          <a:blip r:embed="rId7">
            <a:alphaModFix/>
          </a:blip>
          <a:srcRect/>
          <a:stretch/>
        </p:blipFill>
        <p:spPr>
          <a:xfrm>
            <a:off x="2627312" y="2420937"/>
            <a:ext cx="3529012" cy="2663825"/>
          </a:xfrm>
          <a:prstGeom prst="rect">
            <a:avLst/>
          </a:prstGeom>
          <a:noFill/>
          <a:ln w="9525" cap="flat" cmpd="sng">
            <a:solidFill>
              <a:schemeClr val="dk1"/>
            </a:solidFill>
            <a:prstDash val="solid"/>
            <a:miter lim="800000"/>
            <a:headEnd type="none" w="sm" len="sm"/>
            <a:tailEnd type="none" w="sm" len="sm"/>
          </a:ln>
        </p:spPr>
      </p:pic>
      <p:pic>
        <p:nvPicPr>
          <p:cNvPr id="828" name="Google Shape;828;p69"/>
          <p:cNvPicPr preferRelativeResize="0"/>
          <p:nvPr/>
        </p:nvPicPr>
        <p:blipFill rotWithShape="1">
          <a:blip r:embed="rId8">
            <a:alphaModFix/>
          </a:blip>
          <a:srcRect/>
          <a:stretch/>
        </p:blipFill>
        <p:spPr>
          <a:xfrm>
            <a:off x="250825" y="4292600"/>
            <a:ext cx="3744912" cy="2305050"/>
          </a:xfrm>
          <a:prstGeom prst="rect">
            <a:avLst/>
          </a:prstGeom>
          <a:noFill/>
          <a:ln w="9525" cap="flat" cmpd="sng">
            <a:solidFill>
              <a:schemeClr val="dk1"/>
            </a:solid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70"/>
          <p:cNvSpPr txBox="1">
            <a:spLocks noGrp="1"/>
          </p:cNvSpPr>
          <p:nvPr>
            <p:ph type="title"/>
          </p:nvPr>
        </p:nvSpPr>
        <p:spPr>
          <a:xfrm>
            <a:off x="500062" y="39687"/>
            <a:ext cx="8229600" cy="796925"/>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chemeClr val="dk1"/>
              </a:buClr>
              <a:buSzPts val="3600"/>
              <a:buFont typeface="Calibri"/>
              <a:buNone/>
            </a:pPr>
            <a:r>
              <a:rPr lang="en-US" sz="3600" b="1" i="0" u="none">
                <a:solidFill>
                  <a:schemeClr val="dk1"/>
                </a:solidFill>
                <a:latin typeface="Calibri"/>
                <a:ea typeface="Calibri"/>
                <a:cs typeface="Calibri"/>
                <a:sym typeface="Calibri"/>
              </a:rPr>
              <a:t>Summary</a:t>
            </a:r>
            <a:endParaRPr/>
          </a:p>
        </p:txBody>
      </p:sp>
      <p:grpSp>
        <p:nvGrpSpPr>
          <p:cNvPr id="834" name="Google Shape;834;p70"/>
          <p:cNvGrpSpPr/>
          <p:nvPr/>
        </p:nvGrpSpPr>
        <p:grpSpPr>
          <a:xfrm>
            <a:off x="6429375" y="1214437"/>
            <a:ext cx="2643187" cy="2143125"/>
            <a:chOff x="6000760" y="1785926"/>
            <a:chExt cx="2928958" cy="2070449"/>
          </a:xfrm>
        </p:grpSpPr>
        <p:pic>
          <p:nvPicPr>
            <p:cNvPr id="835" name="Google Shape;835;p70" descr="https://www.amutatmabal.org.il/_Uploads/dbsPhotoGallery/_cut/F0_0470_0360_Golda.jpg"/>
            <p:cNvPicPr preferRelativeResize="0"/>
            <p:nvPr/>
          </p:nvPicPr>
          <p:blipFill rotWithShape="1">
            <a:blip r:embed="rId3">
              <a:alphaModFix/>
            </a:blip>
            <a:srcRect l="43243"/>
            <a:stretch/>
          </p:blipFill>
          <p:spPr>
            <a:xfrm>
              <a:off x="7429520" y="1785926"/>
              <a:ext cx="1500198" cy="2024425"/>
            </a:xfrm>
            <a:prstGeom prst="rect">
              <a:avLst/>
            </a:prstGeom>
            <a:noFill/>
            <a:ln w="9525" cap="flat" cmpd="sng">
              <a:solidFill>
                <a:schemeClr val="dk1"/>
              </a:solidFill>
              <a:prstDash val="solid"/>
              <a:miter lim="800000"/>
              <a:headEnd type="none" w="sm" len="sm"/>
              <a:tailEnd type="none" w="sm" len="sm"/>
            </a:ln>
          </p:spPr>
        </p:pic>
        <p:pic>
          <p:nvPicPr>
            <p:cNvPr id="836" name="Google Shape;836;p70" descr="רבלין.jpg"/>
            <p:cNvPicPr preferRelativeResize="0"/>
            <p:nvPr/>
          </p:nvPicPr>
          <p:blipFill rotWithShape="1">
            <a:blip r:embed="rId4">
              <a:alphaModFix/>
            </a:blip>
            <a:srcRect l="54053"/>
            <a:stretch/>
          </p:blipFill>
          <p:spPr>
            <a:xfrm>
              <a:off x="6000760" y="1785926"/>
              <a:ext cx="1428737" cy="2070449"/>
            </a:xfrm>
            <a:prstGeom prst="rect">
              <a:avLst/>
            </a:prstGeom>
            <a:noFill/>
            <a:ln w="9525" cap="flat" cmpd="sng">
              <a:solidFill>
                <a:schemeClr val="dk1"/>
              </a:solidFill>
              <a:prstDash val="solid"/>
              <a:miter lim="800000"/>
              <a:headEnd type="none" w="sm" len="sm"/>
              <a:tailEnd type="none" w="sm" len="sm"/>
            </a:ln>
          </p:spPr>
        </p:pic>
      </p:grpSp>
      <p:sp>
        <p:nvSpPr>
          <p:cNvPr id="837" name="Google Shape;837;p70"/>
          <p:cNvSpPr txBox="1"/>
          <p:nvPr/>
        </p:nvSpPr>
        <p:spPr>
          <a:xfrm>
            <a:off x="6429388" y="3214686"/>
            <a:ext cx="2714612" cy="646331"/>
          </a:xfrm>
          <a:prstGeom prst="rect">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sng" strike="noStrike" cap="none">
                <a:solidFill>
                  <a:schemeClr val="lt1"/>
                </a:solidFill>
                <a:latin typeface="Calibri"/>
                <a:ea typeface="Calibri"/>
                <a:cs typeface="Calibri"/>
                <a:sym typeface="Calibri"/>
              </a:rPr>
              <a:t>Embarrassment</a:t>
            </a:r>
            <a:endParaRPr/>
          </a:p>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“More of the Same”</a:t>
            </a:r>
            <a:endParaRPr sz="1800" b="1" i="0" u="none" strike="noStrike" cap="none">
              <a:solidFill>
                <a:schemeClr val="lt1"/>
              </a:solidFill>
              <a:latin typeface="Calibri"/>
              <a:ea typeface="Calibri"/>
              <a:cs typeface="Calibri"/>
              <a:sym typeface="Calibri"/>
            </a:endParaRPr>
          </a:p>
        </p:txBody>
      </p:sp>
      <p:pic>
        <p:nvPicPr>
          <p:cNvPr id="838" name="Google Shape;838;p70"/>
          <p:cNvPicPr preferRelativeResize="0"/>
          <p:nvPr/>
        </p:nvPicPr>
        <p:blipFill rotWithShape="1">
          <a:blip r:embed="rId5">
            <a:alphaModFix/>
          </a:blip>
          <a:srcRect l="25805" t="23437" r="31923" b="21874"/>
          <a:stretch/>
        </p:blipFill>
        <p:spPr>
          <a:xfrm>
            <a:off x="3357562" y="1214437"/>
            <a:ext cx="2928937" cy="2000250"/>
          </a:xfrm>
          <a:prstGeom prst="rect">
            <a:avLst/>
          </a:prstGeom>
          <a:noFill/>
          <a:ln w="9525" cap="flat" cmpd="sng">
            <a:solidFill>
              <a:schemeClr val="dk1"/>
            </a:solidFill>
            <a:prstDash val="solid"/>
            <a:miter lim="800000"/>
            <a:headEnd type="none" w="sm" len="sm"/>
            <a:tailEnd type="none" w="sm" len="sm"/>
          </a:ln>
        </p:spPr>
      </p:pic>
      <p:sp>
        <p:nvSpPr>
          <p:cNvPr id="839" name="Google Shape;839;p70"/>
          <p:cNvSpPr txBox="1"/>
          <p:nvPr/>
        </p:nvSpPr>
        <p:spPr>
          <a:xfrm>
            <a:off x="3299796" y="3212976"/>
            <a:ext cx="3000396" cy="646331"/>
          </a:xfrm>
          <a:prstGeom prst="rect">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sng" strike="noStrike" cap="none">
                <a:solidFill>
                  <a:schemeClr val="lt1"/>
                </a:solidFill>
                <a:latin typeface="Calibri"/>
                <a:ea typeface="Calibri"/>
                <a:cs typeface="Calibri"/>
                <a:sym typeface="Calibri"/>
              </a:rPr>
              <a:t>Genealogy </a:t>
            </a:r>
            <a:r>
              <a:rPr lang="en-US" sz="1800" b="1" i="0" u="none" strike="noStrike" cap="none">
                <a:solidFill>
                  <a:schemeClr val="lt1"/>
                </a:solidFill>
                <a:latin typeface="Calibri"/>
                <a:ea typeface="Calibri"/>
                <a:cs typeface="Calibri"/>
                <a:sym typeface="Calibri"/>
              </a:rPr>
              <a:t>of Strategic Learning at the INDC </a:t>
            </a:r>
            <a:endParaRPr sz="1800" b="1" i="0" u="none" strike="noStrike" cap="none">
              <a:solidFill>
                <a:schemeClr val="lt1"/>
              </a:solidFill>
              <a:latin typeface="Calibri"/>
              <a:ea typeface="Calibri"/>
              <a:cs typeface="Calibri"/>
              <a:sym typeface="Calibri"/>
            </a:endParaRPr>
          </a:p>
        </p:txBody>
      </p:sp>
      <p:pic>
        <p:nvPicPr>
          <p:cNvPr id="840" name="Google Shape;840;p70"/>
          <p:cNvPicPr preferRelativeResize="0"/>
          <p:nvPr/>
        </p:nvPicPr>
        <p:blipFill rotWithShape="1">
          <a:blip r:embed="rId6">
            <a:alphaModFix/>
          </a:blip>
          <a:srcRect l="29649" t="27342" r="35211" b="26756"/>
          <a:stretch/>
        </p:blipFill>
        <p:spPr>
          <a:xfrm>
            <a:off x="6500812" y="4286250"/>
            <a:ext cx="2500312" cy="1928812"/>
          </a:xfrm>
          <a:prstGeom prst="rect">
            <a:avLst/>
          </a:prstGeom>
          <a:noFill/>
          <a:ln w="9525" cap="flat" cmpd="sng">
            <a:solidFill>
              <a:schemeClr val="dk1"/>
            </a:solidFill>
            <a:prstDash val="solid"/>
            <a:miter lim="800000"/>
            <a:headEnd type="none" w="sm" len="sm"/>
            <a:tailEnd type="none" w="sm" len="sm"/>
          </a:ln>
        </p:spPr>
      </p:pic>
      <p:sp>
        <p:nvSpPr>
          <p:cNvPr id="841" name="Google Shape;841;p70"/>
          <p:cNvSpPr txBox="1"/>
          <p:nvPr/>
        </p:nvSpPr>
        <p:spPr>
          <a:xfrm>
            <a:off x="6500826" y="5925941"/>
            <a:ext cx="2571768" cy="646331"/>
          </a:xfrm>
          <a:prstGeom prst="rect">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Defining the system and the campaign</a:t>
            </a:r>
            <a:endParaRPr sz="1800" b="1" i="0" u="sng" strike="noStrike" cap="none">
              <a:solidFill>
                <a:schemeClr val="lt1"/>
              </a:solidFill>
              <a:latin typeface="Calibri"/>
              <a:ea typeface="Calibri"/>
              <a:cs typeface="Calibri"/>
              <a:sym typeface="Calibri"/>
            </a:endParaRPr>
          </a:p>
        </p:txBody>
      </p:sp>
      <p:pic>
        <p:nvPicPr>
          <p:cNvPr id="842" name="Google Shape;842;p70"/>
          <p:cNvPicPr preferRelativeResize="0"/>
          <p:nvPr/>
        </p:nvPicPr>
        <p:blipFill rotWithShape="1">
          <a:blip r:embed="rId7">
            <a:alphaModFix/>
          </a:blip>
          <a:srcRect l="29649" t="27343" r="35211" b="26756"/>
          <a:stretch/>
        </p:blipFill>
        <p:spPr>
          <a:xfrm>
            <a:off x="3429000" y="4286250"/>
            <a:ext cx="2928937" cy="1928812"/>
          </a:xfrm>
          <a:prstGeom prst="rect">
            <a:avLst/>
          </a:prstGeom>
          <a:noFill/>
          <a:ln w="9525" cap="flat" cmpd="sng">
            <a:solidFill>
              <a:schemeClr val="dk1"/>
            </a:solidFill>
            <a:prstDash val="solid"/>
            <a:miter lim="800000"/>
            <a:headEnd type="none" w="sm" len="sm"/>
            <a:tailEnd type="none" w="sm" len="sm"/>
          </a:ln>
        </p:spPr>
      </p:pic>
      <p:sp>
        <p:nvSpPr>
          <p:cNvPr id="843" name="Google Shape;843;p70"/>
          <p:cNvSpPr txBox="1"/>
          <p:nvPr/>
        </p:nvSpPr>
        <p:spPr>
          <a:xfrm>
            <a:off x="3419872" y="5925917"/>
            <a:ext cx="3000396" cy="646331"/>
          </a:xfrm>
          <a:prstGeom prst="rect">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Defining </a:t>
            </a:r>
            <a:r>
              <a:rPr lang="en-US" sz="1800" b="1" i="0" u="sng" strike="noStrike" cap="none">
                <a:solidFill>
                  <a:schemeClr val="lt1"/>
                </a:solidFill>
                <a:latin typeface="Calibri"/>
                <a:ea typeface="Calibri"/>
                <a:cs typeface="Calibri"/>
                <a:sym typeface="Calibri"/>
              </a:rPr>
              <a:t>initial strategy </a:t>
            </a:r>
            <a:r>
              <a:rPr lang="en-US" sz="1800" b="1" i="0" u="none" strike="noStrike" cap="none">
                <a:solidFill>
                  <a:schemeClr val="lt1"/>
                </a:solidFill>
                <a:latin typeface="Calibri"/>
                <a:ea typeface="Calibri"/>
                <a:cs typeface="Calibri"/>
                <a:sym typeface="Calibri"/>
              </a:rPr>
              <a:t>and identifications of potential</a:t>
            </a:r>
            <a:endParaRPr sz="1800" b="1" i="0" u="none" strike="noStrike" cap="none">
              <a:solidFill>
                <a:schemeClr val="lt1"/>
              </a:solidFill>
              <a:latin typeface="Calibri"/>
              <a:ea typeface="Calibri"/>
              <a:cs typeface="Calibri"/>
              <a:sym typeface="Calibri"/>
            </a:endParaRPr>
          </a:p>
        </p:txBody>
      </p:sp>
      <p:pic>
        <p:nvPicPr>
          <p:cNvPr id="844" name="Google Shape;844;p70"/>
          <p:cNvPicPr preferRelativeResize="0"/>
          <p:nvPr/>
        </p:nvPicPr>
        <p:blipFill rotWithShape="1">
          <a:blip r:embed="rId8">
            <a:alphaModFix/>
          </a:blip>
          <a:srcRect l="14823" t="22460" r="16542" b="9179"/>
          <a:stretch/>
        </p:blipFill>
        <p:spPr>
          <a:xfrm>
            <a:off x="214312" y="4286250"/>
            <a:ext cx="2984500" cy="1643062"/>
          </a:xfrm>
          <a:prstGeom prst="rect">
            <a:avLst/>
          </a:prstGeom>
          <a:noFill/>
          <a:ln w="9525" cap="flat" cmpd="sng">
            <a:solidFill>
              <a:schemeClr val="dk1"/>
            </a:solidFill>
            <a:prstDash val="solid"/>
            <a:miter lim="800000"/>
            <a:headEnd type="none" w="sm" len="sm"/>
            <a:tailEnd type="none" w="sm" len="sm"/>
          </a:ln>
        </p:spPr>
      </p:pic>
      <p:sp>
        <p:nvSpPr>
          <p:cNvPr id="845" name="Google Shape;845;p70"/>
          <p:cNvSpPr txBox="1"/>
          <p:nvPr/>
        </p:nvSpPr>
        <p:spPr>
          <a:xfrm>
            <a:off x="214282" y="5925917"/>
            <a:ext cx="3000396" cy="646331"/>
          </a:xfrm>
          <a:prstGeom prst="rect">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sng" strike="noStrike" cap="none">
                <a:solidFill>
                  <a:schemeClr val="lt1"/>
                </a:solidFill>
                <a:latin typeface="Calibri"/>
                <a:ea typeface="Calibri"/>
                <a:cs typeface="Calibri"/>
                <a:sym typeface="Calibri"/>
              </a:rPr>
              <a:t>From Logic to Form</a:t>
            </a:r>
            <a:r>
              <a:rPr lang="en-US" sz="1800" b="1" i="0" u="none" strike="noStrike" cap="none">
                <a:solidFill>
                  <a:schemeClr val="lt1"/>
                </a:solidFill>
                <a:latin typeface="Calibri"/>
                <a:ea typeface="Calibri"/>
                <a:cs typeface="Calibri"/>
                <a:sym typeface="Calibri"/>
              </a:rPr>
              <a:t>; Operative Concepts</a:t>
            </a:r>
            <a:endParaRPr sz="1800" b="1" i="0" u="none" strike="noStrike" cap="none">
              <a:solidFill>
                <a:schemeClr val="lt1"/>
              </a:solidFill>
              <a:latin typeface="Calibri"/>
              <a:ea typeface="Calibri"/>
              <a:cs typeface="Calibri"/>
              <a:sym typeface="Calibri"/>
            </a:endParaRPr>
          </a:p>
        </p:txBody>
      </p:sp>
      <p:pic>
        <p:nvPicPr>
          <p:cNvPr id="846" name="Google Shape;846;p70"/>
          <p:cNvPicPr preferRelativeResize="0"/>
          <p:nvPr/>
        </p:nvPicPr>
        <p:blipFill rotWithShape="1">
          <a:blip r:embed="rId9">
            <a:alphaModFix/>
          </a:blip>
          <a:srcRect l="29649" t="25390" r="35211" b="28709"/>
          <a:stretch/>
        </p:blipFill>
        <p:spPr>
          <a:xfrm>
            <a:off x="214312" y="1214437"/>
            <a:ext cx="2857500" cy="2000250"/>
          </a:xfrm>
          <a:prstGeom prst="rect">
            <a:avLst/>
          </a:prstGeom>
          <a:noFill/>
          <a:ln w="9525" cap="flat" cmpd="sng">
            <a:solidFill>
              <a:schemeClr val="dk1"/>
            </a:solidFill>
            <a:prstDash val="solid"/>
            <a:miter lim="800000"/>
            <a:headEnd type="none" w="sm" len="sm"/>
            <a:tailEnd type="none" w="sm" len="sm"/>
          </a:ln>
        </p:spPr>
      </p:pic>
      <p:sp>
        <p:nvSpPr>
          <p:cNvPr id="847" name="Google Shape;847;p70"/>
          <p:cNvSpPr txBox="1"/>
          <p:nvPr/>
        </p:nvSpPr>
        <p:spPr>
          <a:xfrm>
            <a:off x="179512" y="3214686"/>
            <a:ext cx="2928958" cy="646331"/>
          </a:xfrm>
          <a:prstGeom prst="rect">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Defining an </a:t>
            </a:r>
            <a:r>
              <a:rPr lang="en-US" sz="1800" b="1" i="0" u="sng" strike="noStrike" cap="none">
                <a:solidFill>
                  <a:schemeClr val="lt1"/>
                </a:solidFill>
                <a:latin typeface="Calibri"/>
                <a:ea typeface="Calibri"/>
                <a:cs typeface="Calibri"/>
                <a:sym typeface="Calibri"/>
              </a:rPr>
              <a:t>Offset (Relevance Gap )</a:t>
            </a:r>
            <a:r>
              <a:rPr lang="en-US" sz="1800" b="1" i="0" u="none" strike="noStrike" cap="none">
                <a:solidFill>
                  <a:schemeClr val="lt1"/>
                </a:solidFill>
                <a:latin typeface="Calibri"/>
                <a:ea typeface="Calibri"/>
                <a:cs typeface="Calibri"/>
                <a:sym typeface="Calibri"/>
              </a:rPr>
              <a:t> of the INDC</a:t>
            </a:r>
            <a:endParaRPr sz="1800" b="1" i="0" u="none" strike="noStrike" cap="none">
              <a:solidFill>
                <a:schemeClr val="lt1"/>
              </a:solidFill>
              <a:latin typeface="Calibri"/>
              <a:ea typeface="Calibri"/>
              <a:cs typeface="Calibri"/>
              <a:sym typeface="Calibri"/>
            </a:endParaRPr>
          </a:p>
        </p:txBody>
      </p:sp>
      <p:pic>
        <p:nvPicPr>
          <p:cNvPr id="848" name="Google Shape;848;p70"/>
          <p:cNvPicPr preferRelativeResize="0"/>
          <p:nvPr/>
        </p:nvPicPr>
        <p:blipFill rotWithShape="1">
          <a:blip r:embed="rId10">
            <a:alphaModFix/>
          </a:blip>
          <a:srcRect/>
          <a:stretch/>
        </p:blipFill>
        <p:spPr>
          <a:xfrm>
            <a:off x="3276600" y="1196975"/>
            <a:ext cx="3024187" cy="2016125"/>
          </a:xfrm>
          <a:prstGeom prst="rect">
            <a:avLst/>
          </a:prstGeom>
          <a:noFill/>
          <a:ln w="9525" cap="flat" cmpd="sng">
            <a:solidFill>
              <a:schemeClr val="dk1"/>
            </a:solidFill>
            <a:prstDash val="solid"/>
            <a:miter lim="800000"/>
            <a:headEnd type="none" w="sm" len="sm"/>
            <a:tailEnd type="none" w="sm" len="sm"/>
          </a:ln>
        </p:spPr>
      </p:pic>
      <p:pic>
        <p:nvPicPr>
          <p:cNvPr id="849" name="Google Shape;849;p70"/>
          <p:cNvPicPr preferRelativeResize="0"/>
          <p:nvPr/>
        </p:nvPicPr>
        <p:blipFill rotWithShape="1">
          <a:blip r:embed="rId11">
            <a:alphaModFix/>
          </a:blip>
          <a:srcRect/>
          <a:stretch/>
        </p:blipFill>
        <p:spPr>
          <a:xfrm>
            <a:off x="179387" y="1196975"/>
            <a:ext cx="2879725" cy="2016125"/>
          </a:xfrm>
          <a:prstGeom prst="rect">
            <a:avLst/>
          </a:prstGeom>
          <a:noFill/>
          <a:ln w="9525" cap="flat" cmpd="sng">
            <a:solidFill>
              <a:schemeClr val="dk1"/>
            </a:solidFill>
            <a:prstDash val="solid"/>
            <a:miter lim="800000"/>
            <a:headEnd type="none" w="sm" len="sm"/>
            <a:tailEnd type="none" w="sm" len="sm"/>
          </a:ln>
        </p:spPr>
      </p:pic>
      <p:pic>
        <p:nvPicPr>
          <p:cNvPr id="850" name="Google Shape;850;p70"/>
          <p:cNvPicPr preferRelativeResize="0"/>
          <p:nvPr/>
        </p:nvPicPr>
        <p:blipFill rotWithShape="1">
          <a:blip r:embed="rId12">
            <a:alphaModFix/>
          </a:blip>
          <a:srcRect/>
          <a:stretch/>
        </p:blipFill>
        <p:spPr>
          <a:xfrm>
            <a:off x="3419475" y="4221162"/>
            <a:ext cx="2952750" cy="1728787"/>
          </a:xfrm>
          <a:prstGeom prst="rect">
            <a:avLst/>
          </a:prstGeom>
          <a:noFill/>
          <a:ln w="9525" cap="flat" cmpd="sng">
            <a:solidFill>
              <a:schemeClr val="dk1"/>
            </a:solidFill>
            <a:prstDash val="solid"/>
            <a:miter lim="800000"/>
            <a:headEnd type="none" w="sm" len="sm"/>
            <a:tailEnd type="none" w="sm" len="sm"/>
          </a:ln>
        </p:spPr>
      </p:pic>
      <p:pic>
        <p:nvPicPr>
          <p:cNvPr id="851" name="Google Shape;851;p70"/>
          <p:cNvPicPr preferRelativeResize="0"/>
          <p:nvPr/>
        </p:nvPicPr>
        <p:blipFill rotWithShape="1">
          <a:blip r:embed="rId13">
            <a:alphaModFix/>
          </a:blip>
          <a:srcRect/>
          <a:stretch/>
        </p:blipFill>
        <p:spPr>
          <a:xfrm>
            <a:off x="179387" y="4221162"/>
            <a:ext cx="3024187" cy="1728787"/>
          </a:xfrm>
          <a:prstGeom prst="rect">
            <a:avLst/>
          </a:prstGeom>
          <a:noFill/>
          <a:ln w="9525" cap="flat" cmpd="sng">
            <a:solidFill>
              <a:schemeClr val="dk1"/>
            </a:solidFill>
            <a:prstDash val="solid"/>
            <a:miter lim="800000"/>
            <a:headEnd type="none" w="sm" len="sm"/>
            <a:tailEnd type="none" w="sm" len="sm"/>
          </a:ln>
          <a:effectLst>
            <a:outerShdw blurRad="63500">
              <a:srgbClr val="000000">
                <a:alpha val="69803"/>
              </a:srgbClr>
            </a:outerShdw>
          </a:effectLst>
        </p:spPr>
      </p:pic>
      <p:pic>
        <p:nvPicPr>
          <p:cNvPr id="852" name="Google Shape;852;p70"/>
          <p:cNvPicPr preferRelativeResize="0"/>
          <p:nvPr/>
        </p:nvPicPr>
        <p:blipFill rotWithShape="1">
          <a:blip r:embed="rId14">
            <a:alphaModFix/>
          </a:blip>
          <a:srcRect/>
          <a:stretch/>
        </p:blipFill>
        <p:spPr>
          <a:xfrm>
            <a:off x="6516687" y="4221162"/>
            <a:ext cx="2519362" cy="1728787"/>
          </a:xfrm>
          <a:prstGeom prst="rect">
            <a:avLst/>
          </a:prstGeom>
          <a:noFill/>
          <a:ln w="9525" cap="flat" cmpd="sng">
            <a:solidFill>
              <a:schemeClr val="dk1"/>
            </a:solid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8" descr="C:\Users\avishai\Desktop\20120715_100804.jpg"/>
          <p:cNvPicPr preferRelativeResize="0"/>
          <p:nvPr/>
        </p:nvPicPr>
        <p:blipFill rotWithShape="1">
          <a:blip r:embed="rId3">
            <a:alphaModFix/>
          </a:blip>
          <a:srcRect/>
          <a:stretch/>
        </p:blipFill>
        <p:spPr>
          <a:xfrm>
            <a:off x="2643187" y="285750"/>
            <a:ext cx="3878262" cy="5072062"/>
          </a:xfrm>
          <a:prstGeom prst="rect">
            <a:avLst/>
          </a:prstGeom>
          <a:noFill/>
          <a:ln>
            <a:noFill/>
          </a:ln>
        </p:spPr>
      </p:pic>
      <p:sp>
        <p:nvSpPr>
          <p:cNvPr id="144" name="Google Shape;144;p18"/>
          <p:cNvSpPr txBox="1"/>
          <p:nvPr/>
        </p:nvSpPr>
        <p:spPr>
          <a:xfrm>
            <a:off x="285750" y="5376498"/>
            <a:ext cx="8643937" cy="1508125"/>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300"/>
              <a:buFont typeface="Calibri"/>
              <a:buNone/>
            </a:pPr>
            <a:r>
              <a:rPr lang="en-US" sz="2300" b="1" i="0" u="none" dirty="0">
                <a:solidFill>
                  <a:schemeClr val="dk1"/>
                </a:solidFill>
                <a:latin typeface="Calibri"/>
                <a:ea typeface="Calibri"/>
                <a:cs typeface="Calibri"/>
                <a:sym typeface="Calibri"/>
              </a:rPr>
              <a:t>“Formation of a comprehensive </a:t>
            </a:r>
            <a:r>
              <a:rPr lang="en-US" sz="2300" b="1" i="0" u="none" dirty="0">
                <a:solidFill>
                  <a:srgbClr val="FF0000"/>
                </a:solidFill>
                <a:latin typeface="Calibri"/>
                <a:ea typeface="Calibri"/>
                <a:cs typeface="Calibri"/>
                <a:sym typeface="Calibri"/>
              </a:rPr>
              <a:t>national security </a:t>
            </a:r>
            <a:r>
              <a:rPr lang="en-US" sz="2300" b="1" i="0" u="none" dirty="0">
                <a:solidFill>
                  <a:schemeClr val="dk1"/>
                </a:solidFill>
                <a:latin typeface="Calibri"/>
                <a:ea typeface="Calibri"/>
                <a:cs typeface="Calibri"/>
                <a:sym typeface="Calibri"/>
              </a:rPr>
              <a:t>doctrine and the creation of a common language regarding </a:t>
            </a:r>
            <a:r>
              <a:rPr lang="en-US" sz="2300" b="1" i="0" u="none" dirty="0">
                <a:solidFill>
                  <a:srgbClr val="FF0000"/>
                </a:solidFill>
                <a:latin typeface="Calibri"/>
                <a:ea typeface="Calibri"/>
                <a:cs typeface="Calibri"/>
                <a:sym typeface="Calibri"/>
              </a:rPr>
              <a:t>national security </a:t>
            </a:r>
            <a:r>
              <a:rPr lang="en-US" sz="2300" b="1" i="0" u="none" dirty="0">
                <a:solidFill>
                  <a:schemeClr val="dk1"/>
                </a:solidFill>
                <a:latin typeface="Calibri"/>
                <a:ea typeface="Calibri"/>
                <a:cs typeface="Calibri"/>
                <a:sym typeface="Calibri"/>
              </a:rPr>
              <a:t>issues, among all those who bear the burden of </a:t>
            </a:r>
            <a:r>
              <a:rPr lang="en-US" sz="2300" b="1" i="0" u="none" dirty="0">
                <a:solidFill>
                  <a:srgbClr val="FF0000"/>
                </a:solidFill>
                <a:latin typeface="Calibri"/>
                <a:ea typeface="Calibri"/>
                <a:cs typeface="Calibri"/>
                <a:sym typeface="Calibri"/>
              </a:rPr>
              <a:t>national security </a:t>
            </a:r>
            <a:r>
              <a:rPr lang="en-US" sz="2300" b="1" i="0" u="none" dirty="0">
                <a:solidFill>
                  <a:schemeClr val="dk1"/>
                </a:solidFill>
                <a:latin typeface="Calibri"/>
                <a:ea typeface="Calibri"/>
                <a:cs typeface="Calibri"/>
                <a:sym typeface="Calibri"/>
              </a:rPr>
              <a:t>in the country.” – Government decision of July 22, 1962.  </a:t>
            </a:r>
            <a:endParaRP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9"/>
          <p:cNvSpPr txBox="1">
            <a:spLocks noGrp="1"/>
          </p:cNvSpPr>
          <p:nvPr>
            <p:ph type="body" idx="1"/>
          </p:nvPr>
        </p:nvSpPr>
        <p:spPr>
          <a:xfrm>
            <a:off x="722312" y="2906712"/>
            <a:ext cx="7772400" cy="1500187"/>
          </a:xfrm>
          <a:prstGeom prst="rect">
            <a:avLst/>
          </a:prstGeom>
          <a:noFill/>
          <a:ln>
            <a:noFill/>
          </a:ln>
        </p:spPr>
        <p:txBody>
          <a:bodyPr spcFirstLastPara="1" wrap="square" lIns="91425" tIns="45700" rIns="91425" bIns="45700" anchor="b" anchorCtr="0">
            <a:noAutofit/>
          </a:bodyPr>
          <a:lstStyle/>
          <a:p>
            <a:pPr marL="0" lvl="0" indent="0" algn="ctr" rtl="1">
              <a:lnSpc>
                <a:spcPct val="100000"/>
              </a:lnSpc>
              <a:spcBef>
                <a:spcPts val="0"/>
              </a:spcBef>
              <a:spcAft>
                <a:spcPts val="0"/>
              </a:spcAft>
              <a:buClr>
                <a:schemeClr val="dk1"/>
              </a:buClr>
              <a:buSzPts val="3600"/>
              <a:buNone/>
            </a:pPr>
            <a:r>
              <a:rPr lang="en-US" sz="3600" b="1" i="0" u="none">
                <a:solidFill>
                  <a:schemeClr val="dk1"/>
                </a:solidFill>
                <a:latin typeface="Calibri"/>
                <a:ea typeface="Calibri"/>
                <a:cs typeface="Calibri"/>
                <a:sym typeface="Calibri"/>
              </a:rPr>
              <a:t>Discomfort</a:t>
            </a:r>
            <a:endParaRPr/>
          </a:p>
        </p:txBody>
      </p:sp>
      <p:grpSp>
        <p:nvGrpSpPr>
          <p:cNvPr id="150" name="Google Shape;150;p19"/>
          <p:cNvGrpSpPr/>
          <p:nvPr/>
        </p:nvGrpSpPr>
        <p:grpSpPr>
          <a:xfrm>
            <a:off x="539750" y="908050"/>
            <a:ext cx="1743075" cy="3287712"/>
            <a:chOff x="428596" y="1357298"/>
            <a:chExt cx="1112038" cy="3287736"/>
          </a:xfrm>
        </p:grpSpPr>
        <p:sp>
          <p:nvSpPr>
            <p:cNvPr id="151" name="Google Shape;151;p19"/>
            <p:cNvSpPr txBox="1"/>
            <p:nvPr/>
          </p:nvSpPr>
          <p:spPr>
            <a:xfrm>
              <a:off x="428596" y="1357298"/>
              <a:ext cx="1112038" cy="285752"/>
            </a:xfrm>
            <a:prstGeom prst="rect">
              <a:avLst/>
            </a:prstGeom>
            <a:solidFill>
              <a:schemeClr val="lt1"/>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Discomfort</a:t>
              </a:r>
              <a:endParaRPr/>
            </a:p>
          </p:txBody>
        </p:sp>
        <p:sp>
          <p:nvSpPr>
            <p:cNvPr id="152" name="Google Shape;152;p19"/>
            <p:cNvSpPr txBox="1"/>
            <p:nvPr/>
          </p:nvSpPr>
          <p:spPr>
            <a:xfrm>
              <a:off x="428596" y="2214554"/>
              <a:ext cx="1112038" cy="238127"/>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Genealogy</a:t>
              </a:r>
              <a:endParaRPr/>
            </a:p>
          </p:txBody>
        </p:sp>
        <p:sp>
          <p:nvSpPr>
            <p:cNvPr id="153" name="Google Shape;153;p19"/>
            <p:cNvSpPr txBox="1"/>
            <p:nvPr/>
          </p:nvSpPr>
          <p:spPr>
            <a:xfrm>
              <a:off x="428596" y="3143248"/>
              <a:ext cx="1112038" cy="428628"/>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Offset and Relevance Gap</a:t>
              </a:r>
              <a:endParaRPr/>
            </a:p>
          </p:txBody>
        </p:sp>
        <p:sp>
          <p:nvSpPr>
            <p:cNvPr id="154" name="Google Shape;154;p19"/>
            <p:cNvSpPr txBox="1"/>
            <p:nvPr/>
          </p:nvSpPr>
          <p:spPr>
            <a:xfrm>
              <a:off x="428596" y="4143380"/>
              <a:ext cx="1112038" cy="501654"/>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Calibri"/>
                <a:buNone/>
              </a:pPr>
              <a:r>
                <a:rPr lang="en-US" sz="1400" b="1" i="0" u="none">
                  <a:solidFill>
                    <a:srgbClr val="000000"/>
                  </a:solidFill>
                  <a:latin typeface="Calibri"/>
                  <a:ea typeface="Calibri"/>
                  <a:cs typeface="Calibri"/>
                  <a:sym typeface="Calibri"/>
                </a:rPr>
                <a:t>From System to Campaign</a:t>
              </a:r>
              <a:endParaRPr/>
            </a:p>
          </p:txBody>
        </p:sp>
        <p:cxnSp>
          <p:nvCxnSpPr>
            <p:cNvPr id="155" name="Google Shape;155;p19"/>
            <p:cNvCxnSpPr/>
            <p:nvPr/>
          </p:nvCxnSpPr>
          <p:spPr>
            <a:xfrm rot="5400000">
              <a:off x="786793" y="1929089"/>
              <a:ext cx="427041" cy="1013"/>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156" name="Google Shape;156;p19"/>
            <p:cNvCxnSpPr/>
            <p:nvPr/>
          </p:nvCxnSpPr>
          <p:spPr>
            <a:xfrm rot="5400000">
              <a:off x="786792" y="2784758"/>
              <a:ext cx="427040" cy="1013"/>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157" name="Google Shape;157;p19"/>
            <p:cNvCxnSpPr/>
            <p:nvPr/>
          </p:nvCxnSpPr>
          <p:spPr>
            <a:xfrm rot="5400000">
              <a:off x="786793" y="3856328"/>
              <a:ext cx="427041" cy="1013"/>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0" descr="https://www.amutatmabal.org.il/_Uploads/dbsPhotoGallery/_cut/F0_0470_0360_Golda.jpg"/>
          <p:cNvPicPr preferRelativeResize="0"/>
          <p:nvPr/>
        </p:nvPicPr>
        <p:blipFill rotWithShape="1">
          <a:blip r:embed="rId3">
            <a:alphaModFix/>
          </a:blip>
          <a:srcRect/>
          <a:stretch/>
        </p:blipFill>
        <p:spPr>
          <a:xfrm>
            <a:off x="1331912" y="1143000"/>
            <a:ext cx="6191250" cy="4741862"/>
          </a:xfrm>
          <a:prstGeom prst="rect">
            <a:avLst/>
          </a:prstGeom>
          <a:noFill/>
          <a:ln>
            <a:noFill/>
          </a:ln>
        </p:spPr>
      </p:pic>
      <p:sp>
        <p:nvSpPr>
          <p:cNvPr id="163" name="Google Shape;163;p20"/>
          <p:cNvSpPr txBox="1"/>
          <p:nvPr/>
        </p:nvSpPr>
        <p:spPr>
          <a:xfrm>
            <a:off x="0" y="19050"/>
            <a:ext cx="2286000" cy="1143000"/>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2400"/>
              <a:buFont typeface="Calibri"/>
              <a:buNone/>
            </a:pPr>
            <a:r>
              <a:rPr lang="en-US" sz="2400" b="1" i="0" u="none">
                <a:solidFill>
                  <a:srgbClr val="FFFFFF"/>
                </a:solidFill>
                <a:latin typeface="Calibri"/>
                <a:ea typeface="Calibri"/>
                <a:cs typeface="Calibri"/>
                <a:sym typeface="Calibri"/>
              </a:rPr>
              <a:t>Meeting Leaders</a:t>
            </a: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1" descr="https://www.amutatmabal.org.il/_Uploads/dbsPhotoGallery/_cut/F0_0470_0360_PresShazar.jpg"/>
          <p:cNvPicPr preferRelativeResize="0"/>
          <p:nvPr/>
        </p:nvPicPr>
        <p:blipFill rotWithShape="1">
          <a:blip r:embed="rId3">
            <a:alphaModFix/>
          </a:blip>
          <a:srcRect/>
          <a:stretch/>
        </p:blipFill>
        <p:spPr>
          <a:xfrm>
            <a:off x="1428750" y="1000125"/>
            <a:ext cx="6232525" cy="4773612"/>
          </a:xfrm>
          <a:prstGeom prst="rect">
            <a:avLst/>
          </a:prstGeom>
          <a:noFill/>
          <a:ln>
            <a:noFill/>
          </a:ln>
        </p:spPr>
      </p:pic>
      <p:sp>
        <p:nvSpPr>
          <p:cNvPr id="169" name="Google Shape;169;p21"/>
          <p:cNvSpPr txBox="1"/>
          <p:nvPr/>
        </p:nvSpPr>
        <p:spPr>
          <a:xfrm>
            <a:off x="0" y="-9525"/>
            <a:ext cx="2286000" cy="1143000"/>
          </a:xfrm>
          <a:prstGeom prst="rect">
            <a:avLst/>
          </a:prstGeom>
          <a:solidFill>
            <a:schemeClr val="dk1"/>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FFFFFF"/>
              </a:buClr>
              <a:buSzPts val="2400"/>
              <a:buFont typeface="Calibri"/>
              <a:buNone/>
            </a:pPr>
            <a:r>
              <a:rPr lang="en-US" sz="2400" b="1" i="0" u="none">
                <a:solidFill>
                  <a:srgbClr val="FFFFFF"/>
                </a:solidFill>
                <a:latin typeface="Calibri"/>
                <a:ea typeface="Calibri"/>
                <a:cs typeface="Calibri"/>
                <a:sym typeface="Calibri"/>
              </a:rPr>
              <a:t>Plenary Discussions</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2504</Words>
  <Application>Microsoft Office PowerPoint</Application>
  <PresentationFormat>On-screen Show (4:3)</PresentationFormat>
  <Paragraphs>363</Paragraphs>
  <Slides>58</Slides>
  <Notes>58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Times New Roman</vt:lpstr>
      <vt:lpstr>Office Theme</vt:lpstr>
      <vt:lpstr>PowerPoint Presentation</vt:lpstr>
      <vt:lpstr>CASE STUDY – TRANSFORMATION OF THE ISRAEL NATIONAL DEFENSE COLLEGE (INDC) </vt:lpstr>
      <vt:lpstr>Lesson Content</vt:lpstr>
      <vt:lpstr>PowerPoint Presentation</vt:lpstr>
      <vt:lpstr>The Dilemma – How to Teach at the INDC?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Offset (Relevance Gap)</vt:lpstr>
      <vt:lpstr>Offset (Relevance Gap)</vt:lpstr>
      <vt:lpstr>Between Pedagogy and Independent Adult Learning</vt:lpstr>
      <vt:lpstr>Offset (Relevance Gap)</vt:lpstr>
      <vt:lpstr>What Will Allow Me to Make a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Logic to Form (The Plan)</vt:lpstr>
      <vt:lpstr>From Logic to Form (The Plan)</vt:lpstr>
      <vt:lpstr>Are We Changing Enough?</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u45209</dc:creator>
  <cp:lastModifiedBy>u45209</cp:lastModifiedBy>
  <cp:revision>21</cp:revision>
  <dcterms:modified xsi:type="dcterms:W3CDTF">2019-12-03T06:49:49Z</dcterms:modified>
</cp:coreProperties>
</file>