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025900" y="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875" y="768350"/>
            <a:ext cx="6818312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025900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7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6" name="Google Shape;5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1" name="Google Shape;6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6" name="Google Shape;61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1587" y="9721850"/>
            <a:ext cx="30783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g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638300" y="158273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Studies Echelon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638300" y="23685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 to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641350" y="442350"/>
            <a:ext cx="111219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194" name="Google Shape;194;p22" descr="https://mcescher.com/wp-content/uploads/2019/04/LW-3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0" y="3025775"/>
            <a:ext cx="3619500" cy="383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2"/>
          <p:cNvGrpSpPr/>
          <p:nvPr/>
        </p:nvGrpSpPr>
        <p:grpSpPr>
          <a:xfrm>
            <a:off x="206457" y="2296200"/>
            <a:ext cx="8210886" cy="1200375"/>
            <a:chOff x="3838399" y="3448050"/>
            <a:chExt cx="8172475" cy="1200375"/>
          </a:xfrm>
        </p:grpSpPr>
        <p:sp>
          <p:nvSpPr>
            <p:cNvPr id="196" name="Google Shape;196;p22"/>
            <p:cNvSpPr txBox="1"/>
            <p:nvPr/>
          </p:nvSpPr>
          <p:spPr>
            <a:xfrm>
              <a:off x="3838399" y="3448125"/>
              <a:ext cx="1582500" cy="12003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47714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6124324" y="3448050"/>
              <a:ext cx="16665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783699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8437075" y="3448050"/>
              <a:ext cx="1481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 rot="10800000">
              <a:off x="9943124" y="3790950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10610774" y="3448125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22"/>
          <p:cNvSpPr/>
          <p:nvPr/>
        </p:nvSpPr>
        <p:spPr>
          <a:xfrm rot="-5400000">
            <a:off x="1819962" y="2432024"/>
            <a:ext cx="693600" cy="2822700"/>
          </a:xfrm>
          <a:prstGeom prst="leftBrace">
            <a:avLst>
              <a:gd name="adj1" fmla="val 44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466700" y="4249937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Lesson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FF0000"/>
                </a:solidFill>
              </a:rPr>
              <a:t>Understanding  - </a:t>
            </a:r>
            <a:r>
              <a:rPr lang="en-US" sz="3600" b="1" dirty="0">
                <a:solidFill>
                  <a:srgbClr val="000000"/>
                </a:solidFill>
              </a:rPr>
              <a:t>A Critical Interpretation of Emerging Reality </a:t>
            </a:r>
            <a:br>
              <a:rPr lang="en-US" sz="3600" b="1" dirty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(Theorization/sense-making</a:t>
            </a:r>
            <a:r>
              <a:rPr lang="en-US" sz="3600" dirty="0">
                <a:solidFill>
                  <a:srgbClr val="000000"/>
                </a:solidFill>
              </a:rPr>
              <a:t>)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0" y="149662"/>
            <a:ext cx="12192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The Need for Framing and Reframing</a:t>
            </a:r>
            <a:endParaRPr dirty="0"/>
          </a:p>
        </p:txBody>
      </p:sp>
      <p:pic>
        <p:nvPicPr>
          <p:cNvPr id="211" name="Google Shape;211;p23" descr="תמונה קשו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0512" y="3760625"/>
            <a:ext cx="4164011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תמונה קשורה"/>
          <p:cNvPicPr preferRelativeResize="0"/>
          <p:nvPr/>
        </p:nvPicPr>
        <p:blipFill rotWithShape="1">
          <a:blip r:embed="rId4">
            <a:alphaModFix/>
          </a:blip>
          <a:srcRect r="45289"/>
          <a:stretch/>
        </p:blipFill>
        <p:spPr>
          <a:xfrm>
            <a:off x="7910487" y="1207625"/>
            <a:ext cx="4202112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256700" y="1385124"/>
            <a:ext cx="5126100" cy="405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"Any ongoing effort aimed at improving the reconciliation between perception of reality and observable reality will ultimately increase incompatibility...".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"... There is a way out ... a rationalistic and deliberate move of creating a higher, broader and more general concept of representing reality...".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4219455" y="5369445"/>
            <a:ext cx="2027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John Boyd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4"/>
          <p:cNvGrpSpPr/>
          <p:nvPr/>
        </p:nvGrpSpPr>
        <p:grpSpPr>
          <a:xfrm>
            <a:off x="273050" y="1690687"/>
            <a:ext cx="8334374" cy="3165475"/>
            <a:chOff x="273050" y="1831975"/>
            <a:chExt cx="8334375" cy="2209800"/>
          </a:xfrm>
        </p:grpSpPr>
        <p:sp>
          <p:nvSpPr>
            <p:cNvPr id="220" name="Google Shape;220;p24"/>
            <p:cNvSpPr/>
            <p:nvPr/>
          </p:nvSpPr>
          <p:spPr>
            <a:xfrm>
              <a:off x="273050" y="1831975"/>
              <a:ext cx="549275" cy="2209800"/>
            </a:xfrm>
            <a:prstGeom prst="leftBrace">
              <a:avLst>
                <a:gd name="adj1" fmla="val 447"/>
                <a:gd name="adj2" fmla="val 50000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p24" descr="תוצאת תמונה עבור ‪refugees from iraq in germany‬‏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32175" y="2181225"/>
              <a:ext cx="2493963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4" descr="תמונה קשורה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2313" y="2170113"/>
              <a:ext cx="2568575" cy="1673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4" descr="Vietnamese guest workers arrive in East Berlin, 1973. Germany has put out the call for immigrant labor more than once in its checkered history, and now it wants well-paid professionals.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7275" y="2181225"/>
              <a:ext cx="2470150" cy="16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4"/>
          <p:cNvSpPr txBox="1"/>
          <p:nvPr/>
        </p:nvSpPr>
        <p:spPr>
          <a:xfrm>
            <a:off x="9117660" y="2270655"/>
            <a:ext cx="257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Observable Phenomenon in Reality -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Migration to Europe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(Ontology)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 flipH="1">
            <a:off x="8564245" y="1728787"/>
            <a:ext cx="534035" cy="3165475"/>
          </a:xfrm>
          <a:prstGeom prst="leftBrace">
            <a:avLst>
              <a:gd name="adj1" fmla="val 447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685800" y="587375"/>
            <a:ext cx="549275" cy="2209800"/>
          </a:xfrm>
          <a:prstGeom prst="leftBrace">
            <a:avLst>
              <a:gd name="adj1" fmla="val 447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5" descr="תמונה קשו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2128" y="4001452"/>
            <a:ext cx="2794027" cy="219360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32" name="Google Shape;232;p25" descr="תוצאת תמונה עבור ‪refugees from iraq in germany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4925" y="936625"/>
            <a:ext cx="249396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 descr="תוצאת תמונה עבור ‪mass migration to europe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253" y="4033100"/>
            <a:ext cx="3186364" cy="205528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34" name="Google Shape;234;p25" descr="תמונה קשורה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5062" y="925512"/>
            <a:ext cx="2568575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7">
            <a:alphaModFix/>
          </a:blip>
          <a:srcRect l="34468" t="15890" r="36169" b="31063"/>
          <a:stretch/>
        </p:blipFill>
        <p:spPr>
          <a:xfrm>
            <a:off x="6606540" y="3996373"/>
            <a:ext cx="2651760" cy="2351087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36" name="Google Shape;236;p25" descr="Vietnamese guest workers arrive in East Berlin, 1973. Germany has put out the call for immigrant labor more than once in its checkered history, and now it wants well-paid professionals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0025" y="936625"/>
            <a:ext cx="247015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/>
        </p:nvSpPr>
        <p:spPr>
          <a:xfrm>
            <a:off x="9448150" y="977100"/>
            <a:ext cx="257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Observable Phenomenon in Reality -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Migration to Europe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(Ontology)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9348700" y="4335948"/>
            <a:ext cx="2574900" cy="1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interpretive concepts explain the observed phenomenon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(Epistemology)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1041400" y="5963865"/>
            <a:ext cx="2213100" cy="746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Migration of Nations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3922700" y="5981700"/>
            <a:ext cx="2211300" cy="746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Managed  Refuge Issue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6802200" y="5981700"/>
            <a:ext cx="2213100" cy="746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Migrants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5"/>
          <p:cNvSpPr/>
          <p:nvPr/>
        </p:nvSpPr>
        <p:spPr>
          <a:xfrm flipH="1">
            <a:off x="9045575" y="556895"/>
            <a:ext cx="418465" cy="2209800"/>
          </a:xfrm>
          <a:prstGeom prst="leftBrace">
            <a:avLst>
              <a:gd name="adj1" fmla="val 447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6" descr="Angela Merkel and David Camer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1202" y="1279842"/>
            <a:ext cx="2900362" cy="236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 descr="תוצאת תמונה עבור ‪tunisian turmoil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700" y="3421625"/>
            <a:ext cx="2876549" cy="23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9145" y="4457700"/>
            <a:ext cx="2976562" cy="219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26"/>
          <p:cNvGrpSpPr/>
          <p:nvPr/>
        </p:nvGrpSpPr>
        <p:grpSpPr>
          <a:xfrm>
            <a:off x="539997" y="675715"/>
            <a:ext cx="8210886" cy="1200375"/>
            <a:chOff x="3838399" y="3448050"/>
            <a:chExt cx="8172475" cy="1200375"/>
          </a:xfrm>
        </p:grpSpPr>
        <p:sp>
          <p:nvSpPr>
            <p:cNvPr id="251" name="Google Shape;251;p26"/>
            <p:cNvSpPr txBox="1"/>
            <p:nvPr/>
          </p:nvSpPr>
          <p:spPr>
            <a:xfrm>
              <a:off x="3838399" y="3448125"/>
              <a:ext cx="1582500" cy="12003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547714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 txBox="1"/>
            <p:nvPr/>
          </p:nvSpPr>
          <p:spPr>
            <a:xfrm>
              <a:off x="6124324" y="3448050"/>
              <a:ext cx="16665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783699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6"/>
            <p:cNvSpPr txBox="1"/>
            <p:nvPr/>
          </p:nvSpPr>
          <p:spPr>
            <a:xfrm>
              <a:off x="8437075" y="3448050"/>
              <a:ext cx="1481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 rot="10800000">
              <a:off x="9943124" y="3790950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6"/>
            <p:cNvSpPr txBox="1"/>
            <p:nvPr/>
          </p:nvSpPr>
          <p:spPr>
            <a:xfrm>
              <a:off x="10610774" y="3448125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6"/>
          <p:cNvSpPr/>
          <p:nvPr/>
        </p:nvSpPr>
        <p:spPr>
          <a:xfrm rot="-5400000">
            <a:off x="6632151" y="829642"/>
            <a:ext cx="693600" cy="2822700"/>
          </a:xfrm>
          <a:prstGeom prst="leftBrace">
            <a:avLst>
              <a:gd name="adj1" fmla="val 44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6278889" y="2510380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Lesson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7" descr="תוצאת תמונה עבור ‪european commission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24413"/>
            <a:ext cx="7267575" cy="203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235050" y="205725"/>
            <a:ext cx="117219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Planning -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senior operating environment in which abstract ideas and logics are formulated and found, and processed into practical realization and execution abilities. 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27"/>
          <p:cNvGrpSpPr/>
          <p:nvPr/>
        </p:nvGrpSpPr>
        <p:grpSpPr>
          <a:xfrm>
            <a:off x="631437" y="2024455"/>
            <a:ext cx="8210886" cy="1200375"/>
            <a:chOff x="3838399" y="3448050"/>
            <a:chExt cx="8172475" cy="1200375"/>
          </a:xfrm>
        </p:grpSpPr>
        <p:sp>
          <p:nvSpPr>
            <p:cNvPr id="267" name="Google Shape;267;p27"/>
            <p:cNvSpPr txBox="1"/>
            <p:nvPr/>
          </p:nvSpPr>
          <p:spPr>
            <a:xfrm>
              <a:off x="3838399" y="3448125"/>
              <a:ext cx="1582500" cy="12003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547714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6124324" y="3448050"/>
              <a:ext cx="16665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783699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8437075" y="3448050"/>
              <a:ext cx="1481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 rot="10800000">
              <a:off x="9943124" y="3790950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7"/>
            <p:cNvSpPr txBox="1"/>
            <p:nvPr/>
          </p:nvSpPr>
          <p:spPr>
            <a:xfrm>
              <a:off x="10610774" y="3448125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7"/>
          <p:cNvSpPr/>
          <p:nvPr/>
        </p:nvSpPr>
        <p:spPr>
          <a:xfrm rot="-5400000">
            <a:off x="6670837" y="2179010"/>
            <a:ext cx="693600" cy="2822700"/>
          </a:xfrm>
          <a:prstGeom prst="leftBrace">
            <a:avLst>
              <a:gd name="adj1" fmla="val 44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6317575" y="3859748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Lesson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8" descr="תוצאת תמונה עבור ‪tunisian turmoil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620" y="1515885"/>
            <a:ext cx="4518026" cy="370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 descr="תוצאת תמונה עבור ‪obama cairo speech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25" y="3934325"/>
            <a:ext cx="4889501" cy="26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 descr="תוצאת תמונה עבור ‪blair and kadafi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25" y="635350"/>
            <a:ext cx="4776787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1371600" y="2926080"/>
            <a:ext cx="3460385" cy="89187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Materialism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“Experience Shapes Consciousness”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1348740" y="5737860"/>
            <a:ext cx="3574685" cy="105282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Idealism</a:t>
            </a:r>
            <a:endParaRPr sz="2400" b="1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capacity for change in the world lies in the power of the consciousness, thinking and conceptualization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7251395" y="4445509"/>
            <a:ext cx="3078300" cy="16089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Dualism</a:t>
            </a:r>
            <a:endParaRPr sz="2400" b="1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Reality is both body and soul and the dialectic between them produces reality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2400" b="1" i="0" u="sng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8"/>
          <p:cNvSpPr/>
          <p:nvPr/>
        </p:nvSpPr>
        <p:spPr>
          <a:xfrm rot="10800000">
            <a:off x="5110798" y="999808"/>
            <a:ext cx="1231900" cy="4532312"/>
          </a:xfrm>
          <a:prstGeom prst="leftBrace">
            <a:avLst>
              <a:gd name="adj1" fmla="val 8333"/>
              <a:gd name="adj2" fmla="val 4899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105156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Two Competing Approaches 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9162720" y="1295400"/>
            <a:ext cx="2606700" cy="508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/>
              <a:t>"Think before you act"</a:t>
            </a:r>
            <a:endParaRPr sz="2400" b="1" u="sng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u="sng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"Planning is the focus"</a:t>
            </a: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The centrality of the vision</a:t>
            </a: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Making decisions according to planning</a:t>
            </a: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/>
              <a:t>The future is important</a:t>
            </a:r>
            <a:endParaRPr sz="2400" b="1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sng"/>
          </a:p>
        </p:txBody>
      </p:sp>
      <p:sp>
        <p:nvSpPr>
          <p:cNvPr id="293" name="Google Shape;293;p29"/>
          <p:cNvSpPr txBox="1"/>
          <p:nvPr/>
        </p:nvSpPr>
        <p:spPr>
          <a:xfrm>
            <a:off x="845490" y="1269365"/>
            <a:ext cx="2606700" cy="518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"Go out and learn"</a:t>
            </a:r>
            <a:endParaRPr sz="2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"Learning through action"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centrality of interests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reality in context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present will allow for future keys</a:t>
            </a: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9" descr="תוצאת תמונה עבור דיוויד קמרון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9" descr="Angela Merkel and David Camer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412" y="1292225"/>
            <a:ext cx="4748212" cy="284956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9"/>
          <p:cNvSpPr txBox="1"/>
          <p:nvPr/>
        </p:nvSpPr>
        <p:spPr>
          <a:xfrm>
            <a:off x="4777741" y="4663441"/>
            <a:ext cx="2937510" cy="5943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Golden Road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885825" y="20796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Strategy with Contradictions      </a:t>
            </a:r>
            <a:endParaRPr sz="36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 (As Opposed to Linear Thinking)</a:t>
            </a:r>
            <a:endParaRPr/>
          </a:p>
        </p:txBody>
      </p:sp>
      <p:sp>
        <p:nvSpPr>
          <p:cNvPr id="302" name="Google Shape;302;p30" descr="Image result for ‫קדאפי‬‎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62" y="1608137"/>
            <a:ext cx="4268787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 txBox="1"/>
          <p:nvPr/>
        </p:nvSpPr>
        <p:spPr>
          <a:xfrm>
            <a:off x="6672249" y="5199475"/>
            <a:ext cx="45213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 support for Kadhafi (despite recognition of being an exporter of terror) in light of being a barrier between “Black Africa” and Europe's southern coast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/>
          <p:nvPr/>
        </p:nvSpPr>
        <p:spPr>
          <a:xfrm rot="10800000">
            <a:off x="3165475" y="2509837"/>
            <a:ext cx="796925" cy="175101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912812" y="5307012"/>
            <a:ext cx="51514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 actively supports the Kadhafi rebels since the outbreak of the civil war in Libya, for moral reasons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7285926" y="4741850"/>
            <a:ext cx="2882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Gaddafi and Berlusconi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00" y="1624012"/>
            <a:ext cx="5595937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 txBox="1"/>
          <p:nvPr/>
        </p:nvSpPr>
        <p:spPr>
          <a:xfrm>
            <a:off x="2474901" y="4770425"/>
            <a:ext cx="2930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Haftar forces in Libya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5566728" y="3612198"/>
            <a:ext cx="1935162" cy="8969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66675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1"/>
          <p:cNvSpPr txBox="1"/>
          <p:nvPr/>
        </p:nvSpPr>
        <p:spPr>
          <a:xfrm>
            <a:off x="220175" y="285937"/>
            <a:ext cx="3833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 (?)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Strategy – Table of Contents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0" y="836579"/>
            <a:ext cx="7653337" cy="602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 of the Previous Lesson – Strategy as…</a:t>
            </a:r>
            <a:endParaRPr/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/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endParaRPr/>
          </a:p>
          <a:p>
            <a:pPr marL="228600" marR="0" lvl="0" indent="-228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Lesson  – Strategy as…</a:t>
            </a:r>
            <a:endParaRPr/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(Intervention in the System)</a:t>
            </a:r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7578244" y="904591"/>
            <a:ext cx="3924300" cy="4235450"/>
            <a:chOff x="331788" y="857250"/>
            <a:chExt cx="4164012" cy="4543425"/>
          </a:xfrm>
        </p:grpSpPr>
        <p:pic>
          <p:nvPicPr>
            <p:cNvPr id="97" name="Google Shape;97;p14" descr="תוצאת תמונה עבור ‪migration to europe boats‬‏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1788" y="857250"/>
              <a:ext cx="364807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4" descr="תוצאת תמונה עבור ‪strategy european migrant crisis‬‏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4713" y="3227388"/>
              <a:ext cx="3621087" cy="2173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4"/>
          <p:cNvSpPr txBox="1"/>
          <p:nvPr/>
        </p:nvSpPr>
        <p:spPr>
          <a:xfrm>
            <a:off x="7633807" y="5168616"/>
            <a:ext cx="3597275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Case – Immigration to Europe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/>
        </p:nvSpPr>
        <p:spPr>
          <a:xfrm>
            <a:off x="1578458" y="4904118"/>
            <a:ext cx="10260000" cy="152400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32"/>
          <p:cNvGrpSpPr/>
          <p:nvPr/>
        </p:nvGrpSpPr>
        <p:grpSpPr>
          <a:xfrm>
            <a:off x="394150" y="3024187"/>
            <a:ext cx="7514525" cy="1200363"/>
            <a:chOff x="1575249" y="3682500"/>
            <a:chExt cx="7514525" cy="1200363"/>
          </a:xfrm>
        </p:grpSpPr>
        <p:sp>
          <p:nvSpPr>
            <p:cNvPr id="325" name="Google Shape;325;p32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>
            <a:off x="1741169" y="5042218"/>
            <a:ext cx="9934575" cy="1247775"/>
            <a:chOff x="438150" y="5087938"/>
            <a:chExt cx="9934576" cy="1247775"/>
          </a:xfrm>
        </p:grpSpPr>
        <p:sp>
          <p:nvSpPr>
            <p:cNvPr id="333" name="Google Shape;333;p32"/>
            <p:cNvSpPr txBox="1"/>
            <p:nvPr/>
          </p:nvSpPr>
          <p:spPr>
            <a:xfrm>
              <a:off x="6534151" y="5087938"/>
              <a:ext cx="1400175" cy="1200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934076" y="5459413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 txBox="1"/>
            <p:nvPr/>
          </p:nvSpPr>
          <p:spPr>
            <a:xfrm>
              <a:off x="4543425" y="5097463"/>
              <a:ext cx="1400175" cy="1200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3943350" y="5497513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 txBox="1"/>
            <p:nvPr/>
          </p:nvSpPr>
          <p:spPr>
            <a:xfrm>
              <a:off x="2552700" y="5135563"/>
              <a:ext cx="1400175" cy="1200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 txBox="1"/>
            <p:nvPr/>
          </p:nvSpPr>
          <p:spPr>
            <a:xfrm>
              <a:off x="438150" y="5135563"/>
              <a:ext cx="1400175" cy="120015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 rot="10800000">
              <a:off x="1876500" y="5586263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 txBox="1"/>
            <p:nvPr/>
          </p:nvSpPr>
          <p:spPr>
            <a:xfrm>
              <a:off x="8972551" y="5097463"/>
              <a:ext cx="1400175" cy="120015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 rot="10800000">
              <a:off x="8124901" y="5548163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32"/>
          <p:cNvSpPr txBox="1"/>
          <p:nvPr/>
        </p:nvSpPr>
        <p:spPr>
          <a:xfrm>
            <a:off x="4999925" y="484225"/>
            <a:ext cx="64863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2"/>
          <p:cNvSpPr txBox="1"/>
          <p:nvPr/>
        </p:nvSpPr>
        <p:spPr>
          <a:xfrm>
            <a:off x="264750" y="290675"/>
            <a:ext cx="116625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-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science and art of designing a desired reality by continual and creative adaptation of tools and goals, based on a continuous effort to understand reality and action to realize the change needed to enforce our will on additional actors. 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269125" y="2862363"/>
            <a:ext cx="7764600" cy="152400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32"/>
          <p:cNvGrpSpPr/>
          <p:nvPr/>
        </p:nvGrpSpPr>
        <p:grpSpPr>
          <a:xfrm>
            <a:off x="8473758" y="2883626"/>
            <a:ext cx="1351554" cy="1695994"/>
            <a:chOff x="2598821" y="3180806"/>
            <a:chExt cx="1350861" cy="1695994"/>
          </a:xfrm>
        </p:grpSpPr>
        <p:sp>
          <p:nvSpPr>
            <p:cNvPr id="346" name="Google Shape;346;p32"/>
            <p:cNvSpPr/>
            <p:nvPr/>
          </p:nvSpPr>
          <p:spPr>
            <a:xfrm>
              <a:off x="2598821" y="3673475"/>
              <a:ext cx="577554" cy="1203325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 rot="10547156">
              <a:off x="3328697" y="3200400"/>
              <a:ext cx="577554" cy="1203325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/>
          <p:nvPr/>
        </p:nvSpPr>
        <p:spPr>
          <a:xfrm>
            <a:off x="7611212" y="3011525"/>
            <a:ext cx="906600" cy="7365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33" descr="תוצאת תמונה עבור ‪refuges in the greek coast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" y="1197300"/>
            <a:ext cx="4476600" cy="2378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33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355" name="Google Shape;355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3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3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33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-1" y="2897673"/>
            <a:ext cx="1750979" cy="677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Coasts of Greece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p33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365" name="Google Shape;365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3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3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3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3" descr="Migration routes 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0800" y="2115820"/>
            <a:ext cx="4865687" cy="298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3"/>
          <p:cNvSpPr/>
          <p:nvPr/>
        </p:nvSpPr>
        <p:spPr>
          <a:xfrm>
            <a:off x="6925628" y="2641600"/>
            <a:ext cx="906462" cy="736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/>
          <p:nvPr/>
        </p:nvSpPr>
        <p:spPr>
          <a:xfrm>
            <a:off x="7611212" y="3011525"/>
            <a:ext cx="906600" cy="7365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34" descr="תוצאת תמונה עבור ‪refuges in the greek coast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" y="1197300"/>
            <a:ext cx="4476600" cy="2378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34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384" name="Google Shape;384;p34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4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4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4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34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4"/>
          <p:cNvSpPr txBox="1"/>
          <p:nvPr/>
        </p:nvSpPr>
        <p:spPr>
          <a:xfrm>
            <a:off x="-1" y="2897673"/>
            <a:ext cx="1750979" cy="677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Coasts of Greece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34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394" name="Google Shape;394;p34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4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4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4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34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4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4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4" descr="Migration routes 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0800" y="2115820"/>
            <a:ext cx="4865687" cy="298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4" descr="תמונה קשור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2775" y="3183925"/>
            <a:ext cx="4481513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4"/>
          <p:cNvSpPr txBox="1"/>
          <p:nvPr/>
        </p:nvSpPr>
        <p:spPr>
          <a:xfrm>
            <a:off x="10537897" y="4936550"/>
            <a:ext cx="1466400" cy="6810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Coasts of Spain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6925628" y="2641600"/>
            <a:ext cx="906462" cy="736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4640263" y="3011488"/>
            <a:ext cx="906462" cy="73818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5" descr="תוצאת תמונה עבור ‪saving migrants at sea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" y="1264152"/>
            <a:ext cx="4459258" cy="24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 descr="Migration routes 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9925" y="2662425"/>
            <a:ext cx="4865687" cy="2986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35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416" name="Google Shape;416;p35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5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5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5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35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35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425" name="Google Shape;425;p35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5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5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5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35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5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5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6" descr="תוצאת תמונה עבור ‪saving migrants at sea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" y="1264152"/>
            <a:ext cx="4459258" cy="24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 descr="תוצאת תמונה עבור ‪arresting immigrants smugglers eu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350" y="3215050"/>
            <a:ext cx="4457701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6" descr="תוצאת תמונה עבור ‪smuggling routes to europe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9875" y="2144550"/>
            <a:ext cx="3873500" cy="2987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36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443" name="Google Shape;443;p36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36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451;p36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452" name="Google Shape;452;p36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6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36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6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6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4000" b="1"/>
              <a:t>he Idea of “the Middle” and the Process of Reaching it </a:t>
            </a:r>
            <a:endParaRPr/>
          </a:p>
        </p:txBody>
      </p:sp>
      <p:sp>
        <p:nvSpPr>
          <p:cNvPr id="467" name="Google Shape;467;p3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</a:pPr>
            <a:r>
              <a:rPr lang="en-US" sz="2400" b="1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The Parable of the Architect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8" descr="ליאור דושניצקי והסנטר.משמאל: סקיצה מקורית של מגדלי המגורים מעל הקניון"/>
          <p:cNvPicPr preferRelativeResize="0"/>
          <p:nvPr/>
        </p:nvPicPr>
        <p:blipFill rotWithShape="1">
          <a:blip r:embed="rId3">
            <a:alphaModFix/>
          </a:blip>
          <a:srcRect t="45249" r="53013"/>
          <a:stretch/>
        </p:blipFill>
        <p:spPr>
          <a:xfrm>
            <a:off x="3048000" y="1528762"/>
            <a:ext cx="6207125" cy="46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8" descr="תוצאת תמונה עבור הדמייה של עיר העתיד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8"/>
          <p:cNvSpPr txBox="1"/>
          <p:nvPr/>
        </p:nvSpPr>
        <p:spPr>
          <a:xfrm>
            <a:off x="1784775" y="703496"/>
            <a:ext cx="2286000" cy="17739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entrepreneur has an unclear vision for the mall in the heart of Tel Aviv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9" descr="תמונה קשורה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9" descr="תמונה קשורה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9" descr="תוצאת תמונה עבור חברת בנייה בנא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9" descr="תוצאת תמונה עבור חברת בנייה בנא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9" descr="תוצאת תמונה עבור חברת בנייה בנא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9" descr="פועלים סינים (יח&quot;צ , התאחדות בוני הארץ)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39" descr="תוצאת תמונה עבור חברת בנייה בנא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550" y="1323975"/>
            <a:ext cx="5357812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9"/>
          <p:cNvSpPr txBox="1"/>
          <p:nvPr/>
        </p:nvSpPr>
        <p:spPr>
          <a:xfrm>
            <a:off x="1535800" y="320040"/>
            <a:ext cx="2830460" cy="230388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contractor specializes in the construction of stencils and the implementation of engineering </a:t>
            </a:r>
            <a:r>
              <a:rPr lang="en-US" sz="22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plans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0" descr="תוצאת תמונה עבור חברת בנייה בנא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" y="3725862"/>
            <a:ext cx="3113087" cy="2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0"/>
          <p:cNvSpPr txBox="1"/>
          <p:nvPr/>
        </p:nvSpPr>
        <p:spPr>
          <a:xfrm>
            <a:off x="7489825" y="3640137"/>
            <a:ext cx="4108450" cy="2679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2400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allows on the one hand for the entrepreneur and his resources 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on the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 for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contractor to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become a functioning system and realize the full entrepreneurial potential?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40" descr="ליאור דושניצקי והסנטר.משמאל: סקיצה מקורית של מגדלי המגורים מעל הקניון"/>
          <p:cNvPicPr preferRelativeResize="0"/>
          <p:nvPr/>
        </p:nvPicPr>
        <p:blipFill rotWithShape="1">
          <a:blip r:embed="rId4">
            <a:alphaModFix/>
          </a:blip>
          <a:srcRect t="45249" r="53013"/>
          <a:stretch/>
        </p:blipFill>
        <p:spPr>
          <a:xfrm>
            <a:off x="7462837" y="252412"/>
            <a:ext cx="3649662" cy="274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40"/>
          <p:cNvGrpSpPr/>
          <p:nvPr/>
        </p:nvGrpSpPr>
        <p:grpSpPr>
          <a:xfrm>
            <a:off x="4122738" y="2357438"/>
            <a:ext cx="2919412" cy="1878012"/>
            <a:chOff x="4203031" y="2646947"/>
            <a:chExt cx="2919664" cy="1876926"/>
          </a:xfrm>
        </p:grpSpPr>
        <p:sp>
          <p:nvSpPr>
            <p:cNvPr id="495" name="Google Shape;495;p40"/>
            <p:cNvSpPr/>
            <p:nvPr/>
          </p:nvSpPr>
          <p:spPr>
            <a:xfrm>
              <a:off x="4203031" y="2710410"/>
              <a:ext cx="1155800" cy="1813463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rot="-5400000">
              <a:off x="5583226" y="2727378"/>
              <a:ext cx="1619900" cy="1459038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 txBox="1"/>
            <p:nvPr/>
          </p:nvSpPr>
          <p:spPr>
            <a:xfrm>
              <a:off x="5268507" y="3192379"/>
              <a:ext cx="4667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12192000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The "Simple" Solution</a:t>
            </a:r>
            <a:endParaRPr/>
          </a:p>
        </p:txBody>
      </p:sp>
      <p:pic>
        <p:nvPicPr>
          <p:cNvPr id="503" name="Google Shape;503;p41" descr="תוצאת תמונה עבור חברת בנייה בנא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75" y="3725862"/>
            <a:ext cx="3113087" cy="2728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41"/>
          <p:cNvCxnSpPr/>
          <p:nvPr/>
        </p:nvCxnSpPr>
        <p:spPr>
          <a:xfrm flipH="1">
            <a:off x="4535487" y="2790825"/>
            <a:ext cx="2417762" cy="1501775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505" name="Google Shape;505;p41" descr="ליאור דושניצקי והסנטר.משמאל: סקיצה מקורית של מגדלי המגורים מעל הקניון"/>
          <p:cNvPicPr preferRelativeResize="0"/>
          <p:nvPr/>
        </p:nvPicPr>
        <p:blipFill rotWithShape="1">
          <a:blip r:embed="rId4">
            <a:alphaModFix/>
          </a:blip>
          <a:srcRect t="45249" r="53013"/>
          <a:stretch/>
        </p:blipFill>
        <p:spPr>
          <a:xfrm>
            <a:off x="7267575" y="1009650"/>
            <a:ext cx="3844925" cy="28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0" y="484187"/>
            <a:ext cx="121920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Environment 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complexity, dynamism, constant change, </a:t>
            </a:r>
            <a:r>
              <a:rPr lang="en-US" sz="3600" b="1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players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b="1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affinities, 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interactions, logic, phenomena and trends</a:t>
            </a:r>
            <a:endParaRPr dirty="0"/>
          </a:p>
        </p:txBody>
      </p:sp>
      <p:pic>
        <p:nvPicPr>
          <p:cNvPr id="105" name="Google Shape;105;p15" descr="תוצאת תמונה עבור ‪complex environment eu immigration‬‏"/>
          <p:cNvPicPr preferRelativeResize="0"/>
          <p:nvPr/>
        </p:nvPicPr>
        <p:blipFill rotWithShape="1">
          <a:blip r:embed="rId3">
            <a:alphaModFix/>
          </a:blip>
          <a:srcRect l="16849" r="17206"/>
          <a:stretch/>
        </p:blipFill>
        <p:spPr>
          <a:xfrm>
            <a:off x="7131051" y="3081338"/>
            <a:ext cx="5060949" cy="3776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5"/>
          <p:cNvGrpSpPr/>
          <p:nvPr/>
        </p:nvGrpSpPr>
        <p:grpSpPr>
          <a:xfrm>
            <a:off x="327781" y="2055904"/>
            <a:ext cx="9198845" cy="1450251"/>
            <a:chOff x="4465877" y="1942918"/>
            <a:chExt cx="7326838" cy="1220442"/>
          </a:xfrm>
        </p:grpSpPr>
        <p:sp>
          <p:nvSpPr>
            <p:cNvPr id="107" name="Google Shape;107;p15"/>
            <p:cNvSpPr txBox="1"/>
            <p:nvPr/>
          </p:nvSpPr>
          <p:spPr>
            <a:xfrm>
              <a:off x="4465877" y="1963058"/>
              <a:ext cx="13908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896446" y="2285892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6456748" y="1963060"/>
              <a:ext cx="1439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856667" y="2285891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8496532" y="1942918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Design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 rot="10797763">
              <a:off x="9896646" y="2305965"/>
              <a:ext cx="4611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10392615" y="1942918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5"/>
          <p:cNvSpPr/>
          <p:nvPr/>
        </p:nvSpPr>
        <p:spPr>
          <a:xfrm rot="-5400000">
            <a:off x="2409856" y="2442502"/>
            <a:ext cx="693600" cy="2820900"/>
          </a:xfrm>
          <a:prstGeom prst="leftBrace">
            <a:avLst>
              <a:gd name="adj1" fmla="val 443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056606" y="4199740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Lesson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2" descr="תוצאת תמונה עבור בתימו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1837" y="898525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2" descr="תוצאת תמונה עבור הקמת שכונת מגור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2" descr="תוצאת תמונה עבור הקמת שכונת מגור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2"/>
          <p:cNvSpPr/>
          <p:nvPr/>
        </p:nvSpPr>
        <p:spPr>
          <a:xfrm>
            <a:off x="1041718" y="562293"/>
            <a:ext cx="2584450" cy="111442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Simplistic and Technical Implementation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43" descr="מגדלי עזריאל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1725" y="804862"/>
            <a:ext cx="4462462" cy="590708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3"/>
          <p:cNvSpPr txBox="1"/>
          <p:nvPr/>
        </p:nvSpPr>
        <p:spPr>
          <a:xfrm>
            <a:off x="179674" y="365760"/>
            <a:ext cx="5398166" cy="203291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is the architect who creates a perception - including a visual image - that links different levels of the entrepreneur and the contractor to realize the full potential embodied in the vision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/>
          <p:nvPr/>
        </p:nvSpPr>
        <p:spPr>
          <a:xfrm>
            <a:off x="6425700" y="102900"/>
            <a:ext cx="5135700" cy="2081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Finding the middle - an interpretive and creative process that links essentially different elements, between the general strategy and the tactics, in order to transform them into a single system that is relevant in a unique context.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5" name="Google Shape;525;p44"/>
          <p:cNvGrpSpPr/>
          <p:nvPr/>
        </p:nvGrpSpPr>
        <p:grpSpPr>
          <a:xfrm>
            <a:off x="166833" y="1108146"/>
            <a:ext cx="5290679" cy="4651867"/>
            <a:chOff x="7001750" y="551791"/>
            <a:chExt cx="4565652" cy="3892124"/>
          </a:xfrm>
        </p:grpSpPr>
        <p:sp>
          <p:nvSpPr>
            <p:cNvPr id="526" name="Google Shape;526;p44"/>
            <p:cNvSpPr txBox="1"/>
            <p:nvPr/>
          </p:nvSpPr>
          <p:spPr>
            <a:xfrm>
              <a:off x="9578093" y="551791"/>
              <a:ext cx="1989300" cy="996000"/>
            </a:xfrm>
            <a:prstGeom prst="rect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 Vision (Strategy)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4"/>
            <p:cNvSpPr txBox="1"/>
            <p:nvPr/>
          </p:nvSpPr>
          <p:spPr>
            <a:xfrm>
              <a:off x="9578093" y="1996202"/>
              <a:ext cx="1989300" cy="994800"/>
            </a:xfrm>
            <a:prstGeom prst="rect">
              <a:avLst/>
            </a:prstGeom>
            <a:gradFill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 scaled="0"/>
            </a:gradFill>
            <a:ln w="9525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 Campaign  (“Middle”)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4"/>
            <p:cNvSpPr txBox="1"/>
            <p:nvPr/>
          </p:nvSpPr>
          <p:spPr>
            <a:xfrm>
              <a:off x="9578102" y="3439410"/>
              <a:ext cx="1989300" cy="994800"/>
            </a:xfrm>
            <a:prstGeom prst="rect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9" name="Google Shape;529;p44" descr="תוצאת תמונה עבור חברת בנייה בנאים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2534" y="3440615"/>
              <a:ext cx="1989137" cy="100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44" descr="ליאור דושניצקי והסנטר.משמאל: סקיצה מקורית של מגדלי המגורים מעל הקניון"/>
            <p:cNvPicPr preferRelativeResize="0"/>
            <p:nvPr/>
          </p:nvPicPr>
          <p:blipFill rotWithShape="1">
            <a:blip r:embed="rId4">
              <a:alphaModFix/>
            </a:blip>
            <a:srcRect t="45249" r="53013"/>
            <a:stretch/>
          </p:blipFill>
          <p:spPr>
            <a:xfrm>
              <a:off x="7003864" y="551792"/>
              <a:ext cx="1986455" cy="1103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44" descr="תוצאת תמונה עבור אדריכלות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01750" y="2007458"/>
              <a:ext cx="1990725" cy="10810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5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And coming back to Europe 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6"/>
          <p:cNvPicPr preferRelativeResize="0"/>
          <p:nvPr/>
        </p:nvPicPr>
        <p:blipFill rotWithShape="1">
          <a:blip r:embed="rId3">
            <a:alphaModFix/>
          </a:blip>
          <a:srcRect l="33000" t="14518" r="34455" b="6576"/>
          <a:stretch/>
        </p:blipFill>
        <p:spPr>
          <a:xfrm>
            <a:off x="6971665" y="1151255"/>
            <a:ext cx="3967162" cy="541020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42" name="Google Shape;542;p46" descr="https://www.deusto.es/cs/Satellite?blobcol=urldata&amp;blobheader=image%2Fjpeg&amp;blobheadername1=Expires&amp;blobheadername2=content-type&amp;blobheadername3=MDT-Type&amp;blobheadervalue1=Thu%2C+10+Dec+2020+16%3A00%3A00+GMT&amp;blobheadervalue2=image%2Fjpeg&amp;blobheadervalue3=abinary%3Bcharset%3DUTF-8&amp;blobkey=id&amp;blobtable=MungoBlobs&amp;blobwhere=1344437694487&amp;ssbinary=true"/>
          <p:cNvPicPr preferRelativeResize="0"/>
          <p:nvPr/>
        </p:nvPicPr>
        <p:blipFill rotWithShape="1">
          <a:blip r:embed="rId4">
            <a:alphaModFix/>
          </a:blip>
          <a:srcRect t="23214"/>
          <a:stretch/>
        </p:blipFill>
        <p:spPr>
          <a:xfrm>
            <a:off x="7484427" y="4553267"/>
            <a:ext cx="4370387" cy="16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6" descr="×ª××¦××ª ×ª××× × ×¢×××¨ âªjunker euâ¬â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9637" y="1093787"/>
            <a:ext cx="5037137" cy="33512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6"/>
          <p:cNvSpPr txBox="1"/>
          <p:nvPr/>
        </p:nvSpPr>
        <p:spPr>
          <a:xfrm>
            <a:off x="865187" y="4430712"/>
            <a:ext cx="51879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Jean-Claude Juncker, Head of the European Commission 2014-2019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6"/>
          <p:cNvSpPr txBox="1"/>
          <p:nvPr/>
        </p:nvSpPr>
        <p:spPr>
          <a:xfrm>
            <a:off x="114300" y="434022"/>
            <a:ext cx="2493645" cy="131445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Entrepreneur with the unclear 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47" descr="תמונה קשו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500" y="330012"/>
            <a:ext cx="5648325" cy="2357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51" name="Google Shape;551;p47" descr="תמונה קשור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562" y="2317750"/>
            <a:ext cx="5526087" cy="24114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52" name="Google Shape;552;p47" descr="https://www.europarl.europa.eu/resources/library/images/20170623PHT78221/20170623PHT78221_original.jpg"/>
          <p:cNvPicPr preferRelativeResize="0"/>
          <p:nvPr/>
        </p:nvPicPr>
        <p:blipFill rotWithShape="1">
          <a:blip r:embed="rId5">
            <a:alphaModFix/>
          </a:blip>
          <a:srcRect l="55868"/>
          <a:stretch/>
        </p:blipFill>
        <p:spPr>
          <a:xfrm>
            <a:off x="407687" y="4108287"/>
            <a:ext cx="3798887" cy="25495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53" name="Google Shape;553;p47"/>
          <p:cNvSpPr txBox="1"/>
          <p:nvPr/>
        </p:nvSpPr>
        <p:spPr>
          <a:xfrm>
            <a:off x="279600" y="329999"/>
            <a:ext cx="3309420" cy="1415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Executive Level -  Professional Experts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48"/>
          <p:cNvGrpSpPr/>
          <p:nvPr/>
        </p:nvGrpSpPr>
        <p:grpSpPr>
          <a:xfrm>
            <a:off x="6095900" y="1068932"/>
            <a:ext cx="5993549" cy="4691258"/>
            <a:chOff x="180514" y="844353"/>
            <a:chExt cx="5993549" cy="4691373"/>
          </a:xfrm>
        </p:grpSpPr>
        <p:sp>
          <p:nvSpPr>
            <p:cNvPr id="559" name="Google Shape;559;p48"/>
            <p:cNvSpPr/>
            <p:nvPr/>
          </p:nvSpPr>
          <p:spPr>
            <a:xfrm>
              <a:off x="444501" y="912813"/>
              <a:ext cx="5729400" cy="44910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2390776" y="1219207"/>
              <a:ext cx="1833562" cy="1427198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Strategy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2390776" y="2414625"/>
              <a:ext cx="1833562" cy="14271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Campaign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2390776" y="3686243"/>
              <a:ext cx="1833562" cy="1427198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8"/>
            <p:cNvSpPr txBox="1"/>
            <p:nvPr/>
          </p:nvSpPr>
          <p:spPr>
            <a:xfrm>
              <a:off x="180514" y="844353"/>
              <a:ext cx="1615800" cy="1255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Reducing illegal immigration from Africa and the Middle East to Europe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8"/>
            <p:cNvSpPr txBox="1"/>
            <p:nvPr/>
          </p:nvSpPr>
          <p:spPr>
            <a:xfrm>
              <a:off x="293583" y="3921260"/>
              <a:ext cx="2207225" cy="64621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Arrest of smugglers and collaborators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8"/>
            <p:cNvSpPr txBox="1"/>
            <p:nvPr/>
          </p:nvSpPr>
          <p:spPr>
            <a:xfrm>
              <a:off x="287081" y="4792377"/>
              <a:ext cx="2439900" cy="74334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the gathering resources on smuggling networks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8"/>
            <p:cNvSpPr txBox="1"/>
            <p:nvPr/>
          </p:nvSpPr>
          <p:spPr>
            <a:xfrm>
              <a:off x="4140963" y="3921254"/>
              <a:ext cx="2033100" cy="843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 of intelligence to local security forces in Africa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8"/>
            <p:cNvSpPr txBox="1"/>
            <p:nvPr/>
          </p:nvSpPr>
          <p:spPr>
            <a:xfrm>
              <a:off x="3851480" y="4889395"/>
              <a:ext cx="2322308" cy="6463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patrols along smuggling routes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48"/>
          <p:cNvGrpSpPr/>
          <p:nvPr/>
        </p:nvGrpSpPr>
        <p:grpSpPr>
          <a:xfrm>
            <a:off x="322262" y="1274762"/>
            <a:ext cx="5729287" cy="4491037"/>
            <a:chOff x="6178550" y="989013"/>
            <a:chExt cx="5729288" cy="4491037"/>
          </a:xfrm>
        </p:grpSpPr>
        <p:sp>
          <p:nvSpPr>
            <p:cNvPr id="569" name="Google Shape;569;p48"/>
            <p:cNvSpPr/>
            <p:nvPr/>
          </p:nvSpPr>
          <p:spPr>
            <a:xfrm>
              <a:off x="6178550" y="989013"/>
              <a:ext cx="5729288" cy="4491037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8124825" y="1295400"/>
              <a:ext cx="1833562" cy="1427163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Strategy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8"/>
            <p:cNvSpPr/>
            <p:nvPr/>
          </p:nvSpPr>
          <p:spPr>
            <a:xfrm>
              <a:off x="8124825" y="2490788"/>
              <a:ext cx="1833562" cy="14271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Campaign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8"/>
            <p:cNvSpPr/>
            <p:nvPr/>
          </p:nvSpPr>
          <p:spPr>
            <a:xfrm>
              <a:off x="8124825" y="3762375"/>
              <a:ext cx="1833562" cy="1427163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3" name="Google Shape;573;p48"/>
          <p:cNvCxnSpPr/>
          <p:nvPr/>
        </p:nvCxnSpPr>
        <p:spPr>
          <a:xfrm rot="10800000" flipH="1">
            <a:off x="111125" y="5864225"/>
            <a:ext cx="6164262" cy="158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4" name="Google Shape;574;p48"/>
          <p:cNvCxnSpPr/>
          <p:nvPr/>
        </p:nvCxnSpPr>
        <p:spPr>
          <a:xfrm rot="5400000" flipH="1">
            <a:off x="-2317750" y="3405187"/>
            <a:ext cx="5486400" cy="317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75" name="Google Shape;575;p48"/>
          <p:cNvSpPr txBox="1"/>
          <p:nvPr/>
        </p:nvSpPr>
        <p:spPr>
          <a:xfrm>
            <a:off x="528625" y="788975"/>
            <a:ext cx="1340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8"/>
          <p:cNvSpPr txBox="1"/>
          <p:nvPr/>
        </p:nvSpPr>
        <p:spPr>
          <a:xfrm>
            <a:off x="4628300" y="5999150"/>
            <a:ext cx="1467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8"/>
          <p:cNvSpPr txBox="1">
            <a:spLocks noGrp="1"/>
          </p:cNvSpPr>
          <p:nvPr>
            <p:ph type="title"/>
          </p:nvPr>
        </p:nvSpPr>
        <p:spPr>
          <a:xfrm>
            <a:off x="1349825" y="16000"/>
            <a:ext cx="10515600" cy="1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Is there a Middle for the European Test Case?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49"/>
          <p:cNvGrpSpPr/>
          <p:nvPr/>
        </p:nvGrpSpPr>
        <p:grpSpPr>
          <a:xfrm>
            <a:off x="6913562" y="4414837"/>
            <a:ext cx="5037137" cy="2078037"/>
            <a:chOff x="8382000" y="3441700"/>
            <a:chExt cx="2759075" cy="2076784"/>
          </a:xfrm>
        </p:grpSpPr>
        <p:pic>
          <p:nvPicPr>
            <p:cNvPr id="583" name="Google Shape;583;p49" descr="תמונה קשורה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2000" y="4432300"/>
              <a:ext cx="1363662" cy="108618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584" name="Google Shape;584;p49" descr="תמונה קשורה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92046" y="3448689"/>
              <a:ext cx="1315516" cy="1001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585" name="Google Shape;585;p49" descr="https://www.europarl.europa.eu/resources/library/images/20170623PHT78221/20170623PHT78221_original.jpg"/>
            <p:cNvPicPr preferRelativeResize="0"/>
            <p:nvPr/>
          </p:nvPicPr>
          <p:blipFill rotWithShape="1">
            <a:blip r:embed="rId5">
              <a:alphaModFix/>
            </a:blip>
            <a:srcRect l="55868"/>
            <a:stretch/>
          </p:blipFill>
          <p:spPr>
            <a:xfrm>
              <a:off x="9726612" y="3441700"/>
              <a:ext cx="1414463" cy="205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586" name="Google Shape;586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675" y="2713037"/>
            <a:ext cx="2030412" cy="14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9"/>
          <p:cNvCxnSpPr/>
          <p:nvPr/>
        </p:nvCxnSpPr>
        <p:spPr>
          <a:xfrm>
            <a:off x="6335712" y="3208337"/>
            <a:ext cx="1828800" cy="1587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588" name="Google Shape;588;p49" descr="×ª××¦××ª ×ª××× × ×¢×××¨ âªjunker euâ¬â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3412" y="215900"/>
            <a:ext cx="4840287" cy="2344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49"/>
          <p:cNvGrpSpPr/>
          <p:nvPr/>
        </p:nvGrpSpPr>
        <p:grpSpPr>
          <a:xfrm>
            <a:off x="321963" y="1117609"/>
            <a:ext cx="5871575" cy="4629270"/>
            <a:chOff x="444501" y="912813"/>
            <a:chExt cx="5871575" cy="4629270"/>
          </a:xfrm>
        </p:grpSpPr>
        <p:sp>
          <p:nvSpPr>
            <p:cNvPr id="590" name="Google Shape;590;p49"/>
            <p:cNvSpPr/>
            <p:nvPr/>
          </p:nvSpPr>
          <p:spPr>
            <a:xfrm>
              <a:off x="444501" y="912813"/>
              <a:ext cx="5729400" cy="44910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2390776" y="1219207"/>
              <a:ext cx="1833600" cy="1427100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Strategy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2390776" y="2414625"/>
              <a:ext cx="1833600" cy="1427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Campaign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2390776" y="3686243"/>
              <a:ext cx="1833600" cy="1427100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9"/>
            <p:cNvSpPr txBox="1"/>
            <p:nvPr/>
          </p:nvSpPr>
          <p:spPr>
            <a:xfrm>
              <a:off x="4276038" y="3934627"/>
              <a:ext cx="2033100" cy="843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5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 of intelligence to local security forces in Africa</a:t>
              </a:r>
              <a:endParaRPr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9"/>
            <p:cNvSpPr txBox="1"/>
            <p:nvPr/>
          </p:nvSpPr>
          <p:spPr>
            <a:xfrm>
              <a:off x="3993776" y="4895883"/>
              <a:ext cx="2322300" cy="646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patrols along smuggling routes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49"/>
          <p:cNvSpPr txBox="1"/>
          <p:nvPr/>
        </p:nvSpPr>
        <p:spPr>
          <a:xfrm>
            <a:off x="179788" y="4127897"/>
            <a:ext cx="2027437" cy="6462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 of smugglers and collaborators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9"/>
          <p:cNvSpPr txBox="1"/>
          <p:nvPr/>
        </p:nvSpPr>
        <p:spPr>
          <a:xfrm>
            <a:off x="186725" y="5011994"/>
            <a:ext cx="2253179" cy="743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the gathering resources on smuggling networks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9"/>
          <p:cNvSpPr txBox="1"/>
          <p:nvPr/>
        </p:nvSpPr>
        <p:spPr>
          <a:xfrm>
            <a:off x="286741" y="739782"/>
            <a:ext cx="1615800" cy="1255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Reducing illegal immigration from Africa and the Middle East to Europe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/>
              <a:t>Summary to This Point</a:t>
            </a:r>
            <a:endParaRPr b="1"/>
          </a:p>
        </p:txBody>
      </p:sp>
      <p:sp>
        <p:nvSpPr>
          <p:cNvPr id="604" name="Google Shape;604;p50"/>
          <p:cNvSpPr txBox="1"/>
          <p:nvPr/>
        </p:nvSpPr>
        <p:spPr>
          <a:xfrm>
            <a:off x="8183562" y="30416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0"/>
          <p:cNvSpPr txBox="1"/>
          <p:nvPr/>
        </p:nvSpPr>
        <p:spPr>
          <a:xfrm>
            <a:off x="4267200" y="3051175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50" descr="https://mcescher.com/wp-content/uploads/2019/04/LW-3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928687"/>
            <a:ext cx="3665537" cy="2114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07" name="Google Shape;607;p50" descr="תוצאת תמונה עבור ‪complex environment eu immigration‬‏"/>
          <p:cNvPicPr preferRelativeResize="0"/>
          <p:nvPr/>
        </p:nvPicPr>
        <p:blipFill rotWithShape="1">
          <a:blip r:embed="rId4">
            <a:alphaModFix/>
          </a:blip>
          <a:srcRect l="16849" r="17206"/>
          <a:stretch/>
        </p:blipFill>
        <p:spPr>
          <a:xfrm>
            <a:off x="8197850" y="920750"/>
            <a:ext cx="3673475" cy="21383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08" name="Google Shape;608;p50"/>
          <p:cNvSpPr txBox="1"/>
          <p:nvPr/>
        </p:nvSpPr>
        <p:spPr>
          <a:xfrm>
            <a:off x="320675" y="3046412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50" descr="תוצאת תמונה עבור ‪european commission‬‏"/>
          <p:cNvPicPr preferRelativeResize="0"/>
          <p:nvPr/>
        </p:nvPicPr>
        <p:blipFill rotWithShape="1">
          <a:blip r:embed="rId5">
            <a:alphaModFix/>
          </a:blip>
          <a:srcRect r="10710"/>
          <a:stretch/>
        </p:blipFill>
        <p:spPr>
          <a:xfrm>
            <a:off x="331787" y="930275"/>
            <a:ext cx="3657600" cy="20970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10" name="Google Shape;610;p50"/>
          <p:cNvSpPr txBox="1"/>
          <p:nvPr/>
        </p:nvSpPr>
        <p:spPr>
          <a:xfrm>
            <a:off x="6340880" y="5959778"/>
            <a:ext cx="367030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(Intervention)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50" descr="Migration routes ma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6755" y="3784903"/>
            <a:ext cx="3625850" cy="2165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12" name="Google Shape;612;p50"/>
          <p:cNvSpPr txBox="1"/>
          <p:nvPr/>
        </p:nvSpPr>
        <p:spPr>
          <a:xfrm>
            <a:off x="2410230" y="5969302"/>
            <a:ext cx="3668712" cy="706137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Middle and the Process of Finding 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50" descr="×ª××¦××ª ×ª××× × ×¢×××¨ âªjunker euâ¬â"/>
          <p:cNvPicPr preferRelativeResize="0"/>
          <p:nvPr/>
        </p:nvPicPr>
        <p:blipFill rotWithShape="1">
          <a:blip r:embed="rId7">
            <a:alphaModFix/>
          </a:blip>
          <a:srcRect l="24754" t="7594"/>
          <a:stretch/>
        </p:blipFill>
        <p:spPr>
          <a:xfrm>
            <a:off x="2416580" y="3775378"/>
            <a:ext cx="3641725" cy="21986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" name="Rectangle 12"/>
          <p:cNvSpPr/>
          <p:nvPr/>
        </p:nvSpPr>
        <p:spPr>
          <a:xfrm>
            <a:off x="2286000" y="3666393"/>
            <a:ext cx="7848600" cy="309489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1"/>
          <p:cNvSpPr txBox="1"/>
          <p:nvPr/>
        </p:nvSpPr>
        <p:spPr>
          <a:xfrm>
            <a:off x="284206" y="2138932"/>
            <a:ext cx="116625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-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science and art of designing a desired reality by continual and creative adaptation of tools and goals, based on a continuous effort to understand reality and action to realize the change needed to enforce our will on additional actors. 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995762" y="17015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of the Strategic Environment</a:t>
            </a:r>
            <a:endParaRPr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654800" y="3230562"/>
            <a:ext cx="38036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35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Actors/Components/Entities</a:t>
            </a:r>
            <a:endParaRPr sz="235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6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6" name="Google Shape;126;p16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l="14175" t="26509" r="29841" b="17885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8" name="Google Shape;128;p16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Rectangle 1"/>
          <p:cNvSpPr/>
          <p:nvPr/>
        </p:nvSpPr>
        <p:spPr>
          <a:xfrm rot="20610647">
            <a:off x="8306044" y="4600884"/>
            <a:ext cx="501162" cy="131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00" dirty="0" smtClean="0">
                <a:solidFill>
                  <a:schemeClr val="bg2"/>
                </a:solidFill>
              </a:rPr>
              <a:t>Society</a:t>
            </a:r>
            <a:endParaRPr lang="he-IL" sz="7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0610647">
            <a:off x="6998393" y="4533477"/>
            <a:ext cx="501162" cy="131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00" dirty="0" smtClean="0">
                <a:solidFill>
                  <a:schemeClr val="bg2"/>
                </a:solidFill>
              </a:rPr>
              <a:t>Politics</a:t>
            </a:r>
            <a:endParaRPr lang="he-IL" sz="700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0610647">
            <a:off x="7062308" y="5276970"/>
            <a:ext cx="596596" cy="16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00" dirty="0" smtClean="0">
                <a:solidFill>
                  <a:schemeClr val="bg2"/>
                </a:solidFill>
              </a:rPr>
              <a:t>Economy</a:t>
            </a:r>
            <a:endParaRPr lang="he-IL" sz="7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610647">
            <a:off x="7759832" y="5711982"/>
            <a:ext cx="596596" cy="16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00" dirty="0" smtClean="0">
                <a:solidFill>
                  <a:schemeClr val="bg2"/>
                </a:solidFill>
              </a:rPr>
              <a:t>Geo-Politics</a:t>
            </a:r>
            <a:endParaRPr lang="he-IL" sz="700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0610647">
            <a:off x="9620572" y="5691390"/>
            <a:ext cx="648569" cy="275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00" dirty="0" smtClean="0">
                <a:solidFill>
                  <a:schemeClr val="bg2"/>
                </a:solidFill>
              </a:rPr>
              <a:t>Geography, Climate</a:t>
            </a:r>
            <a:endParaRPr lang="he-IL" sz="7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610647">
            <a:off x="9450884" y="4787516"/>
            <a:ext cx="596596" cy="307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00" dirty="0" smtClean="0">
                <a:solidFill>
                  <a:schemeClr val="bg2"/>
                </a:solidFill>
              </a:rPr>
              <a:t>Culture, Values, Theology</a:t>
            </a:r>
            <a:endParaRPr lang="he-IL" sz="7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7" descr="תוצאת תמונה עבור world historical migration tre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4">
            <a:alphaModFix/>
          </a:blip>
          <a:srcRect l="14175" t="26509" r="29841" b="17885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9" name="Google Shape;139;p17" descr="תוצאת תמונה עבור ‪dead chinese immigrants to europe truck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0" name="Google Shape;140;p17"/>
          <p:cNvSpPr txBox="1"/>
          <p:nvPr/>
        </p:nvSpPr>
        <p:spPr>
          <a:xfrm>
            <a:off x="6702425" y="1182687"/>
            <a:ext cx="3692525" cy="2509837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Individuals or groups within the system that work to advance their various interests or others. Each player has a goal, resources, strengths and weaknesses. There are different types of actors (countries, terrorist organizations, corporations, individual figures, etc.).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0;p16"/>
          <p:cNvSpPr txBox="1">
            <a:spLocks/>
          </p:cNvSpPr>
          <p:nvPr/>
        </p:nvSpPr>
        <p:spPr>
          <a:xfrm>
            <a:off x="995762" y="17015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smtClean="0"/>
              <a:t>Components of the Strategic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זיקות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654800" y="3230562"/>
            <a:ext cx="38036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Actors/Components/Entities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8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1" name="Google Shape;151;p18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l="14175" t="26509" r="29841" b="17885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3" name="Google Shape;153;p18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4" name="Google Shape;154;p18"/>
          <p:cNvSpPr txBox="1"/>
          <p:nvPr/>
        </p:nvSpPr>
        <p:spPr>
          <a:xfrm>
            <a:off x="2062162" y="1147762"/>
            <a:ext cx="3692525" cy="2509837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actors have functional or behavioral affinities, such as authoritative or subordination relations, ideological affiliations, or conflict of interests.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0;p16"/>
          <p:cNvSpPr txBox="1">
            <a:spLocks/>
          </p:cNvSpPr>
          <p:nvPr/>
        </p:nvSpPr>
        <p:spPr>
          <a:xfrm>
            <a:off x="995762" y="17015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smtClean="0"/>
              <a:t>Components of the Strategic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6735762" y="3232150"/>
            <a:ext cx="3705225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Actors/Components/Entities</a:t>
            </a:r>
            <a:endParaRPr lang="en-US" sz="2400"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גבולות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020887" y="6116637"/>
            <a:ext cx="3752700" cy="4620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9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5" name="Google Shape;165;p19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 l="14175" t="26509" r="29841" b="17885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7" name="Google Shape;167;p19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p19"/>
          <p:cNvSpPr txBox="1"/>
          <p:nvPr/>
        </p:nvSpPr>
        <p:spPr>
          <a:xfrm>
            <a:off x="6710362" y="4133850"/>
            <a:ext cx="3692525" cy="251142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boundaries of the system (conscious decision) allow us to understand through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framing/limiting.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0;p16"/>
          <p:cNvSpPr txBox="1">
            <a:spLocks/>
          </p:cNvSpPr>
          <p:nvPr/>
        </p:nvSpPr>
        <p:spPr>
          <a:xfrm>
            <a:off x="995762" y="17015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smtClean="0"/>
              <a:t>Components of the Strategic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6735762" y="3232150"/>
            <a:ext cx="3705225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Actors/Components/Entities</a:t>
            </a:r>
            <a:endParaRPr lang="en-US" sz="2400" dirty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הקשר ייחודי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0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9" name="Google Shape;179;p20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5">
            <a:alphaModFix/>
          </a:blip>
          <a:srcRect l="14175" t="26509" r="29841" b="17885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1" name="Google Shape;181;p20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2" name="Google Shape;182;p20"/>
          <p:cNvSpPr txBox="1"/>
          <p:nvPr/>
        </p:nvSpPr>
        <p:spPr>
          <a:xfrm>
            <a:off x="2046287" y="4133850"/>
            <a:ext cx="3694112" cy="251142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environment is constantly undergoing changes as a result of the forces operating within it and its external forces. Therefore, the environment will always have one-time and unique circumstances.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0;p16"/>
          <p:cNvSpPr txBox="1">
            <a:spLocks/>
          </p:cNvSpPr>
          <p:nvPr/>
        </p:nvSpPr>
        <p:spPr>
          <a:xfrm>
            <a:off x="995762" y="17015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smtClean="0"/>
              <a:t>Components of the Strategic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225" y="76863"/>
            <a:ext cx="7371025" cy="67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1006</Words>
  <Application>Microsoft Office PowerPoint</Application>
  <PresentationFormat>Widescreen</PresentationFormat>
  <Paragraphs>221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ערכת נושא Office</vt:lpstr>
      <vt:lpstr>PowerPoint Presentation</vt:lpstr>
      <vt:lpstr> Intro to Strategy – Table of Contents</vt:lpstr>
      <vt:lpstr>   Environment - complexity, dynamism, constant change, multiple players, affinities, interactions, logic, phenomena and trends</vt:lpstr>
      <vt:lpstr>Components of the Strategic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The Need for Framing and Reframing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Competing Approaches </vt:lpstr>
      <vt:lpstr>Strategy with Contradictions        (As Opposed to Linear Thinking)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Idea of “the Middle” and the Process of Reaching it </vt:lpstr>
      <vt:lpstr>PowerPoint Presentation</vt:lpstr>
      <vt:lpstr>PowerPoint Presentation</vt:lpstr>
      <vt:lpstr>PowerPoint Presentation</vt:lpstr>
      <vt:lpstr>The "Simple" Solution</vt:lpstr>
      <vt:lpstr>PowerPoint Presentation</vt:lpstr>
      <vt:lpstr>PowerPoint Presentation</vt:lpstr>
      <vt:lpstr>PowerPoint Presentation</vt:lpstr>
      <vt:lpstr>And coming back to Europe ...</vt:lpstr>
      <vt:lpstr>PowerPoint Presentation</vt:lpstr>
      <vt:lpstr>PowerPoint Presentation</vt:lpstr>
      <vt:lpstr>Is there a Middle for the European Test Case?</vt:lpstr>
      <vt:lpstr>PowerPoint Presentation</vt:lpstr>
      <vt:lpstr>Summary to This Point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u45209</dc:creator>
  <cp:lastModifiedBy>u45209</cp:lastModifiedBy>
  <cp:revision>10</cp:revision>
  <dcterms:modified xsi:type="dcterms:W3CDTF">2019-12-04T06:10:36Z</dcterms:modified>
</cp:coreProperties>
</file>