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 Rokach" initials="" lastIdx="2" clrIdx="0"/>
  <p:cmAuthor id="1" name="u45414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269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4025900" y="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875" y="768350"/>
            <a:ext cx="6818312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4025900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7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5ba4ee00f_0_25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00" cy="46053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75ba4ee00f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75ba4ee00f_0_28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00" cy="46053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75ba4ee00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2" cy="383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2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3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7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bd7852d0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4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bd7852d0c_2_0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00" cy="4605300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6bd7852d0c_2_0:notes"/>
          <p:cNvSpPr txBox="1">
            <a:spLocks noGrp="1"/>
          </p:cNvSpPr>
          <p:nvPr>
            <p:ph type="sldNum" idx="12"/>
          </p:nvPr>
        </p:nvSpPr>
        <p:spPr>
          <a:xfrm>
            <a:off x="1587" y="9721850"/>
            <a:ext cx="3078300" cy="511200"/>
          </a:xfrm>
          <a:prstGeom prst="rect">
            <a:avLst/>
          </a:prstGeom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fld id="{00000000-1234-1234-1234-123412341234}" type="slidenum">
              <a:rPr lang="en-US"/>
              <a:pPr marL="0" lvl="0" indent="0" algn="l" rtl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</a:pPr>
              <a:t>9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638300" y="158273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Studies Echelon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1638300" y="23685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Introduction 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 Strategy</a:t>
            </a:r>
            <a:endParaRPr dirty="0"/>
          </a:p>
          <a:p>
            <a:pPr marL="342900" marR="0" lvl="0" indent="-3429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0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</a:t>
            </a:r>
            <a:r>
              <a:rPr lang="en-US" sz="2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dirty="0"/>
          </a:p>
          <a:p>
            <a:pPr marL="342900" marR="0" lvl="0" indent="-342900" algn="ct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December 2019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641350" y="442350"/>
            <a:ext cx="111219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sz="3600" b="1">
              <a:solidFill>
                <a:srgbClr val="FF0000"/>
              </a:solidFill>
            </a:endParaRPr>
          </a:p>
          <a:p>
            <a:pPr marL="0" lvl="0" indent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194" name="Google Shape;194;p22" descr="https://mcescher.com/wp-content/uploads/2019/04/LW-3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0" y="3025775"/>
            <a:ext cx="3619500" cy="383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22"/>
          <p:cNvGrpSpPr/>
          <p:nvPr/>
        </p:nvGrpSpPr>
        <p:grpSpPr>
          <a:xfrm>
            <a:off x="206457" y="2296200"/>
            <a:ext cx="8210885" cy="1200375"/>
            <a:chOff x="3838399" y="3448050"/>
            <a:chExt cx="8172475" cy="1200375"/>
          </a:xfrm>
        </p:grpSpPr>
        <p:sp>
          <p:nvSpPr>
            <p:cNvPr id="196" name="Google Shape;196;p22"/>
            <p:cNvSpPr txBox="1"/>
            <p:nvPr/>
          </p:nvSpPr>
          <p:spPr>
            <a:xfrm>
              <a:off x="3838399" y="3448125"/>
              <a:ext cx="1582500" cy="12003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/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47714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2"/>
            <p:cNvSpPr txBox="1"/>
            <p:nvPr/>
          </p:nvSpPr>
          <p:spPr>
            <a:xfrm>
              <a:off x="6124324" y="3448050"/>
              <a:ext cx="16665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/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783699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 txBox="1"/>
            <p:nvPr/>
          </p:nvSpPr>
          <p:spPr>
            <a:xfrm>
              <a:off x="8437075" y="3448050"/>
              <a:ext cx="1481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/>
            </a:p>
          </p:txBody>
        </p:sp>
        <p:sp>
          <p:nvSpPr>
            <p:cNvPr id="201" name="Google Shape;201;p22"/>
            <p:cNvSpPr/>
            <p:nvPr/>
          </p:nvSpPr>
          <p:spPr>
            <a:xfrm rot="10800000">
              <a:off x="9943124" y="3790950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 txBox="1"/>
            <p:nvPr/>
          </p:nvSpPr>
          <p:spPr>
            <a:xfrm>
              <a:off x="10610774" y="3448125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/>
            </a:p>
          </p:txBody>
        </p:sp>
      </p:grpSp>
      <p:sp>
        <p:nvSpPr>
          <p:cNvPr id="203" name="Google Shape;203;p22"/>
          <p:cNvSpPr/>
          <p:nvPr/>
        </p:nvSpPr>
        <p:spPr>
          <a:xfrm rot="-5400000">
            <a:off x="1819962" y="2432024"/>
            <a:ext cx="693600" cy="2822700"/>
          </a:xfrm>
          <a:prstGeom prst="leftBrace">
            <a:avLst>
              <a:gd name="adj1" fmla="val 44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466700" y="4249937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Previous Lesson</a:t>
            </a:r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13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endParaRPr sz="3600"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FF0000"/>
                </a:solidFill>
              </a:rPr>
              <a:t>Understanding  - </a:t>
            </a:r>
            <a:r>
              <a:rPr lang="en-US" sz="3600" b="1" dirty="0">
                <a:solidFill>
                  <a:srgbClr val="000000"/>
                </a:solidFill>
              </a:rPr>
              <a:t>A Critical Interpretation of Emerging Reality </a:t>
            </a:r>
            <a:r>
              <a:rPr lang="en-US" sz="3600" b="1" dirty="0" smtClean="0">
                <a:solidFill>
                  <a:srgbClr val="000000"/>
                </a:solidFill>
              </a:rPr>
              <a:t/>
            </a:r>
            <a:br>
              <a:rPr lang="en-US" sz="3600" b="1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(</a:t>
            </a:r>
            <a:r>
              <a:rPr lang="en-US" sz="3600" dirty="0">
                <a:solidFill>
                  <a:srgbClr val="000000"/>
                </a:solidFill>
              </a:rPr>
              <a:t>theorization/sense-making)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1028150" y="149662"/>
            <a:ext cx="105156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The Need for Framing </a:t>
            </a:r>
            <a:r>
              <a:rPr lang="en-US" sz="3600" b="1" dirty="0" smtClean="0"/>
              <a:t>and Reframing</a:t>
            </a:r>
            <a:endParaRPr dirty="0"/>
          </a:p>
        </p:txBody>
      </p:sp>
      <p:pic>
        <p:nvPicPr>
          <p:cNvPr id="211" name="Google Shape;211;p23" descr="תמונה קשו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0512" y="3760625"/>
            <a:ext cx="4164011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3" descr="תמונה קשורה"/>
          <p:cNvPicPr preferRelativeResize="0"/>
          <p:nvPr/>
        </p:nvPicPr>
        <p:blipFill rotWithShape="1">
          <a:blip r:embed="rId4">
            <a:alphaModFix/>
          </a:blip>
          <a:srcRect r="45289"/>
          <a:stretch/>
        </p:blipFill>
        <p:spPr>
          <a:xfrm>
            <a:off x="7910487" y="1207625"/>
            <a:ext cx="4202112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256700" y="1385124"/>
            <a:ext cx="5126100" cy="405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"Any ongoing effort aimed at improving the reconciliation between perception of reality and observable reality will ultimately increase incompatibility</a:t>
            </a:r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...".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"... There is a way out ... a rationalistic and deliberate move of creating a higher, broader and more general concept of representing reality...".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"/>
          <p:cNvSpPr txBox="1"/>
          <p:nvPr/>
        </p:nvSpPr>
        <p:spPr>
          <a:xfrm>
            <a:off x="4219455" y="5369445"/>
            <a:ext cx="2027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John Boyd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24"/>
          <p:cNvGrpSpPr/>
          <p:nvPr/>
        </p:nvGrpSpPr>
        <p:grpSpPr>
          <a:xfrm>
            <a:off x="273050" y="1690687"/>
            <a:ext cx="8334374" cy="3165475"/>
            <a:chOff x="273050" y="1831975"/>
            <a:chExt cx="8334375" cy="2209800"/>
          </a:xfrm>
        </p:grpSpPr>
        <p:sp>
          <p:nvSpPr>
            <p:cNvPr id="220" name="Google Shape;220;p24"/>
            <p:cNvSpPr/>
            <p:nvPr/>
          </p:nvSpPr>
          <p:spPr>
            <a:xfrm>
              <a:off x="273050" y="1831975"/>
              <a:ext cx="549275" cy="2209800"/>
            </a:xfrm>
            <a:prstGeom prst="leftBrace">
              <a:avLst>
                <a:gd name="adj1" fmla="val 447"/>
                <a:gd name="adj2" fmla="val 50000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p24" descr="תוצאת תמונה עבור ‪refugees from iraq in germany‬‏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32175" y="2181225"/>
              <a:ext cx="2493963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4" descr="תמונה קשורה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2313" y="2170113"/>
              <a:ext cx="2568575" cy="1673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4" descr="Vietnamese guest workers arrive in East Berlin, 1973. Germany has put out the call for immigrant labor more than once in its checkered history, and now it wants well-paid professionals.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137275" y="2181225"/>
              <a:ext cx="2470150" cy="167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24"/>
          <p:cNvSpPr txBox="1"/>
          <p:nvPr/>
        </p:nvSpPr>
        <p:spPr>
          <a:xfrm>
            <a:off x="9117660" y="2270655"/>
            <a:ext cx="257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</a:rPr>
              <a:t>The </a:t>
            </a:r>
            <a:r>
              <a:rPr lang="en-US" sz="2400" b="1" dirty="0" smtClean="0">
                <a:solidFill>
                  <a:schemeClr val="dk1"/>
                </a:solidFill>
              </a:rPr>
              <a:t>Observable Phenomenon </a:t>
            </a:r>
            <a:r>
              <a:rPr lang="en-US" sz="2400" b="1" dirty="0">
                <a:solidFill>
                  <a:schemeClr val="dk1"/>
                </a:solidFill>
              </a:rPr>
              <a:t>in Reality -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</a:rPr>
              <a:t>Migration to Europe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</a:rPr>
              <a:t>(Ontology)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9" name="Google Shape;220;p24"/>
          <p:cNvSpPr/>
          <p:nvPr/>
        </p:nvSpPr>
        <p:spPr>
          <a:xfrm flipH="1">
            <a:off x="8564245" y="1728787"/>
            <a:ext cx="534035" cy="3165475"/>
          </a:xfrm>
          <a:prstGeom prst="leftBrace">
            <a:avLst>
              <a:gd name="adj1" fmla="val 447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>
            <a:off x="685800" y="587375"/>
            <a:ext cx="549275" cy="2209800"/>
          </a:xfrm>
          <a:prstGeom prst="leftBrace">
            <a:avLst>
              <a:gd name="adj1" fmla="val 447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25" descr="תמונה קשו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2128" y="4001452"/>
            <a:ext cx="2794027" cy="2193608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32" name="Google Shape;232;p25" descr="תוצאת תמונה עבור ‪refugees from iraq in germany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4925" y="936625"/>
            <a:ext cx="249396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 descr="תוצאת תמונה עבור ‪mass migration to europe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253" y="4033100"/>
            <a:ext cx="3186364" cy="205528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35" name="Google Shape;235;p25" descr="תמונה קשורה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35062" y="925512"/>
            <a:ext cx="2568575" cy="16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 rotWithShape="1">
          <a:blip r:embed="rId7">
            <a:alphaModFix/>
          </a:blip>
          <a:srcRect l="34468" t="15890" r="36169" b="31063"/>
          <a:stretch/>
        </p:blipFill>
        <p:spPr>
          <a:xfrm>
            <a:off x="6606540" y="3996373"/>
            <a:ext cx="2651760" cy="2351087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237" name="Google Shape;237;p25" descr="Vietnamese guest workers arrive in East Berlin, 1973. Germany has put out the call for immigrant labor more than once in its checkered history, and now it wants well-paid professionals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50025" y="936625"/>
            <a:ext cx="247015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5"/>
          <p:cNvSpPr txBox="1"/>
          <p:nvPr/>
        </p:nvSpPr>
        <p:spPr>
          <a:xfrm>
            <a:off x="9448150" y="977100"/>
            <a:ext cx="2574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The </a:t>
            </a:r>
            <a:r>
              <a:rPr lang="en-US" sz="1800" b="1" dirty="0" smtClean="0">
                <a:solidFill>
                  <a:schemeClr val="dk1"/>
                </a:solidFill>
              </a:rPr>
              <a:t>Observable Phenomenon </a:t>
            </a:r>
            <a:r>
              <a:rPr lang="en-US" sz="1800" b="1" dirty="0">
                <a:solidFill>
                  <a:schemeClr val="dk1"/>
                </a:solidFill>
              </a:rPr>
              <a:t>in </a:t>
            </a:r>
            <a:r>
              <a:rPr lang="en-US" sz="1800" b="1" dirty="0" smtClean="0">
                <a:solidFill>
                  <a:schemeClr val="dk1"/>
                </a:solidFill>
              </a:rPr>
              <a:t>Reality -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Migration to Europe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(Ontology)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9348700" y="4335948"/>
            <a:ext cx="2574900" cy="18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Different interpretive concepts explain the observed phenomenon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dirty="0">
                <a:solidFill>
                  <a:schemeClr val="dk1"/>
                </a:solidFill>
              </a:rPr>
              <a:t>(Epistemology)</a:t>
            </a:r>
            <a:endParaRPr sz="1800" b="1" dirty="0">
              <a:solidFill>
                <a:schemeClr val="dk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1041400" y="5963865"/>
            <a:ext cx="2213100" cy="746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Migration of 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Nations </a:t>
            </a:r>
            <a:endParaRPr dirty="0"/>
          </a:p>
        </p:txBody>
      </p:sp>
      <p:sp>
        <p:nvSpPr>
          <p:cNvPr id="241" name="Google Shape;241;p25"/>
          <p:cNvSpPr txBox="1"/>
          <p:nvPr/>
        </p:nvSpPr>
        <p:spPr>
          <a:xfrm>
            <a:off x="3922700" y="5981700"/>
            <a:ext cx="2211300" cy="746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Managed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Refuge Issue</a:t>
            </a:r>
            <a:endParaRPr dirty="0"/>
          </a:p>
        </p:txBody>
      </p:sp>
      <p:sp>
        <p:nvSpPr>
          <p:cNvPr id="242" name="Google Shape;242;p25"/>
          <p:cNvSpPr txBox="1"/>
          <p:nvPr/>
        </p:nvSpPr>
        <p:spPr>
          <a:xfrm>
            <a:off x="6802200" y="5981700"/>
            <a:ext cx="2213100" cy="746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Working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Migrants</a:t>
            </a:r>
            <a:endParaRPr dirty="0"/>
          </a:p>
        </p:txBody>
      </p:sp>
      <p:sp>
        <p:nvSpPr>
          <p:cNvPr id="15" name="Google Shape;230;p25"/>
          <p:cNvSpPr/>
          <p:nvPr/>
        </p:nvSpPr>
        <p:spPr>
          <a:xfrm flipH="1">
            <a:off x="9045575" y="556895"/>
            <a:ext cx="418465" cy="2209800"/>
          </a:xfrm>
          <a:prstGeom prst="leftBrace">
            <a:avLst>
              <a:gd name="adj1" fmla="val 447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6" descr="Angela Merkel and David Camer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1202" y="1279842"/>
            <a:ext cx="2900362" cy="236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6" descr="תוצאת תמונה עבור ‪tunisian turmoil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6700" y="3421625"/>
            <a:ext cx="2876549" cy="235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9145" y="4457700"/>
            <a:ext cx="2976562" cy="2197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266;p27"/>
          <p:cNvGrpSpPr/>
          <p:nvPr/>
        </p:nvGrpSpPr>
        <p:grpSpPr>
          <a:xfrm>
            <a:off x="539997" y="675715"/>
            <a:ext cx="8210885" cy="1200375"/>
            <a:chOff x="3838399" y="3448050"/>
            <a:chExt cx="8172475" cy="1200375"/>
          </a:xfrm>
        </p:grpSpPr>
        <p:sp>
          <p:nvSpPr>
            <p:cNvPr id="16" name="Google Shape;267;p27"/>
            <p:cNvSpPr txBox="1"/>
            <p:nvPr/>
          </p:nvSpPr>
          <p:spPr>
            <a:xfrm>
              <a:off x="3838399" y="3448125"/>
              <a:ext cx="1582500" cy="12003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/>
            </a:p>
          </p:txBody>
        </p:sp>
        <p:sp>
          <p:nvSpPr>
            <p:cNvPr id="17" name="Google Shape;268;p27"/>
            <p:cNvSpPr/>
            <p:nvPr/>
          </p:nvSpPr>
          <p:spPr>
            <a:xfrm>
              <a:off x="547714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;p27"/>
            <p:cNvSpPr txBox="1"/>
            <p:nvPr/>
          </p:nvSpPr>
          <p:spPr>
            <a:xfrm>
              <a:off x="6124324" y="3448050"/>
              <a:ext cx="16665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800" b="1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/>
            </a:p>
          </p:txBody>
        </p:sp>
        <p:sp>
          <p:nvSpPr>
            <p:cNvPr id="19" name="Google Shape;270;p27"/>
            <p:cNvSpPr/>
            <p:nvPr/>
          </p:nvSpPr>
          <p:spPr>
            <a:xfrm>
              <a:off x="783699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1;p27"/>
            <p:cNvSpPr txBox="1"/>
            <p:nvPr/>
          </p:nvSpPr>
          <p:spPr>
            <a:xfrm>
              <a:off x="8437075" y="3448050"/>
              <a:ext cx="1481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/>
            </a:p>
          </p:txBody>
        </p:sp>
        <p:sp>
          <p:nvSpPr>
            <p:cNvPr id="21" name="Google Shape;272;p27"/>
            <p:cNvSpPr/>
            <p:nvPr/>
          </p:nvSpPr>
          <p:spPr>
            <a:xfrm rot="10800000">
              <a:off x="9943124" y="3790950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73;p27"/>
            <p:cNvSpPr txBox="1"/>
            <p:nvPr/>
          </p:nvSpPr>
          <p:spPr>
            <a:xfrm>
              <a:off x="10610774" y="3448125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/>
            </a:p>
          </p:txBody>
        </p:sp>
      </p:grpSp>
      <p:sp>
        <p:nvSpPr>
          <p:cNvPr id="23" name="Google Shape;274;p27"/>
          <p:cNvSpPr/>
          <p:nvPr/>
        </p:nvSpPr>
        <p:spPr>
          <a:xfrm rot="-5400000">
            <a:off x="6579397" y="891814"/>
            <a:ext cx="693600" cy="2822700"/>
          </a:xfrm>
          <a:prstGeom prst="leftBrace">
            <a:avLst>
              <a:gd name="adj1" fmla="val 44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75;p27"/>
          <p:cNvSpPr txBox="1"/>
          <p:nvPr/>
        </p:nvSpPr>
        <p:spPr>
          <a:xfrm>
            <a:off x="6226135" y="2572552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Current Lesson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7" descr="תוצאת תמונה עבור ‪european commission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24413"/>
            <a:ext cx="7267575" cy="2033587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7"/>
          <p:cNvSpPr txBox="1"/>
          <p:nvPr/>
        </p:nvSpPr>
        <p:spPr>
          <a:xfrm>
            <a:off x="235050" y="205725"/>
            <a:ext cx="11721900" cy="15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Planning -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The senior operating environment in which abstract ideas and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logics are formulated and found, and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processed into practical realization and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execution abilities. 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27"/>
          <p:cNvGrpSpPr/>
          <p:nvPr/>
        </p:nvGrpSpPr>
        <p:grpSpPr>
          <a:xfrm>
            <a:off x="631437" y="2024455"/>
            <a:ext cx="8210885" cy="1200375"/>
            <a:chOff x="3838399" y="3448050"/>
            <a:chExt cx="8172475" cy="1200375"/>
          </a:xfrm>
        </p:grpSpPr>
        <p:sp>
          <p:nvSpPr>
            <p:cNvPr id="267" name="Google Shape;267;p27"/>
            <p:cNvSpPr txBox="1"/>
            <p:nvPr/>
          </p:nvSpPr>
          <p:spPr>
            <a:xfrm>
              <a:off x="3838399" y="3448125"/>
              <a:ext cx="1582500" cy="12003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dirty="0"/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547714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7"/>
            <p:cNvSpPr txBox="1"/>
            <p:nvPr/>
          </p:nvSpPr>
          <p:spPr>
            <a:xfrm>
              <a:off x="6124324" y="3448050"/>
              <a:ext cx="16665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r>
                <a:rPr lang="en-US" sz="16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600" dirty="0"/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7836999" y="370125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7"/>
            <p:cNvSpPr txBox="1"/>
            <p:nvPr/>
          </p:nvSpPr>
          <p:spPr>
            <a:xfrm>
              <a:off x="8437075" y="3448050"/>
              <a:ext cx="1481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272" name="Google Shape;272;p27"/>
            <p:cNvSpPr/>
            <p:nvPr/>
          </p:nvSpPr>
          <p:spPr>
            <a:xfrm rot="10800000">
              <a:off x="9943124" y="3790950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7"/>
            <p:cNvSpPr txBox="1"/>
            <p:nvPr/>
          </p:nvSpPr>
          <p:spPr>
            <a:xfrm>
              <a:off x="10610774" y="3448125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274" name="Google Shape;274;p27"/>
          <p:cNvSpPr/>
          <p:nvPr/>
        </p:nvSpPr>
        <p:spPr>
          <a:xfrm rot="-5400000">
            <a:off x="6670837" y="2240554"/>
            <a:ext cx="693600" cy="2822700"/>
          </a:xfrm>
          <a:prstGeom prst="leftBrace">
            <a:avLst>
              <a:gd name="adj1" fmla="val 442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6317575" y="3921292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Current Lesson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8" descr="תוצאת תמונה עבור ‪tunisian turmoil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0620" y="1515885"/>
            <a:ext cx="4518026" cy="370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8" descr="תוצאת תמונה עבור ‪obama cairo speech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25" y="3934325"/>
            <a:ext cx="4889501" cy="26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8" descr="תוצאת תמונה עבור ‪blair and kadafi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725" y="635350"/>
            <a:ext cx="4776787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8"/>
          <p:cNvSpPr txBox="1"/>
          <p:nvPr/>
        </p:nvSpPr>
        <p:spPr>
          <a:xfrm>
            <a:off x="1371600" y="2926080"/>
            <a:ext cx="3460385" cy="89187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Materialism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“Experience Shapes 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Consciousness”</a:t>
            </a:r>
            <a:endParaRPr sz="1600" dirty="0"/>
          </a:p>
        </p:txBody>
      </p:sp>
      <p:sp>
        <p:nvSpPr>
          <p:cNvPr id="284" name="Google Shape;284;p28"/>
          <p:cNvSpPr txBox="1"/>
          <p:nvPr/>
        </p:nvSpPr>
        <p:spPr>
          <a:xfrm>
            <a:off x="1348740" y="5737860"/>
            <a:ext cx="3574685" cy="105282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Idealism</a:t>
            </a:r>
            <a:endParaRPr sz="2400" b="1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capacity for change in the world lies in the power of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consciousness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thinking and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conceptualization</a:t>
            </a:r>
            <a:endParaRPr sz="16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7251395" y="4445509"/>
            <a:ext cx="3078300" cy="16089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Dualism</a:t>
            </a:r>
            <a:endParaRPr sz="2400" b="1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Reality is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both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body and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soul and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dialectic between them produces reality</a:t>
            </a:r>
            <a:endParaRPr sz="20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2400" b="1" u="sng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סוגר מסולסל שמאלי 8">
            <a:extLst/>
          </p:cNvPr>
          <p:cNvSpPr/>
          <p:nvPr/>
        </p:nvSpPr>
        <p:spPr>
          <a:xfrm rot="10800000">
            <a:off x="5110798" y="999808"/>
            <a:ext cx="1231900" cy="4532312"/>
          </a:xfrm>
          <a:prstGeom prst="leftBrace">
            <a:avLst>
              <a:gd name="adj1" fmla="val 8333"/>
              <a:gd name="adj2" fmla="val 48991"/>
            </a:avLst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title"/>
          </p:nvPr>
        </p:nvSpPr>
        <p:spPr>
          <a:xfrm>
            <a:off x="990600" y="0"/>
            <a:ext cx="10515600" cy="115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Two Competing Approaches 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body" idx="1"/>
          </p:nvPr>
        </p:nvSpPr>
        <p:spPr>
          <a:xfrm>
            <a:off x="9162720" y="1295400"/>
            <a:ext cx="2606700" cy="5089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u="sng" dirty="0"/>
              <a:t>"Think before you act"</a:t>
            </a:r>
            <a:endParaRPr sz="2400" b="1" u="sng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u="sng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"Planning is the focus"</a:t>
            </a: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The centrality of the vision</a:t>
            </a: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Making decisions according to planning</a:t>
            </a: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The future is important</a:t>
            </a:r>
            <a:endParaRPr sz="2400" b="1" dirty="0"/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u="sng" dirty="0"/>
          </a:p>
        </p:txBody>
      </p:sp>
      <p:sp>
        <p:nvSpPr>
          <p:cNvPr id="293" name="Google Shape;293;p29"/>
          <p:cNvSpPr txBox="1"/>
          <p:nvPr/>
        </p:nvSpPr>
        <p:spPr>
          <a:xfrm>
            <a:off x="845490" y="1269365"/>
            <a:ext cx="2606700" cy="5182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"Go out and learn"</a:t>
            </a:r>
            <a:endParaRPr sz="22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"Learning through action"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centrality of interests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reality in context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present will allow for future keys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endParaRPr sz="22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9" descr="תוצאת תמונה עבור דיוויד קמרון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29" descr="Angela Merkel and David Camer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5412" y="1292225"/>
            <a:ext cx="4748212" cy="28495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>
            <a:extLst/>
          </p:cNvPr>
          <p:cNvSpPr txBox="1">
            <a:spLocks/>
          </p:cNvSpPr>
          <p:nvPr/>
        </p:nvSpPr>
        <p:spPr>
          <a:xfrm>
            <a:off x="4777741" y="4663441"/>
            <a:ext cx="2937510" cy="594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1">
            <a:noAutofit/>
          </a:bodyPr>
          <a:lstStyle/>
          <a:p>
            <a:pPr marL="228600" indent="-228600"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u="sng" dirty="0" smtClean="0">
                <a:latin typeface="+mn-lt"/>
                <a:cs typeface="+mn-cs"/>
              </a:rPr>
              <a:t>The Golden Road</a:t>
            </a:r>
            <a:endParaRPr lang="he-IL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885825" y="207962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Strategy with Contradictions      </a:t>
            </a:r>
            <a:endParaRPr sz="36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 </a:t>
            </a:r>
            <a:r>
              <a:rPr lang="en-US" sz="3600" b="1" dirty="0" smtClean="0"/>
              <a:t>(As Opposed to </a:t>
            </a:r>
            <a:r>
              <a:rPr lang="en-US" sz="3600" b="1" dirty="0"/>
              <a:t>L</a:t>
            </a:r>
            <a:r>
              <a:rPr lang="en-US" sz="3600" b="1" dirty="0" smtClean="0"/>
              <a:t>inear </a:t>
            </a:r>
            <a:r>
              <a:rPr lang="en-US" sz="3600" b="1" dirty="0"/>
              <a:t>T</a:t>
            </a:r>
            <a:r>
              <a:rPr lang="en-US" sz="3600" b="1" dirty="0" smtClean="0"/>
              <a:t>hinking</a:t>
            </a:r>
            <a:r>
              <a:rPr lang="en-US" sz="3600" b="1" dirty="0"/>
              <a:t>)</a:t>
            </a:r>
            <a:endParaRPr dirty="0"/>
          </a:p>
        </p:txBody>
      </p:sp>
      <p:sp>
        <p:nvSpPr>
          <p:cNvPr id="302" name="Google Shape;302;p30" descr="Image result for ‫קדאפי‬‎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Google Shape;3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2262" y="1608137"/>
            <a:ext cx="4268787" cy="314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0"/>
          <p:cNvSpPr txBox="1"/>
          <p:nvPr/>
        </p:nvSpPr>
        <p:spPr>
          <a:xfrm>
            <a:off x="6672249" y="5199475"/>
            <a:ext cx="4521300" cy="13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</a:rPr>
              <a:t>European support for </a:t>
            </a:r>
            <a:r>
              <a:rPr lang="en-US" sz="2000" b="1" dirty="0" err="1">
                <a:solidFill>
                  <a:schemeClr val="dk1"/>
                </a:solidFill>
              </a:rPr>
              <a:t>Kadhafi</a:t>
            </a:r>
            <a:r>
              <a:rPr lang="en-US" sz="2000" b="1" dirty="0">
                <a:solidFill>
                  <a:schemeClr val="dk1"/>
                </a:solidFill>
              </a:rPr>
              <a:t> (despite recognition of being an exporter of terror) in light of being a barrier between </a:t>
            </a:r>
            <a:r>
              <a:rPr lang="en-US" sz="2000" b="1" dirty="0" smtClean="0">
                <a:solidFill>
                  <a:schemeClr val="dk1"/>
                </a:solidFill>
              </a:rPr>
              <a:t>“Black Africa” </a:t>
            </a:r>
            <a:r>
              <a:rPr lang="en-US" sz="2000" b="1" dirty="0">
                <a:solidFill>
                  <a:schemeClr val="dk1"/>
                </a:solidFill>
              </a:rPr>
              <a:t>and Europe's southern coast</a:t>
            </a:r>
            <a:endParaRPr dirty="0"/>
          </a:p>
        </p:txBody>
      </p:sp>
      <p:sp>
        <p:nvSpPr>
          <p:cNvPr id="305" name="Google Shape;305;p30"/>
          <p:cNvSpPr/>
          <p:nvPr/>
        </p:nvSpPr>
        <p:spPr>
          <a:xfrm rot="10800000">
            <a:off x="3165475" y="2509837"/>
            <a:ext cx="796925" cy="1751012"/>
          </a:xfrm>
          <a:prstGeom prst="rightArrow">
            <a:avLst>
              <a:gd name="adj1" fmla="val 108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912812" y="5307012"/>
            <a:ext cx="515143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</a:rPr>
              <a:t>Europe actively supports the Kadhafi rebels since the outbreak of the civil war in Libya, for moral reasons</a:t>
            </a:r>
            <a:endParaRPr/>
          </a:p>
        </p:txBody>
      </p:sp>
      <p:sp>
        <p:nvSpPr>
          <p:cNvPr id="307" name="Google Shape;307;p30"/>
          <p:cNvSpPr txBox="1"/>
          <p:nvPr/>
        </p:nvSpPr>
        <p:spPr>
          <a:xfrm>
            <a:off x="7285926" y="4741850"/>
            <a:ext cx="2882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Gaddafi and Berlusconi</a:t>
            </a:r>
            <a:endParaRPr/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00" y="1624012"/>
            <a:ext cx="5595937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 txBox="1"/>
          <p:nvPr/>
        </p:nvSpPr>
        <p:spPr>
          <a:xfrm>
            <a:off x="2474901" y="4770425"/>
            <a:ext cx="29304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Haftar forces in Libya</a:t>
            </a:r>
            <a:endParaRPr/>
          </a:p>
        </p:txBody>
      </p:sp>
      <p:sp>
        <p:nvSpPr>
          <p:cNvPr id="12" name="Left-Right Arrow 13"/>
          <p:cNvSpPr/>
          <p:nvPr/>
        </p:nvSpPr>
        <p:spPr>
          <a:xfrm>
            <a:off x="5566728" y="3612198"/>
            <a:ext cx="1935162" cy="896937"/>
          </a:xfrm>
          <a:prstGeom prst="leftRigh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66675"/>
            <a:ext cx="1219200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1"/>
          <p:cNvSpPr txBox="1"/>
          <p:nvPr/>
        </p:nvSpPr>
        <p:spPr>
          <a:xfrm>
            <a:off x="220175" y="285937"/>
            <a:ext cx="38337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</a:rPr>
              <a:t>The </a:t>
            </a:r>
            <a:r>
              <a:rPr lang="en-US" sz="2800" b="1" dirty="0" smtClean="0">
                <a:solidFill>
                  <a:schemeClr val="dk1"/>
                </a:solidFill>
              </a:rPr>
              <a:t>Result (?)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70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Strategy – Table of Contents</a:t>
            </a:r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0" y="836579"/>
            <a:ext cx="7653337" cy="602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 of the Previous Lesson – Strategy as…</a:t>
            </a:r>
            <a:endParaRPr dirty="0"/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buSzPts val="2800"/>
              <a:buFont typeface="Arial"/>
              <a:buChar char="-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dirty="0"/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buSzPts val="2800"/>
              <a:buFont typeface="Arial"/>
              <a:buChar char="-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endParaRPr dirty="0"/>
          </a:p>
          <a:p>
            <a:pPr marL="228600" marR="0" lvl="0" indent="-2286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Lesson  – Strategy as…</a:t>
            </a:r>
            <a:endParaRPr dirty="0"/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buSzPts val="2800"/>
              <a:buFont typeface="Arial"/>
              <a:buChar char="-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 sz="24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200000"/>
              </a:lnSpc>
              <a:spcBef>
                <a:spcPts val="1200"/>
              </a:spcBef>
              <a:buSzPts val="2800"/>
              <a:buFont typeface="Arial"/>
              <a:buChar char="-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(Intervention in the System)</a:t>
            </a:r>
            <a:endParaRPr dirty="0"/>
          </a:p>
        </p:txBody>
      </p:sp>
      <p:grpSp>
        <p:nvGrpSpPr>
          <p:cNvPr id="96" name="Google Shape;96;p14"/>
          <p:cNvGrpSpPr/>
          <p:nvPr/>
        </p:nvGrpSpPr>
        <p:grpSpPr>
          <a:xfrm>
            <a:off x="7578244" y="904591"/>
            <a:ext cx="3924300" cy="4235450"/>
            <a:chOff x="331788" y="857250"/>
            <a:chExt cx="4164012" cy="4543425"/>
          </a:xfrm>
        </p:grpSpPr>
        <p:pic>
          <p:nvPicPr>
            <p:cNvPr id="97" name="Google Shape;97;p14" descr="תוצאת תמונה עבור ‪migration to europe boats‬‏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31788" y="857250"/>
              <a:ext cx="3648075" cy="2571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4" descr="תוצאת תמונה עבור ‪strategy european migrant crisis‬‏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4713" y="3227388"/>
              <a:ext cx="3621087" cy="21732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4"/>
          <p:cNvSpPr txBox="1"/>
          <p:nvPr/>
        </p:nvSpPr>
        <p:spPr>
          <a:xfrm>
            <a:off x="7633807" y="5168616"/>
            <a:ext cx="3597275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Case – Immigration to Europe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/>
        </p:nvSpPr>
        <p:spPr>
          <a:xfrm>
            <a:off x="1578458" y="4904118"/>
            <a:ext cx="10260000" cy="152400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32"/>
          <p:cNvGrpSpPr/>
          <p:nvPr/>
        </p:nvGrpSpPr>
        <p:grpSpPr>
          <a:xfrm>
            <a:off x="394150" y="3024187"/>
            <a:ext cx="7514525" cy="1200363"/>
            <a:chOff x="1575249" y="3682500"/>
            <a:chExt cx="7514525" cy="1200363"/>
          </a:xfrm>
        </p:grpSpPr>
        <p:sp>
          <p:nvSpPr>
            <p:cNvPr id="325" name="Google Shape;325;p32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500"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500"/>
            </a:p>
          </p:txBody>
        </p:sp>
        <p:sp>
          <p:nvSpPr>
            <p:cNvPr id="330" name="Google Shape;330;p32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500"/>
            </a:p>
          </p:txBody>
        </p:sp>
      </p:grpSp>
      <p:grpSp>
        <p:nvGrpSpPr>
          <p:cNvPr id="335" name="Google Shape;335;p32"/>
          <p:cNvGrpSpPr/>
          <p:nvPr/>
        </p:nvGrpSpPr>
        <p:grpSpPr>
          <a:xfrm>
            <a:off x="1741169" y="5042218"/>
            <a:ext cx="9934575" cy="1247775"/>
            <a:chOff x="438150" y="5087938"/>
            <a:chExt cx="9934576" cy="1247775"/>
          </a:xfrm>
        </p:grpSpPr>
        <p:sp>
          <p:nvSpPr>
            <p:cNvPr id="336" name="Google Shape;336;p32"/>
            <p:cNvSpPr txBox="1"/>
            <p:nvPr/>
          </p:nvSpPr>
          <p:spPr>
            <a:xfrm>
              <a:off x="6534151" y="5087938"/>
              <a:ext cx="1400175" cy="1200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sz="1600"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934076" y="5459413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 txBox="1"/>
            <p:nvPr/>
          </p:nvSpPr>
          <p:spPr>
            <a:xfrm>
              <a:off x="4543425" y="5097463"/>
              <a:ext cx="1400175" cy="1200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500" b="1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sz="1500"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3943350" y="5497513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 txBox="1"/>
            <p:nvPr/>
          </p:nvSpPr>
          <p:spPr>
            <a:xfrm>
              <a:off x="2552700" y="5135563"/>
              <a:ext cx="1400175" cy="12001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1600"/>
            </a:p>
          </p:txBody>
        </p:sp>
        <p:sp>
          <p:nvSpPr>
            <p:cNvPr id="341" name="Google Shape;341;p32"/>
            <p:cNvSpPr txBox="1"/>
            <p:nvPr/>
          </p:nvSpPr>
          <p:spPr>
            <a:xfrm>
              <a:off x="438150" y="5135563"/>
              <a:ext cx="1400175" cy="120015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600"/>
            </a:p>
          </p:txBody>
        </p:sp>
        <p:sp>
          <p:nvSpPr>
            <p:cNvPr id="342" name="Google Shape;342;p32"/>
            <p:cNvSpPr/>
            <p:nvPr/>
          </p:nvSpPr>
          <p:spPr>
            <a:xfrm rot="10800000">
              <a:off x="1876500" y="5586263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2"/>
            <p:cNvSpPr txBox="1"/>
            <p:nvPr/>
          </p:nvSpPr>
          <p:spPr>
            <a:xfrm>
              <a:off x="8972551" y="5097463"/>
              <a:ext cx="1400175" cy="120015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1600" b="1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sz="1600"/>
            </a:p>
          </p:txBody>
        </p:sp>
        <p:sp>
          <p:nvSpPr>
            <p:cNvPr id="344" name="Google Shape;344;p32"/>
            <p:cNvSpPr/>
            <p:nvPr/>
          </p:nvSpPr>
          <p:spPr>
            <a:xfrm rot="10800000">
              <a:off x="8124901" y="5548163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32"/>
          <p:cNvSpPr txBox="1"/>
          <p:nvPr/>
        </p:nvSpPr>
        <p:spPr>
          <a:xfrm>
            <a:off x="4999925" y="484225"/>
            <a:ext cx="64863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32"/>
          <p:cNvSpPr txBox="1"/>
          <p:nvPr/>
        </p:nvSpPr>
        <p:spPr>
          <a:xfrm>
            <a:off x="264750" y="290675"/>
            <a:ext cx="116625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The science and art of designing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a desired reality by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continual and creative adaptation of tools and goals, based on a continuous effort to understand reality and action to realize the change needed to enforce our will on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additional actors. 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2"/>
          <p:cNvSpPr txBox="1"/>
          <p:nvPr/>
        </p:nvSpPr>
        <p:spPr>
          <a:xfrm>
            <a:off x="269125" y="2862363"/>
            <a:ext cx="7764600" cy="1524000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8473758" y="2903220"/>
            <a:ext cx="1308100" cy="1676400"/>
            <a:chOff x="2598821" y="3200400"/>
            <a:chExt cx="1307430" cy="1676400"/>
          </a:xfrm>
        </p:grpSpPr>
        <p:sp>
          <p:nvSpPr>
            <p:cNvPr id="28" name="Curved Right Arrow 26"/>
            <p:cNvSpPr/>
            <p:nvPr/>
          </p:nvSpPr>
          <p:spPr>
            <a:xfrm>
              <a:off x="2598821" y="3673475"/>
              <a:ext cx="577554" cy="1203325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29" name="Curved Right Arrow 27"/>
            <p:cNvSpPr/>
            <p:nvPr/>
          </p:nvSpPr>
          <p:spPr>
            <a:xfrm rot="10547156">
              <a:off x="3328697" y="3200400"/>
              <a:ext cx="577554" cy="1203325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/>
          <p:nvPr/>
        </p:nvSpPr>
        <p:spPr>
          <a:xfrm>
            <a:off x="7611212" y="3011525"/>
            <a:ext cx="906600" cy="7365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3" descr="תוצאת תמונה עבור ‪refuges in the greek coast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" y="1197300"/>
            <a:ext cx="4476600" cy="2378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33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367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72" name="Google Shape;372;p33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374" name="Google Shape;374;p33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-1" y="2897673"/>
            <a:ext cx="1750979" cy="677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Coasts of Greece</a:t>
            </a:r>
            <a:endParaRPr dirty="0"/>
          </a:p>
        </p:txBody>
      </p:sp>
      <p:grpSp>
        <p:nvGrpSpPr>
          <p:cNvPr id="27" name="Google Shape;366;p33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28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29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31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3" name="Google Shape;372;p33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73;p33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35" name="Google Shape;374;p33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73;p33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Action</a:t>
            </a:r>
            <a:endParaRPr dirty="0"/>
          </a:p>
        </p:txBody>
      </p:sp>
      <p:sp>
        <p:nvSpPr>
          <p:cNvPr id="38" name="Google Shape;372;p33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3" descr="Migration routes 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0800" y="2115820"/>
            <a:ext cx="4865687" cy="298608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Oval 34"/>
          <p:cNvSpPr/>
          <p:nvPr/>
        </p:nvSpPr>
        <p:spPr>
          <a:xfrm>
            <a:off x="6925628" y="2641600"/>
            <a:ext cx="906462" cy="73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/>
          <p:nvPr/>
        </p:nvSpPr>
        <p:spPr>
          <a:xfrm>
            <a:off x="7611212" y="3011525"/>
            <a:ext cx="906600" cy="7365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33" descr="תוצאת תמונה עבור ‪refuges in the greek coast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" y="1197300"/>
            <a:ext cx="4476600" cy="2378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66;p33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367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72" name="Google Shape;372;p33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3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374" name="Google Shape;374;p33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-1" y="2897673"/>
            <a:ext cx="1750979" cy="677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Coasts of Greece</a:t>
            </a:r>
            <a:endParaRPr dirty="0"/>
          </a:p>
        </p:txBody>
      </p:sp>
      <p:grpSp>
        <p:nvGrpSpPr>
          <p:cNvPr id="3" name="Google Shape;366;p33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28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29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31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3" name="Google Shape;372;p33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73;p33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35" name="Google Shape;374;p33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73;p33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Action</a:t>
            </a:r>
            <a:endParaRPr dirty="0"/>
          </a:p>
        </p:txBody>
      </p:sp>
      <p:sp>
        <p:nvSpPr>
          <p:cNvPr id="38" name="Google Shape;372;p33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3" descr="Migration routes 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0800" y="2115820"/>
            <a:ext cx="4865687" cy="298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403;p34" descr="תמונה קשורה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2775" y="3183925"/>
            <a:ext cx="4481513" cy="24336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406;p34"/>
          <p:cNvSpPr txBox="1"/>
          <p:nvPr/>
        </p:nvSpPr>
        <p:spPr>
          <a:xfrm>
            <a:off x="10537897" y="4936550"/>
            <a:ext cx="1466400" cy="6810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Coasts of Spain</a:t>
            </a:r>
            <a:endParaRPr dirty="0"/>
          </a:p>
        </p:txBody>
      </p:sp>
      <p:sp>
        <p:nvSpPr>
          <p:cNvPr id="37" name="Oval 34"/>
          <p:cNvSpPr/>
          <p:nvPr/>
        </p:nvSpPr>
        <p:spPr>
          <a:xfrm>
            <a:off x="6925628" y="2641600"/>
            <a:ext cx="906462" cy="73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39" name="Oval 34"/>
          <p:cNvSpPr/>
          <p:nvPr/>
        </p:nvSpPr>
        <p:spPr>
          <a:xfrm>
            <a:off x="4640263" y="3011488"/>
            <a:ext cx="906462" cy="738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5" descr="תוצאת תמונה עבור ‪saving migrants at sea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" y="1264152"/>
            <a:ext cx="4459258" cy="24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5" descr="Migration routes ma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59925" y="2662425"/>
            <a:ext cx="4865687" cy="2986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366;p33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25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26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28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0" name="Google Shape;372;p33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73;p33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32" name="Google Shape;374;p33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66;p33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34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35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37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9" name="Google Shape;372;p33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73;p33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41" name="Google Shape;374;p33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373;p33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Action</a:t>
            </a:r>
            <a:endParaRPr dirty="0"/>
          </a:p>
        </p:txBody>
      </p:sp>
      <p:sp>
        <p:nvSpPr>
          <p:cNvPr id="43" name="Google Shape;372;p33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6" descr="תוצאת תמונה עבור ‪saving migrants at sea‬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" y="1264152"/>
            <a:ext cx="4459258" cy="24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6" descr="תוצאת תמונה עבור ‪arresting immigrants smugglers eu‬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350" y="3215050"/>
            <a:ext cx="4457701" cy="2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6" descr="תוצאת תמונה עבור ‪smuggling routes to europe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9875" y="2144550"/>
            <a:ext cx="3873500" cy="2987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366;p33"/>
          <p:cNvGrpSpPr/>
          <p:nvPr/>
        </p:nvGrpSpPr>
        <p:grpSpPr>
          <a:xfrm>
            <a:off x="203960" y="320040"/>
            <a:ext cx="7156960" cy="745035"/>
            <a:chOff x="1575249" y="3682500"/>
            <a:chExt cx="7514525" cy="1200363"/>
          </a:xfrm>
        </p:grpSpPr>
        <p:sp>
          <p:nvSpPr>
            <p:cNvPr id="26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27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29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31" name="Google Shape;372;p33"/>
            <p:cNvSpPr/>
            <p:nvPr/>
          </p:nvSpPr>
          <p:spPr>
            <a:xfrm rot="10800000">
              <a:off x="6977099" y="4025324"/>
              <a:ext cx="600000" cy="640638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73;p33"/>
            <p:cNvSpPr txBox="1"/>
            <p:nvPr/>
          </p:nvSpPr>
          <p:spPr>
            <a:xfrm>
              <a:off x="7689674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33" name="Google Shape;374;p33"/>
          <p:cNvSpPr txBox="1"/>
          <p:nvPr/>
        </p:nvSpPr>
        <p:spPr>
          <a:xfrm>
            <a:off x="91440" y="253518"/>
            <a:ext cx="7360920" cy="889482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66;p33"/>
          <p:cNvGrpSpPr/>
          <p:nvPr/>
        </p:nvGrpSpPr>
        <p:grpSpPr>
          <a:xfrm>
            <a:off x="4781312" y="5883450"/>
            <a:ext cx="7118050" cy="745035"/>
            <a:chOff x="1575249" y="3682500"/>
            <a:chExt cx="7473671" cy="1200363"/>
          </a:xfrm>
        </p:grpSpPr>
        <p:sp>
          <p:nvSpPr>
            <p:cNvPr id="35" name="Google Shape;367;p33"/>
            <p:cNvSpPr txBox="1"/>
            <p:nvPr/>
          </p:nvSpPr>
          <p:spPr>
            <a:xfrm>
              <a:off x="1575249" y="3682563"/>
              <a:ext cx="1448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r>
                <a:rPr lang="en-US" sz="1800" b="1" dirty="0"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dirty="0"/>
            </a:p>
          </p:txBody>
        </p:sp>
        <p:sp>
          <p:nvSpPr>
            <p:cNvPr id="36" name="Google Shape;368;p33"/>
            <p:cNvSpPr/>
            <p:nvPr/>
          </p:nvSpPr>
          <p:spPr>
            <a:xfrm>
              <a:off x="302379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69;p33"/>
            <p:cNvSpPr txBox="1"/>
            <p:nvPr/>
          </p:nvSpPr>
          <p:spPr>
            <a:xfrm>
              <a:off x="35972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 dirty="0"/>
            </a:p>
          </p:txBody>
        </p:sp>
        <p:sp>
          <p:nvSpPr>
            <p:cNvPr id="38" name="Google Shape;370;p33"/>
            <p:cNvSpPr/>
            <p:nvPr/>
          </p:nvSpPr>
          <p:spPr>
            <a:xfrm>
              <a:off x="5000449" y="4025400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71;p33"/>
            <p:cNvSpPr txBox="1"/>
            <p:nvPr/>
          </p:nvSpPr>
          <p:spPr>
            <a:xfrm>
              <a:off x="5570899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Planning</a:t>
              </a:r>
              <a:endParaRPr dirty="0"/>
            </a:p>
          </p:txBody>
        </p:sp>
        <p:sp>
          <p:nvSpPr>
            <p:cNvPr id="40" name="Google Shape;372;p33"/>
            <p:cNvSpPr/>
            <p:nvPr/>
          </p:nvSpPr>
          <p:spPr>
            <a:xfrm rot="10800000">
              <a:off x="6977099" y="4025325"/>
              <a:ext cx="600000" cy="514500"/>
            </a:xfrm>
            <a:prstGeom prst="leftArrow">
              <a:avLst>
                <a:gd name="adj1" fmla="val 9257"/>
                <a:gd name="adj2" fmla="val 50000"/>
              </a:avLst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73;p33"/>
            <p:cNvSpPr txBox="1"/>
            <p:nvPr/>
          </p:nvSpPr>
          <p:spPr>
            <a:xfrm>
              <a:off x="7648820" y="3682500"/>
              <a:ext cx="14001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b="1" dirty="0"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dirty="0"/>
            </a:p>
          </p:txBody>
        </p:sp>
      </p:grpSp>
      <p:sp>
        <p:nvSpPr>
          <p:cNvPr id="42" name="Google Shape;374;p33"/>
          <p:cNvSpPr txBox="1"/>
          <p:nvPr/>
        </p:nvSpPr>
        <p:spPr>
          <a:xfrm>
            <a:off x="2654517" y="5757802"/>
            <a:ext cx="9377463" cy="963038"/>
          </a:xfrm>
          <a:prstGeom prst="rect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373;p33"/>
          <p:cNvSpPr txBox="1"/>
          <p:nvPr/>
        </p:nvSpPr>
        <p:spPr>
          <a:xfrm>
            <a:off x="2744844" y="5854267"/>
            <a:ext cx="1333479" cy="7449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Action</a:t>
            </a:r>
            <a:endParaRPr dirty="0"/>
          </a:p>
        </p:txBody>
      </p:sp>
      <p:sp>
        <p:nvSpPr>
          <p:cNvPr id="44" name="Google Shape;372;p33"/>
          <p:cNvSpPr/>
          <p:nvPr/>
        </p:nvSpPr>
        <p:spPr>
          <a:xfrm rot="10800000">
            <a:off x="4164109" y="6092991"/>
            <a:ext cx="571450" cy="319337"/>
          </a:xfrm>
          <a:prstGeom prst="leftArrow">
            <a:avLst>
              <a:gd name="adj1" fmla="val 9257"/>
              <a:gd name="adj2" fmla="val 50000"/>
            </a:avLst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12" scaled="0"/>
          </a:gradFill>
          <a:ln>
            <a:noFill/>
          </a:ln>
          <a:effectLst>
            <a:outerShdw blurRad="63500" dist="19050" dir="5400000">
              <a:srgbClr val="000000">
                <a:alpha val="627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4000" b="1" dirty="0" smtClean="0"/>
              <a:t>he Idea of “the Middle” and the Process of Reaching it </a:t>
            </a:r>
            <a:endParaRPr dirty="0"/>
          </a:p>
        </p:txBody>
      </p:sp>
      <p:sp>
        <p:nvSpPr>
          <p:cNvPr id="465" name="Google Shape;465;p3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</a:pPr>
            <a:r>
              <a:rPr lang="en-US" sz="2400" b="1" i="0" u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The Parable of the Architect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8" descr="ליאור דושניצקי והסנטר.משמאל: סקיצה מקורית של מגדלי המגורים מעל הקניון"/>
          <p:cNvPicPr preferRelativeResize="0"/>
          <p:nvPr/>
        </p:nvPicPr>
        <p:blipFill rotWithShape="1">
          <a:blip r:embed="rId3">
            <a:alphaModFix/>
          </a:blip>
          <a:srcRect t="45249" r="53013"/>
          <a:stretch/>
        </p:blipFill>
        <p:spPr>
          <a:xfrm>
            <a:off x="3048000" y="1528762"/>
            <a:ext cx="6207125" cy="46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38" descr="תוצאת תמונה עבור הדמייה של עיר העתיד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1784775" y="703496"/>
            <a:ext cx="2286000" cy="17739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entrepreneur has </a:t>
            </a:r>
            <a:r>
              <a:rPr lang="en-US" sz="21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 unclear vision </a:t>
            </a:r>
            <a:r>
              <a:rPr lang="en-US" sz="21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the mall in the heart of Tel Aviv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 descr="תמונה קשורה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39" descr="תמונה קשורה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9" descr="תוצאת תמונה עבור חברת בנייה בנא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9" descr="תוצאת תמונה עבור חברת בנייה בנא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9" descr="תוצאת תמונה עבור חברת בנייה בנא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9" descr="פועלים סינים (יח&quot;צ , התאחדות בוני הארץ)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39" descr="תוצאת תמונה עבור חברת בנייה בנא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4550" y="1323975"/>
            <a:ext cx="5357812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9"/>
          <p:cNvSpPr txBox="1"/>
          <p:nvPr/>
        </p:nvSpPr>
        <p:spPr>
          <a:xfrm>
            <a:off x="1535800" y="320040"/>
            <a:ext cx="2830460" cy="230388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contractor specializes in the construction of stencils and the implementation of engineering programs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40" descr="תוצאת תמונה עבור חברת בנייה בנא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225" y="3725862"/>
            <a:ext cx="3113087" cy="272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0"/>
          <p:cNvSpPr txBox="1"/>
          <p:nvPr/>
        </p:nvSpPr>
        <p:spPr>
          <a:xfrm>
            <a:off x="7489825" y="3640137"/>
            <a:ext cx="4108450" cy="2679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allows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 the one hand for the 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entrepreneur and his resources and the contractor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 the other hand to 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become a functioning system and realize the full entrepreneurial potential?</a:t>
            </a:r>
            <a:endParaRPr dirty="0"/>
          </a:p>
        </p:txBody>
      </p:sp>
      <p:pic>
        <p:nvPicPr>
          <p:cNvPr id="495" name="Google Shape;495;p40" descr="ליאור דושניצקי והסנטר.משמאל: סקיצה מקורית של מגדלי המגורים מעל הקניון"/>
          <p:cNvPicPr preferRelativeResize="0"/>
          <p:nvPr/>
        </p:nvPicPr>
        <p:blipFill rotWithShape="1">
          <a:blip r:embed="rId4">
            <a:alphaModFix/>
          </a:blip>
          <a:srcRect t="45249" r="53013"/>
          <a:stretch/>
        </p:blipFill>
        <p:spPr>
          <a:xfrm>
            <a:off x="7462837" y="252412"/>
            <a:ext cx="3649662" cy="2746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122738" y="2357438"/>
            <a:ext cx="2919412" cy="1878012"/>
            <a:chOff x="4203031" y="2646947"/>
            <a:chExt cx="2919664" cy="1876926"/>
          </a:xfrm>
        </p:grpSpPr>
        <p:sp>
          <p:nvSpPr>
            <p:cNvPr id="10" name="Curved Right Arrow 3"/>
            <p:cNvSpPr/>
            <p:nvPr/>
          </p:nvSpPr>
          <p:spPr>
            <a:xfrm>
              <a:off x="4203031" y="2710410"/>
              <a:ext cx="1155800" cy="1813463"/>
            </a:xfrm>
            <a:prstGeom prst="curved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1" name="Curved Up Arrow 4"/>
            <p:cNvSpPr/>
            <p:nvPr/>
          </p:nvSpPr>
          <p:spPr>
            <a:xfrm rot="16200000">
              <a:off x="5583226" y="2727378"/>
              <a:ext cx="1619900" cy="1459038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hangingPunct="1">
                <a:defRPr/>
              </a:pPr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5268507" y="3192379"/>
              <a:ext cx="4667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 eaLnBrk="1" hangingPunct="1"/>
              <a:r>
                <a:rPr lang="he-IL" altLang="en-US" sz="3600" b="1"/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1"/>
          <p:cNvSpPr txBox="1">
            <a:spLocks noGrp="1"/>
          </p:cNvSpPr>
          <p:nvPr>
            <p:ph type="title"/>
          </p:nvPr>
        </p:nvSpPr>
        <p:spPr>
          <a:xfrm>
            <a:off x="0" y="31750"/>
            <a:ext cx="12192000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The "Simple" Solution</a:t>
            </a:r>
            <a:endParaRPr dirty="0"/>
          </a:p>
        </p:txBody>
      </p:sp>
      <p:pic>
        <p:nvPicPr>
          <p:cNvPr id="501" name="Google Shape;501;p41" descr="תוצאת תמונה עבור חברת בנייה בנאי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175" y="3725862"/>
            <a:ext cx="3113087" cy="2728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2" name="Google Shape;502;p41"/>
          <p:cNvCxnSpPr/>
          <p:nvPr/>
        </p:nvCxnSpPr>
        <p:spPr>
          <a:xfrm flipH="1">
            <a:off x="4535487" y="2790825"/>
            <a:ext cx="2417762" cy="1501775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pic>
        <p:nvPicPr>
          <p:cNvPr id="503" name="Google Shape;503;p41" descr="ליאור דושניצקי והסנטר.משמאל: סקיצה מקורית של מגדלי המגורים מעל הקניון"/>
          <p:cNvPicPr preferRelativeResize="0"/>
          <p:nvPr/>
        </p:nvPicPr>
        <p:blipFill rotWithShape="1">
          <a:blip r:embed="rId4">
            <a:alphaModFix/>
          </a:blip>
          <a:srcRect t="45249" r="53013"/>
          <a:stretch/>
        </p:blipFill>
        <p:spPr>
          <a:xfrm>
            <a:off x="7267575" y="1009650"/>
            <a:ext cx="3844925" cy="28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0" y="484187"/>
            <a:ext cx="121920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Environment </a:t>
            </a: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complexity, dynamism, constant change, multiplayers, relationships, interactions, logic, phenomena and trends</a:t>
            </a:r>
            <a:endParaRPr/>
          </a:p>
        </p:txBody>
      </p:sp>
      <p:pic>
        <p:nvPicPr>
          <p:cNvPr id="105" name="Google Shape;105;p15" descr="תוצאת תמונה עבור ‪complex environment eu immigration‬‏"/>
          <p:cNvPicPr preferRelativeResize="0"/>
          <p:nvPr/>
        </p:nvPicPr>
        <p:blipFill rotWithShape="1">
          <a:blip r:embed="rId3">
            <a:alphaModFix/>
          </a:blip>
          <a:srcRect l="16850" r="17206"/>
          <a:stretch/>
        </p:blipFill>
        <p:spPr>
          <a:xfrm>
            <a:off x="7131051" y="3081338"/>
            <a:ext cx="5060949" cy="37766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5"/>
          <p:cNvGrpSpPr/>
          <p:nvPr/>
        </p:nvGrpSpPr>
        <p:grpSpPr>
          <a:xfrm>
            <a:off x="327781" y="2055904"/>
            <a:ext cx="9198846" cy="1450251"/>
            <a:chOff x="4465877" y="1942918"/>
            <a:chExt cx="7326839" cy="1220442"/>
          </a:xfrm>
        </p:grpSpPr>
        <p:sp>
          <p:nvSpPr>
            <p:cNvPr id="107" name="Google Shape;107;p15"/>
            <p:cNvSpPr txBox="1"/>
            <p:nvPr/>
          </p:nvSpPr>
          <p:spPr>
            <a:xfrm>
              <a:off x="4465877" y="1963058"/>
              <a:ext cx="1390800" cy="12003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896446" y="2285892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6456748" y="1963060"/>
              <a:ext cx="14397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Understanding</a:t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856667" y="2285891"/>
              <a:ext cx="600075" cy="514350"/>
            </a:xfrm>
            <a:custGeom>
              <a:avLst/>
              <a:gdLst/>
              <a:ahLst/>
              <a:cxnLst/>
              <a:rect l="l" t="t" r="r" b="b"/>
              <a:pathLst>
                <a:path w="600075" h="514350" extrusionOk="0">
                  <a:moveTo>
                    <a:pt x="79540" y="196687"/>
                  </a:moveTo>
                  <a:lnTo>
                    <a:pt x="239550" y="196687"/>
                  </a:lnTo>
                  <a:lnTo>
                    <a:pt x="239550" y="68177"/>
                  </a:lnTo>
                  <a:lnTo>
                    <a:pt x="360525" y="68177"/>
                  </a:lnTo>
                  <a:lnTo>
                    <a:pt x="360525" y="196687"/>
                  </a:lnTo>
                  <a:lnTo>
                    <a:pt x="520535" y="196687"/>
                  </a:lnTo>
                  <a:lnTo>
                    <a:pt x="520535" y="317663"/>
                  </a:lnTo>
                  <a:lnTo>
                    <a:pt x="360525" y="317663"/>
                  </a:lnTo>
                  <a:lnTo>
                    <a:pt x="360525" y="446173"/>
                  </a:lnTo>
                  <a:lnTo>
                    <a:pt x="239550" y="446173"/>
                  </a:lnTo>
                  <a:lnTo>
                    <a:pt x="239550" y="317663"/>
                  </a:lnTo>
                  <a:lnTo>
                    <a:pt x="79540" y="317663"/>
                  </a:lnTo>
                  <a:lnTo>
                    <a:pt x="79540" y="196687"/>
                  </a:lnTo>
                  <a:close/>
                </a:path>
              </a:pathLst>
            </a:cu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8496532" y="1942918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 dirty="0" smtClea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Design</a:t>
              </a:r>
              <a:endParaRPr dirty="0"/>
            </a:p>
          </p:txBody>
        </p:sp>
        <p:sp>
          <p:nvSpPr>
            <p:cNvPr id="112" name="Google Shape;112;p15"/>
            <p:cNvSpPr/>
            <p:nvPr/>
          </p:nvSpPr>
          <p:spPr>
            <a:xfrm rot="10797763">
              <a:off x="9896646" y="2305965"/>
              <a:ext cx="461100" cy="514500"/>
            </a:xfrm>
            <a:prstGeom prst="leftArrow">
              <a:avLst>
                <a:gd name="adj1" fmla="val 9257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10392615" y="1942918"/>
              <a:ext cx="1400100" cy="12003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en-US" sz="2000" b="1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/>
            </a:p>
          </p:txBody>
        </p:sp>
      </p:grpSp>
      <p:sp>
        <p:nvSpPr>
          <p:cNvPr id="114" name="Google Shape;114;p15"/>
          <p:cNvSpPr/>
          <p:nvPr/>
        </p:nvSpPr>
        <p:spPr>
          <a:xfrm rot="-5400000">
            <a:off x="2392271" y="2370701"/>
            <a:ext cx="693600" cy="2820900"/>
          </a:xfrm>
          <a:prstGeom prst="leftBrace">
            <a:avLst>
              <a:gd name="adj1" fmla="val 443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2039021" y="4127939"/>
            <a:ext cx="1400100" cy="1200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Previous Lesson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42" descr="תוצאת תמונה עבור בתימון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1837" y="898525"/>
            <a:ext cx="7620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2" descr="תוצאת תמונה עבור הקמת שכונת מגור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2" descr="תוצאת תמונה עבור הקמת שכונת מגורים"/>
          <p:cNvSpPr txBox="1"/>
          <p:nvPr/>
        </p:nvSpPr>
        <p:spPr>
          <a:xfrm>
            <a:off x="119713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041718" y="562293"/>
            <a:ext cx="2584450" cy="1114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hangingPunct="1">
              <a:defRPr/>
            </a:pPr>
            <a:r>
              <a:rPr lang="en-US" sz="2400" b="1" dirty="0" smtClean="0">
                <a:latin typeface="Calibri" pitchFamily="34" charset="0"/>
              </a:rPr>
              <a:t>Simplistic and Technical Implementation</a:t>
            </a:r>
            <a:endParaRPr lang="he-IL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3" descr="מגדלי עזריאלי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1725" y="804862"/>
            <a:ext cx="4462462" cy="5907087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3"/>
          <p:cNvSpPr txBox="1"/>
          <p:nvPr/>
        </p:nvSpPr>
        <p:spPr>
          <a:xfrm>
            <a:off x="179674" y="365760"/>
            <a:ext cx="5398166" cy="203291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It is the architect who creates a perception - including a visual image - that links different levels of the entrepreneur and the contractor to realize the full potential embodied in the vision</a:t>
            </a: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"/>
          <p:cNvSpPr txBox="1"/>
          <p:nvPr/>
        </p:nvSpPr>
        <p:spPr>
          <a:xfrm>
            <a:off x="6425700" y="102900"/>
            <a:ext cx="5135700" cy="20817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Finding the middle </a:t>
            </a:r>
            <a:r>
              <a:rPr lang="en-US" sz="2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 an interpretive and creative process that links essentially different elements, between the general strategy and the tactics, in order to transform them into a single system that is relevant in a unique context.</a:t>
            </a:r>
            <a:endParaRPr sz="2200" dirty="0"/>
          </a:p>
        </p:txBody>
      </p:sp>
      <p:grpSp>
        <p:nvGrpSpPr>
          <p:cNvPr id="523" name="Google Shape;523;p44"/>
          <p:cNvGrpSpPr/>
          <p:nvPr/>
        </p:nvGrpSpPr>
        <p:grpSpPr>
          <a:xfrm>
            <a:off x="166833" y="1108146"/>
            <a:ext cx="5290678" cy="4651867"/>
            <a:chOff x="7001750" y="551791"/>
            <a:chExt cx="4565652" cy="3892124"/>
          </a:xfrm>
        </p:grpSpPr>
        <p:sp>
          <p:nvSpPr>
            <p:cNvPr id="524" name="Google Shape;524;p44"/>
            <p:cNvSpPr txBox="1"/>
            <p:nvPr/>
          </p:nvSpPr>
          <p:spPr>
            <a:xfrm>
              <a:off x="9578093" y="551791"/>
              <a:ext cx="1989300" cy="996000"/>
            </a:xfrm>
            <a:prstGeom prst="rect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 Vision (Strategy)</a:t>
              </a:r>
              <a:endParaRPr/>
            </a:p>
          </p:txBody>
        </p:sp>
        <p:sp>
          <p:nvSpPr>
            <p:cNvPr id="525" name="Google Shape;525;p44"/>
            <p:cNvSpPr txBox="1"/>
            <p:nvPr/>
          </p:nvSpPr>
          <p:spPr>
            <a:xfrm>
              <a:off x="9578093" y="1996202"/>
              <a:ext cx="1989300" cy="994800"/>
            </a:xfrm>
            <a:prstGeom prst="rect">
              <a:avLst/>
            </a:prstGeom>
            <a:gradFill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 scaled="0"/>
            </a:gradFill>
            <a:ln w="9525" cap="flat" cmpd="sng">
              <a:solidFill>
                <a:srgbClr val="70AD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The Campaign  </a:t>
              </a:r>
              <a:r>
                <a:rPr lang="en-US" sz="2400" b="1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(“Middle”)</a:t>
              </a:r>
              <a:endParaRPr dirty="0"/>
            </a:p>
          </p:txBody>
        </p:sp>
        <p:sp>
          <p:nvSpPr>
            <p:cNvPr id="526" name="Google Shape;526;p44"/>
            <p:cNvSpPr txBox="1"/>
            <p:nvPr/>
          </p:nvSpPr>
          <p:spPr>
            <a:xfrm>
              <a:off x="9578102" y="3439410"/>
              <a:ext cx="1989300" cy="994800"/>
            </a:xfrm>
            <a:prstGeom prst="rect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</a:pPr>
              <a:r>
                <a:rPr lang="en-US" sz="2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</a:t>
              </a:r>
              <a:endParaRPr/>
            </a:p>
          </p:txBody>
        </p:sp>
        <p:pic>
          <p:nvPicPr>
            <p:cNvPr id="527" name="Google Shape;527;p44" descr="תוצאת תמונה עבור חברת בנייה בנאים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002534" y="3440615"/>
              <a:ext cx="1989137" cy="100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44" descr="ליאור דושניצקי והסנטר.משמאל: סקיצה מקורית של מגדלי המגורים מעל הקניון"/>
            <p:cNvPicPr preferRelativeResize="0"/>
            <p:nvPr/>
          </p:nvPicPr>
          <p:blipFill rotWithShape="1">
            <a:blip r:embed="rId4">
              <a:alphaModFix/>
            </a:blip>
            <a:srcRect t="45249" r="53013"/>
            <a:stretch/>
          </p:blipFill>
          <p:spPr>
            <a:xfrm>
              <a:off x="7003864" y="551792"/>
              <a:ext cx="1986455" cy="1103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44" descr="תוצאת תמונה עבור אדריכלות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001750" y="2007458"/>
              <a:ext cx="1990725" cy="10810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 txBox="1"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And </a:t>
            </a:r>
            <a:r>
              <a:rPr lang="en-US" sz="4000" b="1" dirty="0" smtClean="0"/>
              <a:t>coming back </a:t>
            </a:r>
            <a:r>
              <a:rPr lang="en-US" sz="4000" b="1" dirty="0"/>
              <a:t>to Europe ...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46"/>
          <p:cNvPicPr preferRelativeResize="0"/>
          <p:nvPr/>
        </p:nvPicPr>
        <p:blipFill rotWithShape="1">
          <a:blip r:embed="rId3">
            <a:alphaModFix/>
          </a:blip>
          <a:srcRect l="33000" t="14518" r="34455" b="6576"/>
          <a:stretch/>
        </p:blipFill>
        <p:spPr>
          <a:xfrm>
            <a:off x="6971665" y="1151255"/>
            <a:ext cx="3967162" cy="541020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40" name="Google Shape;540;p46" descr="https://www.deusto.es/cs/Satellite?blobcol=urldata&amp;blobheader=image%2Fjpeg&amp;blobheadername1=Expires&amp;blobheadername2=content-type&amp;blobheadername3=MDT-Type&amp;blobheadervalue1=Thu%2C+10+Dec+2020+16%3A00%3A00+GMT&amp;blobheadervalue2=image%2Fjpeg&amp;blobheadervalue3=abinary%3Bcharset%3DUTF-8&amp;blobkey=id&amp;blobtable=MungoBlobs&amp;blobwhere=1344437694487&amp;ssbinary=true"/>
          <p:cNvPicPr preferRelativeResize="0"/>
          <p:nvPr/>
        </p:nvPicPr>
        <p:blipFill rotWithShape="1">
          <a:blip r:embed="rId4">
            <a:alphaModFix/>
          </a:blip>
          <a:srcRect t="23214"/>
          <a:stretch/>
        </p:blipFill>
        <p:spPr>
          <a:xfrm>
            <a:off x="7484427" y="4553267"/>
            <a:ext cx="4370387" cy="16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46" descr="×ª××¦××ª ×ª××× × ×¢×××¨ âªjunker euâ¬â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9637" y="1093787"/>
            <a:ext cx="5037137" cy="335121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6"/>
          <p:cNvSpPr txBox="1"/>
          <p:nvPr/>
        </p:nvSpPr>
        <p:spPr>
          <a:xfrm>
            <a:off x="865187" y="4430712"/>
            <a:ext cx="51879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rgbClr val="222222"/>
                </a:solidFill>
              </a:rPr>
              <a:t>Jean-Claude </a:t>
            </a:r>
            <a:r>
              <a:rPr lang="en-US" sz="1800" b="1" dirty="0" err="1" smtClean="0">
                <a:solidFill>
                  <a:srgbClr val="222222"/>
                </a:solidFill>
              </a:rPr>
              <a:t>Juncker</a:t>
            </a:r>
            <a:r>
              <a:rPr lang="en-US" sz="1800" b="1" dirty="0">
                <a:solidFill>
                  <a:srgbClr val="222222"/>
                </a:solidFill>
              </a:rPr>
              <a:t>, </a:t>
            </a:r>
            <a:r>
              <a:rPr lang="en-US" sz="1800" b="1" dirty="0" smtClean="0">
                <a:solidFill>
                  <a:srgbClr val="222222"/>
                </a:solidFill>
              </a:rPr>
              <a:t>Head of the European </a:t>
            </a:r>
            <a:r>
              <a:rPr lang="en-US" sz="1800" b="1" dirty="0">
                <a:solidFill>
                  <a:srgbClr val="222222"/>
                </a:solidFill>
              </a:rPr>
              <a:t>Commission </a:t>
            </a:r>
            <a:r>
              <a:rPr lang="en-US" sz="1800" b="1" dirty="0" smtClean="0">
                <a:solidFill>
                  <a:srgbClr val="222222"/>
                </a:solidFill>
              </a:rPr>
              <a:t>2014-2019</a:t>
            </a:r>
            <a:endParaRPr dirty="0"/>
          </a:p>
        </p:txBody>
      </p:sp>
      <p:sp>
        <p:nvSpPr>
          <p:cNvPr id="543" name="Google Shape;543;p46"/>
          <p:cNvSpPr txBox="1"/>
          <p:nvPr/>
        </p:nvSpPr>
        <p:spPr>
          <a:xfrm>
            <a:off x="114300" y="434022"/>
            <a:ext cx="2493645" cy="131445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Entrepreneur with the 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unclear vision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47" descr="תמונה קשורה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500" y="330012"/>
            <a:ext cx="5648325" cy="235743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49" name="Google Shape;549;p47" descr="תמונה קשורה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57562" y="2317750"/>
            <a:ext cx="5526087" cy="24114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550" name="Google Shape;550;p47" descr="https://www.europarl.europa.eu/resources/library/images/20170623PHT78221/20170623PHT78221_original.jpg"/>
          <p:cNvPicPr preferRelativeResize="0"/>
          <p:nvPr/>
        </p:nvPicPr>
        <p:blipFill rotWithShape="1">
          <a:blip r:embed="rId5">
            <a:alphaModFix/>
          </a:blip>
          <a:srcRect l="55868"/>
          <a:stretch/>
        </p:blipFill>
        <p:spPr>
          <a:xfrm>
            <a:off x="407687" y="4108287"/>
            <a:ext cx="3798887" cy="25495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551" name="Google Shape;551;p47"/>
          <p:cNvSpPr txBox="1"/>
          <p:nvPr/>
        </p:nvSpPr>
        <p:spPr>
          <a:xfrm>
            <a:off x="279600" y="329999"/>
            <a:ext cx="3309420" cy="14154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Executive Level -  Professional Experts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48"/>
          <p:cNvGrpSpPr/>
          <p:nvPr/>
        </p:nvGrpSpPr>
        <p:grpSpPr>
          <a:xfrm>
            <a:off x="6084426" y="1187254"/>
            <a:ext cx="5993549" cy="4704259"/>
            <a:chOff x="180514" y="844353"/>
            <a:chExt cx="5993549" cy="4704374"/>
          </a:xfrm>
        </p:grpSpPr>
        <p:sp>
          <p:nvSpPr>
            <p:cNvPr id="557" name="Google Shape;557;p48"/>
            <p:cNvSpPr/>
            <p:nvPr/>
          </p:nvSpPr>
          <p:spPr>
            <a:xfrm>
              <a:off x="444501" y="912813"/>
              <a:ext cx="5729400" cy="44910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2390776" y="1219207"/>
              <a:ext cx="1833562" cy="1427198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Strategy </a:t>
              </a: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2390776" y="2414625"/>
              <a:ext cx="1833562" cy="142719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Campaign</a:t>
              </a:r>
              <a:endParaRPr/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2390776" y="3686243"/>
              <a:ext cx="1833562" cy="1427198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 </a:t>
              </a:r>
              <a:endParaRPr/>
            </a:p>
          </p:txBody>
        </p:sp>
        <p:sp>
          <p:nvSpPr>
            <p:cNvPr id="561" name="Google Shape;561;p48"/>
            <p:cNvSpPr txBox="1"/>
            <p:nvPr/>
          </p:nvSpPr>
          <p:spPr>
            <a:xfrm>
              <a:off x="180514" y="844353"/>
              <a:ext cx="1615800" cy="125503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Reducing illegal immigration from Africa and the Middle East to Europe</a:t>
              </a:r>
              <a:endParaRPr sz="1600" dirty="0"/>
            </a:p>
          </p:txBody>
        </p:sp>
        <p:sp>
          <p:nvSpPr>
            <p:cNvPr id="562" name="Google Shape;562;p48"/>
            <p:cNvSpPr txBox="1"/>
            <p:nvPr/>
          </p:nvSpPr>
          <p:spPr>
            <a:xfrm>
              <a:off x="293583" y="3921260"/>
              <a:ext cx="2207225" cy="64621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Arrest </a:t>
              </a:r>
              <a:r>
                <a:rPr lang="en-US" sz="18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 smugglers </a:t>
              </a: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and collaborators</a:t>
              </a:r>
              <a:endParaRPr dirty="0"/>
            </a:p>
          </p:txBody>
        </p:sp>
        <p:sp>
          <p:nvSpPr>
            <p:cNvPr id="563" name="Google Shape;563;p48"/>
            <p:cNvSpPr txBox="1"/>
            <p:nvPr/>
          </p:nvSpPr>
          <p:spPr>
            <a:xfrm>
              <a:off x="293588" y="4805378"/>
              <a:ext cx="2439900" cy="743349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Increasing the </a:t>
              </a:r>
              <a:r>
                <a:rPr lang="en-US" sz="1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gathering resources 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</a:t>
              </a:r>
              <a:r>
                <a:rPr lang="en-US" sz="1600" b="1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smuggling </a:t>
              </a:r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networks</a:t>
              </a:r>
              <a:endParaRPr sz="1600" dirty="0"/>
            </a:p>
          </p:txBody>
        </p:sp>
        <p:sp>
          <p:nvSpPr>
            <p:cNvPr id="564" name="Google Shape;564;p48"/>
            <p:cNvSpPr txBox="1"/>
            <p:nvPr/>
          </p:nvSpPr>
          <p:spPr>
            <a:xfrm>
              <a:off x="4140963" y="3921254"/>
              <a:ext cx="2033100" cy="843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5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 of intelligence to local security forces in Africa</a:t>
              </a:r>
              <a:endParaRPr sz="1500" dirty="0"/>
            </a:p>
          </p:txBody>
        </p:sp>
        <p:sp>
          <p:nvSpPr>
            <p:cNvPr id="565" name="Google Shape;565;p48"/>
            <p:cNvSpPr txBox="1"/>
            <p:nvPr/>
          </p:nvSpPr>
          <p:spPr>
            <a:xfrm>
              <a:off x="3851480" y="4889395"/>
              <a:ext cx="2322308" cy="646331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patrols along smuggling routes</a:t>
              </a:r>
              <a:endParaRPr/>
            </a:p>
          </p:txBody>
        </p:sp>
      </p:grpSp>
      <p:grpSp>
        <p:nvGrpSpPr>
          <p:cNvPr id="566" name="Google Shape;566;p48"/>
          <p:cNvGrpSpPr/>
          <p:nvPr/>
        </p:nvGrpSpPr>
        <p:grpSpPr>
          <a:xfrm>
            <a:off x="322262" y="1274762"/>
            <a:ext cx="5729287" cy="4491037"/>
            <a:chOff x="6178550" y="989013"/>
            <a:chExt cx="5729288" cy="4491037"/>
          </a:xfrm>
        </p:grpSpPr>
        <p:sp>
          <p:nvSpPr>
            <p:cNvPr id="567" name="Google Shape;567;p48"/>
            <p:cNvSpPr/>
            <p:nvPr/>
          </p:nvSpPr>
          <p:spPr>
            <a:xfrm>
              <a:off x="6178550" y="989013"/>
              <a:ext cx="5729288" cy="4491037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8"/>
            <p:cNvSpPr/>
            <p:nvPr/>
          </p:nvSpPr>
          <p:spPr>
            <a:xfrm>
              <a:off x="8124825" y="1295400"/>
              <a:ext cx="1833562" cy="1427163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Strategy</a:t>
              </a:r>
              <a:endParaRPr/>
            </a:p>
          </p:txBody>
        </p:sp>
        <p:sp>
          <p:nvSpPr>
            <p:cNvPr id="569" name="Google Shape;569;p48"/>
            <p:cNvSpPr/>
            <p:nvPr/>
          </p:nvSpPr>
          <p:spPr>
            <a:xfrm>
              <a:off x="8124825" y="2490788"/>
              <a:ext cx="1833562" cy="14271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Campaign </a:t>
              </a:r>
              <a:endParaRPr/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8124825" y="3762375"/>
              <a:ext cx="1833562" cy="1427163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  <a:ln>
              <a:noFill/>
            </a:ln>
            <a:effectLst>
              <a:outerShdw blurRad="63500" dist="19050" dir="540000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 </a:t>
              </a:r>
              <a:endParaRPr/>
            </a:p>
          </p:txBody>
        </p:sp>
      </p:grpSp>
      <p:cxnSp>
        <p:nvCxnSpPr>
          <p:cNvPr id="571" name="Google Shape;571;p48"/>
          <p:cNvCxnSpPr/>
          <p:nvPr/>
        </p:nvCxnSpPr>
        <p:spPr>
          <a:xfrm rot="10800000" flipH="1">
            <a:off x="111125" y="5864225"/>
            <a:ext cx="6164262" cy="1587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572" name="Google Shape;572;p48"/>
          <p:cNvCxnSpPr/>
          <p:nvPr/>
        </p:nvCxnSpPr>
        <p:spPr>
          <a:xfrm rot="5400000" flipH="1">
            <a:off x="-2317750" y="3405187"/>
            <a:ext cx="5486400" cy="3175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573" name="Google Shape;573;p48"/>
          <p:cNvSpPr txBox="1"/>
          <p:nvPr/>
        </p:nvSpPr>
        <p:spPr>
          <a:xfrm>
            <a:off x="528625" y="788975"/>
            <a:ext cx="13407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Relevancy</a:t>
            </a:r>
            <a:endParaRPr/>
          </a:p>
        </p:txBody>
      </p:sp>
      <p:sp>
        <p:nvSpPr>
          <p:cNvPr id="574" name="Google Shape;574;p48"/>
          <p:cNvSpPr txBox="1"/>
          <p:nvPr/>
        </p:nvSpPr>
        <p:spPr>
          <a:xfrm>
            <a:off x="4628300" y="5999150"/>
            <a:ext cx="14676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Coherence</a:t>
            </a:r>
            <a:endParaRPr/>
          </a:p>
        </p:txBody>
      </p:sp>
      <p:sp>
        <p:nvSpPr>
          <p:cNvPr id="575" name="Google Shape;575;p48"/>
          <p:cNvSpPr txBox="1">
            <a:spLocks noGrp="1"/>
          </p:cNvSpPr>
          <p:nvPr>
            <p:ph type="title"/>
          </p:nvPr>
        </p:nvSpPr>
        <p:spPr>
          <a:xfrm>
            <a:off x="1349825" y="16000"/>
            <a:ext cx="10515600" cy="10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/>
              <a:t>Is </a:t>
            </a:r>
            <a:r>
              <a:rPr lang="en-US" sz="3600" b="1" dirty="0" smtClean="0"/>
              <a:t>there </a:t>
            </a:r>
            <a:r>
              <a:rPr lang="en-US" sz="3600" b="1" dirty="0"/>
              <a:t>a </a:t>
            </a:r>
            <a:r>
              <a:rPr lang="en-US" sz="3600" b="1" dirty="0" smtClean="0"/>
              <a:t>Middle for </a:t>
            </a:r>
            <a:r>
              <a:rPr lang="en-US" sz="3600" b="1" dirty="0"/>
              <a:t>the European </a:t>
            </a:r>
            <a:r>
              <a:rPr lang="en-US" sz="3600" b="1" dirty="0" smtClean="0"/>
              <a:t>Test Case</a:t>
            </a:r>
            <a:r>
              <a:rPr lang="en-US" sz="3600" b="1" dirty="0"/>
              <a:t>?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oogle Shape;580;p49"/>
          <p:cNvGrpSpPr/>
          <p:nvPr/>
        </p:nvGrpSpPr>
        <p:grpSpPr>
          <a:xfrm>
            <a:off x="6913562" y="4414837"/>
            <a:ext cx="5037137" cy="2078037"/>
            <a:chOff x="8382000" y="3441700"/>
            <a:chExt cx="2759075" cy="2076784"/>
          </a:xfrm>
        </p:grpSpPr>
        <p:pic>
          <p:nvPicPr>
            <p:cNvPr id="581" name="Google Shape;581;p49" descr="תמונה קשורה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82000" y="4432300"/>
              <a:ext cx="1363662" cy="1086184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582" name="Google Shape;582;p49" descr="תמונה קשורה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92046" y="3448689"/>
              <a:ext cx="1315516" cy="1001345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pic>
          <p:nvPicPr>
            <p:cNvPr id="583" name="Google Shape;583;p49" descr="https://www.europarl.europa.eu/resources/library/images/20170623PHT78221/20170623PHT78221_original.jpg"/>
            <p:cNvPicPr preferRelativeResize="0"/>
            <p:nvPr/>
          </p:nvPicPr>
          <p:blipFill rotWithShape="1">
            <a:blip r:embed="rId5">
              <a:alphaModFix/>
            </a:blip>
            <a:srcRect l="55868"/>
            <a:stretch/>
          </p:blipFill>
          <p:spPr>
            <a:xfrm>
              <a:off x="9726612" y="3441700"/>
              <a:ext cx="1414463" cy="2057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</p:grpSp>
      <p:pic>
        <p:nvPicPr>
          <p:cNvPr id="584" name="Google Shape;584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675" y="2713037"/>
            <a:ext cx="2030412" cy="1431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5" name="Google Shape;585;p49"/>
          <p:cNvCxnSpPr/>
          <p:nvPr/>
        </p:nvCxnSpPr>
        <p:spPr>
          <a:xfrm>
            <a:off x="6335712" y="3208337"/>
            <a:ext cx="1828800" cy="1587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miter lim="800000"/>
            <a:headEnd type="stealth" w="med" len="med"/>
            <a:tailEnd type="stealth" w="med" len="med"/>
          </a:ln>
        </p:spPr>
      </p:cxnSp>
      <p:pic>
        <p:nvPicPr>
          <p:cNvPr id="586" name="Google Shape;586;p49" descr="×ª××¦××ª ×ª××× × ×¢×××¨ âªjunker euâ¬â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83412" y="215900"/>
            <a:ext cx="4840287" cy="23447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49"/>
          <p:cNvGrpSpPr/>
          <p:nvPr/>
        </p:nvGrpSpPr>
        <p:grpSpPr>
          <a:xfrm>
            <a:off x="321963" y="1117609"/>
            <a:ext cx="5729562" cy="4622782"/>
            <a:chOff x="444501" y="912813"/>
            <a:chExt cx="5729562" cy="4622782"/>
          </a:xfrm>
        </p:grpSpPr>
        <p:sp>
          <p:nvSpPr>
            <p:cNvPr id="588" name="Google Shape;588;p49"/>
            <p:cNvSpPr/>
            <p:nvPr/>
          </p:nvSpPr>
          <p:spPr>
            <a:xfrm>
              <a:off x="444501" y="912813"/>
              <a:ext cx="5729400" cy="4491000"/>
            </a:xfrm>
            <a:prstGeom prst="diamond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2390776" y="1219207"/>
              <a:ext cx="1833600" cy="1427100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Strategy </a:t>
              </a:r>
              <a:endParaRPr/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2390776" y="2414625"/>
              <a:ext cx="1833600" cy="14271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Campaign</a:t>
              </a:r>
              <a:endParaRPr/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2390776" y="3686243"/>
              <a:ext cx="1833600" cy="1427100"/>
            </a:xfrm>
            <a:prstGeom prst="ellipse">
              <a:avLst/>
            </a:prstGeom>
            <a:gradFill>
              <a:gsLst>
                <a:gs pos="0">
                  <a:srgbClr val="454545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  <a:effectLst>
              <a:outerShdw blurRad="63500" dist="19050" dir="5400000">
                <a:srgbClr val="000000">
                  <a:alpha val="627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Calibri"/>
                <a:buNone/>
              </a:pPr>
              <a:r>
                <a:rPr lang="en-US" sz="20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Tactics </a:t>
              </a:r>
              <a:endParaRPr/>
            </a:p>
          </p:txBody>
        </p:sp>
        <p:sp>
          <p:nvSpPr>
            <p:cNvPr id="595" name="Google Shape;595;p49"/>
            <p:cNvSpPr txBox="1"/>
            <p:nvPr/>
          </p:nvSpPr>
          <p:spPr>
            <a:xfrm>
              <a:off x="4140963" y="3921254"/>
              <a:ext cx="2033100" cy="8436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5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Transfer of intelligence to local security forces in Africa</a:t>
              </a:r>
              <a:endParaRPr sz="1500"/>
            </a:p>
          </p:txBody>
        </p:sp>
        <p:sp>
          <p:nvSpPr>
            <p:cNvPr id="596" name="Google Shape;596;p49"/>
            <p:cNvSpPr txBox="1"/>
            <p:nvPr/>
          </p:nvSpPr>
          <p:spPr>
            <a:xfrm>
              <a:off x="3851480" y="4889395"/>
              <a:ext cx="2322300" cy="646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Increase patrols along smuggling routes</a:t>
              </a:r>
              <a:endParaRPr/>
            </a:p>
          </p:txBody>
        </p:sp>
      </p:grpSp>
      <p:sp>
        <p:nvSpPr>
          <p:cNvPr id="19" name="Google Shape;562;p48"/>
          <p:cNvSpPr txBox="1"/>
          <p:nvPr/>
        </p:nvSpPr>
        <p:spPr>
          <a:xfrm>
            <a:off x="0" y="4127897"/>
            <a:ext cx="2207225" cy="6462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Arrest </a:t>
            </a:r>
            <a:r>
              <a:rPr lang="en-US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smugglers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collaborators</a:t>
            </a:r>
            <a:endParaRPr dirty="0"/>
          </a:p>
        </p:txBody>
      </p:sp>
      <p:sp>
        <p:nvSpPr>
          <p:cNvPr id="20" name="Google Shape;563;p48"/>
          <p:cNvSpPr txBox="1"/>
          <p:nvPr/>
        </p:nvSpPr>
        <p:spPr>
          <a:xfrm>
            <a:off x="5" y="5011994"/>
            <a:ext cx="2439900" cy="7433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the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gathering resources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1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smuggling 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 sz="1600" dirty="0"/>
          </a:p>
        </p:txBody>
      </p:sp>
      <p:sp>
        <p:nvSpPr>
          <p:cNvPr id="21" name="Google Shape;561;p48"/>
          <p:cNvSpPr txBox="1"/>
          <p:nvPr/>
        </p:nvSpPr>
        <p:spPr>
          <a:xfrm>
            <a:off x="286741" y="739782"/>
            <a:ext cx="1615800" cy="1255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Reducing illegal immigration from Africa and the Middle East to Europe</a:t>
            </a:r>
            <a:endParaRPr sz="1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b="1" dirty="0" smtClean="0"/>
              <a:t>Summary to This Point</a:t>
            </a:r>
            <a:endParaRPr b="1" dirty="0"/>
          </a:p>
        </p:txBody>
      </p:sp>
      <p:sp>
        <p:nvSpPr>
          <p:cNvPr id="602" name="Google Shape;602;p50"/>
          <p:cNvSpPr txBox="1"/>
          <p:nvPr/>
        </p:nvSpPr>
        <p:spPr>
          <a:xfrm>
            <a:off x="8183562" y="30416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/>
          </a:p>
        </p:txBody>
      </p:sp>
      <p:sp>
        <p:nvSpPr>
          <p:cNvPr id="603" name="Google Shape;603;p50"/>
          <p:cNvSpPr txBox="1"/>
          <p:nvPr/>
        </p:nvSpPr>
        <p:spPr>
          <a:xfrm>
            <a:off x="4267200" y="3051175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Understanding</a:t>
            </a:r>
            <a:endParaRPr/>
          </a:p>
        </p:txBody>
      </p:sp>
      <p:pic>
        <p:nvPicPr>
          <p:cNvPr id="604" name="Google Shape;604;p50" descr="https://mcescher.com/wp-content/uploads/2019/04/LW-3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837" y="928687"/>
            <a:ext cx="3665537" cy="21145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605" name="Google Shape;605;p50" descr="תוצאת תמונה עבור ‪complex environment eu immigration‬‏"/>
          <p:cNvPicPr preferRelativeResize="0"/>
          <p:nvPr/>
        </p:nvPicPr>
        <p:blipFill rotWithShape="1">
          <a:blip r:embed="rId4">
            <a:alphaModFix/>
          </a:blip>
          <a:srcRect l="16850" r="17206"/>
          <a:stretch/>
        </p:blipFill>
        <p:spPr>
          <a:xfrm>
            <a:off x="8197850" y="920750"/>
            <a:ext cx="3673475" cy="213836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06" name="Google Shape;606;p50"/>
          <p:cNvSpPr txBox="1"/>
          <p:nvPr/>
        </p:nvSpPr>
        <p:spPr>
          <a:xfrm>
            <a:off x="320675" y="3046412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Planning</a:t>
            </a:r>
            <a:endParaRPr/>
          </a:p>
        </p:txBody>
      </p:sp>
      <p:pic>
        <p:nvPicPr>
          <p:cNvPr id="607" name="Google Shape;607;p50" descr="תוצאת תמונה עבור ‪european commission‬‏"/>
          <p:cNvPicPr preferRelativeResize="0"/>
          <p:nvPr/>
        </p:nvPicPr>
        <p:blipFill rotWithShape="1">
          <a:blip r:embed="rId5">
            <a:alphaModFix/>
          </a:blip>
          <a:srcRect r="10710"/>
          <a:stretch/>
        </p:blipFill>
        <p:spPr>
          <a:xfrm>
            <a:off x="331787" y="930275"/>
            <a:ext cx="3657600" cy="20970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08" name="Google Shape;608;p50"/>
          <p:cNvSpPr txBox="1"/>
          <p:nvPr/>
        </p:nvSpPr>
        <p:spPr>
          <a:xfrm>
            <a:off x="6340880" y="5959778"/>
            <a:ext cx="367030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Action (Intervention)</a:t>
            </a:r>
            <a:endParaRPr/>
          </a:p>
        </p:txBody>
      </p:sp>
      <p:pic>
        <p:nvPicPr>
          <p:cNvPr id="609" name="Google Shape;609;p50" descr="Migration routes ma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6755" y="3784903"/>
            <a:ext cx="3625850" cy="21653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10" name="Google Shape;610;p50"/>
          <p:cNvSpPr txBox="1"/>
          <p:nvPr/>
        </p:nvSpPr>
        <p:spPr>
          <a:xfrm>
            <a:off x="2410230" y="5969302"/>
            <a:ext cx="3668712" cy="888697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M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iddle and the Process of Finding it</a:t>
            </a:r>
            <a:endParaRPr dirty="0"/>
          </a:p>
        </p:txBody>
      </p:sp>
      <p:pic>
        <p:nvPicPr>
          <p:cNvPr id="611" name="Google Shape;611;p50" descr="×ª××¦××ª ×ª××× × ×¢×××¨ âªjunker euâ¬â"/>
          <p:cNvPicPr preferRelativeResize="0"/>
          <p:nvPr/>
        </p:nvPicPr>
        <p:blipFill rotWithShape="1">
          <a:blip r:embed="rId7">
            <a:alphaModFix/>
          </a:blip>
          <a:srcRect l="24754" t="7594"/>
          <a:stretch/>
        </p:blipFill>
        <p:spPr>
          <a:xfrm>
            <a:off x="2416580" y="3775378"/>
            <a:ext cx="3641725" cy="21986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32"/>
          <p:cNvSpPr txBox="1"/>
          <p:nvPr/>
        </p:nvSpPr>
        <p:spPr>
          <a:xfrm>
            <a:off x="284206" y="2138932"/>
            <a:ext cx="11662500" cy="2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Strategy </a:t>
            </a:r>
            <a:r>
              <a:rPr lang="en-US" sz="3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The science and art of designing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a desired reality by </a:t>
            </a:r>
            <a:r>
              <a:rPr lang="en-US" sz="3000" b="1" dirty="0">
                <a:latin typeface="Calibri"/>
                <a:ea typeface="Calibri"/>
                <a:cs typeface="Calibri"/>
                <a:sym typeface="Calibri"/>
              </a:rPr>
              <a:t>continual and creative adaptation of tools and goals, based on a continuous effort to understand reality and action to realize the change needed to enforce our will on </a:t>
            </a:r>
            <a:r>
              <a:rPr lang="en-US" sz="3000" b="1" dirty="0" smtClean="0">
                <a:latin typeface="Calibri"/>
                <a:ea typeface="Calibri"/>
                <a:cs typeface="Calibri"/>
                <a:sym typeface="Calibri"/>
              </a:rPr>
              <a:t>additional actors. </a:t>
            </a:r>
            <a:endParaRPr sz="30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995762" y="17015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of 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Strategic Environment</a:t>
            </a:r>
            <a:endParaRPr dirty="0"/>
          </a:p>
        </p:txBody>
      </p:sp>
      <p:sp>
        <p:nvSpPr>
          <p:cNvPr id="121" name="Google Shape;121;p16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654800" y="3230562"/>
            <a:ext cx="38036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Actors/Elements/</a:t>
            </a: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Entities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rgbClr val="FFFFFF"/>
              </a:buClr>
              <a:buSzPts val="2400"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lang="en-US" sz="2400" dirty="0" smtClean="0"/>
          </a:p>
          <a:p>
            <a:pPr lvl="0" algn="ctr" rtl="1">
              <a:buClr>
                <a:srgbClr val="FFFFFF"/>
              </a:buClr>
              <a:buSzPts val="2400"/>
            </a:pPr>
            <a:endParaRPr dirty="0"/>
          </a:p>
        </p:txBody>
      </p:sp>
      <p:sp>
        <p:nvSpPr>
          <p:cNvPr id="124" name="Google Shape;124;p16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125" name="Google Shape;125;p16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6" name="Google Shape;126;p16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5">
            <a:alphaModFix/>
          </a:blip>
          <a:srcRect l="14175" t="26509" r="29842" b="17886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28" name="Google Shape;128;p16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982662" y="22860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3600"/>
            </a:pPr>
            <a:r>
              <a:rPr lang="en-US" sz="3600" b="1" dirty="0" smtClean="0"/>
              <a:t>Components of </a:t>
            </a:r>
            <a:r>
              <a:rPr lang="en-US" sz="3600" b="1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Strategic Environment</a:t>
            </a:r>
            <a:endParaRPr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rgbClr val="FFFFFF"/>
              </a:buClr>
              <a:buSzPts val="2400"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lang="en-US" sz="2400" dirty="0" smtClean="0"/>
          </a:p>
          <a:p>
            <a:pPr algn="ctr" rtl="1">
              <a:buClr>
                <a:srgbClr val="FFFFFF"/>
              </a:buClr>
              <a:buSzPts val="2400"/>
            </a:pPr>
            <a:endParaRPr lang="en-US" sz="2400" dirty="0" smtClean="0"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dirty="0"/>
          </a:p>
        </p:txBody>
      </p:sp>
      <p:sp>
        <p:nvSpPr>
          <p:cNvPr id="136" name="Google Shape;136;p17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buClr>
                <a:srgbClr val="C55A11"/>
              </a:buClr>
              <a:buSzPts val="2400"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7" name="Google Shape;137;p17" descr="תוצאת תמונה עבור world historical migration tren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4">
            <a:alphaModFix/>
          </a:blip>
          <a:srcRect l="14175" t="26509" r="29842" b="17886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9" name="Google Shape;139;p17" descr="תוצאת תמונה עבור ‪dead chinese immigrants to europe truck‬‏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40" name="Google Shape;140;p17"/>
          <p:cNvSpPr txBox="1"/>
          <p:nvPr/>
        </p:nvSpPr>
        <p:spPr>
          <a:xfrm>
            <a:off x="6702425" y="1182687"/>
            <a:ext cx="3692525" cy="2509837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Individuals or groups </a:t>
            </a:r>
            <a:r>
              <a:rPr lang="en-US" sz="18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within the system that work to advance their various interests or others. Each player has a goal, resources, strengths and weaknesses. There are different types of actors (countries, terrorist organizations, corporations, individual figures, etc.).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>
            <a:off x="982662" y="22860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of the Strategic Environment</a:t>
            </a:r>
            <a:endParaRPr/>
          </a:p>
        </p:txBody>
      </p:sp>
      <p:sp>
        <p:nvSpPr>
          <p:cNvPr id="146" name="Google Shape;146;p18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זיקות</a:t>
            </a:r>
            <a:endParaRPr/>
          </a:p>
        </p:txBody>
      </p:sp>
      <p:sp>
        <p:nvSpPr>
          <p:cNvPr id="147" name="Google Shape;147;p18"/>
          <p:cNvSpPr txBox="1"/>
          <p:nvPr/>
        </p:nvSpPr>
        <p:spPr>
          <a:xfrm>
            <a:off x="6654800" y="3230562"/>
            <a:ext cx="38036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3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Actors/Components/</a:t>
            </a:r>
            <a:r>
              <a:rPr lang="en-US" sz="23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Entities</a:t>
            </a:r>
            <a:endParaRPr sz="2300" dirty="0"/>
          </a:p>
        </p:txBody>
      </p:sp>
      <p:sp>
        <p:nvSpPr>
          <p:cNvPr id="148" name="Google Shape;148;p18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rgbClr val="FFFFFF"/>
              </a:buClr>
              <a:buSzPts val="2400"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lang="en-US" sz="2400" dirty="0" smtClean="0"/>
          </a:p>
        </p:txBody>
      </p:sp>
      <p:sp>
        <p:nvSpPr>
          <p:cNvPr id="149" name="Google Shape;149;p18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buClr>
                <a:srgbClr val="C55A11"/>
              </a:buClr>
              <a:buSzPts val="2400"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50" name="Google Shape;150;p18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1" name="Google Shape;151;p18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5">
            <a:alphaModFix/>
          </a:blip>
          <a:srcRect l="14175" t="26509" r="29842" b="17886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53" name="Google Shape;153;p18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54" name="Google Shape;154;p18"/>
          <p:cNvSpPr txBox="1"/>
          <p:nvPr/>
        </p:nvSpPr>
        <p:spPr>
          <a:xfrm>
            <a:off x="2062162" y="1147762"/>
            <a:ext cx="3692525" cy="2509837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actors have functional or behavioral affinities, such as </a:t>
            </a:r>
            <a:r>
              <a:rPr lang="en-US" sz="24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authoritative</a:t>
            </a: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or</a:t>
            </a:r>
            <a:r>
              <a:rPr lang="en-US" sz="24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subordination relations, </a:t>
            </a: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ideological </a:t>
            </a:r>
            <a:r>
              <a:rPr lang="en-US" sz="24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affiliations, </a:t>
            </a: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 conflict of interes</a:t>
            </a: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ts.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982662" y="209400"/>
            <a:ext cx="105156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Elements of the Strategic Environment</a:t>
            </a:r>
            <a:endParaRPr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</p:txBody>
      </p:sp>
      <p:sp>
        <p:nvSpPr>
          <p:cNvPr id="160" name="Google Shape;160;p19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/>
          </a:p>
        </p:txBody>
      </p:sp>
      <p:sp>
        <p:nvSpPr>
          <p:cNvPr id="161" name="Google Shape;161;p19"/>
          <p:cNvSpPr txBox="1"/>
          <p:nvPr/>
        </p:nvSpPr>
        <p:spPr>
          <a:xfrm>
            <a:off x="6735762" y="3232150"/>
            <a:ext cx="3705225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Actors/Elements/Entities</a:t>
            </a:r>
            <a:endParaRPr>
              <a:solidFill>
                <a:schemeClr val="dk1"/>
              </a:solidFill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גבולות</a:t>
            </a:r>
            <a:endParaRPr/>
          </a:p>
        </p:txBody>
      </p:sp>
      <p:sp>
        <p:nvSpPr>
          <p:cNvPr id="163" name="Google Shape;163;p19"/>
          <p:cNvSpPr txBox="1"/>
          <p:nvPr/>
        </p:nvSpPr>
        <p:spPr>
          <a:xfrm>
            <a:off x="2020887" y="6116637"/>
            <a:ext cx="3752700" cy="462000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buClr>
                <a:srgbClr val="C55A11"/>
              </a:buClr>
              <a:buSzPts val="2400"/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Unique Context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64" name="Google Shape;164;p19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5" name="Google Shape;165;p19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5">
            <a:alphaModFix/>
          </a:blip>
          <a:srcRect l="14175" t="26509" r="29842" b="17886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7" name="Google Shape;167;p19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p19"/>
          <p:cNvSpPr txBox="1"/>
          <p:nvPr/>
        </p:nvSpPr>
        <p:spPr>
          <a:xfrm>
            <a:off x="6710362" y="4133850"/>
            <a:ext cx="3692525" cy="251142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boundaries of the system (conscious decision) allow us to understand through framing/discipline.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982650" y="0"/>
            <a:ext cx="105156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Elements of the Strategic Environment</a:t>
            </a:r>
            <a:endParaRPr sz="3600" b="1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/>
          </a:p>
        </p:txBody>
      </p:sp>
      <p:sp>
        <p:nvSpPr>
          <p:cNvPr id="174" name="Google Shape;174;p20"/>
          <p:cNvSpPr txBox="1"/>
          <p:nvPr/>
        </p:nvSpPr>
        <p:spPr>
          <a:xfrm>
            <a:off x="2017712" y="3232150"/>
            <a:ext cx="3773487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Affinities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6735762" y="3232150"/>
            <a:ext cx="3705225" cy="46037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Actors/Elements/Entities</a:t>
            </a:r>
            <a:endParaRPr>
              <a:solidFill>
                <a:schemeClr val="dk1"/>
              </a:solidFill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6716712" y="6178550"/>
            <a:ext cx="3705225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rtl="1">
              <a:buClr>
                <a:srgbClr val="FFFFFF"/>
              </a:buClr>
              <a:buSzPts val="2400"/>
            </a:pPr>
            <a:r>
              <a:rPr lang="en-US" sz="24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System Boundaries</a:t>
            </a:r>
            <a:endParaRPr lang="en-US" sz="2400" dirty="0" smtClean="0"/>
          </a:p>
          <a:p>
            <a:pPr lvl="0" algn="ctr" rtl="1">
              <a:buClr>
                <a:srgbClr val="FFFFFF"/>
              </a:buClr>
              <a:buSzPts val="2400"/>
            </a:pPr>
            <a:endParaRPr lang="en-US" sz="2400" dirty="0"/>
          </a:p>
        </p:txBody>
      </p:sp>
      <p:sp>
        <p:nvSpPr>
          <p:cNvPr id="177" name="Google Shape;177;p20"/>
          <p:cNvSpPr txBox="1"/>
          <p:nvPr/>
        </p:nvSpPr>
        <p:spPr>
          <a:xfrm>
            <a:off x="2020887" y="6192837"/>
            <a:ext cx="3752850" cy="461962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הקשר ייחודי</a:t>
            </a:r>
            <a:endParaRPr/>
          </a:p>
        </p:txBody>
      </p:sp>
      <p:pic>
        <p:nvPicPr>
          <p:cNvPr id="178" name="Google Shape;178;p20" descr="2012 Revisions to Nigeria's 2050 Population Proje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8937" y="1171575"/>
            <a:ext cx="3686175" cy="205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9" name="Google Shape;179;p20" descr="תוצאת תמונה עבור world historical migration trend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112" y="4189412"/>
            <a:ext cx="3700462" cy="20034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0" name="Google Shape;180;p20"/>
          <p:cNvPicPr preferRelativeResize="0"/>
          <p:nvPr/>
        </p:nvPicPr>
        <p:blipFill rotWithShape="1">
          <a:blip r:embed="rId5">
            <a:alphaModFix/>
          </a:blip>
          <a:srcRect l="14175" t="26509" r="29842" b="17886"/>
          <a:stretch/>
        </p:blipFill>
        <p:spPr>
          <a:xfrm>
            <a:off x="6718300" y="4154487"/>
            <a:ext cx="3676650" cy="2022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81" name="Google Shape;181;p20" descr="תוצאת תמונה עבור ‪dead chinese immigrants to europe truck‬‏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38350" y="1200150"/>
            <a:ext cx="3714750" cy="201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2" name="Google Shape;182;p20"/>
          <p:cNvSpPr txBox="1"/>
          <p:nvPr/>
        </p:nvSpPr>
        <p:spPr>
          <a:xfrm>
            <a:off x="2046287" y="4133850"/>
            <a:ext cx="3694112" cy="2511425"/>
          </a:xfrm>
          <a:prstGeom prst="rect">
            <a:avLst/>
          </a:prstGeom>
          <a:gradFill>
            <a:gsLst>
              <a:gs pos="0">
                <a:srgbClr val="454545"/>
              </a:gs>
              <a:gs pos="50000">
                <a:srgbClr val="000000"/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  <a:effectLst>
            <a:outerShdw blurRad="63500" dist="19050" dir="540000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environment is constantly undergoing changes as a result of the forces operating within it and its external forces. Therefore, the environment will always have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one-time and </a:t>
            </a:r>
            <a:r>
              <a:rPr lang="en-US" sz="20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unique circumstances.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225" y="76863"/>
            <a:ext cx="7371025" cy="670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994</Words>
  <Application>Microsoft Office PowerPoint</Application>
  <PresentationFormat>מותאם אישית</PresentationFormat>
  <Paragraphs>219</Paragraphs>
  <Slides>39</Slides>
  <Notes>39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39</vt:i4>
      </vt:variant>
    </vt:vector>
  </HeadingPairs>
  <TitlesOfParts>
    <vt:vector size="40" baseType="lpstr">
      <vt:lpstr>ערכת נושא Office</vt:lpstr>
      <vt:lpstr>שקופית 1</vt:lpstr>
      <vt:lpstr> Intro to Strategy – Table of Contents</vt:lpstr>
      <vt:lpstr>   Environment - complexity, dynamism, constant change, multiplayers, relationships, interactions, logic, phenomena and trends</vt:lpstr>
      <vt:lpstr>Components of the Strategic Environment</vt:lpstr>
      <vt:lpstr>Components of the Strategic Environment</vt:lpstr>
      <vt:lpstr>Elements of the Strategic Environment</vt:lpstr>
      <vt:lpstr> Elements of the Strategic Environment </vt:lpstr>
      <vt:lpstr>    Elements of the Strategic Environment  </vt:lpstr>
      <vt:lpstr>שקופית 9</vt:lpstr>
      <vt:lpstr> </vt:lpstr>
      <vt:lpstr>The Need for Framing and Reframing</vt:lpstr>
      <vt:lpstr>שקופית 12</vt:lpstr>
      <vt:lpstr>שקופית 13</vt:lpstr>
      <vt:lpstr>שקופית 14</vt:lpstr>
      <vt:lpstr>שקופית 15</vt:lpstr>
      <vt:lpstr>שקופית 16</vt:lpstr>
      <vt:lpstr>Two Competing Approaches </vt:lpstr>
      <vt:lpstr>Strategy with Contradictions        (As Opposed to Linear Thinking)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The Idea of “the Middle” and the Process of Reaching it </vt:lpstr>
      <vt:lpstr>שקופית 26</vt:lpstr>
      <vt:lpstr>שקופית 27</vt:lpstr>
      <vt:lpstr>שקופית 28</vt:lpstr>
      <vt:lpstr>The "Simple" Solution</vt:lpstr>
      <vt:lpstr>שקופית 30</vt:lpstr>
      <vt:lpstr>שקופית 31</vt:lpstr>
      <vt:lpstr>שקופית 32</vt:lpstr>
      <vt:lpstr>And coming back to Europe ...</vt:lpstr>
      <vt:lpstr>שקופית 34</vt:lpstr>
      <vt:lpstr>שקופית 35</vt:lpstr>
      <vt:lpstr>Is there a Middle for the European Test Case?</vt:lpstr>
      <vt:lpstr>שקופית 37</vt:lpstr>
      <vt:lpstr>Summary to This Point</vt:lpstr>
      <vt:lpstr>שקופית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cp:lastModifiedBy>u45414</cp:lastModifiedBy>
  <cp:revision>15</cp:revision>
  <dcterms:modified xsi:type="dcterms:W3CDTF">2019-12-02T18:35:23Z</dcterms:modified>
</cp:coreProperties>
</file>