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20"/>
  </p:notesMasterIdLst>
  <p:sldIdLst>
    <p:sldId id="256" r:id="rId4"/>
    <p:sldId id="257" r:id="rId5"/>
    <p:sldId id="273" r:id="rId6"/>
    <p:sldId id="278" r:id="rId7"/>
    <p:sldId id="276" r:id="rId8"/>
    <p:sldId id="277" r:id="rId9"/>
    <p:sldId id="279" r:id="rId10"/>
    <p:sldId id="258" r:id="rId11"/>
    <p:sldId id="259" r:id="rId12"/>
    <p:sldId id="274" r:id="rId13"/>
    <p:sldId id="262" r:id="rId14"/>
    <p:sldId id="265" r:id="rId15"/>
    <p:sldId id="263" r:id="rId16"/>
    <p:sldId id="269" r:id="rId17"/>
    <p:sldId id="261" r:id="rId18"/>
    <p:sldId id="270" r:id="rId19"/>
  </p:sldIdLst>
  <p:sldSz cx="24384000" cy="13716000"/>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52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9" autoAdjust="0"/>
    <p:restoredTop sz="96196" autoAdjust="0"/>
  </p:normalViewPr>
  <p:slideViewPr>
    <p:cSldViewPr snapToGrid="0">
      <p:cViewPr varScale="1">
        <p:scale>
          <a:sx n="20" d="100"/>
          <a:sy n="20" d="100"/>
        </p:scale>
        <p:origin x="14" y="1018"/>
      </p:cViewPr>
      <p:guideLst>
        <p:guide orient="horz" pos="4320"/>
        <p:guide pos="76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135C8-046F-451E-AD1F-8B7312C80F9A}"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pPr rtl="1"/>
          <a:endParaRPr lang="he-IL"/>
        </a:p>
      </dgm:t>
    </dgm:pt>
    <dgm:pt modelId="{C3F51451-87D8-432D-BF9C-A5C0BC1C21B6}">
      <dgm:prSet phldrT="[טקסט]"/>
      <dgm:spPr/>
      <dgm:t>
        <a:bodyPr/>
        <a:lstStyle/>
        <a:p>
          <a:pPr rtl="1"/>
          <a:r>
            <a:rPr lang="en-US" dirty="0">
              <a:solidFill>
                <a:srgbClr val="FFFFFF"/>
              </a:solidFill>
            </a:rPr>
            <a:t>Stabilizers</a:t>
          </a:r>
          <a:endParaRPr lang="he-IL" dirty="0">
            <a:solidFill>
              <a:srgbClr val="FFFFFF"/>
            </a:solidFill>
          </a:endParaRPr>
        </a:p>
      </dgm:t>
    </dgm:pt>
    <dgm:pt modelId="{8639ECD1-D66C-4409-BDDE-F06E6F2C57A1}" type="parTrans" cxnId="{9A12C2FF-D8C0-47EE-9984-377C1E5E55F2}">
      <dgm:prSet/>
      <dgm:spPr/>
      <dgm:t>
        <a:bodyPr/>
        <a:lstStyle/>
        <a:p>
          <a:pPr rtl="1"/>
          <a:endParaRPr lang="he-IL"/>
        </a:p>
      </dgm:t>
    </dgm:pt>
    <dgm:pt modelId="{F6DBD629-09B9-4FAE-9936-9A1CD26A33AD}" type="sibTrans" cxnId="{9A12C2FF-D8C0-47EE-9984-377C1E5E55F2}">
      <dgm:prSet/>
      <dgm:spPr/>
      <dgm:t>
        <a:bodyPr/>
        <a:lstStyle/>
        <a:p>
          <a:pPr rtl="1"/>
          <a:endParaRPr lang="he-IL"/>
        </a:p>
      </dgm:t>
    </dgm:pt>
    <dgm:pt modelId="{536D2819-CB91-470D-A094-F8B8E65EF37C}">
      <dgm:prSet phldrT="[טקסט]"/>
      <dgm:spPr/>
      <dgm:t>
        <a:bodyPr/>
        <a:lstStyle/>
        <a:p>
          <a:pPr rtl="1"/>
          <a:r>
            <a:rPr lang="en-US" dirty="0">
              <a:solidFill>
                <a:srgbClr val="FFFFFF"/>
              </a:solidFill>
            </a:rPr>
            <a:t>Destabilizers</a:t>
          </a:r>
          <a:endParaRPr lang="he-IL" dirty="0">
            <a:solidFill>
              <a:srgbClr val="FFFFFF"/>
            </a:solidFill>
          </a:endParaRPr>
        </a:p>
      </dgm:t>
    </dgm:pt>
    <dgm:pt modelId="{89D2BF5F-AA38-4577-AE41-C5A8301645F4}" type="parTrans" cxnId="{9E0DA7B9-CD6F-434C-AEE8-E8BEA86BC0B1}">
      <dgm:prSet/>
      <dgm:spPr/>
      <dgm:t>
        <a:bodyPr/>
        <a:lstStyle/>
        <a:p>
          <a:pPr rtl="1"/>
          <a:endParaRPr lang="he-IL"/>
        </a:p>
      </dgm:t>
    </dgm:pt>
    <dgm:pt modelId="{2B008088-62BF-4B4A-9954-A829883BFEF4}" type="sibTrans" cxnId="{9E0DA7B9-CD6F-434C-AEE8-E8BEA86BC0B1}">
      <dgm:prSet/>
      <dgm:spPr/>
      <dgm:t>
        <a:bodyPr/>
        <a:lstStyle/>
        <a:p>
          <a:pPr rtl="1"/>
          <a:endParaRPr lang="he-IL"/>
        </a:p>
      </dgm:t>
    </dgm:pt>
    <dgm:pt modelId="{3962437A-8660-45EF-8699-A062846ED51F}" type="pres">
      <dgm:prSet presAssocID="{89C135C8-046F-451E-AD1F-8B7312C80F9A}" presName="compositeShape" presStyleCnt="0">
        <dgm:presLayoutVars>
          <dgm:chMax val="2"/>
          <dgm:dir/>
          <dgm:resizeHandles val="exact"/>
        </dgm:presLayoutVars>
      </dgm:prSet>
      <dgm:spPr/>
      <dgm:t>
        <a:bodyPr/>
        <a:lstStyle/>
        <a:p>
          <a:endParaRPr lang="en-US"/>
        </a:p>
      </dgm:t>
    </dgm:pt>
    <dgm:pt modelId="{8FC1F5B3-5EA3-4524-870C-B52A0757C540}" type="pres">
      <dgm:prSet presAssocID="{89C135C8-046F-451E-AD1F-8B7312C80F9A}" presName="divider" presStyleLbl="fgShp" presStyleIdx="0" presStyleCnt="1" custScaleY="55130"/>
      <dgm:spPr/>
    </dgm:pt>
    <dgm:pt modelId="{6F34AED3-5779-44F8-8BA9-2B4491BF307E}" type="pres">
      <dgm:prSet presAssocID="{C3F51451-87D8-432D-BF9C-A5C0BC1C21B6}" presName="downArrow" presStyleLbl="node1" presStyleIdx="0" presStyleCnt="2" custLinFactNeighborX="26218" custLinFactNeighborY="3194"/>
      <dgm:spPr/>
    </dgm:pt>
    <dgm:pt modelId="{5CC0E412-7722-4206-BF06-F050EF6A7BDD}" type="pres">
      <dgm:prSet presAssocID="{C3F51451-87D8-432D-BF9C-A5C0BC1C21B6}" presName="downArrowText" presStyleLbl="revTx" presStyleIdx="0" presStyleCnt="2" custLinFactNeighborX="-16092" custLinFactNeighborY="38411">
        <dgm:presLayoutVars>
          <dgm:bulletEnabled val="1"/>
        </dgm:presLayoutVars>
      </dgm:prSet>
      <dgm:spPr/>
      <dgm:t>
        <a:bodyPr/>
        <a:lstStyle/>
        <a:p>
          <a:endParaRPr lang="en-US"/>
        </a:p>
      </dgm:t>
    </dgm:pt>
    <dgm:pt modelId="{15358190-1F3F-4AB2-8C7B-0BE65B167620}" type="pres">
      <dgm:prSet presAssocID="{536D2819-CB91-470D-A094-F8B8E65EF37C}" presName="upArrow" presStyleLbl="node1" presStyleIdx="1" presStyleCnt="2" custLinFactNeighborX="-23180" custLinFactNeighborY="-4116"/>
      <dgm:spPr/>
    </dgm:pt>
    <dgm:pt modelId="{E4027BFD-E5BF-48C7-A278-E9291970A9F7}" type="pres">
      <dgm:prSet presAssocID="{536D2819-CB91-470D-A094-F8B8E65EF37C}" presName="upArrowText" presStyleLbl="revTx" presStyleIdx="1" presStyleCnt="2" custLinFactNeighborX="8582" custLinFactNeighborY="-40477">
        <dgm:presLayoutVars>
          <dgm:bulletEnabled val="1"/>
        </dgm:presLayoutVars>
      </dgm:prSet>
      <dgm:spPr/>
      <dgm:t>
        <a:bodyPr/>
        <a:lstStyle/>
        <a:p>
          <a:endParaRPr lang="en-US"/>
        </a:p>
      </dgm:t>
    </dgm:pt>
  </dgm:ptLst>
  <dgm:cxnLst>
    <dgm:cxn modelId="{48DDC05A-A702-41E9-957F-9422369780D8}" type="presOf" srcId="{C3F51451-87D8-432D-BF9C-A5C0BC1C21B6}" destId="{5CC0E412-7722-4206-BF06-F050EF6A7BDD}" srcOrd="0" destOrd="0" presId="urn:microsoft.com/office/officeart/2005/8/layout/arrow3"/>
    <dgm:cxn modelId="{9E0DA7B9-CD6F-434C-AEE8-E8BEA86BC0B1}" srcId="{89C135C8-046F-451E-AD1F-8B7312C80F9A}" destId="{536D2819-CB91-470D-A094-F8B8E65EF37C}" srcOrd="1" destOrd="0" parTransId="{89D2BF5F-AA38-4577-AE41-C5A8301645F4}" sibTransId="{2B008088-62BF-4B4A-9954-A829883BFEF4}"/>
    <dgm:cxn modelId="{2928B5E4-B4BD-4BDE-943E-C5DE13EEAAB1}" type="presOf" srcId="{89C135C8-046F-451E-AD1F-8B7312C80F9A}" destId="{3962437A-8660-45EF-8699-A062846ED51F}" srcOrd="0" destOrd="0" presId="urn:microsoft.com/office/officeart/2005/8/layout/arrow3"/>
    <dgm:cxn modelId="{9A12C2FF-D8C0-47EE-9984-377C1E5E55F2}" srcId="{89C135C8-046F-451E-AD1F-8B7312C80F9A}" destId="{C3F51451-87D8-432D-BF9C-A5C0BC1C21B6}" srcOrd="0" destOrd="0" parTransId="{8639ECD1-D66C-4409-BDDE-F06E6F2C57A1}" sibTransId="{F6DBD629-09B9-4FAE-9936-9A1CD26A33AD}"/>
    <dgm:cxn modelId="{BAAA27A1-00B0-47A8-9223-3B717B4A417E}" type="presOf" srcId="{536D2819-CB91-470D-A094-F8B8E65EF37C}" destId="{E4027BFD-E5BF-48C7-A278-E9291970A9F7}" srcOrd="0" destOrd="0" presId="urn:microsoft.com/office/officeart/2005/8/layout/arrow3"/>
    <dgm:cxn modelId="{500333A7-35D2-44D1-80A1-6B8C77C49A0F}" type="presParOf" srcId="{3962437A-8660-45EF-8699-A062846ED51F}" destId="{8FC1F5B3-5EA3-4524-870C-B52A0757C540}" srcOrd="0" destOrd="0" presId="urn:microsoft.com/office/officeart/2005/8/layout/arrow3"/>
    <dgm:cxn modelId="{1742A265-709D-41E8-8DD2-DD9E5CF473B5}" type="presParOf" srcId="{3962437A-8660-45EF-8699-A062846ED51F}" destId="{6F34AED3-5779-44F8-8BA9-2B4491BF307E}" srcOrd="1" destOrd="0" presId="urn:microsoft.com/office/officeart/2005/8/layout/arrow3"/>
    <dgm:cxn modelId="{C58DD722-B228-481F-BF8E-ACB2B3162996}" type="presParOf" srcId="{3962437A-8660-45EF-8699-A062846ED51F}" destId="{5CC0E412-7722-4206-BF06-F050EF6A7BDD}" srcOrd="2" destOrd="0" presId="urn:microsoft.com/office/officeart/2005/8/layout/arrow3"/>
    <dgm:cxn modelId="{C1CDE1A7-891B-4307-AF2E-6FA44EC667C9}" type="presParOf" srcId="{3962437A-8660-45EF-8699-A062846ED51F}" destId="{15358190-1F3F-4AB2-8C7B-0BE65B167620}" srcOrd="3" destOrd="0" presId="urn:microsoft.com/office/officeart/2005/8/layout/arrow3"/>
    <dgm:cxn modelId="{716A85D8-CB4F-4977-9749-FCAF5A410B0A}" type="presParOf" srcId="{3962437A-8660-45EF-8699-A062846ED51F}" destId="{E4027BFD-E5BF-48C7-A278-E9291970A9F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1F5B3-5EA3-4524-870C-B52A0757C540}">
      <dsp:nvSpPr>
        <dsp:cNvPr id="0" name=""/>
        <dsp:cNvSpPr/>
      </dsp:nvSpPr>
      <dsp:spPr>
        <a:xfrm rot="21300000">
          <a:off x="2986667" y="5302762"/>
          <a:ext cx="10282664" cy="899616"/>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4AED3-5779-44F8-8BA9-2B4491BF307E}">
      <dsp:nvSpPr>
        <dsp:cNvPr id="0" name=""/>
        <dsp:cNvSpPr/>
      </dsp:nvSpPr>
      <dsp:spPr>
        <a:xfrm>
          <a:off x="3229319" y="722246"/>
          <a:ext cx="4876800" cy="4602056"/>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0E412-7722-4206-BF06-F050EF6A7BDD}">
      <dsp:nvSpPr>
        <dsp:cNvPr id="0" name=""/>
        <dsp:cNvSpPr/>
      </dsp:nvSpPr>
      <dsp:spPr>
        <a:xfrm>
          <a:off x="7778587" y="1856080"/>
          <a:ext cx="5201920" cy="483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ctr" anchorCtr="0">
          <a:noAutofit/>
        </a:bodyPr>
        <a:lstStyle/>
        <a:p>
          <a:pPr lvl="0" algn="ctr" defTabSz="2622550" rtl="1">
            <a:lnSpc>
              <a:spcPct val="90000"/>
            </a:lnSpc>
            <a:spcBef>
              <a:spcPct val="0"/>
            </a:spcBef>
            <a:spcAft>
              <a:spcPct val="35000"/>
            </a:spcAft>
          </a:pPr>
          <a:r>
            <a:rPr lang="en-US" sz="5900" kern="1200" dirty="0">
              <a:solidFill>
                <a:srgbClr val="FFFFFF"/>
              </a:solidFill>
            </a:rPr>
            <a:t>Stabilizers</a:t>
          </a:r>
          <a:endParaRPr lang="he-IL" sz="5900" kern="1200" dirty="0">
            <a:solidFill>
              <a:srgbClr val="FFFFFF"/>
            </a:solidFill>
          </a:endParaRPr>
        </a:p>
      </dsp:txBody>
      <dsp:txXfrm>
        <a:off x="7778587" y="1856080"/>
        <a:ext cx="5201920" cy="4832159"/>
      </dsp:txXfrm>
    </dsp:sp>
    <dsp:sp modelId="{15358190-1F3F-4AB2-8C7B-0BE65B167620}">
      <dsp:nvSpPr>
        <dsp:cNvPr id="0" name=""/>
        <dsp:cNvSpPr/>
      </dsp:nvSpPr>
      <dsp:spPr>
        <a:xfrm>
          <a:off x="8298037" y="6138407"/>
          <a:ext cx="4876800" cy="4602056"/>
        </a:xfrm>
        <a:prstGeom prst="upArrow">
          <a:avLst/>
        </a:prstGeom>
        <a:solidFill>
          <a:schemeClr val="accent4">
            <a:hueOff val="18886318"/>
            <a:satOff val="-1997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27BFD-E5BF-48C7-A278-E9291970A9F7}">
      <dsp:nvSpPr>
        <dsp:cNvPr id="0" name=""/>
        <dsp:cNvSpPr/>
      </dsp:nvSpPr>
      <dsp:spPr>
        <a:xfrm>
          <a:off x="2884828" y="4717069"/>
          <a:ext cx="5201920" cy="483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419608" numCol="1" spcCol="1270" anchor="ctr" anchorCtr="0">
          <a:noAutofit/>
        </a:bodyPr>
        <a:lstStyle/>
        <a:p>
          <a:pPr lvl="0" algn="ctr" defTabSz="2622550" rtl="1">
            <a:lnSpc>
              <a:spcPct val="90000"/>
            </a:lnSpc>
            <a:spcBef>
              <a:spcPct val="0"/>
            </a:spcBef>
            <a:spcAft>
              <a:spcPct val="35000"/>
            </a:spcAft>
          </a:pPr>
          <a:r>
            <a:rPr lang="en-US" sz="5900" kern="1200" dirty="0">
              <a:solidFill>
                <a:srgbClr val="FFFFFF"/>
              </a:solidFill>
            </a:rPr>
            <a:t>Destabilizers</a:t>
          </a:r>
          <a:endParaRPr lang="he-IL" sz="5900" kern="1200" dirty="0">
            <a:solidFill>
              <a:srgbClr val="FFFFFF"/>
            </a:solidFill>
          </a:endParaRPr>
        </a:p>
      </dsp:txBody>
      <dsp:txXfrm>
        <a:off x="2884828" y="4717069"/>
        <a:ext cx="5201920" cy="483215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90488" y="744538"/>
            <a:ext cx="6618287" cy="3724275"/>
          </a:xfrm>
          <a:prstGeom prst="rect">
            <a:avLst/>
          </a:prstGeom>
        </p:spPr>
        <p:txBody>
          <a:bodyPr/>
          <a:lstStyle/>
          <a:p>
            <a:endParaRPr/>
          </a:p>
        </p:txBody>
      </p:sp>
      <p:sp>
        <p:nvSpPr>
          <p:cNvPr id="172" name="Shape 172"/>
          <p:cNvSpPr>
            <a:spLocks noGrp="1"/>
          </p:cNvSpPr>
          <p:nvPr>
            <p:ph type="body" sz="quarter" idx="1"/>
          </p:nvPr>
        </p:nvSpPr>
        <p:spPr>
          <a:xfrm>
            <a:off x="906569" y="4716661"/>
            <a:ext cx="4986126" cy="4468416"/>
          </a:xfrm>
          <a:prstGeom prst="rect">
            <a:avLst/>
          </a:prstGeom>
        </p:spPr>
        <p:txBody>
          <a:bodyPr/>
          <a:lstStyle/>
          <a:p>
            <a:endParaRPr/>
          </a:p>
        </p:txBody>
      </p:sp>
    </p:spTree>
    <p:extLst>
      <p:ext uri="{BB962C8B-B14F-4D97-AF65-F5344CB8AC3E}">
        <p14:creationId xmlns:p14="http://schemas.microsoft.com/office/powerpoint/2010/main" val="26808811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12192000" y="0"/>
            <a:ext cx="12192000" cy="68326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12192000" y="6896100"/>
            <a:ext cx="12192000" cy="68199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12128500" cy="13716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10287000" cy="13716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762000" y="5676900"/>
            <a:ext cx="22860000" cy="6350000"/>
          </a:xfrm>
          <a:prstGeom prst="rect">
            <a:avLst/>
          </a:prstGeom>
        </p:spPr>
        <p:txBody>
          <a:bodyPr/>
          <a:lstStyle>
            <a:lvl1pPr algn="r" rtl="1">
              <a:spcBef>
                <a:spcPts val="0"/>
              </a:spcBef>
              <a:defRPr sz="30300"/>
            </a:lvl1pPr>
          </a:lstStyle>
          <a:p>
            <a:r>
              <a:t>Title Text</a:t>
            </a:r>
          </a:p>
        </p:txBody>
      </p:sp>
      <p:sp>
        <p:nvSpPr>
          <p:cNvPr id="165" name="Slide Number"/>
          <p:cNvSpPr txBox="1">
            <a:spLocks noGrp="1"/>
          </p:cNvSpPr>
          <p:nvPr>
            <p:ph type="sldNum" sz="quarter" idx="2"/>
          </p:nvPr>
        </p:nvSpPr>
        <p:spPr>
          <a:xfrm>
            <a:off x="23616394" y="609600"/>
            <a:ext cx="553195" cy="635000"/>
          </a:xfrm>
          <a:prstGeom prst="rect">
            <a:avLst/>
          </a:prstGeom>
        </p:spPr>
        <p:txBody>
          <a:bodyPr/>
          <a:lstStyle>
            <a:lvl1pPr algn="l"/>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0" y="2244726"/>
            <a:ext cx="18288000" cy="4775200"/>
          </a:xfrm>
        </p:spPr>
        <p:txBody>
          <a:bodyPr anchor="b"/>
          <a:lstStyle>
            <a:lvl1pPr algn="ctr">
              <a:defRPr sz="12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141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4805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663700" y="3419477"/>
            <a:ext cx="21031200" cy="5705474"/>
          </a:xfrm>
        </p:spPr>
        <p:txBody>
          <a:bodyPr anchor="b"/>
          <a:lstStyle>
            <a:lvl1pPr>
              <a:defRPr sz="12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512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762000" y="8635632"/>
            <a:ext cx="22859999" cy="369"/>
          </a:xfrm>
          <a:prstGeom prst="line">
            <a:avLst/>
          </a:prstGeom>
          <a:ln w="508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676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2344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08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679576" y="730251"/>
            <a:ext cx="21031200" cy="2651126"/>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1679577" y="5010150"/>
            <a:ext cx="10315574"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12344400" y="5010150"/>
            <a:ext cx="10366376"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4514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7652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7684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תוכן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5936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he-IL"/>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828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26065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7449800" y="730250"/>
            <a:ext cx="5257800" cy="11623676"/>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676400" y="730250"/>
            <a:ext cx="15468600" cy="11623676"/>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42558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200" y="609600"/>
            <a:ext cx="553196" cy="635000"/>
          </a:xfrm>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0855205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0" y="2244726"/>
            <a:ext cx="18288000" cy="4775200"/>
          </a:xfrm>
        </p:spPr>
        <p:txBody>
          <a:bodyPr anchor="b"/>
          <a:lstStyle>
            <a:lvl1pPr algn="ctr">
              <a:defRPr sz="12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9765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0229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663700" y="3419477"/>
            <a:ext cx="21031200" cy="5705474"/>
          </a:xfrm>
        </p:spPr>
        <p:txBody>
          <a:bodyPr anchor="b"/>
          <a:lstStyle>
            <a:lvl1pPr>
              <a:defRPr sz="12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07925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676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2344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60933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679576" y="730251"/>
            <a:ext cx="21031200" cy="2651126"/>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1679577" y="5010150"/>
            <a:ext cx="10315574"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12344400" y="5010150"/>
            <a:ext cx="10366376"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3488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1150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2855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תוכן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2937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he-IL"/>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669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96702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7449800" y="730250"/>
            <a:ext cx="5257800" cy="11623676"/>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676400" y="730250"/>
            <a:ext cx="15468600" cy="11623676"/>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כ"ט/שבט/תש"פ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5074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762000" y="5676900"/>
            <a:ext cx="22860000" cy="6350000"/>
          </a:xfrm>
          <a:prstGeom prst="rect">
            <a:avLst/>
          </a:prstGeom>
        </p:spPr>
        <p:txBody>
          <a:bodyPr/>
          <a:lstStyle>
            <a:lvl1pPr algn="r" rtl="1">
              <a:spcBef>
                <a:spcPts val="0"/>
              </a:spcBef>
              <a:defRPr sz="30300"/>
            </a:lvl1pPr>
          </a:lstStyle>
          <a:p>
            <a:r>
              <a:t>Title Text</a:t>
            </a:r>
          </a:p>
        </p:txBody>
      </p:sp>
      <p:sp>
        <p:nvSpPr>
          <p:cNvPr id="165" name="Slide Number"/>
          <p:cNvSpPr txBox="1">
            <a:spLocks noGrp="1"/>
          </p:cNvSpPr>
          <p:nvPr>
            <p:ph type="sldNum" sz="quarter" idx="2"/>
          </p:nvPr>
        </p:nvSpPr>
        <p:spPr>
          <a:xfrm>
            <a:off x="23616394" y="609600"/>
            <a:ext cx="553196" cy="635000"/>
          </a:xfrm>
          <a:prstGeom prst="rect">
            <a:avLst/>
          </a:prstGeom>
        </p:spPr>
        <p:txBody>
          <a:bodyPr/>
          <a:lstStyle>
            <a:lvl1pPr algn="l"/>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76442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4"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a:ea typeface="DIN Alternate"/>
                <a:cs typeface="DIN Alternate"/>
                <a:sym typeface="DIN Alternate"/>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228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457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685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9144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11430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1371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1600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1828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p:titleStyle>
    <p:body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676400" y="730251"/>
            <a:ext cx="21031200" cy="2651126"/>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6400" y="3651250"/>
            <a:ext cx="21031200" cy="8702676"/>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17221200" y="12712701"/>
            <a:ext cx="5486400" cy="730250"/>
          </a:xfrm>
          <a:prstGeom prst="rect">
            <a:avLst/>
          </a:prstGeom>
        </p:spPr>
        <p:txBody>
          <a:bodyPr vert="horz" lIns="91440" tIns="45720" rIns="91440" bIns="45720" rtlCol="1" anchor="ctr"/>
          <a:lstStyle>
            <a:lvl1pPr algn="r">
              <a:defRPr sz="2400">
                <a:solidFill>
                  <a:schemeClr val="tx1">
                    <a:tint val="75000"/>
                  </a:schemeClr>
                </a:solidFill>
              </a:defRPr>
            </a:lvl1pPr>
          </a:lstStyle>
          <a:p>
            <a:pPr defTabSz="1828800" rtl="1" hangingPunct="1">
              <a:spcBef>
                <a:spcPts val="0"/>
              </a:spcBef>
            </a:pPr>
            <a:fld id="{D62635B4-BCFB-408C-958B-7CAFF9BA90F3}" type="datetimeFigureOut">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כ"ט/שבט/תש"פ</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p:cNvSpPr>
            <a:spLocks noGrp="1"/>
          </p:cNvSpPr>
          <p:nvPr>
            <p:ph type="ftr" sz="quarter" idx="3"/>
          </p:nvPr>
        </p:nvSpPr>
        <p:spPr>
          <a:xfrm>
            <a:off x="8077200" y="12712701"/>
            <a:ext cx="8229600" cy="730250"/>
          </a:xfrm>
          <a:prstGeom prst="rect">
            <a:avLst/>
          </a:prstGeom>
        </p:spPr>
        <p:txBody>
          <a:bodyPr vert="horz" lIns="91440" tIns="45720" rIns="91440" bIns="45720" rtlCol="1" anchor="ctr"/>
          <a:lstStyle>
            <a:lvl1pPr algn="ctr">
              <a:defRPr sz="2400">
                <a:solidFill>
                  <a:schemeClr val="tx1">
                    <a:tint val="75000"/>
                  </a:schemeClr>
                </a:solidFill>
              </a:defRPr>
            </a:lvl1pPr>
          </a:lstStyle>
          <a:p>
            <a:pPr defTabSz="1828800" rtl="1" hangingPunct="1">
              <a:spcBef>
                <a:spcPts val="0"/>
              </a:spcBef>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p:cNvSpPr>
            <a:spLocks noGrp="1"/>
          </p:cNvSpPr>
          <p:nvPr>
            <p:ph type="sldNum" sz="quarter" idx="4"/>
          </p:nvPr>
        </p:nvSpPr>
        <p:spPr>
          <a:xfrm>
            <a:off x="1676400" y="12712701"/>
            <a:ext cx="5486400" cy="730250"/>
          </a:xfrm>
          <a:prstGeom prst="rect">
            <a:avLst/>
          </a:prstGeom>
        </p:spPr>
        <p:txBody>
          <a:bodyPr vert="horz" lIns="91440" tIns="45720" rIns="91440" bIns="45720" rtlCol="1" anchor="ctr"/>
          <a:lstStyle>
            <a:lvl1pPr algn="l">
              <a:defRPr sz="2400">
                <a:solidFill>
                  <a:schemeClr val="tx1">
                    <a:tint val="75000"/>
                  </a:schemeClr>
                </a:solidFill>
              </a:defRPr>
            </a:lvl1pPr>
          </a:lstStyle>
          <a:p>
            <a:pPr defTabSz="1828800" rtl="1" hangingPunct="1">
              <a:spcBef>
                <a:spcPts val="0"/>
              </a:spcBef>
            </a:pPr>
            <a:fld id="{6264BA65-9888-48CA-9E3F-FC0EA7BC24D9}" type="slidenum">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8722062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r" defTabSz="1828800" rtl="1"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r" defTabSz="1828800" rtl="1"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r" defTabSz="1828800" rtl="1"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r" defTabSz="1828800" rtl="1"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e-IL"/>
      </a:defPPr>
      <a:lvl1pPr marL="0" algn="r" defTabSz="1828800" rtl="1" eaLnBrk="1" latinLnBrk="0" hangingPunct="1">
        <a:defRPr sz="3600" kern="1200">
          <a:solidFill>
            <a:schemeClr val="tx1"/>
          </a:solidFill>
          <a:latin typeface="+mn-lt"/>
          <a:ea typeface="+mn-ea"/>
          <a:cs typeface="+mn-cs"/>
        </a:defRPr>
      </a:lvl1pPr>
      <a:lvl2pPr marL="914400" algn="r" defTabSz="1828800" rtl="1" eaLnBrk="1" latinLnBrk="0" hangingPunct="1">
        <a:defRPr sz="3600" kern="1200">
          <a:solidFill>
            <a:schemeClr val="tx1"/>
          </a:solidFill>
          <a:latin typeface="+mn-lt"/>
          <a:ea typeface="+mn-ea"/>
          <a:cs typeface="+mn-cs"/>
        </a:defRPr>
      </a:lvl2pPr>
      <a:lvl3pPr marL="1828800" algn="r" defTabSz="1828800" rtl="1" eaLnBrk="1" latinLnBrk="0" hangingPunct="1">
        <a:defRPr sz="3600" kern="1200">
          <a:solidFill>
            <a:schemeClr val="tx1"/>
          </a:solidFill>
          <a:latin typeface="+mn-lt"/>
          <a:ea typeface="+mn-ea"/>
          <a:cs typeface="+mn-cs"/>
        </a:defRPr>
      </a:lvl3pPr>
      <a:lvl4pPr marL="2743200" algn="r" defTabSz="1828800" rtl="1" eaLnBrk="1" latinLnBrk="0" hangingPunct="1">
        <a:defRPr sz="3600" kern="1200">
          <a:solidFill>
            <a:schemeClr val="tx1"/>
          </a:solidFill>
          <a:latin typeface="+mn-lt"/>
          <a:ea typeface="+mn-ea"/>
          <a:cs typeface="+mn-cs"/>
        </a:defRPr>
      </a:lvl4pPr>
      <a:lvl5pPr marL="3657600" algn="r" defTabSz="1828800" rtl="1" eaLnBrk="1" latinLnBrk="0" hangingPunct="1">
        <a:defRPr sz="3600" kern="1200">
          <a:solidFill>
            <a:schemeClr val="tx1"/>
          </a:solidFill>
          <a:latin typeface="+mn-lt"/>
          <a:ea typeface="+mn-ea"/>
          <a:cs typeface="+mn-cs"/>
        </a:defRPr>
      </a:lvl5pPr>
      <a:lvl6pPr marL="4572000" algn="r" defTabSz="1828800" rtl="1" eaLnBrk="1" latinLnBrk="0" hangingPunct="1">
        <a:defRPr sz="3600" kern="1200">
          <a:solidFill>
            <a:schemeClr val="tx1"/>
          </a:solidFill>
          <a:latin typeface="+mn-lt"/>
          <a:ea typeface="+mn-ea"/>
          <a:cs typeface="+mn-cs"/>
        </a:defRPr>
      </a:lvl6pPr>
      <a:lvl7pPr marL="5486400" algn="r" defTabSz="1828800" rtl="1" eaLnBrk="1" latinLnBrk="0" hangingPunct="1">
        <a:defRPr sz="3600" kern="1200">
          <a:solidFill>
            <a:schemeClr val="tx1"/>
          </a:solidFill>
          <a:latin typeface="+mn-lt"/>
          <a:ea typeface="+mn-ea"/>
          <a:cs typeface="+mn-cs"/>
        </a:defRPr>
      </a:lvl7pPr>
      <a:lvl8pPr marL="6400800" algn="r" defTabSz="1828800" rtl="1" eaLnBrk="1" latinLnBrk="0" hangingPunct="1">
        <a:defRPr sz="3600" kern="1200">
          <a:solidFill>
            <a:schemeClr val="tx1"/>
          </a:solidFill>
          <a:latin typeface="+mn-lt"/>
          <a:ea typeface="+mn-ea"/>
          <a:cs typeface="+mn-cs"/>
        </a:defRPr>
      </a:lvl8pPr>
      <a:lvl9pPr marL="7315200" algn="r" defTabSz="1828800" rtl="1"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676400" y="730251"/>
            <a:ext cx="21031200" cy="2651126"/>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6400" y="3651250"/>
            <a:ext cx="21031200" cy="8702676"/>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17221200" y="12712701"/>
            <a:ext cx="5486400" cy="730250"/>
          </a:xfrm>
          <a:prstGeom prst="rect">
            <a:avLst/>
          </a:prstGeom>
        </p:spPr>
        <p:txBody>
          <a:bodyPr vert="horz" lIns="91440" tIns="45720" rIns="91440" bIns="45720" rtlCol="1" anchor="ctr"/>
          <a:lstStyle>
            <a:lvl1pPr algn="r">
              <a:defRPr sz="2400">
                <a:solidFill>
                  <a:schemeClr val="tx1">
                    <a:tint val="75000"/>
                  </a:schemeClr>
                </a:solidFill>
              </a:defRPr>
            </a:lvl1pPr>
          </a:lstStyle>
          <a:p>
            <a:pPr defTabSz="1828800" rtl="1" hangingPunct="1">
              <a:spcBef>
                <a:spcPts val="0"/>
              </a:spcBef>
            </a:pPr>
            <a:fld id="{872B20B0-2ACC-4CC2-A1A8-016BA4543EFE}" type="datetimeFigureOut">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כ"ט/שבט/תש"פ</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p:cNvSpPr>
            <a:spLocks noGrp="1"/>
          </p:cNvSpPr>
          <p:nvPr>
            <p:ph type="ftr" sz="quarter" idx="3"/>
          </p:nvPr>
        </p:nvSpPr>
        <p:spPr>
          <a:xfrm>
            <a:off x="8077200" y="12712701"/>
            <a:ext cx="8229600" cy="730250"/>
          </a:xfrm>
          <a:prstGeom prst="rect">
            <a:avLst/>
          </a:prstGeom>
        </p:spPr>
        <p:txBody>
          <a:bodyPr vert="horz" lIns="91440" tIns="45720" rIns="91440" bIns="45720" rtlCol="1" anchor="ctr"/>
          <a:lstStyle>
            <a:lvl1pPr algn="ctr">
              <a:defRPr sz="2400">
                <a:solidFill>
                  <a:schemeClr val="tx1">
                    <a:tint val="75000"/>
                  </a:schemeClr>
                </a:solidFill>
              </a:defRPr>
            </a:lvl1pPr>
          </a:lstStyle>
          <a:p>
            <a:pPr defTabSz="1828800" rtl="1" hangingPunct="1">
              <a:spcBef>
                <a:spcPts val="0"/>
              </a:spcBef>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p:cNvSpPr>
            <a:spLocks noGrp="1"/>
          </p:cNvSpPr>
          <p:nvPr>
            <p:ph type="sldNum" sz="quarter" idx="4"/>
          </p:nvPr>
        </p:nvSpPr>
        <p:spPr>
          <a:xfrm>
            <a:off x="1676400" y="12712701"/>
            <a:ext cx="5486400" cy="730250"/>
          </a:xfrm>
          <a:prstGeom prst="rect">
            <a:avLst/>
          </a:prstGeom>
        </p:spPr>
        <p:txBody>
          <a:bodyPr vert="horz" lIns="91440" tIns="45720" rIns="91440" bIns="45720" rtlCol="1" anchor="ctr"/>
          <a:lstStyle>
            <a:lvl1pPr algn="l">
              <a:defRPr sz="2400">
                <a:solidFill>
                  <a:schemeClr val="tx1">
                    <a:tint val="75000"/>
                  </a:schemeClr>
                </a:solidFill>
              </a:defRPr>
            </a:lvl1pPr>
          </a:lstStyle>
          <a:p>
            <a:pPr defTabSz="1828800" rtl="1" hangingPunct="1">
              <a:spcBef>
                <a:spcPts val="0"/>
              </a:spcBef>
            </a:pPr>
            <a:fld id="{A8F73B4D-5649-4A2B-9AE1-11AF583BC86F}" type="slidenum">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3860394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r" defTabSz="1828800" rtl="1"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r" defTabSz="1828800" rtl="1"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r" defTabSz="1828800" rtl="1"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r" defTabSz="1828800" rtl="1"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e-IL"/>
      </a:defPPr>
      <a:lvl1pPr marL="0" algn="r" defTabSz="1828800" rtl="1" eaLnBrk="1" latinLnBrk="0" hangingPunct="1">
        <a:defRPr sz="3600" kern="1200">
          <a:solidFill>
            <a:schemeClr val="tx1"/>
          </a:solidFill>
          <a:latin typeface="+mn-lt"/>
          <a:ea typeface="+mn-ea"/>
          <a:cs typeface="+mn-cs"/>
        </a:defRPr>
      </a:lvl1pPr>
      <a:lvl2pPr marL="914400" algn="r" defTabSz="1828800" rtl="1" eaLnBrk="1" latinLnBrk="0" hangingPunct="1">
        <a:defRPr sz="3600" kern="1200">
          <a:solidFill>
            <a:schemeClr val="tx1"/>
          </a:solidFill>
          <a:latin typeface="+mn-lt"/>
          <a:ea typeface="+mn-ea"/>
          <a:cs typeface="+mn-cs"/>
        </a:defRPr>
      </a:lvl2pPr>
      <a:lvl3pPr marL="1828800" algn="r" defTabSz="1828800" rtl="1" eaLnBrk="1" latinLnBrk="0" hangingPunct="1">
        <a:defRPr sz="3600" kern="1200">
          <a:solidFill>
            <a:schemeClr val="tx1"/>
          </a:solidFill>
          <a:latin typeface="+mn-lt"/>
          <a:ea typeface="+mn-ea"/>
          <a:cs typeface="+mn-cs"/>
        </a:defRPr>
      </a:lvl3pPr>
      <a:lvl4pPr marL="2743200" algn="r" defTabSz="1828800" rtl="1" eaLnBrk="1" latinLnBrk="0" hangingPunct="1">
        <a:defRPr sz="3600" kern="1200">
          <a:solidFill>
            <a:schemeClr val="tx1"/>
          </a:solidFill>
          <a:latin typeface="+mn-lt"/>
          <a:ea typeface="+mn-ea"/>
          <a:cs typeface="+mn-cs"/>
        </a:defRPr>
      </a:lvl4pPr>
      <a:lvl5pPr marL="3657600" algn="r" defTabSz="1828800" rtl="1" eaLnBrk="1" latinLnBrk="0" hangingPunct="1">
        <a:defRPr sz="3600" kern="1200">
          <a:solidFill>
            <a:schemeClr val="tx1"/>
          </a:solidFill>
          <a:latin typeface="+mn-lt"/>
          <a:ea typeface="+mn-ea"/>
          <a:cs typeface="+mn-cs"/>
        </a:defRPr>
      </a:lvl5pPr>
      <a:lvl6pPr marL="4572000" algn="r" defTabSz="1828800" rtl="1" eaLnBrk="1" latinLnBrk="0" hangingPunct="1">
        <a:defRPr sz="3600" kern="1200">
          <a:solidFill>
            <a:schemeClr val="tx1"/>
          </a:solidFill>
          <a:latin typeface="+mn-lt"/>
          <a:ea typeface="+mn-ea"/>
          <a:cs typeface="+mn-cs"/>
        </a:defRPr>
      </a:lvl6pPr>
      <a:lvl7pPr marL="5486400" algn="r" defTabSz="1828800" rtl="1" eaLnBrk="1" latinLnBrk="0" hangingPunct="1">
        <a:defRPr sz="3600" kern="1200">
          <a:solidFill>
            <a:schemeClr val="tx1"/>
          </a:solidFill>
          <a:latin typeface="+mn-lt"/>
          <a:ea typeface="+mn-ea"/>
          <a:cs typeface="+mn-cs"/>
        </a:defRPr>
      </a:lvl7pPr>
      <a:lvl8pPr marL="6400800" algn="r" defTabSz="1828800" rtl="1" eaLnBrk="1" latinLnBrk="0" hangingPunct="1">
        <a:defRPr sz="3600" kern="1200">
          <a:solidFill>
            <a:schemeClr val="tx1"/>
          </a:solidFill>
          <a:latin typeface="+mn-lt"/>
          <a:ea typeface="+mn-ea"/>
          <a:cs typeface="+mn-cs"/>
        </a:defRPr>
      </a:lvl8pPr>
      <a:lvl9pPr marL="7315200" algn="r" defTabSz="1828800" rtl="1"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cNvSpPr txBox="1">
            <a:spLocks noGrp="1"/>
          </p:cNvSpPr>
          <p:nvPr>
            <p:ph type="sldNum" sz="quarter" idx="4294967295"/>
          </p:nvPr>
        </p:nvSpPr>
        <p:spPr>
          <a:xfrm>
            <a:off x="82485" y="6583895"/>
            <a:ext cx="203025" cy="307341"/>
          </a:xfrm>
          <a:prstGeom prst="rect">
            <a:avLst/>
          </a:prstGeom>
          <a:extLst>
            <a:ext uri="{C572A759-6A51-4108-AA02-DFA0A04FC94B}">
              <ma14:wrappingTextBoxFlag xmlns="" xmlns:ma14="http://schemas.microsoft.com/office/mac/drawingml/2011/main" val="1"/>
            </a:ext>
          </a:extLst>
        </p:spPr>
        <p:txBody>
          <a:bodyPr lIns="45719" tIns="45719" rIns="45719" bIns="45719"/>
          <a:lstStyle>
            <a:lvl1pPr algn="ctr" defTabSz="914400">
              <a:lnSpc>
                <a:spcPct val="100000"/>
              </a:lnSpc>
              <a:defRPr sz="1400" b="1">
                <a:solidFill>
                  <a:srgbClr val="FFFFFF"/>
                </a:solidFill>
                <a:latin typeface="Segoe UI Semilight"/>
                <a:ea typeface="Segoe UI Semilight"/>
                <a:cs typeface="Segoe UI Semilight"/>
                <a:sym typeface="Segoe UI Semilight"/>
              </a:defRPr>
            </a:lvl1pPr>
          </a:lstStyle>
          <a:p>
            <a:fld id="{86CB4B4D-7CA3-9044-876B-883B54F8677D}" type="slidenum">
              <a:rPr/>
              <a:pPr/>
              <a:t>1</a:t>
            </a:fld>
            <a:endParaRPr/>
          </a:p>
        </p:txBody>
      </p:sp>
      <p:grpSp>
        <p:nvGrpSpPr>
          <p:cNvPr id="198" name="Group"/>
          <p:cNvGrpSpPr/>
          <p:nvPr/>
        </p:nvGrpSpPr>
        <p:grpSpPr>
          <a:xfrm>
            <a:off x="-85519" y="-2456996"/>
            <a:ext cx="28462961" cy="19226978"/>
            <a:chOff x="0" y="-2456995"/>
            <a:chExt cx="28462959" cy="19226976"/>
          </a:xfrm>
        </p:grpSpPr>
        <p:sp>
          <p:nvSpPr>
            <p:cNvPr id="175" name="Shape 12"/>
            <p:cNvSpPr/>
            <p:nvPr/>
          </p:nvSpPr>
          <p:spPr>
            <a:xfrm>
              <a:off x="1714" y="13259227"/>
              <a:ext cx="24553323" cy="552016"/>
            </a:xfrm>
            <a:prstGeom prst="rect">
              <a:avLst/>
            </a:prstGeom>
            <a:solidFill>
              <a:srgbClr val="174F86"/>
            </a:solidFill>
            <a:ln w="12700" cap="flat">
              <a:noFill/>
              <a:miter lim="400000"/>
            </a:ln>
            <a:effectLst/>
          </p:spPr>
          <p:txBody>
            <a:bodyPr wrap="square" lIns="45719" tIns="45719" rIns="45719" bIns="45719" numCol="1" anchor="ctr">
              <a:noAutofit/>
            </a:bodyPr>
            <a:lstStyle/>
            <a:p>
              <a:pPr algn="ctr">
                <a:spcBef>
                  <a:spcPts val="0"/>
                </a:spcBef>
                <a:defRPr sz="3200">
                  <a:solidFill>
                    <a:srgbClr val="FFFFFF"/>
                  </a:solidFill>
                  <a:latin typeface="Helvetica Light"/>
                  <a:ea typeface="Helvetica Light"/>
                  <a:cs typeface="Helvetica Light"/>
                  <a:sym typeface="Helvetica Light"/>
                </a:defRPr>
              </a:pPr>
              <a:endParaRPr/>
            </a:p>
          </p:txBody>
        </p:sp>
        <p:sp>
          <p:nvSpPr>
            <p:cNvPr id="176" name="מציין מיקום של כותרת תחתונה 4"/>
            <p:cNvSpPr txBox="1"/>
            <p:nvPr/>
          </p:nvSpPr>
          <p:spPr>
            <a:xfrm>
              <a:off x="457345" y="13259230"/>
              <a:ext cx="1987788" cy="573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defTabSz="914400" rtl="1">
                <a:spcBef>
                  <a:spcPts val="0"/>
                </a:spcBef>
                <a:defRPr sz="1200" b="1">
                  <a:solidFill>
                    <a:srgbClr val="FFFFFF"/>
                  </a:solidFill>
                  <a:latin typeface="Segoe UI Semilight"/>
                  <a:ea typeface="Segoe UI Semilight"/>
                  <a:cs typeface="Segoe UI Semilight"/>
                  <a:sym typeface="Segoe UI Semilight"/>
                </a:defRPr>
              </a:lvl1pPr>
            </a:lstStyle>
            <a:p>
              <a:r>
                <a:t>שמור  |</a:t>
              </a:r>
            </a:p>
          </p:txBody>
        </p:sp>
        <p:sp>
          <p:nvSpPr>
            <p:cNvPr id="177" name="מציין מיקום של כותרת תחתונה 4"/>
            <p:cNvSpPr txBox="1"/>
            <p:nvPr/>
          </p:nvSpPr>
          <p:spPr>
            <a:xfrm>
              <a:off x="13003813" y="13259227"/>
              <a:ext cx="11416945" cy="9317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defTabSz="914400" rtl="1">
                <a:spcBef>
                  <a:spcPts val="0"/>
                </a:spcBef>
                <a:defRPr sz="1200" b="1">
                  <a:solidFill>
                    <a:srgbClr val="FFFFFF"/>
                  </a:solidFill>
                  <a:latin typeface="Segoe UI Semilight"/>
                  <a:ea typeface="Segoe UI Semilight"/>
                  <a:cs typeface="Segoe UI Semilight"/>
                  <a:sym typeface="Segoe UI Semilight"/>
                </a:defRPr>
              </a:lvl1pPr>
            </a:lstStyle>
            <a:p>
              <a:r>
                <a:t>מחלקת מבצעים ויע"פ/ ענף מבצעים  |  הערכת מצב שנתית – רמטכ"ל</a:t>
              </a:r>
            </a:p>
          </p:txBody>
        </p:sp>
        <p:sp>
          <p:nvSpPr>
            <p:cNvPr id="178" name="מלבן 8"/>
            <p:cNvSpPr/>
            <p:nvPr/>
          </p:nvSpPr>
          <p:spPr>
            <a:xfrm>
              <a:off x="1715" y="11854619"/>
              <a:ext cx="24553319" cy="1956624"/>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a:p>
          </p:txBody>
        </p:sp>
        <p:grpSp>
          <p:nvGrpSpPr>
            <p:cNvPr id="196" name="קבוצה 23"/>
            <p:cNvGrpSpPr/>
            <p:nvPr/>
          </p:nvGrpSpPr>
          <p:grpSpPr>
            <a:xfrm>
              <a:off x="0" y="0"/>
              <a:ext cx="13535520" cy="13811243"/>
              <a:chOff x="0" y="0"/>
              <a:chExt cx="13535519" cy="13811242"/>
            </a:xfrm>
          </p:grpSpPr>
          <p:grpSp>
            <p:nvGrpSpPr>
              <p:cNvPr id="194" name="קבוצה 22"/>
              <p:cNvGrpSpPr/>
              <p:nvPr/>
            </p:nvGrpSpPr>
            <p:grpSpPr>
              <a:xfrm>
                <a:off x="2217" y="0"/>
                <a:ext cx="13533304" cy="13811243"/>
                <a:chOff x="250" y="0"/>
                <a:chExt cx="13533303" cy="13811242"/>
              </a:xfrm>
            </p:grpSpPr>
            <p:pic>
              <p:nvPicPr>
                <p:cNvPr id="179" name="image.jpeg" descr="image.jpeg"/>
                <p:cNvPicPr>
                  <a:picLocks noChangeAspect="1"/>
                </p:cNvPicPr>
                <p:nvPr/>
              </p:nvPicPr>
              <p:blipFill>
                <a:blip r:embed="rId2" cstate="print"/>
                <a:stretch>
                  <a:fillRect/>
                </a:stretch>
              </p:blipFill>
              <p:spPr>
                <a:xfrm>
                  <a:off x="9023763" y="0"/>
                  <a:ext cx="4509791" cy="2896494"/>
                </a:xfrm>
                <a:prstGeom prst="rect">
                  <a:avLst/>
                </a:prstGeom>
                <a:ln w="12700" cap="flat">
                  <a:noFill/>
                  <a:miter lim="400000"/>
                </a:ln>
                <a:effectLst/>
              </p:spPr>
            </p:pic>
            <p:pic>
              <p:nvPicPr>
                <p:cNvPr id="180" name="image.png" descr="image.png"/>
                <p:cNvPicPr>
                  <a:picLocks noChangeAspect="1"/>
                </p:cNvPicPr>
                <p:nvPr/>
              </p:nvPicPr>
              <p:blipFill>
                <a:blip r:embed="rId3" cstate="print"/>
                <a:stretch>
                  <a:fillRect/>
                </a:stretch>
              </p:blipFill>
              <p:spPr>
                <a:xfrm>
                  <a:off x="4513972" y="0"/>
                  <a:ext cx="4509792" cy="2896494"/>
                </a:xfrm>
                <a:prstGeom prst="rect">
                  <a:avLst/>
                </a:prstGeom>
                <a:ln w="12700" cap="flat">
                  <a:noFill/>
                  <a:miter lim="400000"/>
                </a:ln>
                <a:effectLst/>
              </p:spPr>
            </p:pic>
            <p:pic>
              <p:nvPicPr>
                <p:cNvPr id="181" name="image.png" descr="image.png"/>
                <p:cNvPicPr>
                  <a:picLocks noChangeAspect="1"/>
                </p:cNvPicPr>
                <p:nvPr/>
              </p:nvPicPr>
              <p:blipFill>
                <a:blip r:embed="rId4" cstate="print"/>
                <a:stretch>
                  <a:fillRect/>
                </a:stretch>
              </p:blipFill>
              <p:spPr>
                <a:xfrm>
                  <a:off x="252" y="0"/>
                  <a:ext cx="4509792" cy="2896494"/>
                </a:xfrm>
                <a:prstGeom prst="rect">
                  <a:avLst/>
                </a:prstGeom>
                <a:ln w="12700" cap="flat">
                  <a:noFill/>
                  <a:miter lim="400000"/>
                </a:ln>
                <a:effectLst/>
              </p:spPr>
            </p:pic>
            <p:pic>
              <p:nvPicPr>
                <p:cNvPr id="182" name="image.jpeg" descr="image.jpeg"/>
                <p:cNvPicPr>
                  <a:picLocks noChangeAspect="1"/>
                </p:cNvPicPr>
                <p:nvPr/>
              </p:nvPicPr>
              <p:blipFill>
                <a:blip r:embed="rId5" cstate="print"/>
                <a:stretch>
                  <a:fillRect/>
                </a:stretch>
              </p:blipFill>
              <p:spPr>
                <a:xfrm>
                  <a:off x="250" y="2724513"/>
                  <a:ext cx="4509792" cy="2896494"/>
                </a:xfrm>
                <a:prstGeom prst="rect">
                  <a:avLst/>
                </a:prstGeom>
                <a:ln w="12700" cap="flat">
                  <a:noFill/>
                  <a:miter lim="400000"/>
                </a:ln>
                <a:effectLst/>
              </p:spPr>
            </p:pic>
            <p:pic>
              <p:nvPicPr>
                <p:cNvPr id="183" name="image.png" descr="image.png"/>
                <p:cNvPicPr>
                  <a:picLocks noChangeAspect="1"/>
                </p:cNvPicPr>
                <p:nvPr/>
              </p:nvPicPr>
              <p:blipFill>
                <a:blip r:embed="rId6" cstate="print"/>
                <a:stretch>
                  <a:fillRect/>
                </a:stretch>
              </p:blipFill>
              <p:spPr>
                <a:xfrm>
                  <a:off x="9023763" y="2724513"/>
                  <a:ext cx="4509791" cy="2896494"/>
                </a:xfrm>
                <a:prstGeom prst="rect">
                  <a:avLst/>
                </a:prstGeom>
                <a:ln w="12700" cap="flat">
                  <a:noFill/>
                  <a:miter lim="400000"/>
                </a:ln>
                <a:effectLst/>
              </p:spPr>
            </p:pic>
            <p:pic>
              <p:nvPicPr>
                <p:cNvPr id="184" name="image.jpeg" descr="image.jpeg"/>
                <p:cNvPicPr>
                  <a:picLocks noChangeAspect="1"/>
                </p:cNvPicPr>
                <p:nvPr/>
              </p:nvPicPr>
              <p:blipFill>
                <a:blip r:embed="rId7" cstate="print"/>
                <a:stretch>
                  <a:fillRect/>
                </a:stretch>
              </p:blipFill>
              <p:spPr>
                <a:xfrm>
                  <a:off x="4512006" y="2724513"/>
                  <a:ext cx="4509792" cy="2896494"/>
                </a:xfrm>
                <a:prstGeom prst="rect">
                  <a:avLst/>
                </a:prstGeom>
                <a:ln w="12700" cap="flat">
                  <a:noFill/>
                  <a:miter lim="400000"/>
                </a:ln>
                <a:effectLst/>
              </p:spPr>
            </p:pic>
            <p:pic>
              <p:nvPicPr>
                <p:cNvPr id="185" name="image.png" descr="image.png"/>
                <p:cNvPicPr>
                  <a:picLocks noChangeAspect="1"/>
                </p:cNvPicPr>
                <p:nvPr/>
              </p:nvPicPr>
              <p:blipFill>
                <a:blip r:embed="rId8" cstate="print"/>
                <a:stretch>
                  <a:fillRect/>
                </a:stretch>
              </p:blipFill>
              <p:spPr>
                <a:xfrm>
                  <a:off x="9023763" y="5449027"/>
                  <a:ext cx="4509791" cy="2896494"/>
                </a:xfrm>
                <a:prstGeom prst="rect">
                  <a:avLst/>
                </a:prstGeom>
                <a:ln w="12700" cap="flat">
                  <a:noFill/>
                  <a:miter lim="400000"/>
                </a:ln>
                <a:effectLst/>
              </p:spPr>
            </p:pic>
            <p:pic>
              <p:nvPicPr>
                <p:cNvPr id="186" name="image.png" descr="image.png"/>
                <p:cNvPicPr>
                  <a:picLocks noChangeAspect="1"/>
                </p:cNvPicPr>
                <p:nvPr/>
              </p:nvPicPr>
              <p:blipFill>
                <a:blip r:embed="rId9" cstate="print"/>
                <a:stretch>
                  <a:fillRect/>
                </a:stretch>
              </p:blipFill>
              <p:spPr>
                <a:xfrm>
                  <a:off x="4513972" y="5449027"/>
                  <a:ext cx="4509792" cy="2896494"/>
                </a:xfrm>
                <a:prstGeom prst="rect">
                  <a:avLst/>
                </a:prstGeom>
                <a:ln w="12700" cap="flat">
                  <a:noFill/>
                  <a:miter lim="400000"/>
                </a:ln>
                <a:effectLst/>
              </p:spPr>
            </p:pic>
            <p:pic>
              <p:nvPicPr>
                <p:cNvPr id="187" name="image.jpeg" descr="image.jpeg"/>
                <p:cNvPicPr>
                  <a:picLocks noChangeAspect="1"/>
                </p:cNvPicPr>
                <p:nvPr/>
              </p:nvPicPr>
              <p:blipFill>
                <a:blip r:embed="rId10" cstate="print"/>
                <a:stretch>
                  <a:fillRect/>
                </a:stretch>
              </p:blipFill>
              <p:spPr>
                <a:xfrm>
                  <a:off x="252" y="5449027"/>
                  <a:ext cx="4509792" cy="2896494"/>
                </a:xfrm>
                <a:prstGeom prst="rect">
                  <a:avLst/>
                </a:prstGeom>
                <a:ln w="12700" cap="flat">
                  <a:noFill/>
                  <a:miter lim="400000"/>
                </a:ln>
                <a:effectLst/>
              </p:spPr>
            </p:pic>
            <p:pic>
              <p:nvPicPr>
                <p:cNvPr id="188" name="image.jpeg" descr="image.jpeg"/>
                <p:cNvPicPr>
                  <a:picLocks noChangeAspect="1"/>
                </p:cNvPicPr>
                <p:nvPr/>
              </p:nvPicPr>
              <p:blipFill>
                <a:blip r:embed="rId11" cstate="print"/>
                <a:stretch>
                  <a:fillRect/>
                </a:stretch>
              </p:blipFill>
              <p:spPr>
                <a:xfrm>
                  <a:off x="252" y="8018256"/>
                  <a:ext cx="4509792" cy="2896494"/>
                </a:xfrm>
                <a:prstGeom prst="rect">
                  <a:avLst/>
                </a:prstGeom>
                <a:ln w="12700" cap="flat">
                  <a:noFill/>
                  <a:miter lim="400000"/>
                </a:ln>
                <a:effectLst/>
              </p:spPr>
            </p:pic>
            <p:pic>
              <p:nvPicPr>
                <p:cNvPr id="189" name="image.png" descr="image.png"/>
                <p:cNvPicPr>
                  <a:picLocks noChangeAspect="1"/>
                </p:cNvPicPr>
                <p:nvPr/>
              </p:nvPicPr>
              <p:blipFill>
                <a:blip r:embed="rId12" cstate="print"/>
                <a:stretch>
                  <a:fillRect/>
                </a:stretch>
              </p:blipFill>
              <p:spPr>
                <a:xfrm>
                  <a:off x="4513972" y="8173540"/>
                  <a:ext cx="4509792" cy="2896494"/>
                </a:xfrm>
                <a:prstGeom prst="rect">
                  <a:avLst/>
                </a:prstGeom>
                <a:ln w="12700" cap="flat">
                  <a:noFill/>
                  <a:miter lim="400000"/>
                </a:ln>
                <a:effectLst/>
              </p:spPr>
            </p:pic>
            <p:pic>
              <p:nvPicPr>
                <p:cNvPr id="190" name="image.png" descr="image.png"/>
                <p:cNvPicPr>
                  <a:picLocks noChangeAspect="1"/>
                </p:cNvPicPr>
                <p:nvPr/>
              </p:nvPicPr>
              <p:blipFill>
                <a:blip r:embed="rId13" cstate="print"/>
                <a:stretch>
                  <a:fillRect/>
                </a:stretch>
              </p:blipFill>
              <p:spPr>
                <a:xfrm>
                  <a:off x="9023763" y="8173540"/>
                  <a:ext cx="4509791" cy="2896494"/>
                </a:xfrm>
                <a:prstGeom prst="rect">
                  <a:avLst/>
                </a:prstGeom>
                <a:ln w="12700" cap="flat">
                  <a:noFill/>
                  <a:miter lim="400000"/>
                </a:ln>
                <a:effectLst/>
              </p:spPr>
            </p:pic>
            <p:pic>
              <p:nvPicPr>
                <p:cNvPr id="191" name="image.png" descr="image.png"/>
                <p:cNvPicPr>
                  <a:picLocks noChangeAspect="1"/>
                </p:cNvPicPr>
                <p:nvPr/>
              </p:nvPicPr>
              <p:blipFill>
                <a:blip r:embed="rId14" cstate="print"/>
                <a:stretch>
                  <a:fillRect/>
                </a:stretch>
              </p:blipFill>
              <p:spPr>
                <a:xfrm>
                  <a:off x="252" y="10898054"/>
                  <a:ext cx="4509792" cy="2896494"/>
                </a:xfrm>
                <a:prstGeom prst="rect">
                  <a:avLst/>
                </a:prstGeom>
                <a:ln w="12700" cap="flat">
                  <a:noFill/>
                  <a:miter lim="400000"/>
                </a:ln>
                <a:effectLst/>
              </p:spPr>
            </p:pic>
            <p:pic>
              <p:nvPicPr>
                <p:cNvPr id="192" name="image.png" descr="image.png"/>
                <p:cNvPicPr>
                  <a:picLocks noChangeAspect="1"/>
                </p:cNvPicPr>
                <p:nvPr/>
              </p:nvPicPr>
              <p:blipFill>
                <a:blip r:embed="rId15" cstate="print"/>
                <a:stretch>
                  <a:fillRect/>
                </a:stretch>
              </p:blipFill>
              <p:spPr>
                <a:xfrm>
                  <a:off x="9019834" y="10914749"/>
                  <a:ext cx="4509791" cy="2896494"/>
                </a:xfrm>
                <a:prstGeom prst="rect">
                  <a:avLst/>
                </a:prstGeom>
                <a:ln w="12700" cap="flat">
                  <a:noFill/>
                  <a:miter lim="400000"/>
                </a:ln>
                <a:effectLst/>
              </p:spPr>
            </p:pic>
            <p:pic>
              <p:nvPicPr>
                <p:cNvPr id="193" name="image.jpeg" descr="image.jpeg"/>
                <p:cNvPicPr>
                  <a:picLocks noChangeAspect="1"/>
                </p:cNvPicPr>
                <p:nvPr/>
              </p:nvPicPr>
              <p:blipFill>
                <a:blip r:embed="rId16" cstate="print"/>
                <a:stretch>
                  <a:fillRect/>
                </a:stretch>
              </p:blipFill>
              <p:spPr>
                <a:xfrm>
                  <a:off x="4513972" y="10898054"/>
                  <a:ext cx="4509792" cy="2896494"/>
                </a:xfrm>
                <a:prstGeom prst="rect">
                  <a:avLst/>
                </a:prstGeom>
                <a:ln w="12700" cap="flat">
                  <a:noFill/>
                  <a:miter lim="400000"/>
                </a:ln>
                <a:effectLst/>
              </p:spPr>
            </p:pic>
          </p:grpSp>
          <p:pic>
            <p:nvPicPr>
              <p:cNvPr id="195" name="pasted-image.pdf" descr="pasted-image.pdf"/>
              <p:cNvPicPr>
                <a:picLocks noChangeAspect="1"/>
              </p:cNvPicPr>
              <p:nvPr/>
            </p:nvPicPr>
            <p:blipFill>
              <a:blip r:embed="rId17" cstate="print"/>
              <a:stretch>
                <a:fillRect/>
              </a:stretch>
            </p:blipFill>
            <p:spPr>
              <a:xfrm>
                <a:off x="0" y="16695"/>
                <a:ext cx="13531342" cy="13794548"/>
              </a:xfrm>
              <a:prstGeom prst="rect">
                <a:avLst/>
              </a:prstGeom>
              <a:ln w="12700" cap="flat">
                <a:noFill/>
                <a:miter lim="400000"/>
              </a:ln>
              <a:effectLst/>
            </p:spPr>
          </p:pic>
        </p:grpSp>
        <p:sp>
          <p:nvSpPr>
            <p:cNvPr id="197" name="Oval"/>
            <p:cNvSpPr/>
            <p:nvPr/>
          </p:nvSpPr>
          <p:spPr>
            <a:xfrm>
              <a:off x="10237553" y="-2456996"/>
              <a:ext cx="18225407" cy="19226978"/>
            </a:xfrm>
            <a:prstGeom prst="ellipse">
              <a:avLst/>
            </a:prstGeom>
            <a:solidFill>
              <a:srgbClr val="222222"/>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grpSp>
      <p:sp>
        <p:nvSpPr>
          <p:cNvPr id="199" name="TextBox 2"/>
          <p:cNvSpPr txBox="1"/>
          <p:nvPr/>
        </p:nvSpPr>
        <p:spPr>
          <a:xfrm>
            <a:off x="12876731" y="1279612"/>
            <a:ext cx="10232650" cy="406265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defTabSz="914400" rtl="1">
              <a:spcBef>
                <a:spcPts val="0"/>
              </a:spcBef>
              <a:defRPr sz="8600" b="1">
                <a:solidFill>
                  <a:schemeClr val="accent1"/>
                </a:solidFill>
                <a:latin typeface="Assistant"/>
                <a:ea typeface="Assistant"/>
                <a:cs typeface="Assistant"/>
                <a:sym typeface="Assistant"/>
              </a:defRPr>
            </a:pPr>
            <a:r>
              <a:rPr lang="en-US" dirty="0"/>
              <a:t>Judea &amp; Samaria</a:t>
            </a:r>
            <a:endParaRPr dirty="0"/>
          </a:p>
          <a:p>
            <a:pPr algn="ctr" defTabSz="914400">
              <a:spcBef>
                <a:spcPts val="0"/>
              </a:spcBef>
              <a:defRPr sz="8600" b="1">
                <a:solidFill>
                  <a:schemeClr val="accent1"/>
                </a:solidFill>
                <a:latin typeface="Assistant"/>
                <a:ea typeface="Assistant"/>
                <a:cs typeface="Assistant"/>
                <a:sym typeface="Assistant"/>
              </a:defRPr>
            </a:pPr>
            <a:endParaRPr dirty="0"/>
          </a:p>
          <a:p>
            <a:pPr algn="ctr" defTabSz="914400" rtl="1">
              <a:spcBef>
                <a:spcPts val="0"/>
              </a:spcBef>
              <a:defRPr sz="8600">
                <a:solidFill>
                  <a:schemeClr val="accent1"/>
                </a:solidFill>
                <a:latin typeface="Assistant Light"/>
                <a:ea typeface="Assistant Light"/>
                <a:cs typeface="Assistant Light"/>
                <a:sym typeface="Assistant Light"/>
              </a:defRPr>
            </a:pPr>
            <a:r>
              <a:rPr lang="en-US" dirty="0"/>
              <a:t>January 22</a:t>
            </a:r>
            <a:r>
              <a:rPr lang="en-US" baseline="30000" dirty="0"/>
              <a:t>nd</a:t>
            </a:r>
            <a:r>
              <a:rPr lang="en-US" dirty="0"/>
              <a:t>, 2020</a:t>
            </a:r>
            <a:endParaRPr dirty="0"/>
          </a:p>
        </p:txBody>
      </p:sp>
      <p:pic>
        <p:nvPicPr>
          <p:cNvPr id="200" name="לוגו מתפש לבן בלי רקע.png" descr="לוגו מתפש לבן בלי רקע.png"/>
          <p:cNvPicPr>
            <a:picLocks noChangeAspect="1"/>
          </p:cNvPicPr>
          <p:nvPr/>
        </p:nvPicPr>
        <p:blipFill>
          <a:blip r:embed="rId18" cstate="print"/>
          <a:stretch>
            <a:fillRect/>
          </a:stretch>
        </p:blipFill>
        <p:spPr>
          <a:xfrm>
            <a:off x="15175368" y="6737565"/>
            <a:ext cx="4262679" cy="3389845"/>
          </a:xfrm>
          <a:prstGeom prst="rect">
            <a:avLst/>
          </a:prstGeom>
          <a:ln w="12700">
            <a:miter lim="400000"/>
          </a:ln>
        </p:spPr>
      </p:pic>
      <p:sp>
        <p:nvSpPr>
          <p:cNvPr id="2" name="מלבן 1"/>
          <p:cNvSpPr/>
          <p:nvPr/>
        </p:nvSpPr>
        <p:spPr>
          <a:xfrm>
            <a:off x="13445825" y="10300489"/>
            <a:ext cx="7953879" cy="2123658"/>
          </a:xfrm>
          <a:prstGeom prst="rect">
            <a:avLst/>
          </a:prstGeom>
        </p:spPr>
        <p:txBody>
          <a:bodyPr wrap="square">
            <a:spAutoFit/>
          </a:bodyPr>
          <a:lstStyle/>
          <a:p>
            <a:pPr algn="ctr" defTabSz="914400" rtl="1">
              <a:spcBef>
                <a:spcPts val="0"/>
              </a:spcBef>
              <a:defRPr sz="8600" b="1">
                <a:solidFill>
                  <a:schemeClr val="accent1"/>
                </a:solidFill>
                <a:latin typeface="Assistant"/>
                <a:ea typeface="Assistant"/>
                <a:cs typeface="Assistant"/>
                <a:sym typeface="Assistant"/>
              </a:defRPr>
            </a:pPr>
            <a:r>
              <a:rPr lang="en-US" sz="4400" dirty="0">
                <a:solidFill>
                  <a:schemeClr val="tx2">
                    <a:lumMod val="20000"/>
                    <a:lumOff val="80000"/>
                  </a:schemeClr>
                </a:solidFill>
              </a:rPr>
              <a:t>Coordinator of the </a:t>
            </a:r>
          </a:p>
          <a:p>
            <a:pPr algn="ctr" defTabSz="914400" rtl="1">
              <a:spcBef>
                <a:spcPts val="0"/>
              </a:spcBef>
              <a:defRPr sz="8600" b="1">
                <a:solidFill>
                  <a:schemeClr val="accent1"/>
                </a:solidFill>
                <a:latin typeface="Assistant"/>
                <a:ea typeface="Assistant"/>
                <a:cs typeface="Assistant"/>
                <a:sym typeface="Assistant"/>
              </a:defRPr>
            </a:pPr>
            <a:r>
              <a:rPr lang="en-US" sz="4400" dirty="0">
                <a:solidFill>
                  <a:schemeClr val="tx2">
                    <a:lumMod val="20000"/>
                    <a:lumOff val="80000"/>
                  </a:schemeClr>
                </a:solidFill>
              </a:rPr>
              <a:t>Government Activities in the Territories </a:t>
            </a:r>
            <a:endParaRPr lang="he-IL" sz="4400" dirty="0">
              <a:solidFill>
                <a:schemeClr val="tx2">
                  <a:lumMod val="20000"/>
                  <a:lumOff val="8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מגמות מאקרו כלכליות עיקריות"/>
          <p:cNvSpPr txBox="1">
            <a:spLocks noGrp="1"/>
          </p:cNvSpPr>
          <p:nvPr>
            <p:ph type="title"/>
          </p:nvPr>
        </p:nvSpPr>
        <p:spPr>
          <a:xfrm>
            <a:off x="1040702" y="649553"/>
            <a:ext cx="19458385" cy="1636354"/>
          </a:xfrm>
          <a:prstGeom prst="rect">
            <a:avLst/>
          </a:prstGeom>
          <a:ln w="12700">
            <a:miter lim="400000"/>
          </a:ln>
        </p:spPr>
        <p:txBody>
          <a:bodyPr>
            <a:noAutofit/>
          </a:bodyPr>
          <a:lstStyle>
            <a:lvl1pPr algn="r" rtl="1">
              <a:defRPr sz="10000" b="1">
                <a:latin typeface="Assistant"/>
                <a:ea typeface="Assistant"/>
                <a:cs typeface="Assistant"/>
                <a:sym typeface="Assistant"/>
              </a:defRPr>
            </a:lvl1pPr>
          </a:lstStyle>
          <a:p>
            <a:pPr algn="ctr"/>
            <a:r>
              <a:rPr lang="en-US" sz="7200" dirty="0">
                <a:solidFill>
                  <a:srgbClr val="00B0F0"/>
                </a:solidFill>
              </a:rPr>
              <a:t>Mohammad </a:t>
            </a:r>
            <a:r>
              <a:rPr lang="en-US" sz="7200" dirty="0" err="1">
                <a:solidFill>
                  <a:srgbClr val="00B0F0"/>
                </a:solidFill>
              </a:rPr>
              <a:t>Shtayyeh’s</a:t>
            </a:r>
            <a:r>
              <a:rPr lang="en-US" sz="7200" dirty="0">
                <a:solidFill>
                  <a:srgbClr val="00B0F0"/>
                </a:solidFill>
              </a:rPr>
              <a:t> Plan</a:t>
            </a:r>
            <a:endParaRPr sz="7200" dirty="0">
              <a:solidFill>
                <a:srgbClr val="00B0F0"/>
              </a:solidFill>
            </a:endParaRPr>
          </a:p>
        </p:txBody>
      </p:sp>
      <p:pic>
        <p:nvPicPr>
          <p:cNvPr id="278" name="Line" descr="Line"/>
          <p:cNvPicPr>
            <a:picLocks/>
          </p:cNvPicPr>
          <p:nvPr/>
        </p:nvPicPr>
        <p:blipFill>
          <a:blip r:embed="rId2" cstate="print"/>
          <a:stretch>
            <a:fillRect/>
          </a:stretch>
        </p:blipFill>
        <p:spPr>
          <a:xfrm>
            <a:off x="4850699" y="2055181"/>
            <a:ext cx="14682606" cy="101602"/>
          </a:xfrm>
          <a:prstGeom prst="rect">
            <a:avLst/>
          </a:prstGeom>
        </p:spPr>
      </p:pic>
      <p:sp>
        <p:nvSpPr>
          <p:cNvPr id="64" name="מלבן 63"/>
          <p:cNvSpPr/>
          <p:nvPr/>
        </p:nvSpPr>
        <p:spPr>
          <a:xfrm>
            <a:off x="1345329" y="2829727"/>
            <a:ext cx="20681981" cy="10587514"/>
          </a:xfrm>
          <a:prstGeom prst="rect">
            <a:avLst/>
          </a:prstGeom>
          <a:ln w="12700">
            <a:miter lim="400000"/>
          </a:ln>
        </p:spPr>
        <p:txBody>
          <a:bodyPr wrap="square" tIns="91440" bIns="91440" anchor="ctr">
            <a:spAutoFit/>
          </a:bodyPr>
          <a:lstStyle/>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Disengagement from Israel and reducing economic </a:t>
            </a:r>
            <a:endParaRPr lang="en-US" sz="4800" dirty="0" smtClean="0">
              <a:solidFill>
                <a:srgbClr val="FFFFFF"/>
              </a:solidFill>
              <a:latin typeface="Assistant SemiBold"/>
              <a:ea typeface="Assistant SemiBold"/>
              <a:cs typeface="Assistant SemiBold"/>
            </a:endParaRPr>
          </a:p>
          <a:p>
            <a:pPr marL="685800" indent="-685800" defTabSz="2133600">
              <a:lnSpc>
                <a:spcPct val="150000"/>
              </a:lnSpc>
              <a:spcBef>
                <a:spcPts val="2000"/>
              </a:spcBef>
            </a:pPr>
            <a:r>
              <a:rPr lang="en-US" sz="4800" dirty="0" smtClean="0">
                <a:solidFill>
                  <a:srgbClr val="FFFFFF"/>
                </a:solidFill>
                <a:latin typeface="Assistant SemiBold"/>
                <a:ea typeface="Assistant SemiBold"/>
                <a:cs typeface="Assistant SemiBold"/>
              </a:rPr>
              <a:t>    dependency </a:t>
            </a:r>
            <a:r>
              <a:rPr lang="en-US" sz="4800" dirty="0">
                <a:solidFill>
                  <a:srgbClr val="FFFFFF"/>
                </a:solidFill>
                <a:latin typeface="Assistant SemiBold"/>
                <a:ea typeface="Assistant SemiBold"/>
                <a:cs typeface="Assistant SemiBold"/>
              </a:rPr>
              <a:t>on Israel.</a:t>
            </a:r>
            <a:endParaRPr lang="he-IL" sz="48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Increasing productivity capacities of the Palestinian economy.</a:t>
            </a:r>
          </a:p>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Dividing the West Bank into designated investment and development clusters. </a:t>
            </a:r>
            <a:endParaRPr lang="he-IL" sz="48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Diversifying import sources. </a:t>
            </a:r>
            <a:endParaRPr lang="he-IL" sz="48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Strengthening trade ties with Arab countries. </a:t>
            </a:r>
          </a:p>
          <a:p>
            <a:pPr marL="685800" indent="-685800" defTabSz="2133600">
              <a:lnSpc>
                <a:spcPct val="150000"/>
              </a:lnSpc>
              <a:spcBef>
                <a:spcPts val="2000"/>
              </a:spcBef>
              <a:buFont typeface="Courier New" panose="02070309020205020404" pitchFamily="49" charset="0"/>
              <a:buChar char="o"/>
            </a:pPr>
            <a:r>
              <a:rPr lang="en-US" sz="4800" dirty="0">
                <a:solidFill>
                  <a:srgbClr val="FFFFFF"/>
                </a:solidFill>
                <a:latin typeface="Assistant SemiBold"/>
                <a:ea typeface="Assistant SemiBold"/>
                <a:cs typeface="Assistant SemiBold"/>
              </a:rPr>
              <a:t>Erasing the artificial lines of areas A, B and C.  </a:t>
            </a:r>
            <a:endParaRPr lang="he-IL" sz="4800" dirty="0">
              <a:solidFill>
                <a:srgbClr val="FFFFFF"/>
              </a:solidFill>
              <a:latin typeface="Assistant SemiBold"/>
              <a:ea typeface="Assistant SemiBold"/>
              <a:cs typeface="Assistant SemiBold"/>
            </a:endParaRPr>
          </a:p>
        </p:txBody>
      </p:sp>
      <p:pic>
        <p:nvPicPr>
          <p:cNvPr id="36" name="תמונה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70850" y="440239"/>
            <a:ext cx="4603728" cy="4063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30554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הרובד המדיני – מרחב הפעילות הרשותי"/>
          <p:cNvSpPr txBox="1">
            <a:spLocks noGrp="1"/>
          </p:cNvSpPr>
          <p:nvPr>
            <p:ph type="title"/>
          </p:nvPr>
        </p:nvSpPr>
        <p:spPr>
          <a:xfrm>
            <a:off x="1960875" y="727434"/>
            <a:ext cx="20225909" cy="1880731"/>
          </a:xfrm>
          <a:prstGeom prst="rect">
            <a:avLst/>
          </a:prstGeom>
        </p:spPr>
        <p:txBody>
          <a:bodyPr>
            <a:noAutofit/>
          </a:bodyPr>
          <a:lstStyle>
            <a:lvl1pPr algn="r" rtl="1">
              <a:defRPr sz="10000" b="1">
                <a:latin typeface="Assistant"/>
                <a:ea typeface="Assistant"/>
                <a:cs typeface="Assistant"/>
                <a:sym typeface="Assistant"/>
              </a:defRPr>
            </a:lvl1pPr>
          </a:lstStyle>
          <a:p>
            <a:pPr algn="ctr"/>
            <a:r>
              <a:rPr lang="en-GB" sz="7200" dirty="0"/>
              <a:t>Political layer – scope of operation </a:t>
            </a:r>
            <a:endParaRPr sz="7200" dirty="0"/>
          </a:p>
        </p:txBody>
      </p:sp>
      <p:pic>
        <p:nvPicPr>
          <p:cNvPr id="350" name="Line" descr="Line"/>
          <p:cNvPicPr>
            <a:picLocks/>
          </p:cNvPicPr>
          <p:nvPr/>
        </p:nvPicPr>
        <p:blipFill>
          <a:blip r:embed="rId2" cstate="print"/>
          <a:stretch>
            <a:fillRect/>
          </a:stretch>
        </p:blipFill>
        <p:spPr>
          <a:xfrm>
            <a:off x="3585211" y="2055179"/>
            <a:ext cx="18418127" cy="101601"/>
          </a:xfrm>
          <a:prstGeom prst="rect">
            <a:avLst/>
          </a:prstGeom>
        </p:spPr>
      </p:pic>
      <p:sp>
        <p:nvSpPr>
          <p:cNvPr id="357" name="לעומתית תקיפה"/>
          <p:cNvSpPr txBox="1"/>
          <p:nvPr/>
        </p:nvSpPr>
        <p:spPr>
          <a:xfrm>
            <a:off x="16443391" y="3923182"/>
            <a:ext cx="1718237"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sp>
        <p:nvSpPr>
          <p:cNvPr id="358" name="עניין לגבות מחיר מישראל"/>
          <p:cNvSpPr txBox="1"/>
          <p:nvPr/>
        </p:nvSpPr>
        <p:spPr>
          <a:xfrm>
            <a:off x="20159071" y="7727134"/>
            <a:ext cx="2202667"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sp>
        <p:nvSpPr>
          <p:cNvPr id="359" name="הגיון שרידותי וחוסר רצון בהחרפת המשברים"/>
          <p:cNvSpPr txBox="1"/>
          <p:nvPr/>
        </p:nvSpPr>
        <p:spPr>
          <a:xfrm>
            <a:off x="16267429" y="11616291"/>
            <a:ext cx="2202666"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200" dirty="0"/>
          </a:p>
        </p:txBody>
      </p:sp>
      <p:sp>
        <p:nvSpPr>
          <p:cNvPr id="360" name="מהלכי ישראל"/>
          <p:cNvSpPr txBox="1"/>
          <p:nvPr/>
        </p:nvSpPr>
        <p:spPr>
          <a:xfrm>
            <a:off x="12375786" y="7727134"/>
            <a:ext cx="220266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grpSp>
        <p:nvGrpSpPr>
          <p:cNvPr id="366" name="Group"/>
          <p:cNvGrpSpPr/>
          <p:nvPr/>
        </p:nvGrpSpPr>
        <p:grpSpPr>
          <a:xfrm>
            <a:off x="14744700" y="6532084"/>
            <a:ext cx="4840663" cy="3046689"/>
            <a:chOff x="110965" y="0"/>
            <a:chExt cx="4565706" cy="3046688"/>
          </a:xfrm>
        </p:grpSpPr>
        <p:sp>
          <p:nvSpPr>
            <p:cNvPr id="361" name="Polygon"/>
            <p:cNvSpPr/>
            <p:nvPr/>
          </p:nvSpPr>
          <p:spPr>
            <a:xfrm>
              <a:off x="1681422" y="15059"/>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2" name="Polygon"/>
            <p:cNvSpPr/>
            <p:nvPr/>
          </p:nvSpPr>
          <p:spPr>
            <a:xfrm>
              <a:off x="110965" y="15059"/>
              <a:ext cx="1434579"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3" name="Polygon"/>
            <p:cNvSpPr/>
            <p:nvPr/>
          </p:nvSpPr>
          <p:spPr>
            <a:xfrm>
              <a:off x="921292" y="1390179"/>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4" name="Polygon"/>
            <p:cNvSpPr/>
            <p:nvPr/>
          </p:nvSpPr>
          <p:spPr>
            <a:xfrm>
              <a:off x="2505373" y="1375120"/>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5" name="Polygon"/>
            <p:cNvSpPr/>
            <p:nvPr/>
          </p:nvSpPr>
          <p:spPr>
            <a:xfrm>
              <a:off x="3242092" y="0"/>
              <a:ext cx="1434580" cy="16565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grpSp>
      <p:sp>
        <p:nvSpPr>
          <p:cNvPr id="367" name="מערכה…"/>
          <p:cNvSpPr txBox="1"/>
          <p:nvPr/>
        </p:nvSpPr>
        <p:spPr>
          <a:xfrm>
            <a:off x="18009724" y="6994832"/>
            <a:ext cx="1718238"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914400" rtl="1">
              <a:spcBef>
                <a:spcPts val="0"/>
              </a:spcBef>
              <a:defRPr sz="2300" b="1">
                <a:solidFill>
                  <a:srgbClr val="FFFFFF"/>
                </a:solidFill>
                <a:latin typeface="Assistant"/>
                <a:ea typeface="Assistant"/>
                <a:cs typeface="Assistant"/>
                <a:sym typeface="Assistant"/>
              </a:defRPr>
            </a:pPr>
            <a:r>
              <a:rPr lang="en-GB" sz="2000" dirty="0"/>
              <a:t>Diplomatic Campaign</a:t>
            </a:r>
            <a:endParaRPr sz="2000" dirty="0"/>
          </a:p>
        </p:txBody>
      </p:sp>
      <p:sp>
        <p:nvSpPr>
          <p:cNvPr id="368" name="מערכה…"/>
          <p:cNvSpPr txBox="1"/>
          <p:nvPr/>
        </p:nvSpPr>
        <p:spPr>
          <a:xfrm>
            <a:off x="16329091" y="6994832"/>
            <a:ext cx="1718237"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914400" rtl="1">
              <a:spcBef>
                <a:spcPts val="0"/>
              </a:spcBef>
              <a:defRPr sz="2300" b="1">
                <a:solidFill>
                  <a:srgbClr val="FFFFFF"/>
                </a:solidFill>
                <a:latin typeface="Assistant"/>
                <a:ea typeface="Assistant"/>
                <a:cs typeface="Assistant"/>
                <a:sym typeface="Assistant"/>
              </a:defRPr>
            </a:pPr>
            <a:r>
              <a:rPr lang="en-GB" sz="2000" dirty="0"/>
              <a:t>Legal Campaign</a:t>
            </a:r>
            <a:endParaRPr sz="2000" dirty="0"/>
          </a:p>
        </p:txBody>
      </p:sp>
      <p:sp>
        <p:nvSpPr>
          <p:cNvPr id="369" name="חרמות כלכליות"/>
          <p:cNvSpPr txBox="1"/>
          <p:nvPr/>
        </p:nvSpPr>
        <p:spPr>
          <a:xfrm>
            <a:off x="17422828" y="8325308"/>
            <a:ext cx="1412986"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2000" dirty="0"/>
              <a:t>Economic Boycotts</a:t>
            </a:r>
            <a:endParaRPr sz="2000" dirty="0"/>
          </a:p>
        </p:txBody>
      </p:sp>
      <p:sp>
        <p:nvSpPr>
          <p:cNvPr id="370" name="פגיעה בתיאום הביטחוני"/>
          <p:cNvSpPr txBox="1"/>
          <p:nvPr/>
        </p:nvSpPr>
        <p:spPr>
          <a:xfrm>
            <a:off x="14573250" y="7025609"/>
            <a:ext cx="1843279"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1800" dirty="0"/>
              <a:t>Compromising Coordination</a:t>
            </a:r>
            <a:endParaRPr sz="1800" dirty="0"/>
          </a:p>
        </p:txBody>
      </p:sp>
      <p:sp>
        <p:nvSpPr>
          <p:cNvPr id="371" name="עידוד התנגדות עממית"/>
          <p:cNvSpPr txBox="1"/>
          <p:nvPr/>
        </p:nvSpPr>
        <p:spPr>
          <a:xfrm>
            <a:off x="15515989" y="8363408"/>
            <a:ext cx="1718237"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2000" dirty="0"/>
              <a:t>Encouraging Resistance</a:t>
            </a:r>
            <a:endParaRPr sz="2000" dirty="0"/>
          </a:p>
        </p:txBody>
      </p:sp>
      <p:grpSp>
        <p:nvGrpSpPr>
          <p:cNvPr id="375" name="Group"/>
          <p:cNvGrpSpPr/>
          <p:nvPr/>
        </p:nvGrpSpPr>
        <p:grpSpPr>
          <a:xfrm>
            <a:off x="1939951" y="6341497"/>
            <a:ext cx="8570896" cy="2906629"/>
            <a:chOff x="0" y="0"/>
            <a:chExt cx="8570895" cy="2906628"/>
          </a:xfrm>
        </p:grpSpPr>
        <p:pic>
          <p:nvPicPr>
            <p:cNvPr id="372" name="bomb.png" descr="bomb.png"/>
            <p:cNvPicPr>
              <a:picLocks noChangeAspect="1"/>
            </p:cNvPicPr>
            <p:nvPr/>
          </p:nvPicPr>
          <p:blipFill>
            <a:blip r:embed="rId3" cstate="print"/>
            <a:stretch>
              <a:fillRect/>
            </a:stretch>
          </p:blipFill>
          <p:spPr>
            <a:xfrm>
              <a:off x="2695537" y="0"/>
              <a:ext cx="2906629" cy="2906629"/>
            </a:xfrm>
            <a:prstGeom prst="rect">
              <a:avLst/>
            </a:prstGeom>
            <a:ln w="12700" cap="flat">
              <a:noFill/>
              <a:miter lim="400000"/>
            </a:ln>
            <a:effectLst/>
          </p:spPr>
        </p:pic>
        <p:pic>
          <p:nvPicPr>
            <p:cNvPr id="373" name="bomb.png" descr="bomb.png"/>
            <p:cNvPicPr>
              <a:picLocks noChangeAspect="1"/>
            </p:cNvPicPr>
            <p:nvPr/>
          </p:nvPicPr>
          <p:blipFill>
            <a:blip r:embed="rId3" cstate="print"/>
            <a:stretch>
              <a:fillRect/>
            </a:stretch>
          </p:blipFill>
          <p:spPr>
            <a:xfrm>
              <a:off x="5664267" y="0"/>
              <a:ext cx="2906629" cy="2906629"/>
            </a:xfrm>
            <a:prstGeom prst="rect">
              <a:avLst/>
            </a:prstGeom>
            <a:ln w="12700" cap="flat">
              <a:noFill/>
              <a:miter lim="400000"/>
            </a:ln>
            <a:effectLst/>
          </p:spPr>
        </p:pic>
        <p:pic>
          <p:nvPicPr>
            <p:cNvPr id="374" name="bomb.png" descr="bomb.png"/>
            <p:cNvPicPr>
              <a:picLocks noChangeAspect="1"/>
            </p:cNvPicPr>
            <p:nvPr/>
          </p:nvPicPr>
          <p:blipFill>
            <a:blip r:embed="rId3" cstate="print"/>
            <a:stretch>
              <a:fillRect/>
            </a:stretch>
          </p:blipFill>
          <p:spPr>
            <a:xfrm>
              <a:off x="0" y="0"/>
              <a:ext cx="2906628" cy="2906629"/>
            </a:xfrm>
            <a:prstGeom prst="rect">
              <a:avLst/>
            </a:prstGeom>
            <a:ln w="12700" cap="flat">
              <a:noFill/>
              <a:miter lim="400000"/>
            </a:ln>
            <a:effectLst/>
          </p:spPr>
        </p:pic>
      </p:grpSp>
      <p:sp>
        <p:nvSpPr>
          <p:cNvPr id="376" name="מלבן 54"/>
          <p:cNvSpPr txBox="1"/>
          <p:nvPr/>
        </p:nvSpPr>
        <p:spPr>
          <a:xfrm>
            <a:off x="2347042" y="7360339"/>
            <a:ext cx="1742691"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Encouraging and Promoting Terror</a:t>
            </a:r>
            <a:endParaRPr sz="2400" b="0" dirty="0">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BE5732E0-ED6F-4DEC-9A8A-693637F3055C}"/>
              </a:ext>
            </a:extLst>
          </p:cNvPr>
          <p:cNvGrpSpPr/>
          <p:nvPr/>
        </p:nvGrpSpPr>
        <p:grpSpPr>
          <a:xfrm>
            <a:off x="10938820" y="2397682"/>
            <a:ext cx="12672871" cy="11087577"/>
            <a:chOff x="10938820" y="2397682"/>
            <a:chExt cx="12672871" cy="11087577"/>
          </a:xfrm>
        </p:grpSpPr>
        <p:sp>
          <p:nvSpPr>
            <p:cNvPr id="3" name="Arrow: Circular 2">
              <a:extLst>
                <a:ext uri="{FF2B5EF4-FFF2-40B4-BE49-F238E27FC236}">
                  <a16:creationId xmlns:a16="http://schemas.microsoft.com/office/drawing/2014/main" id="{56CE30B1-6A8E-4E90-8562-EA46E434C1D8}"/>
                </a:ext>
              </a:extLst>
            </p:cNvPr>
            <p:cNvSpPr/>
            <p:nvPr/>
          </p:nvSpPr>
          <p:spPr>
            <a:xfrm>
              <a:off x="11168141" y="2697538"/>
              <a:ext cx="12034782" cy="10787721"/>
            </a:xfrm>
            <a:prstGeom prst="circularArrow">
              <a:avLst>
                <a:gd name="adj1" fmla="val 4668"/>
                <a:gd name="adj2" fmla="val 272909"/>
                <a:gd name="adj3" fmla="val 14862141"/>
                <a:gd name="adj4" fmla="val 16786697"/>
                <a:gd name="adj5" fmla="val 484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CBE43160-FC1A-424E-9380-BE4573A507B6}"/>
                </a:ext>
              </a:extLst>
            </p:cNvPr>
            <p:cNvSpPr/>
            <p:nvPr/>
          </p:nvSpPr>
          <p:spPr>
            <a:xfrm>
              <a:off x="15827565" y="2397682"/>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rgbClr val="FFFFFF"/>
                  </a:solidFill>
                </a:rPr>
                <a:t>Aggressive Hostility </a:t>
              </a:r>
              <a:endParaRPr lang="he-IL" sz="3200" kern="1200" dirty="0">
                <a:solidFill>
                  <a:srgbClr val="FFFFFF"/>
                </a:solidFill>
              </a:endParaRPr>
            </a:p>
          </p:txBody>
        </p:sp>
        <p:sp>
          <p:nvSpPr>
            <p:cNvPr id="5" name="Freeform: Shape 4">
              <a:extLst>
                <a:ext uri="{FF2B5EF4-FFF2-40B4-BE49-F238E27FC236}">
                  <a16:creationId xmlns:a16="http://schemas.microsoft.com/office/drawing/2014/main" id="{1E4F3F35-A6E3-45FA-9516-DF732B00C919}"/>
                </a:ext>
              </a:extLst>
            </p:cNvPr>
            <p:cNvSpPr/>
            <p:nvPr/>
          </p:nvSpPr>
          <p:spPr>
            <a:xfrm>
              <a:off x="20895756" y="6341507"/>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423" tIns="257423" rIns="257423" bIns="257423" numCol="1" spcCol="1270" anchor="ctr" anchorCtr="0">
              <a:noAutofit/>
            </a:bodyPr>
            <a:lstStyle/>
            <a:p>
              <a:pPr marL="0" lvl="0" indent="0" algn="ctr" defTabSz="1466850" rtl="1">
                <a:lnSpc>
                  <a:spcPct val="90000"/>
                </a:lnSpc>
                <a:spcBef>
                  <a:spcPct val="0"/>
                </a:spcBef>
                <a:spcAft>
                  <a:spcPct val="35000"/>
                </a:spcAft>
                <a:buNone/>
              </a:pPr>
              <a:r>
                <a:rPr lang="en-US" sz="3300" kern="1200" dirty="0">
                  <a:solidFill>
                    <a:srgbClr val="FFFFFF"/>
                  </a:solidFill>
                </a:rPr>
                <a:t>Claiming a Price from Israel</a:t>
              </a:r>
              <a:endParaRPr lang="he-IL" sz="3300" kern="1200" dirty="0">
                <a:solidFill>
                  <a:srgbClr val="FFFFFF"/>
                </a:solidFill>
              </a:endParaRPr>
            </a:p>
          </p:txBody>
        </p:sp>
        <p:sp>
          <p:nvSpPr>
            <p:cNvPr id="6" name="Freeform: Shape 5">
              <a:extLst>
                <a:ext uri="{FF2B5EF4-FFF2-40B4-BE49-F238E27FC236}">
                  <a16:creationId xmlns:a16="http://schemas.microsoft.com/office/drawing/2014/main" id="{EBF8E0E1-B47C-41DC-8CAE-2B6F91EF3A2C}"/>
                </a:ext>
              </a:extLst>
            </p:cNvPr>
            <p:cNvSpPr/>
            <p:nvPr/>
          </p:nvSpPr>
          <p:spPr>
            <a:xfrm>
              <a:off x="15801824" y="10646787"/>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GB" sz="2800" kern="1200" dirty="0">
                  <a:solidFill>
                    <a:srgbClr val="FFFFFF"/>
                  </a:solidFill>
                </a:rPr>
                <a:t>Survival mode and unwillingness to deepen crises</a:t>
              </a:r>
              <a:endParaRPr lang="he-IL" sz="2800" kern="1200" dirty="0">
                <a:solidFill>
                  <a:srgbClr val="FFFFFF"/>
                </a:solidFill>
              </a:endParaRPr>
            </a:p>
          </p:txBody>
        </p:sp>
        <p:sp>
          <p:nvSpPr>
            <p:cNvPr id="7" name="Freeform: Shape 6">
              <a:extLst>
                <a:ext uri="{FF2B5EF4-FFF2-40B4-BE49-F238E27FC236}">
                  <a16:creationId xmlns:a16="http://schemas.microsoft.com/office/drawing/2014/main" id="{4C733412-FF71-436B-8150-9AAF12175000}"/>
                </a:ext>
              </a:extLst>
            </p:cNvPr>
            <p:cNvSpPr/>
            <p:nvPr/>
          </p:nvSpPr>
          <p:spPr>
            <a:xfrm>
              <a:off x="10938820" y="6722344"/>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rgbClr val="FFFFFF"/>
                  </a:solidFill>
                </a:rPr>
                <a:t>Israel’s Moves</a:t>
              </a:r>
              <a:endParaRPr lang="he-IL" sz="3200" kern="1200" dirty="0">
                <a:solidFill>
                  <a:srgbClr val="FFFFFF"/>
                </a:solidFill>
              </a:endParaRPr>
            </a:p>
          </p:txBody>
        </p:sp>
      </p:grpSp>
      <p:sp>
        <p:nvSpPr>
          <p:cNvPr id="28" name="מלבן 54">
            <a:extLst>
              <a:ext uri="{FF2B5EF4-FFF2-40B4-BE49-F238E27FC236}">
                <a16:creationId xmlns:a16="http://schemas.microsoft.com/office/drawing/2014/main" id="{2941F4F9-9782-4BBC-BDBC-36C2684FCD01}"/>
              </a:ext>
            </a:extLst>
          </p:cNvPr>
          <p:cNvSpPr txBox="1"/>
          <p:nvPr/>
        </p:nvSpPr>
        <p:spPr>
          <a:xfrm>
            <a:off x="7871511" y="7328555"/>
            <a:ext cx="174269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Cancelling Paris Protocol</a:t>
            </a:r>
            <a:endParaRPr sz="2400" b="0" dirty="0">
              <a:effectLst>
                <a:outerShdw blurRad="38100" dist="38100" dir="2700000" algn="tl">
                  <a:srgbClr val="000000">
                    <a:alpha val="43137"/>
                  </a:srgbClr>
                </a:outerShdw>
              </a:effectLst>
            </a:endParaRPr>
          </a:p>
        </p:txBody>
      </p:sp>
      <p:sp>
        <p:nvSpPr>
          <p:cNvPr id="29" name="מלבן 54">
            <a:extLst>
              <a:ext uri="{FF2B5EF4-FFF2-40B4-BE49-F238E27FC236}">
                <a16:creationId xmlns:a16="http://schemas.microsoft.com/office/drawing/2014/main" id="{3CFE3613-430F-4188-8D2D-DB7FB05CFC46}"/>
              </a:ext>
            </a:extLst>
          </p:cNvPr>
          <p:cNvSpPr txBox="1"/>
          <p:nvPr/>
        </p:nvSpPr>
        <p:spPr>
          <a:xfrm>
            <a:off x="5083325" y="7522152"/>
            <a:ext cx="174269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Secession of  Security Coordination</a:t>
            </a:r>
            <a:endParaRPr sz="2400" b="0" dirty="0">
              <a:effectLst>
                <a:outerShdw blurRad="38100" dist="38100" dir="2700000" algn="tl">
                  <a:srgbClr val="000000">
                    <a:alpha val="43137"/>
                  </a:srgbClr>
                </a:outerShdw>
              </a:effectLst>
            </a:endParaRPr>
          </a:p>
        </p:txBody>
      </p:sp>
      <p:sp>
        <p:nvSpPr>
          <p:cNvPr id="37" name="בהיעדר שינוי משמעותי של הסטאטוס-קוו על ידי ישראל (בדגש על סיפוח איו&quot;ש והבקעה), הרשות תמשיך לפעול במרחב ההתנגדות &quot;הלגיטימי &quot;, תוך &quot;בחינת הגבולות&quot; וניסיון להרחיב  את מנעד הכלים המצומצם שלה, אך ללא פנייה לכלים המסלימים">
            <a:extLst>
              <a:ext uri="{FF2B5EF4-FFF2-40B4-BE49-F238E27FC236}">
                <a16:creationId xmlns:a16="http://schemas.microsoft.com/office/drawing/2014/main" id="{7F24CB09-FBE5-49AE-A963-F0D128B256BF}"/>
              </a:ext>
            </a:extLst>
          </p:cNvPr>
          <p:cNvSpPr txBox="1"/>
          <p:nvPr/>
        </p:nvSpPr>
        <p:spPr>
          <a:xfrm>
            <a:off x="295839" y="10110654"/>
            <a:ext cx="11585926" cy="34265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rtl="1">
              <a:defRPr sz="2900" b="1">
                <a:solidFill>
                  <a:srgbClr val="FFFFFF"/>
                </a:solidFill>
                <a:latin typeface="Assistant"/>
                <a:ea typeface="Assistant"/>
                <a:cs typeface="Assistant"/>
                <a:sym typeface="Assistant"/>
              </a:defRPr>
            </a:lvl1pPr>
          </a:lstStyle>
          <a:p>
            <a:r>
              <a:rPr lang="en-US" sz="3600" dirty="0"/>
              <a:t>In the absence of a significant change in the status quo by Israel (with emphasis on annexation of Judea &amp; Samaria and the Valley), the PA will continue to operate in the "legitimate" resistance space, while “testing the waters" and attempting to expand its limited variety of tools, yet without resorting to escalating means </a:t>
            </a:r>
            <a:endParaRPr sz="36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הזיקות בין המערכת האיו&quot;שית והרצועתית"/>
          <p:cNvSpPr txBox="1">
            <a:spLocks noGrp="1"/>
          </p:cNvSpPr>
          <p:nvPr>
            <p:ph type="title" idx="4294967295"/>
          </p:nvPr>
        </p:nvSpPr>
        <p:spPr>
          <a:xfrm>
            <a:off x="-161777" y="-809526"/>
            <a:ext cx="24707553" cy="3927376"/>
          </a:xfrm>
          <a:prstGeom prst="rect">
            <a:avLst/>
          </a:prstGeom>
        </p:spPr>
        <p:txBody>
          <a:bodyPr anchor="ctr">
            <a:normAutofit/>
          </a:bodyPr>
          <a:lstStyle>
            <a:lvl1pPr algn="ctr" rtl="1">
              <a:spcBef>
                <a:spcPts val="0"/>
              </a:spcBef>
              <a:defRPr sz="7800" b="1">
                <a:latin typeface="Assistant"/>
                <a:ea typeface="Assistant"/>
                <a:cs typeface="Assistant"/>
                <a:sym typeface="Assistant"/>
              </a:defRPr>
            </a:lvl1pPr>
          </a:lstStyle>
          <a:p>
            <a:r>
              <a:rPr lang="en-US" sz="7200" dirty="0"/>
              <a:t>Relationship between the Judea &amp; Samaria and Gaza Strip systems</a:t>
            </a:r>
            <a:endParaRPr sz="7200" dirty="0"/>
          </a:p>
        </p:txBody>
      </p:sp>
      <p:pic>
        <p:nvPicPr>
          <p:cNvPr id="439" name="Line" descr="Line"/>
          <p:cNvPicPr>
            <a:picLocks/>
          </p:cNvPicPr>
          <p:nvPr/>
        </p:nvPicPr>
        <p:blipFill>
          <a:blip r:embed="rId2" cstate="print"/>
          <a:stretch>
            <a:fillRect/>
          </a:stretch>
        </p:blipFill>
        <p:spPr>
          <a:xfrm>
            <a:off x="6138812" y="1903065"/>
            <a:ext cx="13145742" cy="101601"/>
          </a:xfrm>
          <a:prstGeom prst="rect">
            <a:avLst/>
          </a:prstGeom>
        </p:spPr>
      </p:pic>
      <p:grpSp>
        <p:nvGrpSpPr>
          <p:cNvPr id="443" name="Group"/>
          <p:cNvGrpSpPr/>
          <p:nvPr/>
        </p:nvGrpSpPr>
        <p:grpSpPr>
          <a:xfrm>
            <a:off x="17732274" y="4873345"/>
            <a:ext cx="5819088" cy="5819088"/>
            <a:chOff x="0" y="0"/>
            <a:chExt cx="5819087" cy="5819087"/>
          </a:xfrm>
        </p:grpSpPr>
        <p:sp>
          <p:nvSpPr>
            <p:cNvPr id="441" name="Circle"/>
            <p:cNvSpPr/>
            <p:nvPr/>
          </p:nvSpPr>
          <p:spPr>
            <a:xfrm>
              <a:off x="0" y="0"/>
              <a:ext cx="5819088" cy="5819088"/>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442" name="Image" descr="Image"/>
            <p:cNvPicPr>
              <a:picLocks noChangeAspect="1"/>
            </p:cNvPicPr>
            <p:nvPr/>
          </p:nvPicPr>
          <p:blipFill>
            <a:blip r:embed="rId3" cstate="print"/>
            <a:stretch>
              <a:fillRect/>
            </a:stretch>
          </p:blipFill>
          <p:spPr>
            <a:xfrm>
              <a:off x="616491" y="206324"/>
              <a:ext cx="4586104" cy="5025606"/>
            </a:xfrm>
            <a:prstGeom prst="rect">
              <a:avLst/>
            </a:prstGeom>
            <a:ln w="12700" cap="flat">
              <a:noFill/>
              <a:miter lim="400000"/>
            </a:ln>
            <a:effectLst/>
          </p:spPr>
        </p:pic>
      </p:grpSp>
      <p:pic>
        <p:nvPicPr>
          <p:cNvPr id="444" name="fatahlogo.png" descr="fatahlogo.png"/>
          <p:cNvPicPr>
            <a:picLocks noChangeAspect="1"/>
          </p:cNvPicPr>
          <p:nvPr/>
        </p:nvPicPr>
        <p:blipFill>
          <a:blip r:embed="rId4" cstate="print"/>
          <a:stretch>
            <a:fillRect/>
          </a:stretch>
        </p:blipFill>
        <p:spPr>
          <a:xfrm>
            <a:off x="742999" y="4616770"/>
            <a:ext cx="5819088" cy="6359659"/>
          </a:xfrm>
          <a:prstGeom prst="rect">
            <a:avLst/>
          </a:prstGeom>
          <a:ln w="12700">
            <a:miter lim="400000"/>
          </a:ln>
        </p:spPr>
      </p:pic>
      <p:sp>
        <p:nvSpPr>
          <p:cNvPr id="448" name="ניסיונות חמאס לעודד פיגועים באיו״ש - התגברות הפח״ע וערעור מעמד הרשות"/>
          <p:cNvSpPr txBox="1"/>
          <p:nvPr/>
        </p:nvSpPr>
        <p:spPr>
          <a:xfrm>
            <a:off x="9149672" y="9291232"/>
            <a:ext cx="6084657" cy="7673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r" rtl="1">
              <a:lnSpc>
                <a:spcPct val="80000"/>
              </a:lnSpc>
              <a:defRPr b="1">
                <a:solidFill>
                  <a:srgbClr val="FFFFFF"/>
                </a:solidFill>
                <a:latin typeface="Assistant"/>
                <a:ea typeface="Assistant"/>
                <a:cs typeface="Assistant"/>
                <a:sym typeface="Assistant"/>
              </a:defRPr>
            </a:lvl1pPr>
          </a:lstStyle>
          <a:p>
            <a:endParaRPr sz="5400" dirty="0"/>
          </a:p>
        </p:txBody>
      </p:sp>
      <p:sp>
        <p:nvSpPr>
          <p:cNvPr id="12" name="מלבן 3">
            <a:extLst>
              <a:ext uri="{FF2B5EF4-FFF2-40B4-BE49-F238E27FC236}">
                <a16:creationId xmlns:a16="http://schemas.microsoft.com/office/drawing/2014/main" id="{9AE0AF0C-8076-4293-9AF7-D23C89FB1F53}"/>
              </a:ext>
            </a:extLst>
          </p:cNvPr>
          <p:cNvSpPr/>
          <p:nvPr/>
        </p:nvSpPr>
        <p:spPr>
          <a:xfrm>
            <a:off x="7178578" y="9406769"/>
            <a:ext cx="9164596" cy="1569660"/>
          </a:xfrm>
          <a:prstGeom prst="rect">
            <a:avLst/>
          </a:prstGeom>
        </p:spPr>
        <p:txBody>
          <a:bodyPr wrap="square">
            <a:spAutoFit/>
          </a:bodyPr>
          <a:lstStyle/>
          <a:p>
            <a:pPr algn="ctr" rtl="1"/>
            <a:r>
              <a:rPr lang="en-US" sz="4800" b="1" dirty="0">
                <a:solidFill>
                  <a:srgbClr val="FFFFFF"/>
                </a:solidFill>
              </a:rPr>
              <a:t>Increased Abbas sanctions – undermining civic stability</a:t>
            </a:r>
            <a:endParaRPr lang="he-IL" sz="4800" b="1" dirty="0">
              <a:solidFill>
                <a:srgbClr val="FFFFFF"/>
              </a:solidFill>
            </a:endParaRPr>
          </a:p>
        </p:txBody>
      </p:sp>
      <p:sp>
        <p:nvSpPr>
          <p:cNvPr id="13" name="מלבן 3">
            <a:extLst>
              <a:ext uri="{FF2B5EF4-FFF2-40B4-BE49-F238E27FC236}">
                <a16:creationId xmlns:a16="http://schemas.microsoft.com/office/drawing/2014/main" id="{26C8AD64-C9DC-4A14-AB02-660DD2279515}"/>
              </a:ext>
            </a:extLst>
          </p:cNvPr>
          <p:cNvSpPr/>
          <p:nvPr/>
        </p:nvSpPr>
        <p:spPr>
          <a:xfrm>
            <a:off x="7085812" y="6444668"/>
            <a:ext cx="9164596" cy="1569660"/>
          </a:xfrm>
          <a:prstGeom prst="rect">
            <a:avLst/>
          </a:prstGeom>
        </p:spPr>
        <p:txBody>
          <a:bodyPr wrap="square">
            <a:spAutoFit/>
          </a:bodyPr>
          <a:lstStyle/>
          <a:p>
            <a:pPr algn="ctr" rtl="1"/>
            <a:r>
              <a:rPr lang="en-US" sz="4800" b="1" dirty="0">
                <a:solidFill>
                  <a:srgbClr val="FFFFFF"/>
                </a:solidFill>
              </a:rPr>
              <a:t>Elections? Deep crisis in the reconciliation process </a:t>
            </a:r>
            <a:endParaRPr lang="he-IL" sz="4800" b="1" dirty="0">
              <a:solidFill>
                <a:srgbClr val="FFFFFF"/>
              </a:solidFill>
            </a:endParaRPr>
          </a:p>
        </p:txBody>
      </p:sp>
      <p:sp>
        <p:nvSpPr>
          <p:cNvPr id="15" name="מלבן 3">
            <a:extLst>
              <a:ext uri="{FF2B5EF4-FFF2-40B4-BE49-F238E27FC236}">
                <a16:creationId xmlns:a16="http://schemas.microsoft.com/office/drawing/2014/main" id="{A811821D-FD8C-48BD-A822-33D852945270}"/>
              </a:ext>
            </a:extLst>
          </p:cNvPr>
          <p:cNvSpPr/>
          <p:nvPr/>
        </p:nvSpPr>
        <p:spPr>
          <a:xfrm>
            <a:off x="6651727" y="2739571"/>
            <a:ext cx="11633744" cy="2621230"/>
          </a:xfrm>
          <a:prstGeom prst="rect">
            <a:avLst/>
          </a:prstGeom>
        </p:spPr>
        <p:txBody>
          <a:bodyPr wrap="square">
            <a:spAutoFit/>
          </a:bodyPr>
          <a:lstStyle/>
          <a:p>
            <a:pPr algn="ctr" rtl="1"/>
            <a:r>
              <a:rPr lang="en-US" sz="4800" b="1" dirty="0">
                <a:solidFill>
                  <a:srgbClr val="FFFFFF"/>
                </a:solidFill>
              </a:rPr>
              <a:t>Repercussions on Judea &amp; Samaria of actions to maintain a state of calm in Gaza</a:t>
            </a:r>
          </a:p>
          <a:p>
            <a:pPr algn="ctr" rtl="1"/>
            <a:r>
              <a:rPr lang="en-US" sz="4000" dirty="0">
                <a:solidFill>
                  <a:srgbClr val="FFFFFF"/>
                </a:solidFill>
                <a:latin typeface="Footlight MT Light" panose="0204060206030A020304" pitchFamily="18" charset="0"/>
              </a:rPr>
              <a:t>(“The righteous suffer while the wicked prosper”)  </a:t>
            </a:r>
            <a:endParaRPr lang="he-IL" sz="4000" dirty="0">
              <a:solidFill>
                <a:srgbClr val="FFFFFF"/>
              </a:solidFill>
              <a:latin typeface="Footlight MT Light" panose="0204060206030A020304" pitchFamily="18"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ectangle"/>
          <p:cNvSpPr/>
          <p:nvPr/>
        </p:nvSpPr>
        <p:spPr>
          <a:xfrm>
            <a:off x="-8466" y="12176786"/>
            <a:ext cx="24400933" cy="1547681"/>
          </a:xfrm>
          <a:prstGeom prst="rect">
            <a:avLst/>
          </a:prstGeom>
          <a:solidFill>
            <a:srgbClr val="69A2D0"/>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83" name="הזירה הפנימית בין ״היום שאחרי״ לבחירות"/>
          <p:cNvSpPr txBox="1">
            <a:spLocks noGrp="1"/>
          </p:cNvSpPr>
          <p:nvPr>
            <p:ph type="title"/>
          </p:nvPr>
        </p:nvSpPr>
        <p:spPr>
          <a:xfrm>
            <a:off x="-16934" y="480469"/>
            <a:ext cx="24400934" cy="1178259"/>
          </a:xfrm>
          <a:prstGeom prst="rect">
            <a:avLst/>
          </a:prstGeom>
        </p:spPr>
        <p:txBody>
          <a:bodyPr>
            <a:normAutofit fontScale="90000"/>
          </a:bodyPr>
          <a:lstStyle>
            <a:lvl1pPr defTabSz="584200">
              <a:defRPr sz="7600" b="1">
                <a:latin typeface="Assistant"/>
                <a:ea typeface="Assistant"/>
                <a:cs typeface="Assistant"/>
                <a:sym typeface="Assistant"/>
              </a:defRPr>
            </a:lvl1pPr>
          </a:lstStyle>
          <a:p>
            <a:pPr algn="ctr"/>
            <a:r>
              <a:rPr lang="en-US" sz="6600" dirty="0"/>
              <a:t>Internal Arena Between ‘the morning after’ and the elections</a:t>
            </a:r>
            <a:endParaRPr sz="6600" dirty="0"/>
          </a:p>
        </p:txBody>
      </p:sp>
      <p:pic>
        <p:nvPicPr>
          <p:cNvPr id="384" name="Line" descr="Line"/>
          <p:cNvPicPr>
            <a:picLocks/>
          </p:cNvPicPr>
          <p:nvPr/>
        </p:nvPicPr>
        <p:blipFill>
          <a:blip r:embed="rId2" cstate="print"/>
          <a:stretch>
            <a:fillRect/>
          </a:stretch>
        </p:blipFill>
        <p:spPr>
          <a:xfrm>
            <a:off x="4557966" y="2001230"/>
            <a:ext cx="15561345" cy="101601"/>
          </a:xfrm>
          <a:prstGeom prst="rect">
            <a:avLst/>
          </a:prstGeom>
        </p:spPr>
      </p:pic>
      <p:sp>
        <p:nvSpPr>
          <p:cNvPr id="386" name="Circle"/>
          <p:cNvSpPr/>
          <p:nvPr/>
        </p:nvSpPr>
        <p:spPr>
          <a:xfrm>
            <a:off x="9177783" y="4461933"/>
            <a:ext cx="6028434" cy="6028433"/>
          </a:xfrm>
          <a:prstGeom prst="ellipse">
            <a:avLst/>
          </a:prstGeom>
          <a:solidFill>
            <a:srgbClr val="56A3D5"/>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sz="4400"/>
          </a:p>
        </p:txBody>
      </p:sp>
      <p:sp>
        <p:nvSpPr>
          <p:cNvPr id="387" name="Line"/>
          <p:cNvSpPr/>
          <p:nvPr/>
        </p:nvSpPr>
        <p:spPr>
          <a:xfrm flipH="1" flipV="1">
            <a:off x="9177307" y="7476149"/>
            <a:ext cx="6029386" cy="1"/>
          </a:xfrm>
          <a:prstGeom prst="line">
            <a:avLst/>
          </a:prstGeom>
          <a:ln w="152400">
            <a:solidFill>
              <a:srgbClr val="222222"/>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sz="4400"/>
          </a:p>
        </p:txBody>
      </p:sp>
      <p:sp>
        <p:nvSpPr>
          <p:cNvPr id="388" name="Line"/>
          <p:cNvSpPr/>
          <p:nvPr/>
        </p:nvSpPr>
        <p:spPr>
          <a:xfrm flipV="1">
            <a:off x="12192000" y="4461457"/>
            <a:ext cx="1" cy="6029386"/>
          </a:xfrm>
          <a:prstGeom prst="line">
            <a:avLst/>
          </a:prstGeom>
          <a:ln w="152400">
            <a:solidFill>
              <a:srgbClr val="222222"/>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sz="4400"/>
          </a:p>
        </p:txBody>
      </p:sp>
      <p:sp>
        <p:nvSpPr>
          <p:cNvPr id="389" name="מחנה רג'וב"/>
          <p:cNvSpPr txBox="1"/>
          <p:nvPr/>
        </p:nvSpPr>
        <p:spPr>
          <a:xfrm>
            <a:off x="12598498" y="5758948"/>
            <a:ext cx="1822228"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Rajoub</a:t>
            </a:r>
            <a:endParaRPr sz="3600" dirty="0"/>
          </a:p>
        </p:txBody>
      </p:sp>
      <p:sp>
        <p:nvSpPr>
          <p:cNvPr id="390" name="מחנה דחלאן"/>
          <p:cNvSpPr txBox="1"/>
          <p:nvPr/>
        </p:nvSpPr>
        <p:spPr>
          <a:xfrm>
            <a:off x="12846287" y="8035110"/>
            <a:ext cx="1798868"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a:t>
            </a:r>
            <a:r>
              <a:rPr lang="en-US" sz="3600" dirty="0" err="1"/>
              <a:t>Dahlan</a:t>
            </a:r>
            <a:endParaRPr sz="3600" dirty="0"/>
          </a:p>
        </p:txBody>
      </p:sp>
      <p:sp>
        <p:nvSpPr>
          <p:cNvPr id="392" name="מחנה ברע'ותי"/>
          <p:cNvSpPr txBox="1"/>
          <p:nvPr/>
        </p:nvSpPr>
        <p:spPr>
          <a:xfrm>
            <a:off x="9725891" y="8035110"/>
            <a:ext cx="2266543"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a:t>
            </a:r>
            <a:r>
              <a:rPr lang="en-US" sz="3600" dirty="0" err="1"/>
              <a:t>Bargouti</a:t>
            </a:r>
            <a:endParaRPr sz="3600" dirty="0"/>
          </a:p>
        </p:txBody>
      </p:sp>
      <p:sp>
        <p:nvSpPr>
          <p:cNvPr id="393" name="Line"/>
          <p:cNvSpPr/>
          <p:nvPr/>
        </p:nvSpPr>
        <p:spPr>
          <a:xfrm flipV="1">
            <a:off x="15051653" y="4568376"/>
            <a:ext cx="1834314" cy="1428295"/>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4" name="הצליח להכניס את אנשיו לעמדות מפתח במוסדות פתח והרשות והוא משמר בסיסי כוח בבמ&quot;ס"/>
          <p:cNvSpPr txBox="1"/>
          <p:nvPr/>
        </p:nvSpPr>
        <p:spPr>
          <a:xfrm>
            <a:off x="16754417" y="2801592"/>
            <a:ext cx="6028434" cy="24570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Has managed to get his own people into key positions in Fatah and PA institutions and he maintains power bases in the secret service</a:t>
            </a:r>
            <a:endParaRPr dirty="0"/>
          </a:p>
        </p:txBody>
      </p:sp>
      <p:sp>
        <p:nvSpPr>
          <p:cNvPr id="395" name="Line"/>
          <p:cNvSpPr/>
          <p:nvPr/>
        </p:nvSpPr>
        <p:spPr>
          <a:xfrm>
            <a:off x="15251967" y="8551950"/>
            <a:ext cx="2267318" cy="513811"/>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6" name="מחזק מעמדו ברצועה ונהנה מתמיכה מסוימת במחנות הפליטים באיו&quot;ש, חרף הרחקת נאמניו מעמדות מפתח בפתח"/>
          <p:cNvSpPr txBox="1"/>
          <p:nvPr/>
        </p:nvSpPr>
        <p:spPr>
          <a:xfrm>
            <a:off x="17546792" y="7739276"/>
            <a:ext cx="6028433" cy="29279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Strengthens its status in the Gaza Strip and enjoys some support in the refugee camps in Judea &amp; Samaria, despite the removal of his loyalists from key positions in the Fatah</a:t>
            </a:r>
            <a:endParaRPr dirty="0"/>
          </a:p>
        </p:txBody>
      </p:sp>
      <p:sp>
        <p:nvSpPr>
          <p:cNvPr id="397" name="Line"/>
          <p:cNvSpPr/>
          <p:nvPr/>
        </p:nvSpPr>
        <p:spPr>
          <a:xfrm flipH="1" flipV="1">
            <a:off x="7498033" y="4568376"/>
            <a:ext cx="1834314" cy="1428295"/>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8" name="Line"/>
          <p:cNvSpPr/>
          <p:nvPr/>
        </p:nvSpPr>
        <p:spPr>
          <a:xfrm flipH="1">
            <a:off x="6786286" y="8551950"/>
            <a:ext cx="2267318" cy="513811"/>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9" name="נהנה מקרבה למוקדי קבלת ההחלטות ברשות ומהשפעה על אבו מאזן. אשתיה – &quot;סוס שחור&quot;?"/>
          <p:cNvSpPr txBox="1"/>
          <p:nvPr/>
        </p:nvSpPr>
        <p:spPr>
          <a:xfrm>
            <a:off x="1342091" y="3502707"/>
            <a:ext cx="6028434" cy="19861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Enjoys his closeness to PA decision-making centers and influence on Abbas</a:t>
            </a:r>
            <a:r>
              <a:rPr lang="en-US" sz="3400" b="1" dirty="0">
                <a:solidFill>
                  <a:srgbClr val="FFFFFF"/>
                </a:solidFill>
                <a:latin typeface="Assistant"/>
              </a:rPr>
              <a:t>. </a:t>
            </a:r>
            <a:r>
              <a:rPr lang="en-US" sz="3400" b="1" dirty="0" err="1">
                <a:solidFill>
                  <a:srgbClr val="FFFFFF"/>
                </a:solidFill>
                <a:latin typeface="Assistant"/>
              </a:rPr>
              <a:t>Shtayyeh</a:t>
            </a:r>
            <a:r>
              <a:rPr lang="en-US" sz="3400" b="1" dirty="0">
                <a:solidFill>
                  <a:srgbClr val="FFFFFF"/>
                </a:solidFill>
                <a:latin typeface="Assistant"/>
              </a:rPr>
              <a:t>- </a:t>
            </a:r>
            <a:r>
              <a:rPr lang="en-US" dirty="0"/>
              <a:t>"black horse"?</a:t>
            </a:r>
            <a:endParaRPr dirty="0"/>
          </a:p>
        </p:txBody>
      </p:sp>
      <p:sp>
        <p:nvSpPr>
          <p:cNvPr id="400" name="מעמדו בכלא נפגע ומקורביו הורחקו ממוקדי קבלת ההחלטות.…"/>
          <p:cNvSpPr txBox="1"/>
          <p:nvPr/>
        </p:nvSpPr>
        <p:spPr>
          <a:xfrm>
            <a:off x="1126051" y="7484592"/>
            <a:ext cx="6028434" cy="34373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His status in prison was compromised and his associates were removed from decision-making centers.</a:t>
            </a:r>
          </a:p>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The "prisoner's aura" allows him to continue to enjoy consistent public support in the polls</a:t>
            </a:r>
            <a:endParaRPr dirty="0"/>
          </a:p>
        </p:txBody>
      </p:sp>
      <p:sp>
        <p:nvSpPr>
          <p:cNvPr id="402" name="נמשכת ההמתנה האקטיבית של כלל השחקנים להתעצבות מחודשת של המערכת הרשותית - אם באמצעות בחירות ואם בעקבות &quot;היעלמות&quot; אבו מאזן. כלל הגורמים ימשיכו לפעול &quot;לשיפור עמדות&quot; אך מבלי לאתגר את שליטת אבו מאזן."/>
          <p:cNvSpPr txBox="1"/>
          <p:nvPr/>
        </p:nvSpPr>
        <p:spPr>
          <a:xfrm>
            <a:off x="382863" y="12266244"/>
            <a:ext cx="22960394"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3200" b="1">
                <a:solidFill>
                  <a:srgbClr val="FFFFFF"/>
                </a:solidFill>
                <a:latin typeface="Assistant"/>
                <a:ea typeface="Assistant"/>
                <a:cs typeface="Assistant"/>
                <a:sym typeface="Assistant"/>
              </a:defRPr>
            </a:lvl1pPr>
          </a:lstStyle>
          <a:p>
            <a:pPr rtl="0"/>
            <a:r>
              <a:rPr lang="en-US" sz="3600" dirty="0"/>
              <a:t>The active wait</a:t>
            </a:r>
            <a:r>
              <a:rPr lang="he-IL" sz="3600" dirty="0"/>
              <a:t> </a:t>
            </a:r>
            <a:r>
              <a:rPr lang="en-US" sz="3600" dirty="0"/>
              <a:t>of all players continues to be reshaped by the PA system - whether through elections or following the disappearance of Abbas. All factors will continue to "improve positions" without challenging Abbas’ power</a:t>
            </a:r>
            <a:endParaRPr sz="3600" dirty="0"/>
          </a:p>
        </p:txBody>
      </p:sp>
      <p:sp>
        <p:nvSpPr>
          <p:cNvPr id="2" name="Rectangle 1">
            <a:extLst>
              <a:ext uri="{FF2B5EF4-FFF2-40B4-BE49-F238E27FC236}">
                <a16:creationId xmlns:a16="http://schemas.microsoft.com/office/drawing/2014/main" id="{7576033F-207C-485F-B5DA-3634AC1F7EDC}"/>
              </a:ext>
            </a:extLst>
          </p:cNvPr>
          <p:cNvSpPr/>
          <p:nvPr/>
        </p:nvSpPr>
        <p:spPr>
          <a:xfrm>
            <a:off x="9456526" y="5149759"/>
            <a:ext cx="3265851" cy="1569660"/>
          </a:xfrm>
          <a:prstGeom prst="rect">
            <a:avLst/>
          </a:prstGeom>
          <a:ln w="12700">
            <a:miter lim="400000"/>
          </a:ln>
        </p:spPr>
        <p:txBody>
          <a:bodyPr wrap="square" lIns="45719" rIns="45719">
            <a:spAutoFit/>
          </a:bodyPr>
          <a:lstStyle/>
          <a:p>
            <a:pPr algn="ctr" defTabSz="914400" rtl="1">
              <a:spcBef>
                <a:spcPts val="0"/>
              </a:spcBef>
            </a:pPr>
            <a:r>
              <a:rPr lang="en-US" sz="3200" b="1" dirty="0">
                <a:solidFill>
                  <a:srgbClr val="FFFFFF"/>
                </a:solidFill>
                <a:latin typeface="Assistant"/>
              </a:rPr>
              <a:t>Camp Faraj-</a:t>
            </a:r>
          </a:p>
          <a:p>
            <a:pPr algn="ctr" defTabSz="914400" rtl="1">
              <a:spcBef>
                <a:spcPts val="0"/>
              </a:spcBef>
            </a:pPr>
            <a:r>
              <a:rPr lang="en-US" sz="3200" b="1" dirty="0" err="1">
                <a:solidFill>
                  <a:srgbClr val="FFFFFF"/>
                </a:solidFill>
                <a:latin typeface="Assistant"/>
              </a:rPr>
              <a:t>Aloul</a:t>
            </a:r>
            <a:r>
              <a:rPr lang="en-US" sz="3200" b="1" dirty="0">
                <a:solidFill>
                  <a:srgbClr val="FFFFFF"/>
                </a:solidFill>
                <a:latin typeface="Assistant"/>
              </a:rPr>
              <a:t>-</a:t>
            </a:r>
          </a:p>
          <a:p>
            <a:pPr algn="ctr" defTabSz="914400" rtl="1">
              <a:spcBef>
                <a:spcPts val="0"/>
              </a:spcBef>
            </a:pPr>
            <a:r>
              <a:rPr lang="en-US" sz="3200" b="1" dirty="0" err="1">
                <a:solidFill>
                  <a:srgbClr val="FFFFFF"/>
                </a:solidFill>
                <a:latin typeface="Assistant"/>
              </a:rPr>
              <a:t>Alsheikh</a:t>
            </a:r>
            <a:endParaRPr lang="en-US" sz="3200" b="1" dirty="0">
              <a:solidFill>
                <a:srgbClr val="FFFFFF"/>
              </a:solidFill>
              <a:latin typeface="Assistant"/>
            </a:endParaRPr>
          </a:p>
        </p:txBody>
      </p:sp>
      <p:sp>
        <p:nvSpPr>
          <p:cNvPr id="3" name="Rectangle 2">
            <a:extLst>
              <a:ext uri="{FF2B5EF4-FFF2-40B4-BE49-F238E27FC236}">
                <a16:creationId xmlns:a16="http://schemas.microsoft.com/office/drawing/2014/main" id="{8D9AB125-DF4D-4C92-BC8A-26D0CB74EB84}"/>
              </a:ext>
            </a:extLst>
          </p:cNvPr>
          <p:cNvSpPr/>
          <p:nvPr/>
        </p:nvSpPr>
        <p:spPr>
          <a:xfrm>
            <a:off x="10315842" y="6858000"/>
            <a:ext cx="1547218" cy="523220"/>
          </a:xfrm>
          <a:prstGeom prst="rect">
            <a:avLst/>
          </a:prstGeom>
        </p:spPr>
        <p:txBody>
          <a:bodyPr wrap="none">
            <a:spAutoFit/>
          </a:bodyPr>
          <a:lstStyle/>
          <a:p>
            <a:pPr algn="ctr" defTabSz="914400" rtl="1">
              <a:spcBef>
                <a:spcPts val="0"/>
              </a:spcBef>
            </a:pPr>
            <a:r>
              <a:rPr lang="en-US" sz="2800" b="1" dirty="0">
                <a:solidFill>
                  <a:srgbClr val="FFFFFF"/>
                </a:solidFill>
                <a:latin typeface="Assistant"/>
              </a:rPr>
              <a:t>*</a:t>
            </a:r>
            <a:r>
              <a:rPr lang="en-US" sz="2400" b="1" dirty="0" err="1">
                <a:solidFill>
                  <a:srgbClr val="FFFFFF"/>
                </a:solidFill>
                <a:latin typeface="Assistant"/>
              </a:rPr>
              <a:t>Shtayyeh</a:t>
            </a:r>
            <a:endParaRPr lang="en-US" sz="2800" b="1" dirty="0">
              <a:solidFill>
                <a:srgbClr val="FFFFFF"/>
              </a:solidFill>
              <a:latin typeface="Assistan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מגמות בציבור האיו״שי"/>
          <p:cNvSpPr txBox="1">
            <a:spLocks noGrp="1"/>
          </p:cNvSpPr>
          <p:nvPr>
            <p:ph type="title"/>
          </p:nvPr>
        </p:nvSpPr>
        <p:spPr>
          <a:xfrm>
            <a:off x="2882349" y="542832"/>
            <a:ext cx="17274208" cy="1671030"/>
          </a:xfrm>
          <a:prstGeom prst="rect">
            <a:avLst/>
          </a:prstGeom>
        </p:spPr>
        <p:txBody>
          <a:bodyPr>
            <a:noAutofit/>
          </a:bodyPr>
          <a:lstStyle>
            <a:lvl1pPr defTabSz="584200">
              <a:defRPr sz="10100" b="1">
                <a:latin typeface="Assistant"/>
                <a:ea typeface="Assistant"/>
                <a:cs typeface="Assistant"/>
                <a:sym typeface="Assistant"/>
              </a:defRPr>
            </a:lvl1pPr>
          </a:lstStyle>
          <a:p>
            <a:pPr algn="ctr"/>
            <a:r>
              <a:rPr lang="en-US" sz="6600" dirty="0"/>
              <a:t>Trends in the Judea &amp; Samaria Public</a:t>
            </a:r>
            <a:endParaRPr sz="6600" dirty="0"/>
          </a:p>
        </p:txBody>
      </p:sp>
      <p:pic>
        <p:nvPicPr>
          <p:cNvPr id="508" name="Line" descr="Line"/>
          <p:cNvPicPr>
            <a:picLocks/>
          </p:cNvPicPr>
          <p:nvPr/>
        </p:nvPicPr>
        <p:blipFill>
          <a:blip r:embed="rId2" cstate="print"/>
          <a:stretch>
            <a:fillRect/>
          </a:stretch>
        </p:blipFill>
        <p:spPr>
          <a:xfrm>
            <a:off x="6742366" y="2052030"/>
            <a:ext cx="10883558" cy="101601"/>
          </a:xfrm>
          <a:prstGeom prst="rect">
            <a:avLst/>
          </a:prstGeom>
        </p:spPr>
      </p:pic>
      <p:grpSp>
        <p:nvGrpSpPr>
          <p:cNvPr id="512" name="Group"/>
          <p:cNvGrpSpPr/>
          <p:nvPr/>
        </p:nvGrpSpPr>
        <p:grpSpPr>
          <a:xfrm>
            <a:off x="1323895" y="2225709"/>
            <a:ext cx="3847195" cy="8373380"/>
            <a:chOff x="0" y="0"/>
            <a:chExt cx="3788692" cy="6597650"/>
          </a:xfrm>
        </p:grpSpPr>
        <p:sp>
          <p:nvSpPr>
            <p:cNvPr id="510" name="Shape"/>
            <p:cNvSpPr/>
            <p:nvPr/>
          </p:nvSpPr>
          <p:spPr>
            <a:xfrm>
              <a:off x="0" y="0"/>
              <a:ext cx="3788692" cy="659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r" defTabSz="914400">
                <a:spcBef>
                  <a:spcPts val="0"/>
                </a:spcBef>
                <a:defRPr sz="1800">
                  <a:solidFill>
                    <a:srgbClr val="000000"/>
                  </a:solidFill>
                  <a:latin typeface="Calibri"/>
                  <a:ea typeface="Calibri"/>
                  <a:cs typeface="Calibri"/>
                  <a:sym typeface="Calibri"/>
                </a:defRPr>
              </a:pPr>
              <a:endParaRPr/>
            </a:p>
          </p:txBody>
        </p:sp>
        <p:pic>
          <p:nvPicPr>
            <p:cNvPr id="511" name="image76.jpeg" descr="image76.jpeg"/>
            <p:cNvPicPr>
              <a:picLocks noChangeAspect="1"/>
            </p:cNvPicPr>
            <p:nvPr/>
          </p:nvPicPr>
          <p:blipFill>
            <a:blip r:embed="rId3" cstate="print"/>
            <a:srcRect l="25873" t="8000" r="37265" b="60769"/>
            <a:stretch>
              <a:fillRect/>
            </a:stretch>
          </p:blipFill>
          <p:spPr>
            <a:xfrm>
              <a:off x="-1" y="0"/>
              <a:ext cx="3788570" cy="65976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38100" cap="flat">
              <a:solidFill>
                <a:srgbClr val="000000"/>
              </a:solidFill>
              <a:prstDash val="solid"/>
              <a:round/>
            </a:ln>
            <a:effectLst/>
          </p:spPr>
        </p:pic>
      </p:grpSp>
      <p:grpSp>
        <p:nvGrpSpPr>
          <p:cNvPr id="532" name="Group"/>
          <p:cNvGrpSpPr/>
          <p:nvPr/>
        </p:nvGrpSpPr>
        <p:grpSpPr>
          <a:xfrm>
            <a:off x="3247429" y="3040648"/>
            <a:ext cx="18130914" cy="9419870"/>
            <a:chOff x="1704453" y="0"/>
            <a:chExt cx="18130912" cy="9419868"/>
          </a:xfrm>
        </p:grpSpPr>
        <p:sp>
          <p:nvSpPr>
            <p:cNvPr id="513" name="Group"/>
            <p:cNvSpPr txBox="1"/>
            <p:nvPr/>
          </p:nvSpPr>
          <p:spPr>
            <a:xfrm>
              <a:off x="1704453" y="8445331"/>
              <a:ext cx="18130912" cy="974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noAutofit/>
            </a:bodyPr>
            <a:lstStyle>
              <a:lvl1pPr algn="ctr" defTabSz="914400" rtl="1">
                <a:spcBef>
                  <a:spcPts val="0"/>
                </a:spcBef>
                <a:defRPr b="1">
                  <a:solidFill>
                    <a:srgbClr val="56A3D5"/>
                  </a:solidFill>
                  <a:latin typeface="Assistant"/>
                  <a:ea typeface="Assistant"/>
                  <a:cs typeface="Assistant"/>
                  <a:sym typeface="Assistant"/>
                </a:defRPr>
              </a:lvl1pPr>
            </a:lstStyle>
            <a:p>
              <a:pPr>
                <a:lnSpc>
                  <a:spcPct val="150000"/>
                </a:lnSpc>
              </a:pPr>
              <a:r>
                <a:rPr sz="4000" dirty="0" err="1">
                  <a:solidFill>
                    <a:schemeClr val="tx2">
                      <a:lumMod val="20000"/>
                      <a:lumOff val="80000"/>
                    </a:schemeClr>
                  </a:solidFill>
                </a:rPr>
                <a:t>הגישה</a:t>
              </a:r>
              <a:r>
                <a:rPr sz="4000" dirty="0">
                  <a:solidFill>
                    <a:schemeClr val="tx2">
                      <a:lumMod val="20000"/>
                      <a:lumOff val="80000"/>
                    </a:schemeClr>
                  </a:solidFill>
                </a:rPr>
                <a:t> </a:t>
              </a:r>
              <a:r>
                <a:rPr sz="4000" dirty="0" err="1">
                  <a:solidFill>
                    <a:schemeClr val="tx2">
                      <a:lumMod val="20000"/>
                      <a:lumOff val="80000"/>
                    </a:schemeClr>
                  </a:solidFill>
                </a:rPr>
                <a:t>הפרגמטית-אינדיבידואליסטית</a:t>
              </a:r>
              <a:r>
                <a:rPr sz="4000" dirty="0">
                  <a:solidFill>
                    <a:schemeClr val="tx2">
                      <a:lumMod val="20000"/>
                      <a:lumOff val="80000"/>
                    </a:schemeClr>
                  </a:solidFill>
                </a:rPr>
                <a:t>, </a:t>
              </a:r>
              <a:r>
                <a:rPr sz="4000" dirty="0" err="1">
                  <a:solidFill>
                    <a:schemeClr val="tx2">
                      <a:lumMod val="20000"/>
                      <a:lumOff val="80000"/>
                    </a:schemeClr>
                  </a:solidFill>
                </a:rPr>
                <a:t>המיקוד</a:t>
              </a:r>
              <a:r>
                <a:rPr sz="4000" dirty="0">
                  <a:solidFill>
                    <a:schemeClr val="tx2">
                      <a:lumMod val="20000"/>
                      <a:lumOff val="80000"/>
                    </a:schemeClr>
                  </a:solidFill>
                </a:rPr>
                <a:t> </a:t>
              </a:r>
              <a:r>
                <a:rPr sz="4000" dirty="0" err="1">
                  <a:solidFill>
                    <a:schemeClr val="tx2">
                      <a:lumMod val="20000"/>
                      <a:lumOff val="80000"/>
                    </a:schemeClr>
                  </a:solidFill>
                </a:rPr>
                <a:t>במרקם</a:t>
              </a:r>
              <a:r>
                <a:rPr sz="4000" dirty="0">
                  <a:solidFill>
                    <a:schemeClr val="tx2">
                      <a:lumMod val="20000"/>
                      <a:lumOff val="80000"/>
                    </a:schemeClr>
                  </a:solidFill>
                </a:rPr>
                <a:t>/</a:t>
              </a:r>
              <a:r>
                <a:rPr sz="4000" dirty="0" err="1">
                  <a:solidFill>
                    <a:schemeClr val="tx2">
                      <a:lumMod val="20000"/>
                      <a:lumOff val="80000"/>
                    </a:schemeClr>
                  </a:solidFill>
                </a:rPr>
                <a:t>איכות</a:t>
              </a:r>
              <a:r>
                <a:rPr sz="4000" dirty="0">
                  <a:solidFill>
                    <a:schemeClr val="tx2">
                      <a:lumMod val="20000"/>
                      <a:lumOff val="80000"/>
                    </a:schemeClr>
                  </a:solidFill>
                </a:rPr>
                <a:t> </a:t>
              </a:r>
              <a:r>
                <a:rPr sz="4000" dirty="0" err="1">
                  <a:solidFill>
                    <a:schemeClr val="tx2">
                      <a:lumMod val="20000"/>
                      <a:lumOff val="80000"/>
                    </a:schemeClr>
                  </a:solidFill>
                </a:rPr>
                <a:t>החיים</a:t>
              </a:r>
              <a:r>
                <a:rPr sz="4000" dirty="0">
                  <a:solidFill>
                    <a:schemeClr val="tx2">
                      <a:lumMod val="20000"/>
                      <a:lumOff val="80000"/>
                    </a:schemeClr>
                  </a:solidFill>
                </a:rPr>
                <a:t>, </a:t>
              </a:r>
              <a:r>
                <a:rPr sz="4000" dirty="0" err="1">
                  <a:solidFill>
                    <a:schemeClr val="tx2">
                      <a:lumMod val="20000"/>
                      <a:lumOff val="80000"/>
                    </a:schemeClr>
                  </a:solidFill>
                </a:rPr>
                <a:t>הניכור</a:t>
              </a:r>
              <a:r>
                <a:rPr sz="4000" dirty="0">
                  <a:solidFill>
                    <a:schemeClr val="tx2">
                      <a:lumMod val="20000"/>
                      <a:lumOff val="80000"/>
                    </a:schemeClr>
                  </a:solidFill>
                </a:rPr>
                <a:t> </a:t>
              </a:r>
              <a:r>
                <a:rPr sz="4000" dirty="0" err="1">
                  <a:solidFill>
                    <a:schemeClr val="tx2">
                      <a:lumMod val="20000"/>
                      <a:lumOff val="80000"/>
                    </a:schemeClr>
                  </a:solidFill>
                </a:rPr>
                <a:t>מול</a:t>
              </a:r>
              <a:r>
                <a:rPr sz="4000" dirty="0">
                  <a:solidFill>
                    <a:schemeClr val="tx2">
                      <a:lumMod val="20000"/>
                      <a:lumOff val="80000"/>
                    </a:schemeClr>
                  </a:solidFill>
                </a:rPr>
                <a:t> </a:t>
              </a:r>
              <a:r>
                <a:rPr sz="4000" dirty="0" err="1">
                  <a:solidFill>
                    <a:schemeClr val="tx2">
                      <a:lumMod val="20000"/>
                      <a:lumOff val="80000"/>
                    </a:schemeClr>
                  </a:solidFill>
                </a:rPr>
                <a:t>ההנהגה</a:t>
              </a:r>
              <a:r>
                <a:rPr sz="4000" dirty="0">
                  <a:solidFill>
                    <a:schemeClr val="tx2">
                      <a:lumMod val="20000"/>
                      <a:lumOff val="80000"/>
                    </a:schemeClr>
                  </a:solidFill>
                </a:rPr>
                <a:t> </a:t>
              </a:r>
              <a:r>
                <a:rPr sz="4000" dirty="0" err="1">
                  <a:solidFill>
                    <a:schemeClr val="tx2">
                      <a:lumMod val="20000"/>
                      <a:lumOff val="80000"/>
                    </a:schemeClr>
                  </a:solidFill>
                </a:rPr>
                <a:t>והניתוק</a:t>
              </a:r>
              <a:r>
                <a:rPr sz="4000" dirty="0">
                  <a:solidFill>
                    <a:schemeClr val="tx2">
                      <a:lumMod val="20000"/>
                      <a:lumOff val="80000"/>
                    </a:schemeClr>
                  </a:solidFill>
                </a:rPr>
                <a:t> </a:t>
              </a:r>
              <a:r>
                <a:rPr sz="4000" dirty="0" err="1">
                  <a:solidFill>
                    <a:schemeClr val="tx2">
                      <a:lumMod val="20000"/>
                      <a:lumOff val="80000"/>
                    </a:schemeClr>
                  </a:solidFill>
                </a:rPr>
                <a:t>הגובר</a:t>
              </a:r>
              <a:r>
                <a:rPr sz="4000" dirty="0">
                  <a:solidFill>
                    <a:schemeClr val="tx2">
                      <a:lumMod val="20000"/>
                      <a:lumOff val="80000"/>
                    </a:schemeClr>
                  </a:solidFill>
                </a:rPr>
                <a:t> </a:t>
              </a:r>
              <a:r>
                <a:rPr sz="4000" dirty="0" err="1">
                  <a:solidFill>
                    <a:schemeClr val="tx2">
                      <a:lumMod val="20000"/>
                      <a:lumOff val="80000"/>
                    </a:schemeClr>
                  </a:solidFill>
                </a:rPr>
                <a:t>מול</a:t>
              </a:r>
              <a:r>
                <a:rPr sz="4000" dirty="0">
                  <a:solidFill>
                    <a:schemeClr val="tx2">
                      <a:lumMod val="20000"/>
                      <a:lumOff val="80000"/>
                    </a:schemeClr>
                  </a:solidFill>
                </a:rPr>
                <a:t> </a:t>
              </a:r>
              <a:r>
                <a:rPr sz="4000" dirty="0" err="1">
                  <a:solidFill>
                    <a:schemeClr val="tx2">
                      <a:lumMod val="20000"/>
                      <a:lumOff val="80000"/>
                    </a:schemeClr>
                  </a:solidFill>
                </a:rPr>
                <a:t>הרצועה</a:t>
              </a:r>
              <a:r>
                <a:rPr sz="4000" dirty="0">
                  <a:solidFill>
                    <a:schemeClr val="tx2">
                      <a:lumMod val="20000"/>
                      <a:lumOff val="80000"/>
                    </a:schemeClr>
                  </a:solidFill>
                </a:rPr>
                <a:t>, </a:t>
              </a:r>
              <a:r>
                <a:rPr sz="4000" dirty="0" err="1">
                  <a:solidFill>
                    <a:schemeClr val="tx2">
                      <a:lumMod val="20000"/>
                      <a:lumOff val="80000"/>
                    </a:schemeClr>
                  </a:solidFill>
                </a:rPr>
                <a:t>דוחקים</a:t>
              </a:r>
              <a:r>
                <a:rPr sz="4000" dirty="0">
                  <a:solidFill>
                    <a:schemeClr val="tx2">
                      <a:lumMod val="20000"/>
                      <a:lumOff val="80000"/>
                    </a:schemeClr>
                  </a:solidFill>
                </a:rPr>
                <a:t> </a:t>
              </a:r>
              <a:r>
                <a:rPr sz="4000" dirty="0" err="1">
                  <a:solidFill>
                    <a:schemeClr val="tx2">
                      <a:lumMod val="20000"/>
                      <a:lumOff val="80000"/>
                    </a:schemeClr>
                  </a:solidFill>
                </a:rPr>
                <a:t>את</a:t>
              </a:r>
              <a:r>
                <a:rPr sz="4000" dirty="0">
                  <a:solidFill>
                    <a:schemeClr val="tx2">
                      <a:lumMod val="20000"/>
                      <a:lumOff val="80000"/>
                    </a:schemeClr>
                  </a:solidFill>
                </a:rPr>
                <a:t> </a:t>
              </a:r>
              <a:r>
                <a:rPr sz="4000" dirty="0" err="1">
                  <a:solidFill>
                    <a:schemeClr val="tx2">
                      <a:lumMod val="20000"/>
                      <a:lumOff val="80000"/>
                    </a:schemeClr>
                  </a:solidFill>
                </a:rPr>
                <a:t>המאווים</a:t>
              </a:r>
              <a:r>
                <a:rPr sz="4000" dirty="0">
                  <a:solidFill>
                    <a:schemeClr val="tx2">
                      <a:lumMod val="20000"/>
                      <a:lumOff val="80000"/>
                    </a:schemeClr>
                  </a:solidFill>
                </a:rPr>
                <a:t> </a:t>
              </a:r>
              <a:r>
                <a:rPr sz="4000" dirty="0" err="1">
                  <a:solidFill>
                    <a:schemeClr val="tx2">
                      <a:lumMod val="20000"/>
                      <a:lumOff val="80000"/>
                    </a:schemeClr>
                  </a:solidFill>
                </a:rPr>
                <a:t>הלאומיים</a:t>
              </a:r>
              <a:r>
                <a:rPr sz="4000" dirty="0">
                  <a:solidFill>
                    <a:schemeClr val="tx2">
                      <a:lumMod val="20000"/>
                      <a:lumOff val="80000"/>
                    </a:schemeClr>
                  </a:solidFill>
                </a:rPr>
                <a:t> </a:t>
              </a:r>
              <a:r>
                <a:rPr sz="4000" dirty="0" err="1">
                  <a:solidFill>
                    <a:schemeClr val="tx2">
                      <a:lumMod val="20000"/>
                      <a:lumOff val="80000"/>
                    </a:schemeClr>
                  </a:solidFill>
                </a:rPr>
                <a:t>לשוליים</a:t>
              </a:r>
              <a:r>
                <a:rPr sz="4000" dirty="0">
                  <a:solidFill>
                    <a:schemeClr val="tx2">
                      <a:lumMod val="20000"/>
                      <a:lumOff val="80000"/>
                    </a:schemeClr>
                  </a:solidFill>
                </a:rPr>
                <a:t> </a:t>
              </a:r>
              <a:r>
                <a:rPr sz="4000" dirty="0" err="1">
                  <a:solidFill>
                    <a:schemeClr val="tx2">
                      <a:lumMod val="20000"/>
                      <a:lumOff val="80000"/>
                    </a:schemeClr>
                  </a:solidFill>
                </a:rPr>
                <a:t>ומקטינים</a:t>
              </a:r>
              <a:r>
                <a:rPr sz="4000" dirty="0">
                  <a:solidFill>
                    <a:schemeClr val="tx2">
                      <a:lumMod val="20000"/>
                      <a:lumOff val="80000"/>
                    </a:schemeClr>
                  </a:solidFill>
                </a:rPr>
                <a:t> </a:t>
              </a:r>
              <a:r>
                <a:rPr sz="4000" dirty="0" err="1">
                  <a:solidFill>
                    <a:schemeClr val="tx2">
                      <a:lumMod val="20000"/>
                      <a:lumOff val="80000"/>
                    </a:schemeClr>
                  </a:solidFill>
                </a:rPr>
                <a:t>את</a:t>
              </a:r>
              <a:r>
                <a:rPr sz="4000" dirty="0">
                  <a:solidFill>
                    <a:schemeClr val="tx2">
                      <a:lumMod val="20000"/>
                      <a:lumOff val="80000"/>
                    </a:schemeClr>
                  </a:solidFill>
                </a:rPr>
                <a:t> </a:t>
              </a:r>
              <a:r>
                <a:rPr sz="4000" dirty="0" err="1">
                  <a:solidFill>
                    <a:schemeClr val="tx2">
                      <a:lumMod val="20000"/>
                      <a:lumOff val="80000"/>
                    </a:schemeClr>
                  </a:solidFill>
                </a:rPr>
                <a:t>הסבירות</a:t>
              </a:r>
              <a:r>
                <a:rPr sz="4000" dirty="0">
                  <a:solidFill>
                    <a:schemeClr val="tx2">
                      <a:lumMod val="20000"/>
                      <a:lumOff val="80000"/>
                    </a:schemeClr>
                  </a:solidFill>
                </a:rPr>
                <a:t> </a:t>
              </a:r>
              <a:r>
                <a:rPr sz="4000" dirty="0" err="1">
                  <a:solidFill>
                    <a:schemeClr val="tx2">
                      <a:lumMod val="20000"/>
                      <a:lumOff val="80000"/>
                    </a:schemeClr>
                  </a:solidFill>
                </a:rPr>
                <a:t>להתפרצות</a:t>
              </a:r>
              <a:r>
                <a:rPr sz="4000" dirty="0">
                  <a:solidFill>
                    <a:schemeClr val="tx2">
                      <a:lumMod val="20000"/>
                      <a:lumOff val="80000"/>
                    </a:schemeClr>
                  </a:solidFill>
                </a:rPr>
                <a:t> </a:t>
              </a:r>
              <a:r>
                <a:rPr sz="4000" dirty="0" err="1">
                  <a:solidFill>
                    <a:schemeClr val="tx2">
                      <a:lumMod val="20000"/>
                      <a:lumOff val="80000"/>
                    </a:schemeClr>
                  </a:solidFill>
                </a:rPr>
                <a:t>עממית</a:t>
              </a:r>
              <a:r>
                <a:rPr sz="4000" dirty="0">
                  <a:solidFill>
                    <a:schemeClr val="tx2">
                      <a:lumMod val="20000"/>
                      <a:lumOff val="80000"/>
                    </a:schemeClr>
                  </a:solidFill>
                </a:rPr>
                <a:t> </a:t>
              </a:r>
              <a:r>
                <a:rPr sz="4000" dirty="0" err="1">
                  <a:solidFill>
                    <a:schemeClr val="tx2">
                      <a:lumMod val="20000"/>
                      <a:lumOff val="80000"/>
                    </a:schemeClr>
                  </a:solidFill>
                </a:rPr>
                <a:t>רחבה</a:t>
              </a:r>
              <a:r>
                <a:rPr sz="4000" dirty="0">
                  <a:solidFill>
                    <a:schemeClr val="tx2">
                      <a:lumMod val="20000"/>
                      <a:lumOff val="80000"/>
                    </a:schemeClr>
                  </a:solidFill>
                </a:rPr>
                <a:t>.</a:t>
              </a:r>
            </a:p>
          </p:txBody>
        </p:sp>
        <p:grpSp>
          <p:nvGrpSpPr>
            <p:cNvPr id="516" name="Group"/>
            <p:cNvGrpSpPr/>
            <p:nvPr/>
          </p:nvGrpSpPr>
          <p:grpSpPr>
            <a:xfrm>
              <a:off x="11087398" y="0"/>
              <a:ext cx="5624398" cy="2012371"/>
              <a:chOff x="0" y="0"/>
              <a:chExt cx="5624396" cy="2012370"/>
            </a:xfrm>
          </p:grpSpPr>
          <p:sp>
            <p:nvSpPr>
              <p:cNvPr id="514" name="Rectangle"/>
              <p:cNvSpPr/>
              <p:nvPr/>
            </p:nvSpPr>
            <p:spPr>
              <a:xfrm>
                <a:off x="-1" y="-1"/>
                <a:ext cx="5624398" cy="2012372"/>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15" name="ניכור מול ההנהגה,…"/>
              <p:cNvSpPr txBox="1"/>
              <p:nvPr/>
            </p:nvSpPr>
            <p:spPr>
              <a:xfrm>
                <a:off x="-1" y="484921"/>
                <a:ext cx="5624398" cy="1042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defTabSz="914400" rtl="1">
                  <a:spcBef>
                    <a:spcPts val="0"/>
                  </a:spcBef>
                  <a:defRPr sz="3100">
                    <a:solidFill>
                      <a:srgbClr val="FFFFFF"/>
                    </a:solidFill>
                    <a:latin typeface="Assistant"/>
                    <a:ea typeface="Assistant"/>
                    <a:cs typeface="Assistant"/>
                    <a:sym typeface="Assistant"/>
                  </a:defRPr>
                </a:pPr>
                <a:r>
                  <a:rPr sz="4000" dirty="0" err="1"/>
                  <a:t>ניכור</a:t>
                </a:r>
                <a:r>
                  <a:rPr sz="4000" dirty="0"/>
                  <a:t> </a:t>
                </a:r>
                <a:r>
                  <a:rPr sz="4000" dirty="0" err="1"/>
                  <a:t>מול</a:t>
                </a:r>
                <a:r>
                  <a:rPr sz="4000" dirty="0"/>
                  <a:t> </a:t>
                </a:r>
                <a:r>
                  <a:rPr sz="4000" dirty="0" err="1"/>
                  <a:t>ההנהגה</a:t>
                </a:r>
                <a:r>
                  <a:rPr sz="4000" dirty="0"/>
                  <a:t>,</a:t>
                </a:r>
              </a:p>
              <a:p>
                <a:pPr algn="ctr" defTabSz="914400" rtl="1">
                  <a:spcBef>
                    <a:spcPts val="0"/>
                  </a:spcBef>
                  <a:defRPr sz="3100">
                    <a:solidFill>
                      <a:srgbClr val="FFFFFF"/>
                    </a:solidFill>
                    <a:latin typeface="Assistant"/>
                    <a:ea typeface="Assistant"/>
                    <a:cs typeface="Assistant"/>
                    <a:sym typeface="Assistant"/>
                  </a:defRPr>
                </a:pPr>
                <a:r>
                  <a:rPr sz="4000" dirty="0" err="1"/>
                  <a:t>הנתפסת</a:t>
                </a:r>
                <a:r>
                  <a:rPr sz="4000" dirty="0"/>
                  <a:t> </a:t>
                </a:r>
                <a:r>
                  <a:rPr sz="4000" dirty="0" err="1"/>
                  <a:t>כמושחתת</a:t>
                </a:r>
                <a:r>
                  <a:rPr sz="4000" dirty="0"/>
                  <a:t> </a:t>
                </a:r>
                <a:r>
                  <a:rPr sz="4000" dirty="0" err="1"/>
                  <a:t>ומסואבת</a:t>
                </a:r>
                <a:endParaRPr sz="4000" dirty="0"/>
              </a:p>
            </p:txBody>
          </p:sp>
        </p:grpSp>
        <p:grpSp>
          <p:nvGrpSpPr>
            <p:cNvPr id="519" name="Group"/>
            <p:cNvGrpSpPr/>
            <p:nvPr/>
          </p:nvGrpSpPr>
          <p:grpSpPr>
            <a:xfrm>
              <a:off x="11087398" y="2352096"/>
              <a:ext cx="5624398" cy="2002137"/>
              <a:chOff x="0" y="0"/>
              <a:chExt cx="5624396" cy="2002135"/>
            </a:xfrm>
          </p:grpSpPr>
          <p:sp>
            <p:nvSpPr>
              <p:cNvPr id="517" name="Rectangle"/>
              <p:cNvSpPr/>
              <p:nvPr/>
            </p:nvSpPr>
            <p:spPr>
              <a:xfrm>
                <a:off x="-1" y="0"/>
                <a:ext cx="5624398" cy="2002136"/>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457200">
                  <a:lnSpc>
                    <a:spcPct val="90000"/>
                  </a:lnSpc>
                  <a:spcBef>
                    <a:spcPts val="0"/>
                  </a:spcBef>
                  <a:defRPr sz="3700">
                    <a:solidFill>
                      <a:srgbClr val="FFFFFF"/>
                    </a:solidFill>
                    <a:latin typeface="Assistant"/>
                    <a:ea typeface="Assistant"/>
                    <a:cs typeface="Assistant"/>
                    <a:sym typeface="Assistant"/>
                  </a:defRPr>
                </a:pPr>
                <a:endParaRPr sz="4800"/>
              </a:p>
            </p:txBody>
          </p:sp>
          <p:sp>
            <p:nvSpPr>
              <p:cNvPr id="518" name="תמיכה עקרונית בלעומתיות מול ישראל ללא נכונות לשלם המחיר הכרוך בה"/>
              <p:cNvSpPr txBox="1"/>
              <p:nvPr/>
            </p:nvSpPr>
            <p:spPr>
              <a:xfrm>
                <a:off x="-1" y="298495"/>
                <a:ext cx="5624398" cy="14051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457200" rtl="1">
                  <a:lnSpc>
                    <a:spcPct val="90000"/>
                  </a:lnSpc>
                  <a:spcBef>
                    <a:spcPts val="0"/>
                  </a:spcBef>
                  <a:defRPr sz="3100">
                    <a:solidFill>
                      <a:srgbClr val="FFFFFF"/>
                    </a:solidFill>
                    <a:latin typeface="Assistant"/>
                    <a:ea typeface="Assistant"/>
                    <a:cs typeface="Assistant"/>
                    <a:sym typeface="Assistant"/>
                  </a:defRPr>
                </a:lvl1pPr>
              </a:lstStyle>
              <a:p>
                <a:r>
                  <a:rPr sz="4000"/>
                  <a:t>תמיכה עקרונית בלעומתיות מול ישראל ללא נכונות לשלם המחיר הכרוך בה</a:t>
                </a:r>
              </a:p>
            </p:txBody>
          </p:sp>
        </p:grpSp>
        <p:grpSp>
          <p:nvGrpSpPr>
            <p:cNvPr id="522" name="Group"/>
            <p:cNvGrpSpPr/>
            <p:nvPr/>
          </p:nvGrpSpPr>
          <p:grpSpPr>
            <a:xfrm>
              <a:off x="11087398" y="4693956"/>
              <a:ext cx="5624398" cy="2154275"/>
              <a:chOff x="0" y="0"/>
              <a:chExt cx="5624396" cy="2154273"/>
            </a:xfrm>
          </p:grpSpPr>
          <p:sp>
            <p:nvSpPr>
              <p:cNvPr id="520" name="Rectangle"/>
              <p:cNvSpPr/>
              <p:nvPr/>
            </p:nvSpPr>
            <p:spPr>
              <a:xfrm>
                <a:off x="-1" y="-1"/>
                <a:ext cx="5624398" cy="2154275"/>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2000">
                    <a:solidFill>
                      <a:srgbClr val="FFFFFF"/>
                    </a:solidFill>
                    <a:latin typeface="Segoe UI Semilight"/>
                    <a:ea typeface="Segoe UI Semilight"/>
                    <a:cs typeface="Segoe UI Semilight"/>
                    <a:sym typeface="Segoe UI Semilight"/>
                  </a:defRPr>
                </a:pPr>
                <a:endParaRPr sz="3200"/>
              </a:p>
            </p:txBody>
          </p:sp>
          <p:sp>
            <p:nvSpPr>
              <p:cNvPr id="521" name="אכזבה &quot;מבגידת&quot; העולם הערבי והפנמת מגמת הנורמליזציה"/>
              <p:cNvSpPr txBox="1"/>
              <p:nvPr/>
            </p:nvSpPr>
            <p:spPr>
              <a:xfrm>
                <a:off x="-1" y="555873"/>
                <a:ext cx="5624398" cy="1042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3100">
                    <a:solidFill>
                      <a:srgbClr val="FFFFFF"/>
                    </a:solidFill>
                    <a:latin typeface="Assistant"/>
                    <a:ea typeface="Assistant"/>
                    <a:cs typeface="Assistant"/>
                    <a:sym typeface="Assistant"/>
                  </a:defRPr>
                </a:lvl1pPr>
              </a:lstStyle>
              <a:p>
                <a:r>
                  <a:rPr sz="4000"/>
                  <a:t>אכזבה "מבגידת" העולם הערבי והפנמת מגמת הנורמליזציה</a:t>
                </a:r>
              </a:p>
            </p:txBody>
          </p:sp>
        </p:grpSp>
        <p:grpSp>
          <p:nvGrpSpPr>
            <p:cNvPr id="525" name="Group"/>
            <p:cNvGrpSpPr/>
            <p:nvPr/>
          </p:nvGrpSpPr>
          <p:grpSpPr>
            <a:xfrm>
              <a:off x="4565063" y="21541"/>
              <a:ext cx="5624398" cy="1961791"/>
              <a:chOff x="0" y="0"/>
              <a:chExt cx="5624396" cy="1961790"/>
            </a:xfrm>
          </p:grpSpPr>
          <p:sp>
            <p:nvSpPr>
              <p:cNvPr id="523" name="Rectangle"/>
              <p:cNvSpPr/>
              <p:nvPr/>
            </p:nvSpPr>
            <p:spPr>
              <a:xfrm>
                <a:off x="-1" y="-1"/>
                <a:ext cx="5624398" cy="1961792"/>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24" name="מיקוד בשימור מרקם החיים, והעדפת היציבות בשטח על קידום המאבק הלאומי"/>
              <p:cNvSpPr txBox="1"/>
              <p:nvPr/>
            </p:nvSpPr>
            <p:spPr>
              <a:xfrm>
                <a:off x="-1" y="232995"/>
                <a:ext cx="5624398" cy="149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2900">
                    <a:solidFill>
                      <a:srgbClr val="FFFFFF"/>
                    </a:solidFill>
                    <a:latin typeface="Assistant"/>
                    <a:ea typeface="Assistant"/>
                    <a:cs typeface="Assistant"/>
                    <a:sym typeface="Assistant"/>
                  </a:defRPr>
                </a:lvl1pPr>
              </a:lstStyle>
              <a:p>
                <a:r>
                  <a:rPr sz="4000"/>
                  <a:t>מיקוד בשימור מרקם החיים, והעדפת היציבות בשטח על קידום המאבק הלאומי</a:t>
                </a:r>
              </a:p>
            </p:txBody>
          </p:sp>
        </p:grpSp>
        <p:grpSp>
          <p:nvGrpSpPr>
            <p:cNvPr id="528" name="Group"/>
            <p:cNvGrpSpPr/>
            <p:nvPr/>
          </p:nvGrpSpPr>
          <p:grpSpPr>
            <a:xfrm>
              <a:off x="4565063" y="2352096"/>
              <a:ext cx="5624398" cy="2002137"/>
              <a:chOff x="0" y="0"/>
              <a:chExt cx="5624397" cy="2002135"/>
            </a:xfrm>
          </p:grpSpPr>
          <p:sp>
            <p:nvSpPr>
              <p:cNvPr id="526" name="Rectangle"/>
              <p:cNvSpPr/>
              <p:nvPr/>
            </p:nvSpPr>
            <p:spPr>
              <a:xfrm>
                <a:off x="-1" y="0"/>
                <a:ext cx="5624398" cy="2002136"/>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27" name="הדור הצעיר - דור אוסלו החצוי, &quot;זכרון טראומה קולקטיבי&quot; מוגבל"/>
              <p:cNvSpPr txBox="1"/>
              <p:nvPr/>
            </p:nvSpPr>
            <p:spPr>
              <a:xfrm>
                <a:off x="-1" y="429004"/>
                <a:ext cx="5624398" cy="1249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3100">
                    <a:solidFill>
                      <a:srgbClr val="FFFFFF"/>
                    </a:solidFill>
                    <a:latin typeface="Assistant"/>
                    <a:ea typeface="Assistant"/>
                    <a:cs typeface="Assistant"/>
                    <a:sym typeface="Assistant"/>
                  </a:defRPr>
                </a:lvl1pPr>
              </a:lstStyle>
              <a:p>
                <a:r>
                  <a:rPr sz="4000" dirty="0" err="1"/>
                  <a:t>הדור</a:t>
                </a:r>
                <a:r>
                  <a:rPr sz="4000" dirty="0"/>
                  <a:t> </a:t>
                </a:r>
                <a:r>
                  <a:rPr sz="4000" dirty="0" err="1"/>
                  <a:t>הצעיר</a:t>
                </a:r>
                <a:r>
                  <a:rPr sz="4000" dirty="0"/>
                  <a:t> - דור </a:t>
                </a:r>
                <a:r>
                  <a:rPr sz="4000" dirty="0" err="1"/>
                  <a:t>אוסלו</a:t>
                </a:r>
                <a:r>
                  <a:rPr sz="4000" dirty="0"/>
                  <a:t> </a:t>
                </a:r>
                <a:r>
                  <a:rPr sz="4000" dirty="0" err="1"/>
                  <a:t>החצוי</a:t>
                </a:r>
                <a:r>
                  <a:rPr sz="4000" dirty="0"/>
                  <a:t>, "</a:t>
                </a:r>
                <a:r>
                  <a:rPr sz="4000" dirty="0" err="1"/>
                  <a:t>זכרון</a:t>
                </a:r>
                <a:r>
                  <a:rPr sz="4000" dirty="0"/>
                  <a:t> </a:t>
                </a:r>
                <a:r>
                  <a:rPr sz="4000" dirty="0" err="1"/>
                  <a:t>טראומה</a:t>
                </a:r>
                <a:r>
                  <a:rPr sz="4000" dirty="0"/>
                  <a:t> </a:t>
                </a:r>
                <a:r>
                  <a:rPr sz="4000" dirty="0" err="1"/>
                  <a:t>קולקטיבי</a:t>
                </a:r>
                <a:r>
                  <a:rPr sz="4000" dirty="0"/>
                  <a:t>" </a:t>
                </a:r>
                <a:r>
                  <a:rPr sz="4000" dirty="0" err="1"/>
                  <a:t>מוגבל</a:t>
                </a:r>
                <a:r>
                  <a:rPr sz="4000" dirty="0"/>
                  <a:t> </a:t>
                </a:r>
              </a:p>
            </p:txBody>
          </p:sp>
        </p:grpSp>
        <p:grpSp>
          <p:nvGrpSpPr>
            <p:cNvPr id="531" name="Group"/>
            <p:cNvGrpSpPr/>
            <p:nvPr/>
          </p:nvGrpSpPr>
          <p:grpSpPr>
            <a:xfrm>
              <a:off x="4565063" y="4710559"/>
              <a:ext cx="5624398" cy="2137671"/>
              <a:chOff x="0" y="0"/>
              <a:chExt cx="5624396" cy="2137670"/>
            </a:xfrm>
          </p:grpSpPr>
          <p:sp>
            <p:nvSpPr>
              <p:cNvPr id="529" name="Rectangle"/>
              <p:cNvSpPr/>
              <p:nvPr/>
            </p:nvSpPr>
            <p:spPr>
              <a:xfrm>
                <a:off x="-1" y="0"/>
                <a:ext cx="5624398" cy="2137671"/>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2000">
                    <a:solidFill>
                      <a:srgbClr val="FFFFFF"/>
                    </a:solidFill>
                    <a:latin typeface="Segoe UI Semilight"/>
                    <a:ea typeface="Segoe UI Semilight"/>
                    <a:cs typeface="Segoe UI Semilight"/>
                    <a:sym typeface="Segoe UI Semilight"/>
                  </a:defRPr>
                </a:pPr>
                <a:endParaRPr sz="3200"/>
              </a:p>
            </p:txBody>
          </p:sp>
          <p:sp>
            <p:nvSpPr>
              <p:cNvPr id="530" name="חוסר אמון גובר באפשרות מימוש &quot;חזון שתי המדינות&quot; והתחזקות גישת &quot;המדינה האחת&quot;"/>
              <p:cNvSpPr txBox="1"/>
              <p:nvPr/>
            </p:nvSpPr>
            <p:spPr>
              <a:xfrm>
                <a:off x="-1" y="320935"/>
                <a:ext cx="5624398" cy="149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2700">
                    <a:solidFill>
                      <a:srgbClr val="FFFFFF"/>
                    </a:solidFill>
                    <a:latin typeface="Assistant"/>
                    <a:ea typeface="Assistant"/>
                    <a:cs typeface="Assistant"/>
                    <a:sym typeface="Assistant"/>
                  </a:defRPr>
                </a:lvl1pPr>
              </a:lstStyle>
              <a:p>
                <a:r>
                  <a:rPr sz="3200" dirty="0" err="1"/>
                  <a:t>חוסר</a:t>
                </a:r>
                <a:r>
                  <a:rPr sz="3200" dirty="0"/>
                  <a:t> </a:t>
                </a:r>
                <a:r>
                  <a:rPr sz="3200" dirty="0" err="1"/>
                  <a:t>אמון</a:t>
                </a:r>
                <a:r>
                  <a:rPr sz="3200" dirty="0"/>
                  <a:t> </a:t>
                </a:r>
                <a:r>
                  <a:rPr sz="3200" dirty="0" err="1"/>
                  <a:t>גובר</a:t>
                </a:r>
                <a:r>
                  <a:rPr sz="3200" dirty="0"/>
                  <a:t> </a:t>
                </a:r>
                <a:r>
                  <a:rPr sz="3200" dirty="0" err="1"/>
                  <a:t>באפשרות</a:t>
                </a:r>
                <a:r>
                  <a:rPr sz="3200" dirty="0"/>
                  <a:t> </a:t>
                </a:r>
                <a:r>
                  <a:rPr sz="3200" dirty="0" err="1"/>
                  <a:t>מימוש</a:t>
                </a:r>
                <a:r>
                  <a:rPr sz="3200" dirty="0"/>
                  <a:t> "</a:t>
                </a:r>
                <a:r>
                  <a:rPr sz="3200" dirty="0" err="1"/>
                  <a:t>חזון</a:t>
                </a:r>
                <a:r>
                  <a:rPr sz="3200" dirty="0"/>
                  <a:t> </a:t>
                </a:r>
                <a:r>
                  <a:rPr sz="3200" dirty="0" err="1"/>
                  <a:t>שתי</a:t>
                </a:r>
                <a:r>
                  <a:rPr sz="3200" dirty="0"/>
                  <a:t> </a:t>
                </a:r>
                <a:r>
                  <a:rPr sz="3200" dirty="0" err="1"/>
                  <a:t>המדינות</a:t>
                </a:r>
                <a:r>
                  <a:rPr sz="3200" dirty="0"/>
                  <a:t>" </a:t>
                </a:r>
                <a:r>
                  <a:rPr sz="3200" dirty="0" err="1"/>
                  <a:t>והתחזקות</a:t>
                </a:r>
                <a:r>
                  <a:rPr sz="3200" dirty="0"/>
                  <a:t> </a:t>
                </a:r>
                <a:r>
                  <a:rPr sz="3200" dirty="0" err="1"/>
                  <a:t>גישת</a:t>
                </a:r>
                <a:r>
                  <a:rPr sz="3200" dirty="0"/>
                  <a:t> "</a:t>
                </a:r>
                <a:r>
                  <a:rPr sz="3200" dirty="0" err="1"/>
                  <a:t>המדינה</a:t>
                </a:r>
                <a:r>
                  <a:rPr sz="3200" dirty="0"/>
                  <a:t> </a:t>
                </a:r>
                <a:r>
                  <a:rPr sz="3200" dirty="0" err="1"/>
                  <a:t>האחת</a:t>
                </a:r>
                <a:r>
                  <a:rPr sz="3200" dirty="0"/>
                  <a:t>"</a:t>
                </a:r>
                <a:endParaRPr lang="he-IL" sz="3200" dirty="0"/>
              </a:p>
              <a:p>
                <a:r>
                  <a:rPr lang="he-IL" sz="3200" dirty="0"/>
                  <a:t>(מ6% 2014 ל 19% ב 2018)</a:t>
                </a:r>
              </a:p>
            </p:txBody>
          </p:sp>
        </p:grpSp>
      </p:grpSp>
      <p:pic>
        <p:nvPicPr>
          <p:cNvPr id="27" name="תמונה 0" descr="בית קפה.jpg"/>
          <p:cNvPicPr>
            <a:picLocks noChangeAspect="1" noChangeArrowheads="1"/>
          </p:cNvPicPr>
          <p:nvPr/>
        </p:nvPicPr>
        <p:blipFill>
          <a:blip r:embed="rId4" cstate="print"/>
          <a:srcRect/>
          <a:stretch>
            <a:fillRect/>
          </a:stretch>
        </p:blipFill>
        <p:spPr bwMode="auto">
          <a:xfrm>
            <a:off x="19705302" y="2259609"/>
            <a:ext cx="3847071" cy="8373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התמורות הישראליות לרשות"/>
          <p:cNvSpPr txBox="1">
            <a:spLocks noGrp="1"/>
          </p:cNvSpPr>
          <p:nvPr>
            <p:ph type="title"/>
          </p:nvPr>
        </p:nvSpPr>
        <p:spPr>
          <a:xfrm>
            <a:off x="3823855" y="188480"/>
            <a:ext cx="17415163" cy="1574765"/>
          </a:xfrm>
          <a:prstGeom prst="rect">
            <a:avLst/>
          </a:prstGeom>
        </p:spPr>
        <p:txBody>
          <a:bodyPr>
            <a:noAutofit/>
          </a:bodyPr>
          <a:lstStyle>
            <a:lvl1pPr algn="r" rtl="1">
              <a:defRPr sz="10000" b="1">
                <a:latin typeface="Assistant"/>
                <a:ea typeface="Assistant"/>
                <a:cs typeface="Assistant"/>
                <a:sym typeface="Assistant"/>
              </a:defRPr>
            </a:lvl1pPr>
          </a:lstStyle>
          <a:p>
            <a:pPr algn="ctr"/>
            <a:r>
              <a:rPr lang="en-US" sz="8000" dirty="0"/>
              <a:t>Stabilizers and destabilizers</a:t>
            </a:r>
            <a:endParaRPr sz="8000" dirty="0"/>
          </a:p>
        </p:txBody>
      </p:sp>
      <p:graphicFrame>
        <p:nvGraphicFramePr>
          <p:cNvPr id="2" name="דיאגרמה 1"/>
          <p:cNvGraphicFramePr/>
          <p:nvPr>
            <p:extLst>
              <p:ext uri="{D42A27DB-BD31-4B8C-83A1-F6EECF244321}">
                <p14:modId xmlns:p14="http://schemas.microsoft.com/office/powerpoint/2010/main" val="1070261868"/>
              </p:ext>
            </p:extLst>
          </p:nvPr>
        </p:nvGraphicFramePr>
        <p:xfrm>
          <a:off x="4064000" y="1439333"/>
          <a:ext cx="16256000" cy="1150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מלבן מעוגל 2"/>
          <p:cNvSpPr/>
          <p:nvPr/>
        </p:nvSpPr>
        <p:spPr>
          <a:xfrm>
            <a:off x="20211392" y="2232505"/>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3200" b="0" i="0" u="none" strike="noStrike" cap="all" spc="0" normalizeH="0" baseline="0" dirty="0" smtClean="0">
                <a:ln>
                  <a:noFill/>
                </a:ln>
                <a:solidFill>
                  <a:srgbClr val="FFFFFF"/>
                </a:solidFill>
                <a:effectLst/>
                <a:uFillTx/>
                <a:latin typeface="+mn-lt"/>
                <a:ea typeface="+mn-ea"/>
                <a:cs typeface="+mn-cs"/>
                <a:sym typeface="DIN Condensed"/>
              </a:rPr>
              <a:t>העדר אופק מדיני</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2" name="מלבן מעוגל 71"/>
          <p:cNvSpPr/>
          <p:nvPr/>
        </p:nvSpPr>
        <p:spPr>
          <a:xfrm>
            <a:off x="20211391" y="3843350"/>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העברת השגרירות</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3" name="מלבן מעוגל 72"/>
          <p:cNvSpPr/>
          <p:nvPr/>
        </p:nvSpPr>
        <p:spPr>
          <a:xfrm>
            <a:off x="20211391" y="5019393"/>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עסקת המאה</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4" name="מלבן מעוגל 73"/>
          <p:cNvSpPr/>
          <p:nvPr/>
        </p:nvSpPr>
        <p:spPr>
          <a:xfrm>
            <a:off x="16892010" y="5800163"/>
            <a:ext cx="2837793" cy="876268"/>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2800" cap="all" dirty="0">
                <a:solidFill>
                  <a:srgbClr val="FFFFFF"/>
                </a:solidFill>
                <a:latin typeface="+mn-lt"/>
                <a:ea typeface="+mn-ea"/>
                <a:cs typeface="+mn-cs"/>
                <a:sym typeface="DIN Condensed"/>
              </a:rPr>
              <a:t>השלכות ההרגעה על הרש"פ</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75" name="מלבן מעוגל 74"/>
          <p:cNvSpPr/>
          <p:nvPr/>
        </p:nvSpPr>
        <p:spPr>
          <a:xfrm>
            <a:off x="16892010" y="3630115"/>
            <a:ext cx="2837793" cy="109420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400" cap="all" dirty="0">
                <a:solidFill>
                  <a:srgbClr val="FFFFFF"/>
                </a:solidFill>
                <a:latin typeface="+mn-lt"/>
                <a:ea typeface="+mn-ea"/>
                <a:cs typeface="+mn-cs"/>
                <a:sym typeface="DIN Condensed"/>
              </a:rPr>
              <a:t>NOT A TOP INTERNATIONAL PRIORITY</a:t>
            </a:r>
            <a:endParaRPr kumimoji="0" lang="he-IL" sz="2400" b="0" i="0" u="none" strike="noStrike" cap="all" spc="0" normalizeH="0" baseline="0" dirty="0">
              <a:ln>
                <a:noFill/>
              </a:ln>
              <a:solidFill>
                <a:srgbClr val="FFFFFF"/>
              </a:solidFill>
              <a:effectLst/>
              <a:uFillTx/>
              <a:latin typeface="+mn-lt"/>
              <a:ea typeface="+mn-ea"/>
              <a:cs typeface="+mn-cs"/>
              <a:sym typeface="DIN Condensed"/>
            </a:endParaRPr>
          </a:p>
        </p:txBody>
      </p:sp>
      <p:sp>
        <p:nvSpPr>
          <p:cNvPr id="76" name="מלבן מעוגל 75"/>
          <p:cNvSpPr/>
          <p:nvPr/>
        </p:nvSpPr>
        <p:spPr>
          <a:xfrm>
            <a:off x="16892010" y="1960089"/>
            <a:ext cx="2837793" cy="109420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400" cap="all" dirty="0">
                <a:solidFill>
                  <a:srgbClr val="FFFFFF"/>
                </a:solidFill>
                <a:latin typeface="+mn-lt"/>
                <a:ea typeface="+mn-ea"/>
                <a:cs typeface="+mn-cs"/>
                <a:sym typeface="DIN Condensed"/>
              </a:rPr>
              <a:t>REDUCTION OF INTERNATIONAL AID</a:t>
            </a:r>
            <a:endParaRPr kumimoji="0" lang="he-IL" sz="2400" b="0" i="0" u="none" strike="noStrike" cap="all" spc="0" normalizeH="0" baseline="0" dirty="0">
              <a:ln>
                <a:noFill/>
              </a:ln>
              <a:solidFill>
                <a:srgbClr val="FFFFFF"/>
              </a:solidFill>
              <a:effectLst/>
              <a:uFillTx/>
              <a:latin typeface="+mn-lt"/>
              <a:ea typeface="+mn-ea"/>
              <a:cs typeface="+mn-cs"/>
              <a:sym typeface="DIN Condensed"/>
            </a:endParaRPr>
          </a:p>
        </p:txBody>
      </p:sp>
      <p:sp>
        <p:nvSpPr>
          <p:cNvPr id="77" name="מלבן מעוגל 76"/>
          <p:cNvSpPr/>
          <p:nvPr/>
        </p:nvSpPr>
        <p:spPr>
          <a:xfrm>
            <a:off x="20211391" y="6195437"/>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החלטות ישראל</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4" name="אליפסה 3"/>
          <p:cNvSpPr/>
          <p:nvPr/>
        </p:nvSpPr>
        <p:spPr>
          <a:xfrm>
            <a:off x="20339001" y="7271182"/>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כספי סילוקין</a:t>
            </a:r>
          </a:p>
        </p:txBody>
      </p:sp>
      <p:sp>
        <p:nvSpPr>
          <p:cNvPr id="86" name="אליפסה 85"/>
          <p:cNvSpPr/>
          <p:nvPr/>
        </p:nvSpPr>
        <p:spPr>
          <a:xfrm>
            <a:off x="17536914" y="7458816"/>
            <a:ext cx="2175641" cy="1390706"/>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3600" b="0" i="0" u="none" strike="noStrike" cap="all" spc="0" normalizeH="0" baseline="0" dirty="0">
                <a:ln>
                  <a:noFill/>
                </a:ln>
                <a:solidFill>
                  <a:srgbClr val="FFFFFF"/>
                </a:solidFill>
                <a:effectLst/>
                <a:uFillTx/>
                <a:latin typeface="+mn-lt"/>
                <a:ea typeface="+mn-ea"/>
                <a:cs typeface="+mn-cs"/>
                <a:sym typeface="DIN Condensed"/>
              </a:rPr>
              <a:t>משבר</a:t>
            </a:r>
            <a:r>
              <a:rPr kumimoji="0" lang="he-IL" sz="3600" b="0" i="0" u="none" strike="noStrike" cap="all" spc="0" normalizeH="0" dirty="0">
                <a:ln>
                  <a:noFill/>
                </a:ln>
                <a:solidFill>
                  <a:srgbClr val="FFFFFF"/>
                </a:solidFill>
                <a:effectLst/>
                <a:uFillTx/>
                <a:latin typeface="+mn-lt"/>
                <a:ea typeface="+mn-ea"/>
                <a:cs typeface="+mn-cs"/>
                <a:sym typeface="DIN Condensed"/>
              </a:rPr>
              <a:t> עגלים</a:t>
            </a:r>
            <a:endParaRPr kumimoji="0" lang="he-IL" sz="3600" b="0" i="0" u="none" strike="noStrike" cap="all" spc="0" normalizeH="0" baseline="0" dirty="0">
              <a:ln>
                <a:noFill/>
              </a:ln>
              <a:solidFill>
                <a:srgbClr val="FFFFFF"/>
              </a:solidFill>
              <a:effectLst/>
              <a:uFillTx/>
              <a:latin typeface="+mn-lt"/>
              <a:ea typeface="+mn-ea"/>
              <a:cs typeface="+mn-cs"/>
              <a:sym typeface="DIN Condensed"/>
            </a:endParaRPr>
          </a:p>
        </p:txBody>
      </p:sp>
      <p:sp>
        <p:nvSpPr>
          <p:cNvPr id="87" name="אליפסה 86"/>
          <p:cNvSpPr/>
          <p:nvPr/>
        </p:nvSpPr>
        <p:spPr>
          <a:xfrm>
            <a:off x="20416345" y="8629708"/>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משבר חברון</a:t>
            </a:r>
          </a:p>
        </p:txBody>
      </p:sp>
      <p:sp>
        <p:nvSpPr>
          <p:cNvPr id="88" name="אליפסה 87"/>
          <p:cNvSpPr/>
          <p:nvPr/>
        </p:nvSpPr>
        <p:spPr>
          <a:xfrm>
            <a:off x="17578553" y="8768200"/>
            <a:ext cx="2175641" cy="1252212"/>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3600" b="0" i="0" u="none" strike="noStrike" cap="all" spc="0" normalizeH="0" baseline="0" dirty="0">
                <a:ln>
                  <a:noFill/>
                </a:ln>
                <a:solidFill>
                  <a:srgbClr val="FFFFFF"/>
                </a:solidFill>
                <a:effectLst/>
                <a:uFillTx/>
                <a:latin typeface="+mn-lt"/>
                <a:ea typeface="+mn-ea"/>
                <a:cs typeface="+mn-cs"/>
                <a:sym typeface="DIN Condensed"/>
              </a:rPr>
              <a:t>באב </a:t>
            </a:r>
            <a:r>
              <a:rPr kumimoji="0" lang="he-IL" sz="2800" b="0" i="0" u="none" strike="noStrike" cap="all" spc="0" normalizeH="0" baseline="0" dirty="0" err="1">
                <a:ln>
                  <a:noFill/>
                </a:ln>
                <a:solidFill>
                  <a:srgbClr val="FFFFFF"/>
                </a:solidFill>
                <a:effectLst/>
                <a:uFillTx/>
                <a:latin typeface="+mn-lt"/>
                <a:ea typeface="+mn-ea"/>
                <a:cs typeface="+mn-cs"/>
                <a:sym typeface="DIN Condensed"/>
              </a:rPr>
              <a:t>אלרחמה</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89" name="אליפסה 88"/>
          <p:cNvSpPr/>
          <p:nvPr/>
        </p:nvSpPr>
        <p:spPr>
          <a:xfrm>
            <a:off x="20433592" y="9988234"/>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מערכה על</a:t>
            </a:r>
            <a:r>
              <a:rPr lang="he-IL" sz="4000" cap="all" dirty="0">
                <a:solidFill>
                  <a:srgbClr val="FFFFFF"/>
                </a:solidFill>
                <a:latin typeface="+mn-lt"/>
                <a:ea typeface="+mn-ea"/>
                <a:cs typeface="+mn-cs"/>
                <a:sym typeface="DIN Condensed"/>
              </a:rPr>
              <a:t> </a:t>
            </a:r>
            <a:r>
              <a:rPr lang="en-US" sz="4000" cap="all" dirty="0">
                <a:solidFill>
                  <a:srgbClr val="FFFFFF"/>
                </a:solidFill>
                <a:latin typeface="+mn-lt"/>
                <a:ea typeface="+mn-ea"/>
                <a:cs typeface="+mn-cs"/>
                <a:sym typeface="DIN Condensed"/>
              </a:rPr>
              <a:t>C</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90" name="אליפסה 89"/>
          <p:cNvSpPr/>
          <p:nvPr/>
        </p:nvSpPr>
        <p:spPr>
          <a:xfrm>
            <a:off x="17655898" y="9988902"/>
            <a:ext cx="2175641" cy="1390706"/>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3600" b="0" i="0" u="none" strike="noStrike" cap="all" spc="0" normalizeH="0" baseline="0" dirty="0">
                <a:ln>
                  <a:noFill/>
                </a:ln>
                <a:solidFill>
                  <a:srgbClr val="FFFFFF"/>
                </a:solidFill>
                <a:effectLst/>
                <a:uFillTx/>
                <a:latin typeface="+mn-lt"/>
                <a:ea typeface="+mn-ea"/>
                <a:cs typeface="+mn-cs"/>
                <a:sym typeface="DIN Condensed"/>
              </a:rPr>
              <a:t>כניסה ל</a:t>
            </a:r>
            <a:r>
              <a:rPr kumimoji="0" lang="he-IL" sz="3600" b="0" i="0" u="none" strike="noStrike" cap="all" spc="0" normalizeH="0" dirty="0">
                <a:ln>
                  <a:noFill/>
                </a:ln>
                <a:solidFill>
                  <a:srgbClr val="FFFFFF"/>
                </a:solidFill>
                <a:effectLst/>
                <a:uFillTx/>
                <a:latin typeface="+mn-lt"/>
                <a:ea typeface="+mn-ea"/>
                <a:cs typeface="+mn-cs"/>
                <a:sym typeface="DIN Condensed"/>
              </a:rPr>
              <a:t> </a:t>
            </a:r>
            <a:r>
              <a:rPr lang="en-US" sz="3600" cap="all" dirty="0">
                <a:solidFill>
                  <a:srgbClr val="FFFFFF"/>
                </a:solidFill>
                <a:latin typeface="+mn-lt"/>
                <a:ea typeface="+mn-ea"/>
                <a:cs typeface="+mn-cs"/>
                <a:sym typeface="DIN Condensed"/>
              </a:rPr>
              <a:t>A</a:t>
            </a:r>
            <a:endParaRPr kumimoji="0" lang="he-IL" sz="3600" b="0" i="0" u="none" strike="noStrike" cap="all" spc="0" normalizeH="0" baseline="0" dirty="0">
              <a:ln>
                <a:noFill/>
              </a:ln>
              <a:solidFill>
                <a:srgbClr val="FFFFFF"/>
              </a:solidFill>
              <a:effectLst/>
              <a:uFillTx/>
              <a:latin typeface="+mn-lt"/>
              <a:ea typeface="+mn-ea"/>
              <a:cs typeface="+mn-cs"/>
              <a:sym typeface="DIN Condensed"/>
            </a:endParaRPr>
          </a:p>
        </p:txBody>
      </p:sp>
      <p:sp>
        <p:nvSpPr>
          <p:cNvPr id="91" name="אליפסה 90"/>
          <p:cNvSpPr/>
          <p:nvPr/>
        </p:nvSpPr>
        <p:spPr>
          <a:xfrm>
            <a:off x="20465123" y="11310362"/>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משבר חשמל</a:t>
            </a:r>
          </a:p>
        </p:txBody>
      </p:sp>
      <p:sp>
        <p:nvSpPr>
          <p:cNvPr id="92" name="אליפסה 91"/>
          <p:cNvSpPr/>
          <p:nvPr/>
        </p:nvSpPr>
        <p:spPr>
          <a:xfrm>
            <a:off x="17687429" y="11380277"/>
            <a:ext cx="2175641" cy="1252212"/>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3200" b="0" i="0" u="none" strike="noStrike" cap="all" spc="0" normalizeH="0" baseline="0" dirty="0">
                <a:ln>
                  <a:noFill/>
                </a:ln>
                <a:solidFill>
                  <a:srgbClr val="FFFFFF"/>
                </a:solidFill>
                <a:effectLst/>
                <a:uFillTx/>
                <a:latin typeface="+mn-lt"/>
                <a:ea typeface="+mn-ea"/>
                <a:cs typeface="+mn-cs"/>
                <a:sym typeface="DIN Condensed"/>
              </a:rPr>
              <a:t>פשיעה לאומנית</a:t>
            </a:r>
          </a:p>
        </p:txBody>
      </p:sp>
      <p:sp>
        <p:nvSpPr>
          <p:cNvPr id="108" name="מלבן מעוגל 107"/>
          <p:cNvSpPr/>
          <p:nvPr/>
        </p:nvSpPr>
        <p:spPr>
          <a:xfrm>
            <a:off x="560420" y="1718590"/>
            <a:ext cx="2622332" cy="767302"/>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2400" b="0" i="0" u="none" strike="noStrike" cap="all" spc="0" normalizeH="0" baseline="0" dirty="0">
                <a:ln>
                  <a:noFill/>
                </a:ln>
                <a:solidFill>
                  <a:srgbClr val="FFFFFF"/>
                </a:solidFill>
                <a:effectLst/>
                <a:uFillTx/>
                <a:latin typeface="+mn-lt"/>
                <a:ea typeface="+mn-ea"/>
                <a:cs typeface="+mn-cs"/>
                <a:sym typeface="DIN Condensed"/>
              </a:rPr>
              <a:t>Employment at its peek</a:t>
            </a:r>
            <a:endParaRPr kumimoji="0" lang="he-IL" sz="2400" b="0" i="0" u="none" strike="noStrike" cap="all" spc="0" normalizeH="0" baseline="0" dirty="0">
              <a:ln>
                <a:noFill/>
              </a:ln>
              <a:solidFill>
                <a:srgbClr val="FFFFFF"/>
              </a:solidFill>
              <a:effectLst/>
              <a:uFillTx/>
              <a:latin typeface="+mn-lt"/>
              <a:ea typeface="+mn-ea"/>
              <a:cs typeface="+mn-cs"/>
              <a:sym typeface="DIN Condensed"/>
            </a:endParaRPr>
          </a:p>
        </p:txBody>
      </p:sp>
      <p:sp>
        <p:nvSpPr>
          <p:cNvPr id="109" name="מלבן מעוגל 108"/>
          <p:cNvSpPr/>
          <p:nvPr/>
        </p:nvSpPr>
        <p:spPr>
          <a:xfrm>
            <a:off x="560419" y="3244097"/>
            <a:ext cx="2622332" cy="767302"/>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400" cap="all" dirty="0">
                <a:solidFill>
                  <a:srgbClr val="FFFFFF"/>
                </a:solidFill>
                <a:latin typeface="+mn-lt"/>
                <a:ea typeface="+mn-ea"/>
                <a:cs typeface="+mn-cs"/>
                <a:sym typeface="DIN Condensed"/>
              </a:rPr>
              <a:t>Trade with Israel</a:t>
            </a:r>
            <a:endParaRPr kumimoji="0" lang="he-IL" sz="2400" b="0" i="0" u="none" strike="noStrike" cap="all" spc="0" normalizeH="0" baseline="0" dirty="0">
              <a:ln>
                <a:noFill/>
              </a:ln>
              <a:solidFill>
                <a:srgbClr val="FFFFFF"/>
              </a:solidFill>
              <a:effectLst/>
              <a:uFillTx/>
              <a:latin typeface="+mn-lt"/>
              <a:ea typeface="+mn-ea"/>
              <a:cs typeface="+mn-cs"/>
              <a:sym typeface="DIN Condensed"/>
            </a:endParaRPr>
          </a:p>
        </p:txBody>
      </p:sp>
      <p:sp>
        <p:nvSpPr>
          <p:cNvPr id="110" name="מלבן מעוגל 109"/>
          <p:cNvSpPr/>
          <p:nvPr/>
        </p:nvSpPr>
        <p:spPr>
          <a:xfrm>
            <a:off x="560419" y="4824087"/>
            <a:ext cx="2622332" cy="65833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000" cap="all" dirty="0">
                <a:solidFill>
                  <a:srgbClr val="FFFFFF"/>
                </a:solidFill>
                <a:latin typeface="+mn-lt"/>
                <a:ea typeface="+mn-ea"/>
                <a:cs typeface="+mn-cs"/>
                <a:sym typeface="DIN Condensed"/>
              </a:rPr>
              <a:t>ENTRY OF Israeli </a:t>
            </a:r>
            <a:r>
              <a:rPr lang="en-GB" sz="2000" cap="all" dirty="0" err="1">
                <a:solidFill>
                  <a:srgbClr val="FFFFFF"/>
                </a:solidFill>
                <a:latin typeface="+mn-lt"/>
                <a:ea typeface="+mn-ea"/>
                <a:cs typeface="+mn-cs"/>
                <a:sym typeface="DIN Condensed"/>
              </a:rPr>
              <a:t>arabs</a:t>
            </a:r>
            <a:endParaRPr kumimoji="0" lang="he-IL" sz="2000" b="0" i="0" u="none" strike="noStrike" cap="all" spc="0" normalizeH="0" baseline="0" dirty="0">
              <a:ln>
                <a:noFill/>
              </a:ln>
              <a:solidFill>
                <a:srgbClr val="FFFFFF"/>
              </a:solidFill>
              <a:effectLst/>
              <a:uFillTx/>
              <a:latin typeface="+mn-lt"/>
              <a:ea typeface="+mn-ea"/>
              <a:cs typeface="+mn-cs"/>
              <a:sym typeface="DIN Condensed"/>
            </a:endParaRPr>
          </a:p>
        </p:txBody>
      </p:sp>
      <p:sp>
        <p:nvSpPr>
          <p:cNvPr id="115" name="מלבן מעוגל 114"/>
          <p:cNvSpPr/>
          <p:nvPr/>
        </p:nvSpPr>
        <p:spPr>
          <a:xfrm>
            <a:off x="3708267" y="5221315"/>
            <a:ext cx="2622332" cy="876268"/>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2800" b="0" i="0" u="none" strike="noStrike" cap="all" spc="0" normalizeH="0" baseline="0" dirty="0">
                <a:ln>
                  <a:noFill/>
                </a:ln>
                <a:solidFill>
                  <a:srgbClr val="FFFFFF"/>
                </a:solidFill>
                <a:effectLst/>
                <a:uFillTx/>
                <a:latin typeface="+mn-lt"/>
                <a:ea typeface="+mn-ea"/>
                <a:cs typeface="+mn-cs"/>
                <a:sym typeface="DIN Condensed"/>
              </a:rPr>
              <a:t>CHOSING LIFE</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116" name="מלבן מעוגל 115"/>
          <p:cNvSpPr/>
          <p:nvPr/>
        </p:nvSpPr>
        <p:spPr>
          <a:xfrm>
            <a:off x="3708267" y="6679420"/>
            <a:ext cx="2622332" cy="1257649"/>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800" cap="all" dirty="0">
                <a:solidFill>
                  <a:srgbClr val="FFFFFF"/>
                </a:solidFill>
                <a:latin typeface="+mn-lt"/>
                <a:ea typeface="+mn-ea"/>
                <a:cs typeface="+mn-cs"/>
                <a:sym typeface="DIN Condensed"/>
              </a:rPr>
              <a:t>ANTI-VIOLENCE DIRECTIVE</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117" name="מלבן מעוגל 116"/>
          <p:cNvSpPr/>
          <p:nvPr/>
        </p:nvSpPr>
        <p:spPr>
          <a:xfrm>
            <a:off x="3708267" y="8781442"/>
            <a:ext cx="2622332" cy="65833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2000" b="0" i="0" u="none" strike="noStrike" cap="all" spc="0" normalizeH="0" baseline="0" dirty="0">
                <a:ln>
                  <a:noFill/>
                </a:ln>
                <a:solidFill>
                  <a:srgbClr val="FFFFFF"/>
                </a:solidFill>
                <a:effectLst/>
                <a:uFillTx/>
                <a:latin typeface="+mn-lt"/>
                <a:ea typeface="+mn-ea"/>
                <a:cs typeface="+mn-cs"/>
                <a:sym typeface="DIN Condensed"/>
              </a:rPr>
              <a:t>STRONG MECHANISMS</a:t>
            </a:r>
            <a:endParaRPr kumimoji="0" lang="he-IL" sz="2000" b="0" i="0" u="none" strike="noStrike" cap="all" spc="0" normalizeH="0" baseline="0" dirty="0">
              <a:ln>
                <a:noFill/>
              </a:ln>
              <a:solidFill>
                <a:srgbClr val="FFFFFF"/>
              </a:solidFill>
              <a:effectLst/>
              <a:uFillTx/>
              <a:latin typeface="+mn-lt"/>
              <a:ea typeface="+mn-ea"/>
              <a:cs typeface="+mn-cs"/>
              <a:sym typeface="DIN Condensed"/>
            </a:endParaRPr>
          </a:p>
        </p:txBody>
      </p:sp>
      <p:sp>
        <p:nvSpPr>
          <p:cNvPr id="118" name="מלבן מעוגל 117"/>
          <p:cNvSpPr/>
          <p:nvPr/>
        </p:nvSpPr>
        <p:spPr>
          <a:xfrm>
            <a:off x="459489" y="7205690"/>
            <a:ext cx="2622332" cy="120316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תיאום יציב וחזק</a:t>
            </a:r>
          </a:p>
        </p:txBody>
      </p:sp>
      <p:sp>
        <p:nvSpPr>
          <p:cNvPr id="119" name="מלבן מעוגל 118"/>
          <p:cNvSpPr/>
          <p:nvPr/>
        </p:nvSpPr>
        <p:spPr>
          <a:xfrm>
            <a:off x="459489" y="8733578"/>
            <a:ext cx="2622332" cy="2812852"/>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4000" cap="all" dirty="0">
                <a:solidFill>
                  <a:srgbClr val="FFFFFF"/>
                </a:solidFill>
                <a:latin typeface="+mn-lt"/>
                <a:ea typeface="+mn-ea"/>
                <a:cs typeface="+mn-cs"/>
                <a:sym typeface="DIN Condensed"/>
              </a:rPr>
              <a:t>שת"פ בשטח למרות המשבר בהנהגה</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121" name="מלבן מעוגל 120"/>
          <p:cNvSpPr/>
          <p:nvPr/>
        </p:nvSpPr>
        <p:spPr>
          <a:xfrm>
            <a:off x="3708267" y="10423864"/>
            <a:ext cx="2622332" cy="849027"/>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1800" cap="all" dirty="0">
                <a:solidFill>
                  <a:srgbClr val="FFFFFF"/>
                </a:solidFill>
                <a:latin typeface="+mn-lt"/>
                <a:ea typeface="+mn-ea"/>
                <a:cs typeface="+mn-cs"/>
                <a:sym typeface="DIN Condensed"/>
              </a:rPr>
              <a:t>STABLE GOVERNMENT INSTITUTIONS</a:t>
            </a:r>
            <a:endParaRPr kumimoji="0" lang="he-IL" sz="1800" b="0" i="0" u="none" strike="noStrike" cap="all" spc="0" normalizeH="0" baseline="0" dirty="0">
              <a:ln>
                <a:noFill/>
              </a:ln>
              <a:solidFill>
                <a:srgbClr val="FFFFFF"/>
              </a:solidFill>
              <a:effectLst/>
              <a:uFillTx/>
              <a:latin typeface="+mn-lt"/>
              <a:ea typeface="+mn-ea"/>
              <a:cs typeface="+mn-cs"/>
              <a:sym typeface="DIN Condensed"/>
            </a:endParaRPr>
          </a:p>
        </p:txBody>
      </p:sp>
      <p:sp>
        <p:nvSpPr>
          <p:cNvPr id="5" name="מלבן 4"/>
          <p:cNvSpPr/>
          <p:nvPr/>
        </p:nvSpPr>
        <p:spPr>
          <a:xfrm>
            <a:off x="472425" y="414968"/>
            <a:ext cx="2525050"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a:ln/>
                <a:solidFill>
                  <a:schemeClr val="accent4"/>
                </a:solidFill>
              </a:rPr>
              <a:t>Economy</a:t>
            </a:r>
            <a:endParaRPr lang="he-IL" sz="4800" b="1" cap="none" spc="0" dirty="0">
              <a:ln/>
              <a:solidFill>
                <a:schemeClr val="accent4"/>
              </a:solidFill>
              <a:effectLst/>
            </a:endParaRPr>
          </a:p>
        </p:txBody>
      </p:sp>
      <p:sp>
        <p:nvSpPr>
          <p:cNvPr id="123" name="מלבן 122"/>
          <p:cNvSpPr/>
          <p:nvPr/>
        </p:nvSpPr>
        <p:spPr>
          <a:xfrm>
            <a:off x="84137" y="6195443"/>
            <a:ext cx="337303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Coordination</a:t>
            </a:r>
            <a:endParaRPr lang="he-IL" sz="4000" b="1" cap="none" spc="0" dirty="0">
              <a:ln/>
              <a:solidFill>
                <a:schemeClr val="accent4"/>
              </a:solidFill>
              <a:effectLst/>
            </a:endParaRPr>
          </a:p>
        </p:txBody>
      </p:sp>
      <p:sp>
        <p:nvSpPr>
          <p:cNvPr id="124" name="מלבן 123"/>
          <p:cNvSpPr/>
          <p:nvPr/>
        </p:nvSpPr>
        <p:spPr>
          <a:xfrm>
            <a:off x="3683173" y="4003442"/>
            <a:ext cx="2672526"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Institutions</a:t>
            </a:r>
            <a:endParaRPr lang="he-IL" sz="3600" b="1" cap="none" spc="0" dirty="0">
              <a:ln/>
              <a:solidFill>
                <a:schemeClr val="accent4"/>
              </a:solidFill>
              <a:effectLst/>
            </a:endParaRPr>
          </a:p>
        </p:txBody>
      </p:sp>
      <p:pic>
        <p:nvPicPr>
          <p:cNvPr id="125" name="Line" descr="Line"/>
          <p:cNvPicPr>
            <a:picLocks/>
          </p:cNvPicPr>
          <p:nvPr/>
        </p:nvPicPr>
        <p:blipFill>
          <a:blip r:embed="rId7" cstate="print"/>
          <a:stretch>
            <a:fillRect/>
          </a:stretch>
        </p:blipFill>
        <p:spPr>
          <a:xfrm>
            <a:off x="4379069" y="1368893"/>
            <a:ext cx="15561345" cy="101601"/>
          </a:xfrm>
          <a:prstGeom prst="rect">
            <a:avLst/>
          </a:prstGeom>
        </p:spPr>
      </p:pic>
      <p:sp>
        <p:nvSpPr>
          <p:cNvPr id="6" name="TextBox 5"/>
          <p:cNvSpPr txBox="1"/>
          <p:nvPr/>
        </p:nvSpPr>
        <p:spPr>
          <a:xfrm>
            <a:off x="3081821" y="12310376"/>
            <a:ext cx="17030700"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825500" rtl="1" fontAlgn="auto" latinLnBrk="0" hangingPunct="0">
              <a:lnSpc>
                <a:spcPct val="100000"/>
              </a:lnSpc>
              <a:spcBef>
                <a:spcPts val="3400"/>
              </a:spcBef>
              <a:spcAft>
                <a:spcPts val="0"/>
              </a:spcAft>
              <a:buClrTx/>
              <a:buSzTx/>
              <a:buFontTx/>
              <a:buNone/>
              <a:tabLst/>
            </a:pPr>
            <a:r>
              <a:rPr lang="en-GB" sz="4800" dirty="0">
                <a:solidFill>
                  <a:srgbClr val="FFFFFF"/>
                </a:solidFill>
              </a:rPr>
              <a:t>Civilian crises are potential security destabilizers</a:t>
            </a:r>
            <a:endParaRPr kumimoji="0" lang="he-IL" sz="4800" b="0" i="0" u="none" strike="noStrike" cap="none" spc="0" normalizeH="0" baseline="0" dirty="0">
              <a:ln>
                <a:noFill/>
              </a:ln>
              <a:solidFill>
                <a:srgbClr val="FFFFFF"/>
              </a:solidFill>
              <a:effectLst/>
              <a:uFillTx/>
              <a:sym typeface="Avenir Next Medium"/>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איו״ש 2020"/>
          <p:cNvSpPr txBox="1">
            <a:spLocks noGrp="1"/>
          </p:cNvSpPr>
          <p:nvPr>
            <p:ph type="title"/>
          </p:nvPr>
        </p:nvSpPr>
        <p:spPr>
          <a:xfrm>
            <a:off x="964383" y="582374"/>
            <a:ext cx="22133192" cy="1451392"/>
          </a:xfrm>
          <a:prstGeom prst="rect">
            <a:avLst/>
          </a:prstGeom>
        </p:spPr>
        <p:txBody>
          <a:bodyPr>
            <a:normAutofit fontScale="90000"/>
          </a:bodyPr>
          <a:lstStyle>
            <a:lvl1pPr defTabSz="584200">
              <a:defRPr sz="10100" b="1">
                <a:latin typeface="Assistant"/>
                <a:ea typeface="Assistant"/>
                <a:cs typeface="Assistant"/>
                <a:sym typeface="Assistant"/>
              </a:defRPr>
            </a:lvl1pPr>
          </a:lstStyle>
          <a:p>
            <a:pPr algn="ctr"/>
            <a:r>
              <a:rPr lang="en-US" dirty="0"/>
              <a:t>Judea &amp; Samaria – Bottom Lines</a:t>
            </a:r>
            <a:endParaRPr dirty="0"/>
          </a:p>
        </p:txBody>
      </p:sp>
      <p:pic>
        <p:nvPicPr>
          <p:cNvPr id="535" name="Line" descr="Line"/>
          <p:cNvPicPr>
            <a:picLocks/>
          </p:cNvPicPr>
          <p:nvPr/>
        </p:nvPicPr>
        <p:blipFill>
          <a:blip r:embed="rId2" cstate="print"/>
          <a:stretch>
            <a:fillRect/>
          </a:stretch>
        </p:blipFill>
        <p:spPr>
          <a:xfrm>
            <a:off x="6282430" y="1942076"/>
            <a:ext cx="11101398" cy="119865"/>
          </a:xfrm>
          <a:prstGeom prst="rect">
            <a:avLst/>
          </a:prstGeom>
        </p:spPr>
      </p:pic>
      <p:sp>
        <p:nvSpPr>
          <p:cNvPr id="539" name="נשמרת הסבירות הנמוכה להתפרצות עממית ו/או גל טרור נרחב, לנוכח דבקות הציבור במרקם החיים ועניין הרשות והמנגנונים בשימור היציבות"/>
          <p:cNvSpPr txBox="1"/>
          <p:nvPr/>
        </p:nvSpPr>
        <p:spPr>
          <a:xfrm>
            <a:off x="2180809" y="10827435"/>
            <a:ext cx="20654417"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The PA chooses life while the public chooses civil rights </a:t>
            </a:r>
            <a:endParaRPr dirty="0"/>
          </a:p>
        </p:txBody>
      </p:sp>
      <p:sp>
        <p:nvSpPr>
          <p:cNvPr id="541" name="ההתפתחות המרכזית שעלולה להוביל לשינוי המגמות היא היעלמות אבו מאזן. התפתחות כזו, אם תקרה, תשליך לשלילה על יציבות הרשות, עוצמת חמאס, הטרור באיו&quot;ש והתנהלות הציבור"/>
          <p:cNvSpPr txBox="1"/>
          <p:nvPr/>
        </p:nvSpPr>
        <p:spPr>
          <a:xfrm>
            <a:off x="2235338" y="7870453"/>
            <a:ext cx="21457138" cy="1835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rtl="0">
              <a:lnSpc>
                <a:spcPct val="150000"/>
              </a:lnSpc>
            </a:pPr>
            <a:r>
              <a:rPr lang="en-US" dirty="0" smtClean="0"/>
              <a:t>Palestinian “semi-state” system, strong governmental institutes that may assist it in dealing with significant challenges (like the absence of Abu </a:t>
            </a:r>
            <a:r>
              <a:rPr lang="en-US" dirty="0" err="1" smtClean="0"/>
              <a:t>Mazen</a:t>
            </a:r>
            <a:r>
              <a:rPr lang="en-US" dirty="0" smtClean="0"/>
              <a:t>)</a:t>
            </a:r>
            <a:endParaRPr dirty="0"/>
          </a:p>
        </p:txBody>
      </p:sp>
      <p:pic>
        <p:nvPicPr>
          <p:cNvPr id="542" name="Line" descr="Line"/>
          <p:cNvPicPr>
            <a:picLocks/>
          </p:cNvPicPr>
          <p:nvPr/>
        </p:nvPicPr>
        <p:blipFill>
          <a:blip r:embed="rId3" cstate="print"/>
          <a:stretch>
            <a:fillRect/>
          </a:stretch>
        </p:blipFill>
        <p:spPr>
          <a:xfrm flipV="1">
            <a:off x="3375150" y="3890496"/>
            <a:ext cx="5845049" cy="125459"/>
          </a:xfrm>
          <a:prstGeom prst="rect">
            <a:avLst/>
          </a:prstGeom>
        </p:spPr>
      </p:pic>
      <p:pic>
        <p:nvPicPr>
          <p:cNvPr id="546" name="Line" descr="Line"/>
          <p:cNvPicPr>
            <a:picLocks/>
          </p:cNvPicPr>
          <p:nvPr/>
        </p:nvPicPr>
        <p:blipFill>
          <a:blip r:embed="rId3" cstate="print"/>
          <a:stretch>
            <a:fillRect/>
          </a:stretch>
        </p:blipFill>
        <p:spPr>
          <a:xfrm>
            <a:off x="17676843" y="5704990"/>
            <a:ext cx="4822025" cy="58830"/>
          </a:xfrm>
          <a:prstGeom prst="rect">
            <a:avLst/>
          </a:prstGeom>
        </p:spPr>
      </p:pic>
      <p:pic>
        <p:nvPicPr>
          <p:cNvPr id="548" name="Line" descr="Line"/>
          <p:cNvPicPr>
            <a:picLocks/>
          </p:cNvPicPr>
          <p:nvPr/>
        </p:nvPicPr>
        <p:blipFill>
          <a:blip r:embed="rId3" cstate="print"/>
          <a:stretch>
            <a:fillRect/>
          </a:stretch>
        </p:blipFill>
        <p:spPr>
          <a:xfrm>
            <a:off x="5296394" y="8673239"/>
            <a:ext cx="2879028" cy="46996"/>
          </a:xfrm>
          <a:prstGeom prst="rect">
            <a:avLst/>
          </a:prstGeom>
        </p:spPr>
      </p:pic>
      <p:pic>
        <p:nvPicPr>
          <p:cNvPr id="13" name="Line" descr="Line"/>
          <p:cNvPicPr>
            <a:picLocks/>
          </p:cNvPicPr>
          <p:nvPr/>
        </p:nvPicPr>
        <p:blipFill>
          <a:blip r:embed="rId3" cstate="print"/>
          <a:stretch>
            <a:fillRect/>
          </a:stretch>
        </p:blipFill>
        <p:spPr>
          <a:xfrm>
            <a:off x="11985572" y="11502861"/>
            <a:ext cx="3825928" cy="76200"/>
          </a:xfrm>
          <a:prstGeom prst="rect">
            <a:avLst/>
          </a:prstGeom>
        </p:spPr>
      </p:pic>
      <p:pic>
        <p:nvPicPr>
          <p:cNvPr id="14" name="Line" descr="Line"/>
          <p:cNvPicPr>
            <a:picLocks/>
          </p:cNvPicPr>
          <p:nvPr/>
        </p:nvPicPr>
        <p:blipFill>
          <a:blip r:embed="rId3" cstate="print"/>
          <a:stretch>
            <a:fillRect/>
          </a:stretch>
        </p:blipFill>
        <p:spPr>
          <a:xfrm>
            <a:off x="2636798" y="11520231"/>
            <a:ext cx="4822028" cy="58830"/>
          </a:xfrm>
          <a:prstGeom prst="rect">
            <a:avLst/>
          </a:prstGeom>
        </p:spPr>
      </p:pic>
      <p:sp>
        <p:nvSpPr>
          <p:cNvPr id="2" name="אליפסה 1"/>
          <p:cNvSpPr/>
          <p:nvPr/>
        </p:nvSpPr>
        <p:spPr>
          <a:xfrm>
            <a:off x="1181454" y="3241607"/>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1</a:t>
            </a:r>
          </a:p>
        </p:txBody>
      </p:sp>
      <p:sp>
        <p:nvSpPr>
          <p:cNvPr id="16" name="אליפסה 15"/>
          <p:cNvSpPr/>
          <p:nvPr/>
        </p:nvSpPr>
        <p:spPr>
          <a:xfrm>
            <a:off x="1181453" y="5034840"/>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2</a:t>
            </a:r>
          </a:p>
        </p:txBody>
      </p:sp>
      <p:sp>
        <p:nvSpPr>
          <p:cNvPr id="18" name="אליפסה 17"/>
          <p:cNvSpPr/>
          <p:nvPr/>
        </p:nvSpPr>
        <p:spPr>
          <a:xfrm>
            <a:off x="1181451" y="8505686"/>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en-US" sz="4000" b="0" i="0" u="none" strike="noStrike" cap="all" spc="0" normalizeH="0" baseline="0" dirty="0" smtClean="0">
                <a:ln>
                  <a:noFill/>
                </a:ln>
                <a:solidFill>
                  <a:srgbClr val="FFFFFF"/>
                </a:solidFill>
                <a:effectLst/>
                <a:uFillTx/>
                <a:latin typeface="+mn-lt"/>
                <a:ea typeface="+mn-ea"/>
                <a:cs typeface="+mn-cs"/>
                <a:sym typeface="DIN Condensed"/>
              </a:rPr>
              <a:t>4</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19" name="אליפסה 18"/>
          <p:cNvSpPr/>
          <p:nvPr/>
        </p:nvSpPr>
        <p:spPr>
          <a:xfrm>
            <a:off x="1181448" y="10700384"/>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en-US" sz="4000" b="0" i="0" u="none" strike="noStrike" cap="all" spc="0" normalizeH="0" baseline="0" dirty="0" smtClean="0">
                <a:ln>
                  <a:noFill/>
                </a:ln>
                <a:solidFill>
                  <a:srgbClr val="FFFFFF"/>
                </a:solidFill>
                <a:effectLst/>
                <a:uFillTx/>
                <a:latin typeface="+mn-lt"/>
                <a:ea typeface="+mn-ea"/>
                <a:cs typeface="+mn-cs"/>
                <a:sym typeface="DIN Condensed"/>
              </a:rPr>
              <a:t>5</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20" name="חרף הווקטורים המערערים המתעצמים, המערכת תמשיך לשמר יציבות יחסית, תוך שהיא מסתמכת על בסיסי התמיכה היציבים שלה בדגש על מערכת הבנקאות ומנגנוני הביטחון">
            <a:extLst>
              <a:ext uri="{FF2B5EF4-FFF2-40B4-BE49-F238E27FC236}">
                <a16:creationId xmlns:a16="http://schemas.microsoft.com/office/drawing/2014/main" id="{F6EFCCEC-8151-486B-9459-F46CC47FA61D}"/>
              </a:ext>
            </a:extLst>
          </p:cNvPr>
          <p:cNvSpPr txBox="1"/>
          <p:nvPr/>
        </p:nvSpPr>
        <p:spPr>
          <a:xfrm>
            <a:off x="2297256" y="3197700"/>
            <a:ext cx="21737493"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Era of </a:t>
            </a:r>
            <a:r>
              <a:rPr lang="en-US" dirty="0" smtClean="0"/>
              <a:t>“unilateral decisions” </a:t>
            </a:r>
            <a:r>
              <a:rPr lang="en-US" dirty="0"/>
              <a:t>created challenges and crises over time</a:t>
            </a:r>
            <a:endParaRPr dirty="0"/>
          </a:p>
        </p:txBody>
      </p:sp>
      <p:sp>
        <p:nvSpPr>
          <p:cNvPr id="21" name="נשמרת הסבירות הנמוכה להתפרצות עממית ו/או גל טרור נרחב, לנוכח דבקות הציבור במרקם החיים ועניין הרשות והמנגנונים בשימור היציבות">
            <a:extLst>
              <a:ext uri="{FF2B5EF4-FFF2-40B4-BE49-F238E27FC236}">
                <a16:creationId xmlns:a16="http://schemas.microsoft.com/office/drawing/2014/main" id="{3B063E03-A976-47CD-9B9A-7482547A8192}"/>
              </a:ext>
            </a:extLst>
          </p:cNvPr>
          <p:cNvSpPr txBox="1"/>
          <p:nvPr/>
        </p:nvSpPr>
        <p:spPr>
          <a:xfrm>
            <a:off x="2297256" y="4990102"/>
            <a:ext cx="20654417"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Election Year (US, Israel and possibly the PA) – the systems enters a waiting period </a:t>
            </a:r>
            <a:endParaRPr dirty="0"/>
          </a:p>
        </p:txBody>
      </p:sp>
      <p:sp>
        <p:nvSpPr>
          <p:cNvPr id="17" name="ההתפתחות המרכזית שעלולה להוביל לשינוי המגמות היא היעלמות אבו מאזן. התפתחות כזו, אם תקרה, תשליך לשלילה על יציבות הרשות, עוצמת חמאס, הטרור באיו&quot;ש והתנהלות הציבור"/>
          <p:cNvSpPr txBox="1"/>
          <p:nvPr/>
        </p:nvSpPr>
        <p:spPr>
          <a:xfrm>
            <a:off x="2221484" y="6614154"/>
            <a:ext cx="21457138" cy="9118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rtl="0">
              <a:lnSpc>
                <a:spcPct val="150000"/>
              </a:lnSpc>
            </a:pPr>
            <a:r>
              <a:rPr lang="en-US" dirty="0" smtClean="0"/>
              <a:t>Assuring the PA – “Relief to Hamas and a Siege on the PA”</a:t>
            </a:r>
            <a:endParaRPr dirty="0"/>
          </a:p>
        </p:txBody>
      </p:sp>
      <p:pic>
        <p:nvPicPr>
          <p:cNvPr id="22" name="Line" descr="Line"/>
          <p:cNvPicPr>
            <a:picLocks/>
          </p:cNvPicPr>
          <p:nvPr/>
        </p:nvPicPr>
        <p:blipFill>
          <a:blip r:embed="rId3" cstate="print"/>
          <a:stretch>
            <a:fillRect/>
          </a:stretch>
        </p:blipFill>
        <p:spPr>
          <a:xfrm>
            <a:off x="6735908" y="7502509"/>
            <a:ext cx="9913791" cy="45719"/>
          </a:xfrm>
          <a:prstGeom prst="rect">
            <a:avLst/>
          </a:prstGeom>
        </p:spPr>
      </p:pic>
      <p:sp>
        <p:nvSpPr>
          <p:cNvPr id="23" name="אליפסה 22"/>
          <p:cNvSpPr/>
          <p:nvPr/>
        </p:nvSpPr>
        <p:spPr>
          <a:xfrm>
            <a:off x="1167597" y="6787723"/>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en-US" sz="4000" b="0" i="0" u="none" strike="noStrike" cap="all" spc="0" normalizeH="0" baseline="0" dirty="0" smtClean="0">
                <a:ln>
                  <a:noFill/>
                </a:ln>
                <a:solidFill>
                  <a:srgbClr val="FFFFFF"/>
                </a:solidFill>
                <a:effectLst/>
                <a:uFillTx/>
                <a:latin typeface="+mn-lt"/>
                <a:ea typeface="+mn-ea"/>
                <a:cs typeface="+mn-cs"/>
                <a:sym typeface="DIN Condensed"/>
              </a:rPr>
              <a:t>3</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מספרים מספרים"/>
          <p:cNvSpPr txBox="1">
            <a:spLocks noGrp="1"/>
          </p:cNvSpPr>
          <p:nvPr>
            <p:ph type="title"/>
          </p:nvPr>
        </p:nvSpPr>
        <p:spPr>
          <a:xfrm>
            <a:off x="5186972" y="1172323"/>
            <a:ext cx="13273079" cy="1763908"/>
          </a:xfrm>
          <a:prstGeom prst="rect">
            <a:avLst/>
          </a:prstGeom>
        </p:spPr>
        <p:txBody>
          <a:bodyPr>
            <a:normAutofit/>
          </a:bodyPr>
          <a:lstStyle>
            <a:lvl1pPr algn="r" rtl="1">
              <a:defRPr sz="10000" b="1">
                <a:latin typeface="Assistant"/>
                <a:ea typeface="Assistant"/>
                <a:cs typeface="Assistant"/>
                <a:sym typeface="Assistant"/>
              </a:defRPr>
            </a:lvl1pPr>
          </a:lstStyle>
          <a:p>
            <a:pPr algn="ctr"/>
            <a:r>
              <a:rPr lang="en-US" dirty="0" smtClean="0"/>
              <a:t>Data</a:t>
            </a:r>
            <a:endParaRPr dirty="0"/>
          </a:p>
        </p:txBody>
      </p:sp>
      <p:sp>
        <p:nvSpPr>
          <p:cNvPr id="203" name="Rounded Rectangle"/>
          <p:cNvSpPr/>
          <p:nvPr/>
        </p:nvSpPr>
        <p:spPr>
          <a:xfrm>
            <a:off x="15345148" y="7331352"/>
            <a:ext cx="7054830" cy="2225534"/>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4" name="Rounded Rectangle"/>
          <p:cNvSpPr/>
          <p:nvPr/>
        </p:nvSpPr>
        <p:spPr>
          <a:xfrm>
            <a:off x="15345148" y="3823341"/>
            <a:ext cx="7054830" cy="2417647"/>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5" name="Rounded Rectangle"/>
          <p:cNvSpPr/>
          <p:nvPr/>
        </p:nvSpPr>
        <p:spPr>
          <a:xfrm>
            <a:off x="2233406" y="4095015"/>
            <a:ext cx="7054830" cy="2652626"/>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6" name="Rounded Rectangle"/>
          <p:cNvSpPr/>
          <p:nvPr/>
        </p:nvSpPr>
        <p:spPr>
          <a:xfrm>
            <a:off x="2233406" y="7331351"/>
            <a:ext cx="7054830" cy="2347619"/>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7" name="Rounded Rectangle"/>
          <p:cNvSpPr/>
          <p:nvPr/>
        </p:nvSpPr>
        <p:spPr>
          <a:xfrm>
            <a:off x="15345148" y="10286305"/>
            <a:ext cx="7054830" cy="2493330"/>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8" name="Rounded Rectangle"/>
          <p:cNvSpPr/>
          <p:nvPr/>
        </p:nvSpPr>
        <p:spPr>
          <a:xfrm>
            <a:off x="2233406" y="10354948"/>
            <a:ext cx="7054830" cy="2493330"/>
          </a:xfrm>
          <a:prstGeom prst="roundRect">
            <a:avLst>
              <a:gd name="adj" fmla="val 10800"/>
            </a:avLst>
          </a:prstGeom>
          <a:solidFill>
            <a:schemeClr val="accent1"/>
          </a:solidFill>
          <a:ln w="12700">
            <a:miter lim="400000"/>
          </a:ln>
        </p:spPr>
        <p:txBody>
          <a:bodyPr lIns="50800" tIns="50800" rIns="50800" bIns="50800" anchor="ctr"/>
          <a:lstStyle/>
          <a:p>
            <a:pPr algn="ctr" rtl="1">
              <a:lnSpc>
                <a:spcPct val="150000"/>
              </a:lnSpc>
              <a:spcBef>
                <a:spcPct val="0"/>
              </a:spcBef>
            </a:pPr>
            <a:r>
              <a:rPr lang="en-US" altLang="he-IL" sz="4400" b="1" dirty="0">
                <a:solidFill>
                  <a:prstClr val="white"/>
                </a:solidFill>
                <a:latin typeface="Assistant SemiBold" panose="00000700000000000000" pitchFamily="2" charset="-79"/>
                <a:cs typeface="Assistant SemiBold" panose="00000700000000000000" pitchFamily="2" charset="-79"/>
              </a:rPr>
              <a:t>Social Media</a:t>
            </a:r>
            <a:endParaRPr lang="he-IL" altLang="he-IL" sz="4400" b="1" dirty="0">
              <a:solidFill>
                <a:prstClr val="white"/>
              </a:solidFill>
              <a:latin typeface="Assistant SemiBold" panose="00000700000000000000" pitchFamily="2" charset="-79"/>
              <a:cs typeface="Assistant SemiBold" panose="00000700000000000000" pitchFamily="2" charset="-79"/>
            </a:endParaRPr>
          </a:p>
          <a:p>
            <a:pPr algn="ctr" rtl="1">
              <a:lnSpc>
                <a:spcPct val="150000"/>
              </a:lnSpc>
              <a:spcBef>
                <a:spcPct val="0"/>
              </a:spcBef>
            </a:pPr>
            <a:r>
              <a:rPr lang="en-US" altLang="he-IL" sz="4400" b="1" dirty="0">
                <a:solidFill>
                  <a:prstClr val="white"/>
                </a:solidFill>
                <a:latin typeface="Assistant SemiBold" panose="00000700000000000000" pitchFamily="2" charset="-79"/>
                <a:cs typeface="Assistant SemiBold" panose="00000700000000000000" pitchFamily="2" charset="-79"/>
              </a:rPr>
              <a:t>3.9 Facebook Users</a:t>
            </a:r>
            <a:endParaRPr lang="he-IL" altLang="he-IL" sz="3200" b="1" dirty="0">
              <a:solidFill>
                <a:prstClr val="white"/>
              </a:solidFill>
              <a:latin typeface="Assistant SemiBold" panose="00000700000000000000" pitchFamily="2" charset="-79"/>
              <a:cs typeface="Assistant SemiBold" panose="00000700000000000000" pitchFamily="2" charset="-79"/>
            </a:endParaRPr>
          </a:p>
        </p:txBody>
      </p:sp>
      <p:sp>
        <p:nvSpPr>
          <p:cNvPr id="213" name="הסיוע החיצוני לרשות ירד מ-4.5 מיליארד דולר ב-2014 לכ-2 מיליארד ב-2019"/>
          <p:cNvSpPr txBox="1"/>
          <p:nvPr/>
        </p:nvSpPr>
        <p:spPr>
          <a:xfrm>
            <a:off x="2431459" y="10839965"/>
            <a:ext cx="6658724"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endParaRPr sz="3600" dirty="0"/>
          </a:p>
        </p:txBody>
      </p:sp>
      <p:sp>
        <p:nvSpPr>
          <p:cNvPr id="214" name="הכנסות הרשות בשנת 2018 כ– 14.5 מיליארד ש&quot;ח. הוצאות הרשות – כ-17 מיליארד דולר"/>
          <p:cNvSpPr txBox="1"/>
          <p:nvPr/>
        </p:nvSpPr>
        <p:spPr>
          <a:xfrm>
            <a:off x="2322417" y="7246377"/>
            <a:ext cx="6658724" cy="22878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600"/>
              </a:spcBef>
            </a:pPr>
            <a:r>
              <a:rPr lang="en-US" sz="4400" dirty="0"/>
              <a:t>51 Hospitals</a:t>
            </a:r>
            <a:endParaRPr lang="he-IL" sz="4400" dirty="0"/>
          </a:p>
          <a:p>
            <a:pPr>
              <a:spcBef>
                <a:spcPts val="600"/>
              </a:spcBef>
            </a:pPr>
            <a:r>
              <a:rPr lang="en-US" sz="4400" dirty="0"/>
              <a:t>587 Clinics</a:t>
            </a:r>
            <a:r>
              <a:rPr lang="he-IL" sz="4400" dirty="0"/>
              <a:t> </a:t>
            </a:r>
            <a:endParaRPr lang="en-US" sz="4400" dirty="0"/>
          </a:p>
          <a:p>
            <a:pPr>
              <a:spcBef>
                <a:spcPts val="600"/>
              </a:spcBef>
            </a:pPr>
            <a:r>
              <a:rPr lang="en-US" sz="4400" dirty="0"/>
              <a:t>1.3 beds per 1000</a:t>
            </a:r>
            <a:endParaRPr sz="4400" dirty="0"/>
          </a:p>
        </p:txBody>
      </p:sp>
      <p:pic>
        <p:nvPicPr>
          <p:cNvPr id="215" name="Line" descr="Line"/>
          <p:cNvPicPr>
            <a:picLocks/>
          </p:cNvPicPr>
          <p:nvPr/>
        </p:nvPicPr>
        <p:blipFill>
          <a:blip r:embed="rId2" cstate="print"/>
          <a:stretch>
            <a:fillRect/>
          </a:stretch>
        </p:blipFill>
        <p:spPr>
          <a:xfrm>
            <a:off x="8017203" y="2589159"/>
            <a:ext cx="8349594" cy="101601"/>
          </a:xfrm>
          <a:prstGeom prst="rect">
            <a:avLst/>
          </a:prstGeom>
        </p:spPr>
      </p:pic>
      <p:sp>
        <p:nvSpPr>
          <p:cNvPr id="17" name="13.3% אבטלה באיו&quot;ש (21.6% בקרב צעירים) לעומת מעל 45% ברצועה (61.8% בקרב צעירים)">
            <a:extLst>
              <a:ext uri="{FF2B5EF4-FFF2-40B4-BE49-F238E27FC236}">
                <a16:creationId xmlns:a16="http://schemas.microsoft.com/office/drawing/2014/main" id="{48CA2E02-37BB-4284-ABAF-151B77B155E8}"/>
              </a:ext>
            </a:extLst>
          </p:cNvPr>
          <p:cNvSpPr txBox="1"/>
          <p:nvPr/>
        </p:nvSpPr>
        <p:spPr>
          <a:xfrm>
            <a:off x="15561151" y="10532055"/>
            <a:ext cx="6658724" cy="20415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600"/>
              </a:spcBef>
            </a:pPr>
            <a:r>
              <a:rPr lang="en-US" sz="4400" dirty="0"/>
              <a:t>Education</a:t>
            </a:r>
          </a:p>
          <a:p>
            <a:pPr>
              <a:spcBef>
                <a:spcPts val="600"/>
              </a:spcBef>
            </a:pPr>
            <a:r>
              <a:rPr lang="en-US" sz="3600" dirty="0"/>
              <a:t>2,200 Schools</a:t>
            </a:r>
          </a:p>
          <a:p>
            <a:pPr>
              <a:spcBef>
                <a:spcPts val="600"/>
              </a:spcBef>
            </a:pPr>
            <a:r>
              <a:rPr lang="en-US" sz="3600" dirty="0"/>
              <a:t>55 Higher Education Institutions</a:t>
            </a:r>
            <a:endParaRPr sz="2000" dirty="0"/>
          </a:p>
        </p:txBody>
      </p:sp>
      <p:sp>
        <p:nvSpPr>
          <p:cNvPr id="18" name="פער של פי 3 בתמ&quot;ג בשנת 2018 באיו&quot;ש לרצועה ($4,854 לעומת $1458)">
            <a:extLst>
              <a:ext uri="{FF2B5EF4-FFF2-40B4-BE49-F238E27FC236}">
                <a16:creationId xmlns:a16="http://schemas.microsoft.com/office/drawing/2014/main" id="{79CE33AF-ED3F-436C-8584-82984E1ACAB2}"/>
              </a:ext>
            </a:extLst>
          </p:cNvPr>
          <p:cNvSpPr txBox="1"/>
          <p:nvPr/>
        </p:nvSpPr>
        <p:spPr>
          <a:xfrm>
            <a:off x="2431459" y="4305947"/>
            <a:ext cx="6658724" cy="23185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22 Government Offices</a:t>
            </a:r>
          </a:p>
          <a:p>
            <a:pPr>
              <a:spcBef>
                <a:spcPts val="0"/>
              </a:spcBef>
            </a:pPr>
            <a:r>
              <a:rPr lang="en-US" sz="3600" dirty="0"/>
              <a:t>28 Government Authorities</a:t>
            </a:r>
          </a:p>
          <a:p>
            <a:pPr>
              <a:spcBef>
                <a:spcPts val="0"/>
              </a:spcBef>
            </a:pPr>
            <a:r>
              <a:rPr lang="en-US" sz="3600" dirty="0"/>
              <a:t>5 Security Mechanisms</a:t>
            </a:r>
          </a:p>
          <a:p>
            <a:pPr>
              <a:spcBef>
                <a:spcPts val="0"/>
              </a:spcBef>
            </a:pPr>
            <a:r>
              <a:rPr lang="en-US" sz="3600" dirty="0"/>
              <a:t>24 Courts of Justice</a:t>
            </a:r>
            <a:endParaRPr sz="3600" dirty="0"/>
          </a:p>
        </p:txBody>
      </p:sp>
      <p:sp>
        <p:nvSpPr>
          <p:cNvPr id="19" name="פער של פי 3 בתמ&quot;ג בשנת 2018 באיו&quot;ש לרצועה ($4,854 לעומת $1458)">
            <a:extLst>
              <a:ext uri="{FF2B5EF4-FFF2-40B4-BE49-F238E27FC236}">
                <a16:creationId xmlns:a16="http://schemas.microsoft.com/office/drawing/2014/main" id="{90D22820-6465-43F1-889E-3AB369D791B6}"/>
              </a:ext>
            </a:extLst>
          </p:cNvPr>
          <p:cNvSpPr txBox="1"/>
          <p:nvPr/>
        </p:nvSpPr>
        <p:spPr>
          <a:xfrm>
            <a:off x="15543201" y="4251498"/>
            <a:ext cx="6658724"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5m Palestinians in the “Territories”</a:t>
            </a:r>
          </a:p>
          <a:p>
            <a:pPr>
              <a:spcBef>
                <a:spcPts val="0"/>
              </a:spcBef>
            </a:pPr>
            <a:r>
              <a:rPr lang="en-US" sz="3600" dirty="0"/>
              <a:t>(3 Judea &amp; Samaria, 2 Gaza)</a:t>
            </a:r>
            <a:endParaRPr sz="3600" dirty="0"/>
          </a:p>
        </p:txBody>
      </p:sp>
      <p:sp>
        <p:nvSpPr>
          <p:cNvPr id="21" name="פער של פי 3 בתמ&quot;ג בשנת 2018 באיו&quot;ש לרצועה ($4,854 לעומת $1458)">
            <a:extLst>
              <a:ext uri="{FF2B5EF4-FFF2-40B4-BE49-F238E27FC236}">
                <a16:creationId xmlns:a16="http://schemas.microsoft.com/office/drawing/2014/main" id="{0EDFF22D-F207-4D31-8E8D-446C729F0ECD}"/>
              </a:ext>
            </a:extLst>
          </p:cNvPr>
          <p:cNvSpPr txBox="1"/>
          <p:nvPr/>
        </p:nvSpPr>
        <p:spPr>
          <a:xfrm>
            <a:off x="15454190" y="7561826"/>
            <a:ext cx="6658724"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Approx. 1,000,000 Young People in Judea &amp; Samaria</a:t>
            </a:r>
          </a:p>
          <a:p>
            <a:pPr>
              <a:spcBef>
                <a:spcPts val="0"/>
              </a:spcBef>
            </a:pPr>
            <a:r>
              <a:rPr lang="en-US" sz="3600" dirty="0"/>
              <a:t>(aged 15-29)</a:t>
            </a:r>
            <a:endParaRPr sz="3600" dirty="0"/>
          </a:p>
        </p:txBody>
      </p:sp>
      <p:sp>
        <p:nvSpPr>
          <p:cNvPr id="20" name="Shape 435"/>
          <p:cNvSpPr/>
          <p:nvPr/>
        </p:nvSpPr>
        <p:spPr>
          <a:xfrm>
            <a:off x="17104046" y="2852911"/>
            <a:ext cx="4009110"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rtl="1">
              <a:defRPr sz="4500" b="1">
                <a:solidFill>
                  <a:srgbClr val="FFFFFF"/>
                </a:solidFill>
                <a:latin typeface="Assistant"/>
                <a:ea typeface="Assistant"/>
                <a:cs typeface="Assistant"/>
                <a:sym typeface="Assistant"/>
              </a:defRPr>
            </a:lvl1pPr>
          </a:lstStyle>
          <a:p>
            <a:r>
              <a:rPr lang="en-US" dirty="0" smtClean="0"/>
              <a:t>Demographics</a:t>
            </a:r>
            <a:endParaRPr dirty="0"/>
          </a:p>
        </p:txBody>
      </p:sp>
      <p:sp>
        <p:nvSpPr>
          <p:cNvPr id="22" name="Shape 439"/>
          <p:cNvSpPr/>
          <p:nvPr/>
        </p:nvSpPr>
        <p:spPr>
          <a:xfrm>
            <a:off x="4327045" y="3060728"/>
            <a:ext cx="2471832"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rtl="1">
              <a:defRPr sz="4500" b="1">
                <a:solidFill>
                  <a:srgbClr val="FFFFFF"/>
                </a:solidFill>
                <a:latin typeface="Assistant"/>
                <a:ea typeface="Assistant"/>
                <a:cs typeface="Assistant"/>
                <a:sym typeface="Assistant"/>
              </a:defRPr>
            </a:lvl1pPr>
          </a:lstStyle>
          <a:p>
            <a:r>
              <a:rPr lang="en-US" dirty="0" smtClean="0"/>
              <a:t>Territory</a:t>
            </a:r>
            <a:endParaRPr dirty="0"/>
          </a:p>
        </p:txBody>
      </p:sp>
      <p:pic>
        <p:nvPicPr>
          <p:cNvPr id="23" name="pasted-image.pdf"/>
          <p:cNvPicPr>
            <a:picLocks noChangeAspect="1"/>
          </p:cNvPicPr>
          <p:nvPr/>
        </p:nvPicPr>
        <p:blipFill>
          <a:blip r:embed="rId3" cstate="print">
            <a:extLst/>
          </a:blip>
          <a:stretch>
            <a:fillRect/>
          </a:stretch>
        </p:blipFill>
        <p:spPr>
          <a:xfrm>
            <a:off x="9961152" y="3381966"/>
            <a:ext cx="4544824" cy="927912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Line" descr="Line"/>
          <p:cNvPicPr>
            <a:picLocks/>
          </p:cNvPicPr>
          <p:nvPr/>
        </p:nvPicPr>
        <p:blipFill>
          <a:blip r:embed="rId2" cstate="print"/>
          <a:stretch>
            <a:fillRect/>
          </a:stretch>
        </p:blipFill>
        <p:spPr>
          <a:xfrm>
            <a:off x="2688869" y="6679988"/>
            <a:ext cx="10456936" cy="99323"/>
          </a:xfrm>
          <a:prstGeom prst="rect">
            <a:avLst/>
          </a:prstGeom>
        </p:spPr>
      </p:pic>
      <p:pic>
        <p:nvPicPr>
          <p:cNvPr id="42" name="Line" descr="Line"/>
          <p:cNvPicPr>
            <a:picLocks/>
          </p:cNvPicPr>
          <p:nvPr/>
        </p:nvPicPr>
        <p:blipFill>
          <a:blip r:embed="rId2" cstate="print"/>
          <a:stretch>
            <a:fillRect/>
          </a:stretch>
        </p:blipFill>
        <p:spPr>
          <a:xfrm>
            <a:off x="2591135" y="8856957"/>
            <a:ext cx="10456935" cy="99323"/>
          </a:xfrm>
          <a:prstGeom prst="rect">
            <a:avLst/>
          </a:prstGeom>
        </p:spPr>
      </p:pic>
      <p:pic>
        <p:nvPicPr>
          <p:cNvPr id="43" name="Line" descr="Line"/>
          <p:cNvPicPr>
            <a:picLocks/>
          </p:cNvPicPr>
          <p:nvPr/>
        </p:nvPicPr>
        <p:blipFill>
          <a:blip r:embed="rId2" cstate="print"/>
          <a:stretch>
            <a:fillRect/>
          </a:stretch>
        </p:blipFill>
        <p:spPr>
          <a:xfrm>
            <a:off x="2519044" y="11031647"/>
            <a:ext cx="10456935" cy="99323"/>
          </a:xfrm>
          <a:prstGeom prst="rect">
            <a:avLst/>
          </a:prstGeom>
        </p:spPr>
      </p:pic>
      <p:pic>
        <p:nvPicPr>
          <p:cNvPr id="53" name="Line" descr="Line"/>
          <p:cNvPicPr>
            <a:picLocks/>
          </p:cNvPicPr>
          <p:nvPr/>
        </p:nvPicPr>
        <p:blipFill>
          <a:blip r:embed="rId3" cstate="print"/>
          <a:stretch>
            <a:fillRect/>
          </a:stretch>
        </p:blipFill>
        <p:spPr>
          <a:xfrm rot="10800000">
            <a:off x="2493656" y="4398367"/>
            <a:ext cx="9972660" cy="59846"/>
          </a:xfrm>
          <a:prstGeom prst="rect">
            <a:avLst/>
          </a:prstGeom>
        </p:spPr>
      </p:pic>
      <p:sp>
        <p:nvSpPr>
          <p:cNvPr id="277" name="מגמות מאקרו כלכליות עיקריות"/>
          <p:cNvSpPr txBox="1">
            <a:spLocks noGrp="1"/>
          </p:cNvSpPr>
          <p:nvPr>
            <p:ph type="title"/>
          </p:nvPr>
        </p:nvSpPr>
        <p:spPr>
          <a:xfrm>
            <a:off x="823022" y="465347"/>
            <a:ext cx="21438134" cy="1636354"/>
          </a:xfrm>
          <a:prstGeom prst="rect">
            <a:avLst/>
          </a:prstGeom>
          <a:ln w="12700">
            <a:miter lim="400000"/>
          </a:ln>
        </p:spPr>
        <p:txBody>
          <a:bodyPr>
            <a:noAutofit/>
          </a:bodyPr>
          <a:lstStyle>
            <a:lvl1pPr algn="r" rtl="1">
              <a:defRPr sz="10000" b="1">
                <a:latin typeface="Assistant"/>
                <a:ea typeface="Assistant"/>
                <a:cs typeface="Assistant"/>
                <a:sym typeface="Assistant"/>
              </a:defRPr>
            </a:lvl1pPr>
          </a:lstStyle>
          <a:p>
            <a:pPr algn="ctr"/>
            <a:r>
              <a:rPr lang="en-US" sz="8000" dirty="0">
                <a:solidFill>
                  <a:srgbClr val="00B0F0"/>
                </a:solidFill>
              </a:rPr>
              <a:t>Economy and Trade in Judea &amp; Samaria</a:t>
            </a:r>
            <a:endParaRPr sz="8000" dirty="0">
              <a:solidFill>
                <a:srgbClr val="00B0F0"/>
              </a:solidFill>
            </a:endParaRPr>
          </a:p>
        </p:txBody>
      </p:sp>
      <p:pic>
        <p:nvPicPr>
          <p:cNvPr id="278" name="Line" descr="Line"/>
          <p:cNvPicPr>
            <a:picLocks/>
          </p:cNvPicPr>
          <p:nvPr/>
        </p:nvPicPr>
        <p:blipFill>
          <a:blip r:embed="rId4" cstate="print"/>
          <a:stretch>
            <a:fillRect/>
          </a:stretch>
        </p:blipFill>
        <p:spPr>
          <a:xfrm>
            <a:off x="4850699" y="2055181"/>
            <a:ext cx="14682606" cy="101602"/>
          </a:xfrm>
          <a:prstGeom prst="rect">
            <a:avLst/>
          </a:prstGeom>
        </p:spPr>
      </p:pic>
      <p:pic>
        <p:nvPicPr>
          <p:cNvPr id="55" name="down.png" descr="down.png"/>
          <p:cNvPicPr>
            <a:picLocks noChangeAspect="1"/>
          </p:cNvPicPr>
          <p:nvPr/>
        </p:nvPicPr>
        <p:blipFill>
          <a:blip r:embed="rId5" cstate="print"/>
          <a:stretch>
            <a:fillRect/>
          </a:stretch>
        </p:blipFill>
        <p:spPr>
          <a:xfrm>
            <a:off x="987121" y="4745283"/>
            <a:ext cx="1522694" cy="1522694"/>
          </a:xfrm>
          <a:prstGeom prst="rect">
            <a:avLst/>
          </a:prstGeom>
          <a:ln w="12700">
            <a:miter lim="400000"/>
          </a:ln>
        </p:spPr>
      </p:pic>
      <p:pic>
        <p:nvPicPr>
          <p:cNvPr id="56" name="global.png" descr="global.png"/>
          <p:cNvPicPr>
            <a:picLocks noChangeAspect="1"/>
          </p:cNvPicPr>
          <p:nvPr/>
        </p:nvPicPr>
        <p:blipFill>
          <a:blip r:embed="rId6" cstate="print"/>
          <a:stretch>
            <a:fillRect/>
          </a:stretch>
        </p:blipFill>
        <p:spPr>
          <a:xfrm>
            <a:off x="987121" y="2787937"/>
            <a:ext cx="1522694" cy="1522694"/>
          </a:xfrm>
          <a:prstGeom prst="rect">
            <a:avLst/>
          </a:prstGeom>
          <a:ln w="12700">
            <a:miter lim="400000"/>
          </a:ln>
        </p:spPr>
      </p:pic>
      <p:pic>
        <p:nvPicPr>
          <p:cNvPr id="57" name="man.png" descr="man.png"/>
          <p:cNvPicPr>
            <a:picLocks noChangeAspect="1"/>
          </p:cNvPicPr>
          <p:nvPr/>
        </p:nvPicPr>
        <p:blipFill>
          <a:blip r:embed="rId7" cstate="print"/>
          <a:stretch>
            <a:fillRect/>
          </a:stretch>
        </p:blipFill>
        <p:spPr>
          <a:xfrm>
            <a:off x="875541" y="6858000"/>
            <a:ext cx="1522694" cy="1522694"/>
          </a:xfrm>
          <a:prstGeom prst="rect">
            <a:avLst/>
          </a:prstGeom>
          <a:ln w="12700">
            <a:miter lim="400000"/>
          </a:ln>
        </p:spPr>
      </p:pic>
      <p:pic>
        <p:nvPicPr>
          <p:cNvPr id="58" name="statistics.png" descr="statistics.png"/>
          <p:cNvPicPr>
            <a:picLocks noChangeAspect="1"/>
          </p:cNvPicPr>
          <p:nvPr/>
        </p:nvPicPr>
        <p:blipFill>
          <a:blip r:embed="rId8" cstate="print"/>
          <a:stretch>
            <a:fillRect/>
          </a:stretch>
        </p:blipFill>
        <p:spPr>
          <a:xfrm>
            <a:off x="886911" y="8971361"/>
            <a:ext cx="1522694" cy="1522694"/>
          </a:xfrm>
          <a:prstGeom prst="rect">
            <a:avLst/>
          </a:prstGeom>
          <a:ln w="12700">
            <a:miter lim="400000"/>
          </a:ln>
        </p:spPr>
      </p:pic>
      <p:pic>
        <p:nvPicPr>
          <p:cNvPr id="59" name="user.png" descr="user.png"/>
          <p:cNvPicPr>
            <a:picLocks noChangeAspect="1"/>
          </p:cNvPicPr>
          <p:nvPr/>
        </p:nvPicPr>
        <p:blipFill>
          <a:blip r:embed="rId9" cstate="print"/>
          <a:stretch>
            <a:fillRect/>
          </a:stretch>
        </p:blipFill>
        <p:spPr>
          <a:xfrm>
            <a:off x="956009" y="11489756"/>
            <a:ext cx="1522694" cy="1522694"/>
          </a:xfrm>
          <a:prstGeom prst="rect">
            <a:avLst/>
          </a:prstGeom>
          <a:ln w="12700">
            <a:miter lim="400000"/>
          </a:ln>
        </p:spPr>
      </p:pic>
      <p:sp>
        <p:nvSpPr>
          <p:cNvPr id="60" name="סחר חוץ: יחס ייבוא-ייצוא שלילי גדול (1:5.5). מרבית הייצוא והייבוא – לשוק הישראלי וממנו"/>
          <p:cNvSpPr txBox="1"/>
          <p:nvPr/>
        </p:nvSpPr>
        <p:spPr>
          <a:xfrm>
            <a:off x="2709591" y="9236949"/>
            <a:ext cx="9695212" cy="1292662"/>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p>
            <a:pPr defTabSz="1066800" hangingPunct="1">
              <a:spcBef>
                <a:spcPts val="1000"/>
              </a:spcBef>
              <a:defRPr>
                <a:solidFill>
                  <a:srgbClr val="FFFFFF"/>
                </a:solidFill>
                <a:latin typeface="Assistant SemiBold"/>
                <a:ea typeface="Assistant SemiBold"/>
                <a:cs typeface="Assistant SemiBold"/>
                <a:sym typeface="Assistant SemiBold"/>
              </a:defRPr>
            </a:pPr>
            <a:r>
              <a:rPr lang="en-GB" sz="3600" kern="1200" dirty="0">
                <a:solidFill>
                  <a:srgbClr val="FFFFFF"/>
                </a:solidFill>
                <a:latin typeface="Assistant"/>
                <a:ea typeface="Assistant"/>
                <a:cs typeface="Assistant"/>
                <a:sym typeface="Assistant"/>
              </a:rPr>
              <a:t>Foreign trade: import/export negative ratio – import is *5 higher than export (mainly Israeli)</a:t>
            </a:r>
            <a:endParaRPr sz="3600" kern="1200" dirty="0">
              <a:solidFill>
                <a:srgbClr val="FFFFFF"/>
              </a:solidFill>
              <a:latin typeface="Assistant SemiBold"/>
              <a:ea typeface="Assistant SemiBold"/>
              <a:cs typeface="Assistant SemiBold"/>
              <a:sym typeface="Assistant SemiBold"/>
            </a:endParaRPr>
          </a:p>
        </p:txBody>
      </p:sp>
      <p:sp>
        <p:nvSpPr>
          <p:cNvPr id="62" name="המשך ירידה באבטלה באיו״ש (13.3% לעומת 17% ברבעון מקביל אשתקד)"/>
          <p:cNvSpPr txBox="1"/>
          <p:nvPr/>
        </p:nvSpPr>
        <p:spPr>
          <a:xfrm>
            <a:off x="2746331" y="6661539"/>
            <a:ext cx="9535805" cy="2282676"/>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lvl1pPr algn="just" defTabSz="1066800" rtl="1">
              <a:spcBef>
                <a:spcPts val="1000"/>
              </a:spcBef>
              <a:defRPr>
                <a:solidFill>
                  <a:srgbClr val="FFFFFF"/>
                </a:solidFill>
                <a:latin typeface="Assistant SemiBold"/>
                <a:ea typeface="Assistant SemiBold"/>
                <a:cs typeface="Assistant SemiBold"/>
                <a:sym typeface="Assistant SemiBold"/>
              </a:defRPr>
            </a:lvl1pPr>
          </a:lstStyle>
          <a:p>
            <a:pPr rtl="0" hangingPunct="1"/>
            <a:r>
              <a:rPr lang="en-GB" sz="3200" kern="1200" dirty="0"/>
              <a:t>Continued decline in unemployment rates – 13.3% as opposed to 17% in the same quarter of the previous years. </a:t>
            </a:r>
          </a:p>
          <a:p>
            <a:pPr rtl="0" hangingPunct="1"/>
            <a:r>
              <a:rPr lang="en-GB" sz="3200" kern="1200" dirty="0"/>
              <a:t>Record of employment in Israel (approx. 90,000)</a:t>
            </a:r>
            <a:endParaRPr sz="3200" kern="1200" dirty="0"/>
          </a:p>
        </p:txBody>
      </p:sp>
      <p:sp>
        <p:nvSpPr>
          <p:cNvPr id="65" name="המשך עלייה בניצול במכסות תעסוקה בישראל (87,600)"/>
          <p:cNvSpPr txBox="1"/>
          <p:nvPr/>
        </p:nvSpPr>
        <p:spPr>
          <a:xfrm>
            <a:off x="2717142" y="11379328"/>
            <a:ext cx="9634218" cy="1661993"/>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lvl1pPr algn="just" defTabSz="1066800" rtl="1">
              <a:spcBef>
                <a:spcPts val="1000"/>
              </a:spcBef>
              <a:defRPr>
                <a:solidFill>
                  <a:srgbClr val="FFFFFF"/>
                </a:solidFill>
                <a:latin typeface="Assistant SemiBold"/>
                <a:ea typeface="Assistant SemiBold"/>
                <a:cs typeface="Assistant SemiBold"/>
                <a:sym typeface="Assistant SemiBold"/>
              </a:defRPr>
            </a:lvl1pPr>
          </a:lstStyle>
          <a:p>
            <a:pPr rtl="0" hangingPunct="1"/>
            <a:r>
              <a:rPr lang="en-GB" sz="3200" kern="1200" dirty="0"/>
              <a:t>Growing contribution of Israeli Arabs to the Judea &amp; Samaria economy. (Approximately 4,000,000 vehicles per year; 3b NIS per year revenue) </a:t>
            </a:r>
            <a:endParaRPr lang="he-IL" sz="2800" kern="1200" dirty="0"/>
          </a:p>
        </p:txBody>
      </p:sp>
      <p:grpSp>
        <p:nvGrpSpPr>
          <p:cNvPr id="4" name="Group 3">
            <a:extLst>
              <a:ext uri="{FF2B5EF4-FFF2-40B4-BE49-F238E27FC236}">
                <a16:creationId xmlns:a16="http://schemas.microsoft.com/office/drawing/2014/main" id="{FD297ED3-C27C-4015-8A72-54682FDDEA13}"/>
              </a:ext>
            </a:extLst>
          </p:cNvPr>
          <p:cNvGrpSpPr/>
          <p:nvPr/>
        </p:nvGrpSpPr>
        <p:grpSpPr>
          <a:xfrm>
            <a:off x="13249933" y="2610102"/>
            <a:ext cx="10362504" cy="10640551"/>
            <a:chOff x="12416778" y="3129532"/>
            <a:chExt cx="10362504" cy="10640551"/>
          </a:xfrm>
        </p:grpSpPr>
        <p:sp>
          <p:nvSpPr>
            <p:cNvPr id="39" name="אינדיקטור"/>
            <p:cNvSpPr txBox="1"/>
            <p:nvPr/>
          </p:nvSpPr>
          <p:spPr>
            <a:xfrm>
              <a:off x="13713047" y="4913745"/>
              <a:ext cx="1612621"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2800" kern="1200" dirty="0"/>
                <a:t>Indicator</a:t>
              </a:r>
              <a:endParaRPr sz="2800" kern="1200" dirty="0"/>
            </a:p>
          </p:txBody>
        </p:sp>
        <p:sp>
          <p:nvSpPr>
            <p:cNvPr id="40" name="2019"/>
            <p:cNvSpPr txBox="1"/>
            <p:nvPr/>
          </p:nvSpPr>
          <p:spPr>
            <a:xfrm>
              <a:off x="20895752" y="4865038"/>
              <a:ext cx="1150957"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2019</a:t>
              </a:r>
            </a:p>
          </p:txBody>
        </p:sp>
        <p:sp>
          <p:nvSpPr>
            <p:cNvPr id="41" name="2018"/>
            <p:cNvSpPr txBox="1"/>
            <p:nvPr/>
          </p:nvSpPr>
          <p:spPr>
            <a:xfrm>
              <a:off x="17674246" y="4895916"/>
              <a:ext cx="1150957"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2018</a:t>
              </a:r>
            </a:p>
          </p:txBody>
        </p:sp>
        <p:sp>
          <p:nvSpPr>
            <p:cNvPr id="45" name="אחוז האבטלה רבעון ג׳"/>
            <p:cNvSpPr txBox="1"/>
            <p:nvPr/>
          </p:nvSpPr>
          <p:spPr>
            <a:xfrm>
              <a:off x="12628329" y="9647437"/>
              <a:ext cx="3234860"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ctr" defTabSz="1828800" rtl="1" hangingPunct="1">
                <a:spcBef>
                  <a:spcPts val="0"/>
                </a:spcBef>
                <a:defRPr sz="5800" b="1">
                  <a:solidFill>
                    <a:srgbClr val="FFFFFF"/>
                  </a:solidFill>
                  <a:latin typeface="Assistant"/>
                  <a:ea typeface="Assistant"/>
                  <a:cs typeface="Assistant"/>
                  <a:sym typeface="Assistant"/>
                </a:defRPr>
              </a:pPr>
              <a:r>
                <a:rPr lang="en-US" sz="2800" b="1" kern="1200" dirty="0">
                  <a:solidFill>
                    <a:srgbClr val="FFFFFF"/>
                  </a:solidFill>
                  <a:latin typeface="Assistant"/>
                  <a:ea typeface="Assistant"/>
                  <a:cs typeface="Assistant"/>
                  <a:sym typeface="Assistant"/>
                </a:rPr>
                <a:t>Employment Rates</a:t>
              </a:r>
            </a:p>
            <a:p>
              <a:pPr algn="ctr" defTabSz="1828800" rtl="1" hangingPunct="1">
                <a:spcBef>
                  <a:spcPts val="0"/>
                </a:spcBef>
                <a:defRPr sz="5800" b="1">
                  <a:solidFill>
                    <a:srgbClr val="FFFFFF"/>
                  </a:solidFill>
                  <a:latin typeface="Assistant"/>
                  <a:ea typeface="Assistant"/>
                  <a:cs typeface="Assistant"/>
                  <a:sym typeface="Assistant"/>
                </a:defRPr>
              </a:pPr>
              <a:r>
                <a:rPr lang="en-US" sz="2800" b="1" kern="1200" dirty="0">
                  <a:solidFill>
                    <a:srgbClr val="FFFFFF"/>
                  </a:solidFill>
                  <a:latin typeface="Assistant"/>
                  <a:ea typeface="Assistant"/>
                  <a:cs typeface="Assistant"/>
                  <a:sym typeface="Assistant"/>
                </a:rPr>
                <a:t>3</a:t>
              </a:r>
              <a:r>
                <a:rPr lang="en-US" sz="2800" b="1" kern="1200" baseline="30000" dirty="0">
                  <a:solidFill>
                    <a:srgbClr val="FFFFFF"/>
                  </a:solidFill>
                  <a:latin typeface="Assistant"/>
                  <a:ea typeface="Assistant"/>
                  <a:cs typeface="Assistant"/>
                  <a:sym typeface="Assistant"/>
                </a:rPr>
                <a:t>rd</a:t>
              </a:r>
              <a:r>
                <a:rPr lang="en-US" sz="2800" b="1" kern="1200" dirty="0">
                  <a:solidFill>
                    <a:srgbClr val="FFFFFF"/>
                  </a:solidFill>
                  <a:latin typeface="Assistant"/>
                  <a:ea typeface="Assistant"/>
                  <a:cs typeface="Assistant"/>
                  <a:sym typeface="Assistant"/>
                </a:rPr>
                <a:t> Quarter</a:t>
              </a:r>
              <a:endParaRPr sz="2800" b="1" kern="1200" dirty="0">
                <a:solidFill>
                  <a:srgbClr val="FFFFFF"/>
                </a:solidFill>
                <a:latin typeface="Assistant"/>
                <a:ea typeface="Assistant"/>
                <a:cs typeface="Assistant"/>
                <a:sym typeface="Assistant"/>
              </a:endParaRPr>
            </a:p>
          </p:txBody>
        </p:sp>
        <p:sp>
          <p:nvSpPr>
            <p:cNvPr id="46" name="שכר יומי ממוצע רבעון ג׳"/>
            <p:cNvSpPr txBox="1"/>
            <p:nvPr/>
          </p:nvSpPr>
          <p:spPr>
            <a:xfrm>
              <a:off x="12461299" y="12081359"/>
              <a:ext cx="3760646"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ctr" defTabSz="1828800" rtl="1" hangingPunct="1">
                <a:spcBef>
                  <a:spcPts val="0"/>
                </a:spcBef>
                <a:defRPr sz="5800" b="1">
                  <a:solidFill>
                    <a:srgbClr val="FFFFFF"/>
                  </a:solidFill>
                  <a:latin typeface="Assistant"/>
                  <a:ea typeface="Assistant"/>
                  <a:cs typeface="Assistant"/>
                  <a:sym typeface="Assistant"/>
                </a:defRPr>
              </a:pPr>
              <a:r>
                <a:rPr lang="en-US" sz="2800" b="1" kern="1200" dirty="0">
                  <a:solidFill>
                    <a:srgbClr val="FFFFFF"/>
                  </a:solidFill>
                  <a:latin typeface="Assistant"/>
                  <a:ea typeface="Assistant"/>
                  <a:cs typeface="Assistant"/>
                  <a:sym typeface="Assistant"/>
                </a:rPr>
                <a:t>Average Daily Salary</a:t>
              </a:r>
            </a:p>
            <a:p>
              <a:pPr algn="ctr" defTabSz="1828800" rtl="1" hangingPunct="1">
                <a:spcBef>
                  <a:spcPts val="0"/>
                </a:spcBef>
                <a:defRPr sz="5800" b="1">
                  <a:solidFill>
                    <a:srgbClr val="FFFFFF"/>
                  </a:solidFill>
                  <a:latin typeface="Assistant"/>
                  <a:ea typeface="Assistant"/>
                  <a:cs typeface="Assistant"/>
                  <a:sym typeface="Assistant"/>
                </a:defRPr>
              </a:pPr>
              <a:r>
                <a:rPr lang="en-US" sz="2800" b="1" kern="1200" dirty="0">
                  <a:solidFill>
                    <a:srgbClr val="FFFFFF"/>
                  </a:solidFill>
                  <a:latin typeface="Assistant"/>
                  <a:ea typeface="Assistant"/>
                  <a:cs typeface="Assistant"/>
                  <a:sym typeface="Assistant"/>
                </a:rPr>
                <a:t>3</a:t>
              </a:r>
              <a:r>
                <a:rPr lang="en-US" sz="2800" b="1" kern="1200" baseline="30000" dirty="0">
                  <a:solidFill>
                    <a:srgbClr val="FFFFFF"/>
                  </a:solidFill>
                  <a:latin typeface="Assistant"/>
                  <a:ea typeface="Assistant"/>
                  <a:cs typeface="Assistant"/>
                  <a:sym typeface="Assistant"/>
                </a:rPr>
                <a:t>rd</a:t>
              </a:r>
              <a:r>
                <a:rPr lang="en-US" sz="2800" b="1" kern="1200" dirty="0">
                  <a:solidFill>
                    <a:srgbClr val="FFFFFF"/>
                  </a:solidFill>
                  <a:latin typeface="Assistant"/>
                  <a:ea typeface="Assistant"/>
                  <a:cs typeface="Assistant"/>
                  <a:sym typeface="Assistant"/>
                </a:rPr>
                <a:t> Quarter</a:t>
              </a:r>
              <a:endParaRPr sz="2800" b="1" kern="1200" dirty="0">
                <a:solidFill>
                  <a:srgbClr val="FFFFFF"/>
                </a:solidFill>
                <a:latin typeface="Assistant"/>
                <a:ea typeface="Assistant"/>
                <a:cs typeface="Assistant"/>
                <a:sym typeface="Assistant"/>
              </a:endParaRPr>
            </a:p>
          </p:txBody>
        </p:sp>
        <p:sp>
          <p:nvSpPr>
            <p:cNvPr id="47" name="3588.5$"/>
            <p:cNvSpPr txBox="1"/>
            <p:nvPr/>
          </p:nvSpPr>
          <p:spPr>
            <a:xfrm>
              <a:off x="20588254" y="7188142"/>
              <a:ext cx="204543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lang="en-US" sz="4000" kern="1200" dirty="0"/>
                <a:t>$ </a:t>
              </a:r>
              <a:r>
                <a:rPr sz="4000" kern="1200" dirty="0"/>
                <a:t>3</a:t>
              </a:r>
              <a:r>
                <a:rPr lang="en-GB" sz="4000" kern="1200" dirty="0"/>
                <a:t>,</a:t>
              </a:r>
              <a:r>
                <a:rPr sz="4000" kern="1200" dirty="0"/>
                <a:t>588.5</a:t>
              </a:r>
            </a:p>
          </p:txBody>
        </p:sp>
        <p:sp>
          <p:nvSpPr>
            <p:cNvPr id="48" name="13.3%"/>
            <p:cNvSpPr txBox="1"/>
            <p:nvPr/>
          </p:nvSpPr>
          <p:spPr>
            <a:xfrm>
              <a:off x="21314137" y="9591533"/>
              <a:ext cx="146514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13.3%</a:t>
              </a:r>
            </a:p>
          </p:txBody>
        </p:sp>
        <p:sp>
          <p:nvSpPr>
            <p:cNvPr id="49" name="127.8 ₪"/>
            <p:cNvSpPr txBox="1"/>
            <p:nvPr/>
          </p:nvSpPr>
          <p:spPr>
            <a:xfrm>
              <a:off x="20844457" y="12259297"/>
              <a:ext cx="193482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a:t>127.8 ₪ </a:t>
              </a:r>
            </a:p>
          </p:txBody>
        </p:sp>
        <p:sp>
          <p:nvSpPr>
            <p:cNvPr id="50" name="3588.1$"/>
            <p:cNvSpPr txBox="1"/>
            <p:nvPr/>
          </p:nvSpPr>
          <p:spPr>
            <a:xfrm>
              <a:off x="17056490" y="7295573"/>
              <a:ext cx="204543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lang="en-US" sz="4000" kern="1200" dirty="0"/>
                <a:t>$ </a:t>
              </a:r>
              <a:r>
                <a:rPr sz="4000" kern="1200" dirty="0"/>
                <a:t>3</a:t>
              </a:r>
              <a:r>
                <a:rPr lang="en-GB" sz="4000" kern="1200" dirty="0"/>
                <a:t>,</a:t>
              </a:r>
              <a:r>
                <a:rPr sz="4000" kern="1200" dirty="0"/>
                <a:t>588.1</a:t>
              </a:r>
            </a:p>
          </p:txBody>
        </p:sp>
        <p:sp>
          <p:nvSpPr>
            <p:cNvPr id="51" name="17.0%"/>
            <p:cNvSpPr txBox="1"/>
            <p:nvPr/>
          </p:nvSpPr>
          <p:spPr>
            <a:xfrm>
              <a:off x="17433372" y="9756379"/>
              <a:ext cx="146514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17.0%</a:t>
              </a:r>
            </a:p>
          </p:txBody>
        </p:sp>
        <p:sp>
          <p:nvSpPr>
            <p:cNvPr id="52" name="110.4 ₪"/>
            <p:cNvSpPr txBox="1"/>
            <p:nvPr/>
          </p:nvSpPr>
          <p:spPr>
            <a:xfrm>
              <a:off x="17465996" y="12204471"/>
              <a:ext cx="191238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a:t>110.4 ₪ </a:t>
              </a:r>
            </a:p>
          </p:txBody>
        </p:sp>
        <p:grpSp>
          <p:nvGrpSpPr>
            <p:cNvPr id="3" name="Group 2">
              <a:extLst>
                <a:ext uri="{FF2B5EF4-FFF2-40B4-BE49-F238E27FC236}">
                  <a16:creationId xmlns:a16="http://schemas.microsoft.com/office/drawing/2014/main" id="{115EEC8A-E58A-4E5D-879B-7C404CFB32BA}"/>
                </a:ext>
              </a:extLst>
            </p:cNvPr>
            <p:cNvGrpSpPr/>
            <p:nvPr/>
          </p:nvGrpSpPr>
          <p:grpSpPr>
            <a:xfrm>
              <a:off x="12416778" y="3129532"/>
              <a:ext cx="7821272" cy="10640551"/>
              <a:chOff x="12416778" y="3129532"/>
              <a:chExt cx="7821272" cy="10640551"/>
            </a:xfrm>
          </p:grpSpPr>
          <p:pic>
            <p:nvPicPr>
              <p:cNvPr id="33" name="Line" descr="Line"/>
              <p:cNvPicPr>
                <a:picLocks/>
              </p:cNvPicPr>
              <p:nvPr/>
            </p:nvPicPr>
            <p:blipFill>
              <a:blip r:embed="rId3" cstate="print"/>
              <a:stretch>
                <a:fillRect/>
              </a:stretch>
            </p:blipFill>
            <p:spPr>
              <a:xfrm rot="5400000">
                <a:off x="15217108" y="8749140"/>
                <a:ext cx="9972662" cy="69223"/>
              </a:xfrm>
              <a:prstGeom prst="rect">
                <a:avLst/>
              </a:prstGeom>
            </p:spPr>
          </p:pic>
          <p:pic>
            <p:nvPicPr>
              <p:cNvPr id="34" name="Line" descr="Line"/>
              <p:cNvPicPr>
                <a:picLocks/>
              </p:cNvPicPr>
              <p:nvPr/>
            </p:nvPicPr>
            <p:blipFill>
              <a:blip r:embed="rId3" cstate="print"/>
              <a:stretch>
                <a:fillRect/>
              </a:stretch>
            </p:blipFill>
            <p:spPr>
              <a:xfrm rot="5400000">
                <a:off x="11346967" y="8183179"/>
                <a:ext cx="9972662" cy="69223"/>
              </a:xfrm>
              <a:prstGeom prst="rect">
                <a:avLst/>
              </a:prstGeom>
            </p:spPr>
          </p:pic>
          <p:sp>
            <p:nvSpPr>
              <p:cNvPr id="54" name="אינדיקטור"/>
              <p:cNvSpPr txBox="1"/>
              <p:nvPr/>
            </p:nvSpPr>
            <p:spPr>
              <a:xfrm>
                <a:off x="17186369" y="3129532"/>
                <a:ext cx="2292872"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3200" u="sng" kern="1200" dirty="0"/>
                  <a:t>Main Factors</a:t>
                </a:r>
                <a:endParaRPr sz="3200" u="sng" kern="1200" dirty="0"/>
              </a:p>
            </p:txBody>
          </p:sp>
          <p:sp>
            <p:nvSpPr>
              <p:cNvPr id="36" name="אינדיקטור">
                <a:extLst>
                  <a:ext uri="{FF2B5EF4-FFF2-40B4-BE49-F238E27FC236}">
                    <a16:creationId xmlns:a16="http://schemas.microsoft.com/office/drawing/2014/main" id="{6F939498-D2F0-441E-B6F4-C681E071B059}"/>
                  </a:ext>
                </a:extLst>
              </p:cNvPr>
              <p:cNvSpPr txBox="1"/>
              <p:nvPr/>
            </p:nvSpPr>
            <p:spPr>
              <a:xfrm>
                <a:off x="12968109" y="7105953"/>
                <a:ext cx="2715487"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2800" kern="1200" dirty="0"/>
                  <a:t>GDP per Capita</a:t>
                </a:r>
              </a:p>
              <a:p>
                <a:pPr defTabSz="1828800" hangingPunct="1">
                  <a:spcBef>
                    <a:spcPts val="0"/>
                  </a:spcBef>
                </a:pPr>
                <a:r>
                  <a:rPr lang="en-US" sz="2800" kern="1200" dirty="0"/>
                  <a:t>1</a:t>
                </a:r>
                <a:r>
                  <a:rPr lang="en-US" sz="2800" kern="1200" baseline="30000" dirty="0"/>
                  <a:t>st</a:t>
                </a:r>
                <a:r>
                  <a:rPr lang="en-US" sz="2800" kern="1200" dirty="0"/>
                  <a:t>-3</a:t>
                </a:r>
                <a:r>
                  <a:rPr lang="en-US" sz="2800" kern="1200" baseline="30000" dirty="0"/>
                  <a:t>rd</a:t>
                </a:r>
                <a:r>
                  <a:rPr lang="en-US" sz="2800" kern="1200" dirty="0"/>
                  <a:t> Quarters</a:t>
                </a:r>
                <a:endParaRPr sz="2800" kern="1200" dirty="0"/>
              </a:p>
            </p:txBody>
          </p:sp>
          <p:pic>
            <p:nvPicPr>
              <p:cNvPr id="66" name="Line" descr="Line">
                <a:extLst>
                  <a:ext uri="{FF2B5EF4-FFF2-40B4-BE49-F238E27FC236}">
                    <a16:creationId xmlns:a16="http://schemas.microsoft.com/office/drawing/2014/main" id="{5BD25E82-6F0B-4FD1-AD1C-A56B321E3F93}"/>
                  </a:ext>
                </a:extLst>
              </p:cNvPr>
              <p:cNvPicPr>
                <a:picLocks/>
              </p:cNvPicPr>
              <p:nvPr/>
            </p:nvPicPr>
            <p:blipFill>
              <a:blip r:embed="rId3" cstate="print"/>
              <a:stretch>
                <a:fillRect/>
              </a:stretch>
            </p:blipFill>
            <p:spPr>
              <a:xfrm rot="5400000">
                <a:off x="7465059" y="8332466"/>
                <a:ext cx="9972662" cy="69223"/>
              </a:xfrm>
              <a:prstGeom prst="rect">
                <a:avLst/>
              </a:prstGeom>
            </p:spPr>
          </p:pic>
        </p:grpSp>
      </p:grpSp>
      <p:sp>
        <p:nvSpPr>
          <p:cNvPr id="67" name="מלבן 63">
            <a:extLst>
              <a:ext uri="{FF2B5EF4-FFF2-40B4-BE49-F238E27FC236}">
                <a16:creationId xmlns:a16="http://schemas.microsoft.com/office/drawing/2014/main" id="{F9EB3D20-E420-4476-95D1-7F55B6B7695D}"/>
              </a:ext>
            </a:extLst>
          </p:cNvPr>
          <p:cNvSpPr/>
          <p:nvPr/>
        </p:nvSpPr>
        <p:spPr>
          <a:xfrm>
            <a:off x="2677205" y="2861317"/>
            <a:ext cx="9209132" cy="1292662"/>
          </a:xfrm>
          <a:prstGeom prst="rect">
            <a:avLst/>
          </a:prstGeom>
          <a:ln w="12700">
            <a:miter lim="400000"/>
          </a:ln>
        </p:spPr>
        <p:txBody>
          <a:bodyPr wrap="square" tIns="91440" bIns="91440" anchor="ctr">
            <a:spAutoFit/>
          </a:bodyPr>
          <a:lstStyle/>
          <a:p>
            <a:pPr algn="just" defTabSz="2133600" hangingPunct="1">
              <a:spcBef>
                <a:spcPts val="2000"/>
              </a:spcBef>
            </a:pPr>
            <a:r>
              <a:rPr lang="en-GB" sz="3600" kern="1200" dirty="0">
                <a:solidFill>
                  <a:srgbClr val="FFFFFF"/>
                </a:solidFill>
                <a:latin typeface="Assistant SemiBold"/>
                <a:ea typeface="Assistant SemiBold"/>
                <a:cs typeface="Assistant SemiBold"/>
              </a:rPr>
              <a:t>Foreign aid has decreased from 4.5b NIS in 2014 to 2b NIS in 2019</a:t>
            </a:r>
            <a:endParaRPr lang="he-IL" sz="3600" kern="1200" dirty="0">
              <a:solidFill>
                <a:srgbClr val="FFFFFF"/>
              </a:solidFill>
              <a:latin typeface="Assistant SemiBold"/>
              <a:ea typeface="Assistant SemiBold"/>
              <a:cs typeface="Assistant SemiBold"/>
            </a:endParaRPr>
          </a:p>
        </p:txBody>
      </p:sp>
      <p:sp>
        <p:nvSpPr>
          <p:cNvPr id="68" name="מלבן 63">
            <a:extLst>
              <a:ext uri="{FF2B5EF4-FFF2-40B4-BE49-F238E27FC236}">
                <a16:creationId xmlns:a16="http://schemas.microsoft.com/office/drawing/2014/main" id="{A5D1B721-FC4E-4904-95A0-04A1B98FB166}"/>
              </a:ext>
            </a:extLst>
          </p:cNvPr>
          <p:cNvSpPr/>
          <p:nvPr/>
        </p:nvSpPr>
        <p:spPr>
          <a:xfrm>
            <a:off x="2732551" y="4660982"/>
            <a:ext cx="10231124" cy="1661993"/>
          </a:xfrm>
          <a:prstGeom prst="rect">
            <a:avLst/>
          </a:prstGeom>
          <a:ln w="12700">
            <a:miter lim="400000"/>
          </a:ln>
        </p:spPr>
        <p:txBody>
          <a:bodyPr wrap="square" tIns="91440" bIns="91440" anchor="ctr">
            <a:spAutoFit/>
          </a:bodyPr>
          <a:lstStyle/>
          <a:p>
            <a:pPr algn="just" defTabSz="2133600" hangingPunct="1">
              <a:spcBef>
                <a:spcPts val="2000"/>
              </a:spcBef>
            </a:pPr>
            <a:r>
              <a:rPr lang="en-GB" sz="3200" kern="1200" dirty="0">
                <a:solidFill>
                  <a:srgbClr val="FFFFFF"/>
                </a:solidFill>
                <a:latin typeface="Assistant SemiBold"/>
                <a:ea typeface="Assistant SemiBold"/>
                <a:cs typeface="Assistant SemiBold"/>
              </a:rPr>
              <a:t>GDP growth has slowed down (in 2018, GDP per capita decreased to 0.1% as opposed to 1.9% in 2017) we believe that in 2019, it will remain around 0%). </a:t>
            </a:r>
            <a:endParaRPr lang="he-IL" sz="3200" kern="1200" dirty="0">
              <a:solidFill>
                <a:srgbClr val="FFFFFF"/>
              </a:solidFill>
              <a:latin typeface="Assistant SemiBold"/>
              <a:ea typeface="Assistant SemiBold"/>
              <a:cs typeface="Assistant SemiBold"/>
            </a:endParaRPr>
          </a:p>
        </p:txBody>
      </p:sp>
    </p:spTree>
    <p:extLst>
      <p:ext uri="{BB962C8B-B14F-4D97-AF65-F5344CB8AC3E}">
        <p14:creationId xmlns:p14="http://schemas.microsoft.com/office/powerpoint/2010/main" val="406975775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תמונה 482"/>
          <p:cNvPicPr>
            <a:picLocks/>
          </p:cNvPicPr>
          <p:nvPr/>
        </p:nvPicPr>
        <p:blipFill>
          <a:blip r:embed="rId2" cstate="print">
            <a:extLst/>
          </a:blip>
          <a:stretch>
            <a:fillRect/>
          </a:stretch>
        </p:blipFill>
        <p:spPr>
          <a:xfrm>
            <a:off x="4138866" y="1925030"/>
            <a:ext cx="17569082" cy="101601"/>
          </a:xfrm>
          <a:prstGeom prst="rect">
            <a:avLst/>
          </a:prstGeom>
        </p:spPr>
      </p:pic>
      <p:grpSp>
        <p:nvGrpSpPr>
          <p:cNvPr id="2" name="Group 508"/>
          <p:cNvGrpSpPr/>
          <p:nvPr/>
        </p:nvGrpSpPr>
        <p:grpSpPr>
          <a:xfrm>
            <a:off x="4511091" y="3430084"/>
            <a:ext cx="15361818" cy="9538381"/>
            <a:chOff x="0" y="0"/>
            <a:chExt cx="15361816" cy="9538380"/>
          </a:xfrm>
        </p:grpSpPr>
        <p:pic>
          <p:nvPicPr>
            <p:cNvPr id="485" name="image64.png" descr="תמונה קשורה"/>
            <p:cNvPicPr>
              <a:picLocks noChangeAspect="1"/>
            </p:cNvPicPr>
            <p:nvPr/>
          </p:nvPicPr>
          <p:blipFill>
            <a:blip r:embed="rId3" cstate="print">
              <a:extLst/>
            </a:blip>
            <a:stretch>
              <a:fillRect/>
            </a:stretch>
          </p:blipFill>
          <p:spPr>
            <a:xfrm>
              <a:off x="10179908" y="0"/>
              <a:ext cx="1034192" cy="1919643"/>
            </a:xfrm>
            <a:prstGeom prst="rect">
              <a:avLst/>
            </a:prstGeom>
            <a:ln w="12700" cap="flat">
              <a:noFill/>
              <a:miter lim="400000"/>
            </a:ln>
            <a:effectLst/>
          </p:spPr>
        </p:pic>
        <p:sp>
          <p:nvSpPr>
            <p:cNvPr id="486" name="Shape 486"/>
            <p:cNvSpPr/>
            <p:nvPr/>
          </p:nvSpPr>
          <p:spPr>
            <a:xfrm>
              <a:off x="9597079" y="1792260"/>
              <a:ext cx="2420884" cy="20709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45.1%</a:t>
              </a:r>
            </a:p>
          </p:txBody>
        </p:sp>
        <p:sp>
          <p:nvSpPr>
            <p:cNvPr id="487" name="Shape 487"/>
            <p:cNvSpPr/>
            <p:nvPr/>
          </p:nvSpPr>
          <p:spPr>
            <a:xfrm>
              <a:off x="5293473" y="1794000"/>
              <a:ext cx="2420884" cy="20709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13.3%</a:t>
              </a:r>
            </a:p>
          </p:txBody>
        </p:sp>
        <p:sp>
          <p:nvSpPr>
            <p:cNvPr id="488" name="Shape 488"/>
            <p:cNvSpPr/>
            <p:nvPr/>
          </p:nvSpPr>
          <p:spPr>
            <a:xfrm>
              <a:off x="9082607" y="4779757"/>
              <a:ext cx="3094520" cy="1115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FF0000"/>
                  </a:solidFill>
                  <a:latin typeface="CooperHewitt-Light"/>
                  <a:ea typeface="CooperHewitt-Light"/>
                  <a:cs typeface="CooperHewitt-Light"/>
                  <a:sym typeface="CooperHewitt-Light"/>
                </a:defRPr>
              </a:lvl1pPr>
            </a:lstStyle>
            <a:p>
              <a:r>
                <a:t>217,100</a:t>
              </a:r>
            </a:p>
          </p:txBody>
        </p:sp>
        <p:sp>
          <p:nvSpPr>
            <p:cNvPr id="489" name="Shape 489"/>
            <p:cNvSpPr/>
            <p:nvPr/>
          </p:nvSpPr>
          <p:spPr>
            <a:xfrm>
              <a:off x="5000018" y="7334839"/>
              <a:ext cx="3094519" cy="11154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750,900</a:t>
              </a:r>
            </a:p>
          </p:txBody>
        </p:sp>
        <p:sp>
          <p:nvSpPr>
            <p:cNvPr id="490" name="Shape 490"/>
            <p:cNvSpPr/>
            <p:nvPr/>
          </p:nvSpPr>
          <p:spPr>
            <a:xfrm>
              <a:off x="9689199" y="3487511"/>
              <a:ext cx="2015609"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(45.9%)</a:t>
              </a:r>
            </a:p>
          </p:txBody>
        </p:sp>
        <p:sp>
          <p:nvSpPr>
            <p:cNvPr id="491" name="Shape 491"/>
            <p:cNvSpPr/>
            <p:nvPr/>
          </p:nvSpPr>
          <p:spPr>
            <a:xfrm>
              <a:off x="5440853" y="3435718"/>
              <a:ext cx="2015609"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(17.0%)</a:t>
              </a:r>
            </a:p>
          </p:txBody>
        </p:sp>
        <p:sp>
          <p:nvSpPr>
            <p:cNvPr id="492" name="Shape 492"/>
            <p:cNvSpPr/>
            <p:nvPr/>
          </p:nvSpPr>
          <p:spPr>
            <a:xfrm>
              <a:off x="9470148" y="5713792"/>
              <a:ext cx="2319438"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(206,300)</a:t>
              </a:r>
            </a:p>
          </p:txBody>
        </p:sp>
        <p:sp>
          <p:nvSpPr>
            <p:cNvPr id="493" name="Shape 493"/>
            <p:cNvSpPr/>
            <p:nvPr/>
          </p:nvSpPr>
          <p:spPr>
            <a:xfrm>
              <a:off x="5474634" y="8320369"/>
              <a:ext cx="2392949"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(702,900)</a:t>
              </a:r>
            </a:p>
          </p:txBody>
        </p:sp>
        <p:sp>
          <p:nvSpPr>
            <p:cNvPr id="494" name="Shape 494"/>
            <p:cNvSpPr/>
            <p:nvPr/>
          </p:nvSpPr>
          <p:spPr>
            <a:xfrm>
              <a:off x="4934965" y="4777580"/>
              <a:ext cx="3094519" cy="11154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117,000</a:t>
              </a:r>
            </a:p>
          </p:txBody>
        </p:sp>
        <p:sp>
          <p:nvSpPr>
            <p:cNvPr id="495" name="Shape 495"/>
            <p:cNvSpPr/>
            <p:nvPr/>
          </p:nvSpPr>
          <p:spPr>
            <a:xfrm>
              <a:off x="5359674" y="5871262"/>
              <a:ext cx="2317987"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(147,000)</a:t>
              </a:r>
            </a:p>
          </p:txBody>
        </p:sp>
        <p:sp>
          <p:nvSpPr>
            <p:cNvPr id="496" name="Shape 496"/>
            <p:cNvSpPr/>
            <p:nvPr/>
          </p:nvSpPr>
          <p:spPr>
            <a:xfrm>
              <a:off x="9149744" y="7330431"/>
              <a:ext cx="3094520" cy="1115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254,600</a:t>
              </a:r>
            </a:p>
          </p:txBody>
        </p:sp>
        <p:sp>
          <p:nvSpPr>
            <p:cNvPr id="497" name="Shape 497"/>
            <p:cNvSpPr/>
            <p:nvPr/>
          </p:nvSpPr>
          <p:spPr>
            <a:xfrm>
              <a:off x="9562541" y="8364616"/>
              <a:ext cx="2350668"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(235,550)</a:t>
              </a:r>
            </a:p>
          </p:txBody>
        </p:sp>
        <p:sp>
          <p:nvSpPr>
            <p:cNvPr id="498" name="Shape 498"/>
            <p:cNvSpPr/>
            <p:nvPr/>
          </p:nvSpPr>
          <p:spPr>
            <a:xfrm>
              <a:off x="12329665" y="2674554"/>
              <a:ext cx="2977013" cy="12043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rtl="1">
                <a:spcBef>
                  <a:spcPts val="0"/>
                </a:spcBef>
                <a:defRPr sz="2000" b="1">
                  <a:solidFill>
                    <a:srgbClr val="FFFFFF"/>
                  </a:solidFill>
                  <a:effectLst>
                    <a:outerShdw blurRad="38100" dist="38100" dir="2700000" rotWithShape="0">
                      <a:srgbClr val="000000">
                        <a:alpha val="43137"/>
                      </a:srgbClr>
                    </a:outerShdw>
                  </a:effectLst>
                  <a:latin typeface="Assistant"/>
                  <a:ea typeface="Assistant"/>
                  <a:cs typeface="Assistant"/>
                  <a:sym typeface="Assistant"/>
                </a:defRPr>
              </a:lvl1pPr>
            </a:lstStyle>
            <a:p>
              <a:r>
                <a:rPr lang="en-US" dirty="0" smtClean="0"/>
                <a:t>Unemployment Rates</a:t>
              </a:r>
              <a:endParaRPr dirty="0"/>
            </a:p>
          </p:txBody>
        </p:sp>
        <p:sp>
          <p:nvSpPr>
            <p:cNvPr id="499" name="Shape 499"/>
            <p:cNvSpPr/>
            <p:nvPr/>
          </p:nvSpPr>
          <p:spPr>
            <a:xfrm>
              <a:off x="12356554" y="6070124"/>
              <a:ext cx="2977013" cy="6932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rtl="1">
                <a:spcBef>
                  <a:spcPts val="0"/>
                </a:spcBef>
                <a:defRPr sz="2000" b="1">
                  <a:solidFill>
                    <a:srgbClr val="FFFFFF"/>
                  </a:solidFill>
                  <a:effectLst>
                    <a:outerShdw blurRad="38100" dist="38100" dir="2700000" rotWithShape="0">
                      <a:srgbClr val="000000">
                        <a:alpha val="43137"/>
                      </a:srgbClr>
                    </a:outerShdw>
                  </a:effectLst>
                  <a:latin typeface="Assistant"/>
                  <a:ea typeface="Assistant"/>
                  <a:cs typeface="Assistant"/>
                  <a:sym typeface="Assistant"/>
                </a:defRPr>
              </a:lvl1pPr>
            </a:lstStyle>
            <a:p>
              <a:pPr rtl="0"/>
              <a:r>
                <a:rPr lang="en-US" dirty="0" smtClean="0"/>
                <a:t>Unemployed Quantity</a:t>
              </a:r>
              <a:endParaRPr dirty="0"/>
            </a:p>
          </p:txBody>
        </p:sp>
        <p:sp>
          <p:nvSpPr>
            <p:cNvPr id="500" name="Shape 500"/>
            <p:cNvSpPr/>
            <p:nvPr/>
          </p:nvSpPr>
          <p:spPr>
            <a:xfrm>
              <a:off x="12384804" y="8845092"/>
              <a:ext cx="2977013" cy="6932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rtl="1">
                <a:spcBef>
                  <a:spcPts val="0"/>
                </a:spcBef>
                <a:defRPr sz="2000" b="1">
                  <a:solidFill>
                    <a:srgbClr val="FFFFFF"/>
                  </a:solidFill>
                  <a:effectLst>
                    <a:outerShdw blurRad="38100" dist="38100" dir="2700000" rotWithShape="0">
                      <a:srgbClr val="000000">
                        <a:alpha val="43137"/>
                      </a:srgbClr>
                    </a:outerShdw>
                  </a:effectLst>
                  <a:latin typeface="Assistant"/>
                  <a:ea typeface="Assistant"/>
                  <a:cs typeface="Assistant"/>
                  <a:sym typeface="Assistant"/>
                </a:defRPr>
              </a:lvl1pPr>
            </a:lstStyle>
            <a:p>
              <a:r>
                <a:rPr lang="en-US" dirty="0" smtClean="0"/>
                <a:t>Employed Quantity </a:t>
              </a:r>
              <a:endParaRPr dirty="0"/>
            </a:p>
          </p:txBody>
        </p:sp>
        <p:pic>
          <p:nvPicPr>
            <p:cNvPr id="501" name="image69.png" descr="תוצאת תמונה עבור ‪palestine flag png‬‏"/>
            <p:cNvPicPr>
              <a:picLocks noChangeAspect="1"/>
            </p:cNvPicPr>
            <p:nvPr/>
          </p:nvPicPr>
          <p:blipFill>
            <a:blip r:embed="rId4" cstate="print">
              <a:extLst/>
            </a:blip>
            <a:stretch>
              <a:fillRect/>
            </a:stretch>
          </p:blipFill>
          <p:spPr>
            <a:xfrm>
              <a:off x="1168101" y="0"/>
              <a:ext cx="2015616" cy="1919643"/>
            </a:xfrm>
            <a:prstGeom prst="rect">
              <a:avLst/>
            </a:prstGeom>
            <a:ln w="12700" cap="flat">
              <a:noFill/>
              <a:miter lim="400000"/>
            </a:ln>
            <a:effectLst/>
          </p:spPr>
        </p:pic>
        <p:sp>
          <p:nvSpPr>
            <p:cNvPr id="502" name="Shape 502"/>
            <p:cNvSpPr/>
            <p:nvPr/>
          </p:nvSpPr>
          <p:spPr>
            <a:xfrm>
              <a:off x="989870" y="1790522"/>
              <a:ext cx="2420884" cy="20709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24.6%</a:t>
              </a:r>
            </a:p>
          </p:txBody>
        </p:sp>
        <p:sp>
          <p:nvSpPr>
            <p:cNvPr id="503" name="Shape 503"/>
            <p:cNvSpPr/>
            <p:nvPr/>
          </p:nvSpPr>
          <p:spPr>
            <a:xfrm>
              <a:off x="1192507" y="3383927"/>
              <a:ext cx="2015609"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(26.9%)</a:t>
              </a:r>
            </a:p>
          </p:txBody>
        </p:sp>
        <p:sp>
          <p:nvSpPr>
            <p:cNvPr id="504" name="Shape 504"/>
            <p:cNvSpPr/>
            <p:nvPr/>
          </p:nvSpPr>
          <p:spPr>
            <a:xfrm>
              <a:off x="720186" y="4815449"/>
              <a:ext cx="3094520" cy="1115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334,100</a:t>
              </a:r>
            </a:p>
          </p:txBody>
        </p:sp>
        <p:sp>
          <p:nvSpPr>
            <p:cNvPr id="505" name="Shape 505"/>
            <p:cNvSpPr/>
            <p:nvPr/>
          </p:nvSpPr>
          <p:spPr>
            <a:xfrm>
              <a:off x="1143980" y="5864048"/>
              <a:ext cx="2324031"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(353,300)</a:t>
              </a:r>
            </a:p>
          </p:txBody>
        </p:sp>
        <p:sp>
          <p:nvSpPr>
            <p:cNvPr id="506" name="Shape 506"/>
            <p:cNvSpPr/>
            <p:nvPr/>
          </p:nvSpPr>
          <p:spPr>
            <a:xfrm>
              <a:off x="0" y="7330433"/>
              <a:ext cx="3811413" cy="11154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r>
                <a:t>1,005,500</a:t>
              </a:r>
            </a:p>
          </p:txBody>
        </p:sp>
        <p:sp>
          <p:nvSpPr>
            <p:cNvPr id="507" name="Shape 507"/>
            <p:cNvSpPr/>
            <p:nvPr/>
          </p:nvSpPr>
          <p:spPr>
            <a:xfrm>
              <a:off x="1083197" y="8271838"/>
              <a:ext cx="2278891" cy="7377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defTabSz="914400">
                <a:spcBef>
                  <a:spcPts val="0"/>
                </a:spcBef>
                <a:defRPr sz="2200" b="1">
                  <a:solidFill>
                    <a:srgbClr val="FFFFFF"/>
                  </a:solidFill>
                  <a:latin typeface="Cooper Hewitt"/>
                  <a:ea typeface="Cooper Hewitt"/>
                  <a:cs typeface="Cooper Hewitt"/>
                  <a:sym typeface="Cooper Hewitt"/>
                </a:defRPr>
              </a:lvl1pPr>
            </a:lstStyle>
            <a:p>
              <a:r>
                <a:t>(938,450)</a:t>
              </a:r>
            </a:p>
          </p:txBody>
        </p:sp>
      </p:grpSp>
      <p:pic>
        <p:nvPicPr>
          <p:cNvPr id="509" name="Untitled-1.png"/>
          <p:cNvPicPr>
            <a:picLocks noChangeAspect="1"/>
          </p:cNvPicPr>
          <p:nvPr/>
        </p:nvPicPr>
        <p:blipFill>
          <a:blip r:embed="rId5" cstate="print">
            <a:extLst/>
          </a:blip>
          <a:stretch>
            <a:fillRect/>
          </a:stretch>
        </p:blipFill>
        <p:spPr>
          <a:xfrm>
            <a:off x="9254510" y="3110747"/>
            <a:ext cx="4118731" cy="2433796"/>
          </a:xfrm>
          <a:prstGeom prst="rect">
            <a:avLst/>
          </a:prstGeom>
          <a:ln w="12700">
            <a:miter lim="400000"/>
          </a:ln>
        </p:spPr>
      </p:pic>
      <p:sp>
        <p:nvSpPr>
          <p:cNvPr id="510" name="Shape 510"/>
          <p:cNvSpPr/>
          <p:nvPr/>
        </p:nvSpPr>
        <p:spPr>
          <a:xfrm>
            <a:off x="17738005" y="4460136"/>
            <a:ext cx="1219188" cy="194246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100">
                <a:solidFill>
                  <a:srgbClr val="56A3D5"/>
                </a:solidFill>
                <a:latin typeface="Phosphate Inline"/>
                <a:ea typeface="Phosphate Inline"/>
                <a:cs typeface="Phosphate Inline"/>
                <a:sym typeface="Phosphate Inline"/>
              </a:defRPr>
            </a:lvl1pPr>
          </a:lstStyle>
          <a:p>
            <a:r>
              <a:t>%</a:t>
            </a:r>
          </a:p>
        </p:txBody>
      </p:sp>
      <p:pic>
        <p:nvPicPr>
          <p:cNvPr id="511" name="work.png"/>
          <p:cNvPicPr>
            <a:picLocks noChangeAspect="1"/>
          </p:cNvPicPr>
          <p:nvPr/>
        </p:nvPicPr>
        <p:blipFill>
          <a:blip r:embed="rId6" cstate="print">
            <a:extLst/>
          </a:blip>
          <a:stretch>
            <a:fillRect/>
          </a:stretch>
        </p:blipFill>
        <p:spPr>
          <a:xfrm>
            <a:off x="17586293" y="7836594"/>
            <a:ext cx="1522612" cy="1522612"/>
          </a:xfrm>
          <a:prstGeom prst="rect">
            <a:avLst/>
          </a:prstGeom>
          <a:ln w="12700">
            <a:miter lim="400000"/>
          </a:ln>
        </p:spPr>
      </p:pic>
      <p:pic>
        <p:nvPicPr>
          <p:cNvPr id="512" name="work.png"/>
          <p:cNvPicPr>
            <a:picLocks noChangeAspect="1"/>
          </p:cNvPicPr>
          <p:nvPr/>
        </p:nvPicPr>
        <p:blipFill>
          <a:blip r:embed="rId6" cstate="print">
            <a:extLst/>
          </a:blip>
          <a:stretch>
            <a:fillRect/>
          </a:stretch>
        </p:blipFill>
        <p:spPr>
          <a:xfrm>
            <a:off x="17586293" y="10613661"/>
            <a:ext cx="1522612" cy="1522612"/>
          </a:xfrm>
          <a:prstGeom prst="rect">
            <a:avLst/>
          </a:prstGeom>
          <a:ln w="12700">
            <a:miter lim="400000"/>
          </a:ln>
        </p:spPr>
      </p:pic>
      <p:pic>
        <p:nvPicPr>
          <p:cNvPr id="513" name="forbidden (2).png"/>
          <p:cNvPicPr>
            <a:picLocks noChangeAspect="1"/>
          </p:cNvPicPr>
          <p:nvPr/>
        </p:nvPicPr>
        <p:blipFill>
          <a:blip r:embed="rId7" cstate="print">
            <a:extLst/>
          </a:blip>
          <a:stretch>
            <a:fillRect/>
          </a:stretch>
        </p:blipFill>
        <p:spPr>
          <a:xfrm>
            <a:off x="17376368" y="7626670"/>
            <a:ext cx="1942462" cy="1942461"/>
          </a:xfrm>
          <a:prstGeom prst="rect">
            <a:avLst/>
          </a:prstGeom>
          <a:ln w="12700">
            <a:miter lim="400000"/>
          </a:ln>
        </p:spPr>
      </p:pic>
      <p:pic>
        <p:nvPicPr>
          <p:cNvPr id="514" name="image17.png" descr="לוגו מתפש לבן בלי רקע.png"/>
          <p:cNvPicPr>
            <a:picLocks noChangeAspect="1"/>
          </p:cNvPicPr>
          <p:nvPr/>
        </p:nvPicPr>
        <p:blipFill>
          <a:blip r:embed="rId8" cstate="print">
            <a:extLst/>
          </a:blip>
          <a:stretch>
            <a:fillRect/>
          </a:stretch>
        </p:blipFill>
        <p:spPr>
          <a:xfrm>
            <a:off x="21923553" y="220675"/>
            <a:ext cx="2031798" cy="1615764"/>
          </a:xfrm>
          <a:prstGeom prst="rect">
            <a:avLst/>
          </a:prstGeom>
          <a:ln w="12700">
            <a:miter lim="400000"/>
          </a:ln>
        </p:spPr>
      </p:pic>
      <p:sp>
        <p:nvSpPr>
          <p:cNvPr id="36" name="TextBox 35"/>
          <p:cNvSpPr txBox="1"/>
          <p:nvPr/>
        </p:nvSpPr>
        <p:spPr>
          <a:xfrm>
            <a:off x="3449782" y="124692"/>
            <a:ext cx="17539855" cy="1569660"/>
          </a:xfrm>
          <a:prstGeom prst="rect">
            <a:avLst/>
          </a:prstGeom>
          <a:noFill/>
        </p:spPr>
        <p:txBody>
          <a:bodyPr wrap="square" rtlCol="0">
            <a:spAutoFit/>
          </a:bodyPr>
          <a:lstStyle/>
          <a:p>
            <a:pPr algn="ctr"/>
            <a:r>
              <a:rPr lang="en-US" sz="4800" b="1" dirty="0" smtClean="0">
                <a:solidFill>
                  <a:schemeClr val="accent1"/>
                </a:solidFill>
              </a:rPr>
              <a:t>Employment in the Palestinian Authority – Third Quarter 2019 vs. Third Quarter of 2018</a:t>
            </a:r>
            <a:endParaRPr lang="en-US" sz="4800" b="1" dirty="0">
              <a:solidFill>
                <a:schemeClr val="accent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598352" y="386572"/>
            <a:ext cx="13614550" cy="68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fontAlgn="base" hangingPunct="0">
              <a:spcBef>
                <a:spcPct val="0"/>
              </a:spcBef>
              <a:spcAft>
                <a:spcPct val="0"/>
              </a:spcAft>
              <a:defRPr/>
            </a:pPr>
            <a:r>
              <a:rPr lang="en-US" sz="4800" b="1" u="sng" dirty="0">
                <a:solidFill>
                  <a:schemeClr val="tx1"/>
                </a:solidFill>
                <a:cs typeface="Guttman Hatzvi" panose="02010401010101010101" pitchFamily="2" charset="-79"/>
              </a:rPr>
              <a:t>Government “Octopus” – Chairperson to Citizen</a:t>
            </a:r>
            <a:endParaRPr lang="he-IL" sz="4800" b="1" u="sng" dirty="0">
              <a:solidFill>
                <a:schemeClr val="tx1"/>
              </a:solidFill>
              <a:cs typeface="Guttman Hatzvi" panose="02010401010101010101" pitchFamily="2" charset="-79"/>
            </a:endParaRPr>
          </a:p>
        </p:txBody>
      </p:sp>
      <p:sp>
        <p:nvSpPr>
          <p:cNvPr id="3" name="מלבן 2"/>
          <p:cNvSpPr/>
          <p:nvPr/>
        </p:nvSpPr>
        <p:spPr>
          <a:xfrm>
            <a:off x="10826762" y="1603710"/>
            <a:ext cx="2630184" cy="986316"/>
          </a:xfrm>
          <a:prstGeom prst="rect">
            <a:avLst/>
          </a:prstGeom>
          <a:solidFill>
            <a:schemeClr val="accent3">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smtClean="0">
                <a:solidFill>
                  <a:schemeClr val="bg1"/>
                </a:solidFill>
                <a:cs typeface="Guttman Hatzvi" panose="02010401010101010101" pitchFamily="2" charset="-79"/>
              </a:rPr>
              <a:t>PA Chairperson</a:t>
            </a:r>
            <a:endParaRPr lang="he-IL" sz="2800" b="1" dirty="0">
              <a:solidFill>
                <a:schemeClr val="bg1"/>
              </a:solidFill>
              <a:cs typeface="Guttman Hatzvi" panose="02010401010101010101" pitchFamily="2" charset="-79"/>
            </a:endParaRPr>
          </a:p>
        </p:txBody>
      </p:sp>
      <p:sp>
        <p:nvSpPr>
          <p:cNvPr id="4" name="מלבן 3"/>
          <p:cNvSpPr/>
          <p:nvPr/>
        </p:nvSpPr>
        <p:spPr>
          <a:xfrm>
            <a:off x="10268392" y="4483635"/>
            <a:ext cx="3746924" cy="1217138"/>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smtClean="0">
                <a:solidFill>
                  <a:schemeClr val="bg1"/>
                </a:solidFill>
                <a:cs typeface="Guttman Hatzvi" panose="02010401010101010101" pitchFamily="2" charset="-79"/>
              </a:rPr>
              <a:t>Palestinian Government</a:t>
            </a:r>
            <a:endParaRPr lang="he-IL" sz="2800" b="1" dirty="0">
              <a:solidFill>
                <a:schemeClr val="bg1"/>
              </a:solidFill>
              <a:cs typeface="Guttman Hatzvi" panose="02010401010101010101" pitchFamily="2" charset="-79"/>
            </a:endParaRPr>
          </a:p>
        </p:txBody>
      </p:sp>
      <p:sp>
        <p:nvSpPr>
          <p:cNvPr id="5" name="מלבן 4"/>
          <p:cNvSpPr/>
          <p:nvPr/>
        </p:nvSpPr>
        <p:spPr>
          <a:xfrm>
            <a:off x="18331364" y="4483635"/>
            <a:ext cx="2630184" cy="1217138"/>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smtClean="0">
                <a:solidFill>
                  <a:schemeClr val="bg1"/>
                </a:solidFill>
                <a:cs typeface="Guttman Hatzvi" panose="02010401010101010101" pitchFamily="2" charset="-79"/>
              </a:rPr>
              <a:t>Legislative Council</a:t>
            </a:r>
            <a:endParaRPr lang="he-IL" sz="2800" b="1" dirty="0">
              <a:solidFill>
                <a:schemeClr val="bg1"/>
              </a:solidFill>
              <a:cs typeface="Guttman Hatzvi" panose="02010401010101010101" pitchFamily="2" charset="-79"/>
            </a:endParaRPr>
          </a:p>
        </p:txBody>
      </p:sp>
      <p:sp>
        <p:nvSpPr>
          <p:cNvPr id="6" name="מלבן 5"/>
          <p:cNvSpPr/>
          <p:nvPr/>
        </p:nvSpPr>
        <p:spPr>
          <a:xfrm>
            <a:off x="4134958" y="4483633"/>
            <a:ext cx="3621144" cy="1204614"/>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Supreme Justice Council</a:t>
            </a:r>
            <a:endParaRPr lang="he-IL" sz="2800" b="1" dirty="0">
              <a:solidFill>
                <a:schemeClr val="bg1"/>
              </a:solidFill>
              <a:cs typeface="Guttman Hatzvi" panose="02010401010101010101" pitchFamily="2" charset="-79"/>
            </a:endParaRPr>
          </a:p>
        </p:txBody>
      </p:sp>
      <p:sp>
        <p:nvSpPr>
          <p:cNvPr id="7" name="מלבן 6"/>
          <p:cNvSpPr/>
          <p:nvPr/>
        </p:nvSpPr>
        <p:spPr>
          <a:xfrm>
            <a:off x="15054542" y="4452131"/>
            <a:ext cx="2630184" cy="1204614"/>
          </a:xfrm>
          <a:prstGeom prst="rect">
            <a:avLst/>
          </a:prstGeom>
          <a:solidFill>
            <a:schemeClr val="tx2"/>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Advisers</a:t>
            </a:r>
            <a:endParaRPr lang="he-IL" sz="2800" b="1" dirty="0">
              <a:solidFill>
                <a:schemeClr val="bg1"/>
              </a:solidFill>
              <a:cs typeface="Guttman Hatzvi" panose="02010401010101010101" pitchFamily="2" charset="-79"/>
            </a:endParaRPr>
          </a:p>
        </p:txBody>
      </p:sp>
      <p:sp>
        <p:nvSpPr>
          <p:cNvPr id="9" name="מלבן 8"/>
          <p:cNvSpPr/>
          <p:nvPr/>
        </p:nvSpPr>
        <p:spPr>
          <a:xfrm>
            <a:off x="10712554" y="11622377"/>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District Government Offices</a:t>
            </a:r>
            <a:endParaRPr lang="he-IL" sz="2800" b="1" dirty="0">
              <a:solidFill>
                <a:schemeClr val="bg1"/>
              </a:solidFill>
              <a:cs typeface="Guttman Hatzvi" panose="02010401010101010101" pitchFamily="2" charset="-79"/>
            </a:endParaRPr>
          </a:p>
        </p:txBody>
      </p:sp>
      <p:sp>
        <p:nvSpPr>
          <p:cNvPr id="10" name="מלבן 9"/>
          <p:cNvSpPr/>
          <p:nvPr/>
        </p:nvSpPr>
        <p:spPr>
          <a:xfrm>
            <a:off x="7756102" y="1162237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Local Councils</a:t>
            </a:r>
            <a:endParaRPr lang="he-IL" sz="2800" b="1" dirty="0">
              <a:solidFill>
                <a:schemeClr val="bg1"/>
              </a:solidFill>
              <a:cs typeface="Guttman Hatzvi" panose="02010401010101010101" pitchFamily="2" charset="-79"/>
            </a:endParaRPr>
          </a:p>
        </p:txBody>
      </p:sp>
      <p:sp>
        <p:nvSpPr>
          <p:cNvPr id="11" name="מלבן 10"/>
          <p:cNvSpPr/>
          <p:nvPr/>
        </p:nvSpPr>
        <p:spPr>
          <a:xfrm>
            <a:off x="14984098" y="8087028"/>
            <a:ext cx="2700628" cy="1091908"/>
          </a:xfrm>
          <a:prstGeom prst="rect">
            <a:avLst/>
          </a:prstGeom>
          <a:solidFill>
            <a:schemeClr val="tx2"/>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Governors (11)</a:t>
            </a:r>
            <a:endParaRPr lang="he-IL" sz="2800" b="1" dirty="0">
              <a:solidFill>
                <a:schemeClr val="bg1"/>
              </a:solidFill>
              <a:cs typeface="Guttman Hatzvi" panose="02010401010101010101" pitchFamily="2" charset="-79"/>
            </a:endParaRPr>
          </a:p>
        </p:txBody>
      </p:sp>
      <p:sp>
        <p:nvSpPr>
          <p:cNvPr id="12" name="מלבן 11"/>
          <p:cNvSpPr/>
          <p:nvPr/>
        </p:nvSpPr>
        <p:spPr>
          <a:xfrm>
            <a:off x="16612030" y="1164819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400" b="1" dirty="0">
                <a:solidFill>
                  <a:schemeClr val="bg1"/>
                </a:solidFill>
                <a:cs typeface="Guttman Hatzvi" panose="02010401010101010101" pitchFamily="2" charset="-79"/>
              </a:rPr>
              <a:t>Infrastructure System (Water, Electricity)</a:t>
            </a:r>
            <a:endParaRPr lang="he-IL" sz="2400" b="1" dirty="0">
              <a:solidFill>
                <a:schemeClr val="bg1"/>
              </a:solidFill>
              <a:cs typeface="Guttman Hatzvi" panose="02010401010101010101" pitchFamily="2" charset="-79"/>
            </a:endParaRPr>
          </a:p>
        </p:txBody>
      </p:sp>
      <p:sp>
        <p:nvSpPr>
          <p:cNvPr id="13" name="מלבן 12"/>
          <p:cNvSpPr/>
          <p:nvPr/>
        </p:nvSpPr>
        <p:spPr>
          <a:xfrm>
            <a:off x="13669006" y="1164819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Security Mechanisms</a:t>
            </a:r>
            <a:endParaRPr lang="he-IL" sz="2800" b="1" dirty="0">
              <a:solidFill>
                <a:schemeClr val="bg1"/>
              </a:solidFill>
              <a:cs typeface="Guttman Hatzvi" panose="02010401010101010101" pitchFamily="2" charset="-79"/>
            </a:endParaRPr>
          </a:p>
        </p:txBody>
      </p:sp>
      <p:sp>
        <p:nvSpPr>
          <p:cNvPr id="14" name="מלבן 13"/>
          <p:cNvSpPr/>
          <p:nvPr/>
        </p:nvSpPr>
        <p:spPr>
          <a:xfrm>
            <a:off x="6355250" y="8632983"/>
            <a:ext cx="2026750"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Prosecution</a:t>
            </a:r>
            <a:endParaRPr lang="he-IL" sz="2800" b="1" dirty="0">
              <a:solidFill>
                <a:schemeClr val="bg1"/>
              </a:solidFill>
              <a:cs typeface="Guttman Hatzvi" panose="02010401010101010101" pitchFamily="2" charset="-79"/>
            </a:endParaRPr>
          </a:p>
        </p:txBody>
      </p:sp>
      <p:sp>
        <p:nvSpPr>
          <p:cNvPr id="15" name="מלבן 14"/>
          <p:cNvSpPr/>
          <p:nvPr/>
        </p:nvSpPr>
        <p:spPr>
          <a:xfrm>
            <a:off x="7049591" y="6788689"/>
            <a:ext cx="1869778"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Courts</a:t>
            </a:r>
            <a:endParaRPr lang="he-IL" sz="2800" b="1" dirty="0">
              <a:solidFill>
                <a:schemeClr val="bg1"/>
              </a:solidFill>
              <a:cs typeface="Guttman Hatzvi" panose="02010401010101010101" pitchFamily="2" charset="-79"/>
            </a:endParaRPr>
          </a:p>
        </p:txBody>
      </p:sp>
      <p:sp>
        <p:nvSpPr>
          <p:cNvPr id="16" name="מלבן 15"/>
          <p:cNvSpPr/>
          <p:nvPr/>
        </p:nvSpPr>
        <p:spPr>
          <a:xfrm>
            <a:off x="3239497" y="6792185"/>
            <a:ext cx="1723894"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Justice Ministry</a:t>
            </a:r>
            <a:endParaRPr lang="he-IL" sz="2400" b="1" dirty="0">
              <a:solidFill>
                <a:schemeClr val="bg1"/>
              </a:solidFill>
              <a:cs typeface="Guttman Hatzvi" panose="02010401010101010101" pitchFamily="2" charset="-79"/>
            </a:endParaRPr>
          </a:p>
        </p:txBody>
      </p:sp>
      <p:cxnSp>
        <p:nvCxnSpPr>
          <p:cNvPr id="18" name="מחבר ישר 17"/>
          <p:cNvCxnSpPr>
            <a:stCxn id="173" idx="2"/>
            <a:endCxn id="9" idx="0"/>
          </p:cNvCxnSpPr>
          <p:nvPr/>
        </p:nvCxnSpPr>
        <p:spPr>
          <a:xfrm flipH="1">
            <a:off x="12027647" y="8005827"/>
            <a:ext cx="114210" cy="361655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a:stCxn id="7" idx="2"/>
            <a:endCxn id="11" idx="0"/>
          </p:cNvCxnSpPr>
          <p:nvPr/>
        </p:nvCxnSpPr>
        <p:spPr>
          <a:xfrm flipH="1">
            <a:off x="16334413" y="5656744"/>
            <a:ext cx="35222" cy="2430284"/>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a:stCxn id="173" idx="2"/>
            <a:endCxn id="10" idx="0"/>
          </p:cNvCxnSpPr>
          <p:nvPr/>
        </p:nvCxnSpPr>
        <p:spPr>
          <a:xfrm flipH="1">
            <a:off x="9071195" y="8005826"/>
            <a:ext cx="3070662" cy="361654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stCxn id="173" idx="2"/>
            <a:endCxn id="13" idx="0"/>
          </p:cNvCxnSpPr>
          <p:nvPr/>
        </p:nvCxnSpPr>
        <p:spPr>
          <a:xfrm>
            <a:off x="12141857" y="8005826"/>
            <a:ext cx="2842242" cy="364236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a:stCxn id="11" idx="2"/>
            <a:endCxn id="12" idx="0"/>
          </p:cNvCxnSpPr>
          <p:nvPr/>
        </p:nvCxnSpPr>
        <p:spPr>
          <a:xfrm>
            <a:off x="16334413" y="9178937"/>
            <a:ext cx="1592710" cy="246925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11" idx="2"/>
            <a:endCxn id="13" idx="0"/>
          </p:cNvCxnSpPr>
          <p:nvPr/>
        </p:nvCxnSpPr>
        <p:spPr>
          <a:xfrm flipH="1">
            <a:off x="14984099" y="9178937"/>
            <a:ext cx="1350314" cy="246925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31" name="מחבר ישר 30"/>
          <p:cNvCxnSpPr>
            <a:stCxn id="3" idx="2"/>
            <a:endCxn id="4" idx="0"/>
          </p:cNvCxnSpPr>
          <p:nvPr/>
        </p:nvCxnSpPr>
        <p:spPr>
          <a:xfrm>
            <a:off x="12141854" y="2590026"/>
            <a:ext cx="0" cy="189360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a:stCxn id="3" idx="2"/>
            <a:endCxn id="7" idx="0"/>
          </p:cNvCxnSpPr>
          <p:nvPr/>
        </p:nvCxnSpPr>
        <p:spPr>
          <a:xfrm>
            <a:off x="12141854" y="2590026"/>
            <a:ext cx="4227780" cy="1862104"/>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a:stCxn id="3" idx="2"/>
            <a:endCxn id="6" idx="0"/>
          </p:cNvCxnSpPr>
          <p:nvPr/>
        </p:nvCxnSpPr>
        <p:spPr>
          <a:xfrm flipH="1">
            <a:off x="5945530" y="2590027"/>
            <a:ext cx="6196324" cy="1893606"/>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6" idx="2"/>
            <a:endCxn id="16" idx="0"/>
          </p:cNvCxnSpPr>
          <p:nvPr/>
        </p:nvCxnSpPr>
        <p:spPr>
          <a:xfrm flipH="1">
            <a:off x="4101445" y="5688247"/>
            <a:ext cx="1844086" cy="110393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a:stCxn id="6" idx="2"/>
            <a:endCxn id="14" idx="0"/>
          </p:cNvCxnSpPr>
          <p:nvPr/>
        </p:nvCxnSpPr>
        <p:spPr>
          <a:xfrm>
            <a:off x="5945530" y="5688247"/>
            <a:ext cx="1423095" cy="2944736"/>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a:stCxn id="6" idx="2"/>
            <a:endCxn id="15" idx="0"/>
          </p:cNvCxnSpPr>
          <p:nvPr/>
        </p:nvCxnSpPr>
        <p:spPr>
          <a:xfrm>
            <a:off x="5945531" y="5688247"/>
            <a:ext cx="2038950" cy="1100442"/>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06" name="מחבר ישר 105"/>
          <p:cNvCxnSpPr>
            <a:stCxn id="11" idx="2"/>
            <a:endCxn id="9" idx="0"/>
          </p:cNvCxnSpPr>
          <p:nvPr/>
        </p:nvCxnSpPr>
        <p:spPr>
          <a:xfrm flipH="1">
            <a:off x="12027647" y="9178936"/>
            <a:ext cx="4306766" cy="2443440"/>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109" name="מחבר ישר 108"/>
          <p:cNvCxnSpPr>
            <a:stCxn id="11" idx="2"/>
            <a:endCxn id="10" idx="0"/>
          </p:cNvCxnSpPr>
          <p:nvPr/>
        </p:nvCxnSpPr>
        <p:spPr>
          <a:xfrm flipH="1">
            <a:off x="9071195" y="9178937"/>
            <a:ext cx="7263218" cy="244343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9" name="מלבן 148"/>
          <p:cNvSpPr/>
          <p:nvPr/>
        </p:nvSpPr>
        <p:spPr>
          <a:xfrm>
            <a:off x="4811738" y="11609607"/>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Authorities and Government Associations</a:t>
            </a:r>
            <a:endParaRPr lang="he-IL" sz="2800" b="1" dirty="0">
              <a:solidFill>
                <a:schemeClr val="bg1"/>
              </a:solidFill>
              <a:cs typeface="Guttman Hatzvi" panose="02010401010101010101" pitchFamily="2" charset="-79"/>
            </a:endParaRPr>
          </a:p>
        </p:txBody>
      </p:sp>
      <p:cxnSp>
        <p:nvCxnSpPr>
          <p:cNvPr id="150" name="מחבר ישר 149"/>
          <p:cNvCxnSpPr>
            <a:stCxn id="173" idx="2"/>
            <a:endCxn id="149" idx="0"/>
          </p:cNvCxnSpPr>
          <p:nvPr/>
        </p:nvCxnSpPr>
        <p:spPr>
          <a:xfrm flipH="1">
            <a:off x="6126831" y="8005826"/>
            <a:ext cx="6015026" cy="360378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
        <p:nvSpPr>
          <p:cNvPr id="173" name="מלבן 172"/>
          <p:cNvSpPr/>
          <p:nvPr/>
        </p:nvSpPr>
        <p:spPr>
          <a:xfrm>
            <a:off x="10120251" y="6426202"/>
            <a:ext cx="4043210" cy="1579624"/>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Main Government Officers -22 (Ramallah)</a:t>
            </a:r>
            <a:endParaRPr lang="he-IL" sz="2800" b="1" dirty="0">
              <a:solidFill>
                <a:schemeClr val="bg1"/>
              </a:solidFill>
              <a:cs typeface="Guttman Hatzvi" panose="02010401010101010101" pitchFamily="2" charset="-79"/>
            </a:endParaRPr>
          </a:p>
        </p:txBody>
      </p:sp>
      <p:cxnSp>
        <p:nvCxnSpPr>
          <p:cNvPr id="251" name="מחבר ישר 250"/>
          <p:cNvCxnSpPr>
            <a:stCxn id="4" idx="2"/>
            <a:endCxn id="173" idx="0"/>
          </p:cNvCxnSpPr>
          <p:nvPr/>
        </p:nvCxnSpPr>
        <p:spPr>
          <a:xfrm>
            <a:off x="12141855" y="5700773"/>
            <a:ext cx="2" cy="72543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
        <p:nvSpPr>
          <p:cNvPr id="272" name="מלבן 271"/>
          <p:cNvSpPr/>
          <p:nvPr/>
        </p:nvSpPr>
        <p:spPr>
          <a:xfrm>
            <a:off x="3901440" y="8587789"/>
            <a:ext cx="1924230"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Legislating Bureau</a:t>
            </a:r>
            <a:endParaRPr lang="he-IL" sz="2800" b="1" dirty="0">
              <a:solidFill>
                <a:schemeClr val="bg1"/>
              </a:solidFill>
              <a:cs typeface="Guttman Hatzvi" panose="02010401010101010101" pitchFamily="2" charset="-79"/>
            </a:endParaRPr>
          </a:p>
        </p:txBody>
      </p:sp>
      <p:cxnSp>
        <p:nvCxnSpPr>
          <p:cNvPr id="275" name="מחבר ישר 274"/>
          <p:cNvCxnSpPr>
            <a:stCxn id="6" idx="2"/>
            <a:endCxn id="272" idx="0"/>
          </p:cNvCxnSpPr>
          <p:nvPr/>
        </p:nvCxnSpPr>
        <p:spPr>
          <a:xfrm flipH="1">
            <a:off x="4863555" y="5688247"/>
            <a:ext cx="1081975" cy="2899542"/>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78" name="מחבר ישר 277"/>
          <p:cNvCxnSpPr>
            <a:stCxn id="3" idx="2"/>
            <a:endCxn id="5" idx="0"/>
          </p:cNvCxnSpPr>
          <p:nvPr/>
        </p:nvCxnSpPr>
        <p:spPr>
          <a:xfrm>
            <a:off x="12141855" y="2590026"/>
            <a:ext cx="7504602" cy="189360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3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Line" descr="Line"/>
          <p:cNvPicPr>
            <a:picLocks/>
          </p:cNvPicPr>
          <p:nvPr/>
        </p:nvPicPr>
        <p:blipFill>
          <a:blip r:embed="rId2" cstate="print"/>
          <a:stretch>
            <a:fillRect/>
          </a:stretch>
        </p:blipFill>
        <p:spPr>
          <a:xfrm>
            <a:off x="5700967" y="1874231"/>
            <a:ext cx="13509262" cy="101602"/>
          </a:xfrm>
          <a:prstGeom prst="rect">
            <a:avLst/>
          </a:prstGeom>
        </p:spPr>
      </p:pic>
      <p:sp>
        <p:nvSpPr>
          <p:cNvPr id="410" name="Rounded Rectangle"/>
          <p:cNvSpPr/>
          <p:nvPr/>
        </p:nvSpPr>
        <p:spPr>
          <a:xfrm>
            <a:off x="15724214" y="3462279"/>
            <a:ext cx="6113660" cy="2418370"/>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1" name="Rounded Rectangle"/>
          <p:cNvSpPr/>
          <p:nvPr/>
        </p:nvSpPr>
        <p:spPr>
          <a:xfrm>
            <a:off x="15724214" y="6620345"/>
            <a:ext cx="6113660" cy="2371886"/>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2" name="Rounded Rectangle"/>
          <p:cNvSpPr/>
          <p:nvPr/>
        </p:nvSpPr>
        <p:spPr>
          <a:xfrm>
            <a:off x="15724214" y="9920230"/>
            <a:ext cx="6113660" cy="2485320"/>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3" name="Rounded Rectangle"/>
          <p:cNvSpPr/>
          <p:nvPr/>
        </p:nvSpPr>
        <p:spPr>
          <a:xfrm>
            <a:off x="9216477" y="3457477"/>
            <a:ext cx="6142598" cy="2416022"/>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4" name="Rounded Rectangle"/>
          <p:cNvSpPr/>
          <p:nvPr/>
        </p:nvSpPr>
        <p:spPr>
          <a:xfrm>
            <a:off x="9189354" y="6631315"/>
            <a:ext cx="6164656" cy="2387310"/>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5" name="Rounded Rectangle"/>
          <p:cNvSpPr/>
          <p:nvPr/>
        </p:nvSpPr>
        <p:spPr>
          <a:xfrm>
            <a:off x="9219852" y="9928383"/>
            <a:ext cx="6113660" cy="2485322"/>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6" name="Rounded Rectangle"/>
          <p:cNvSpPr/>
          <p:nvPr/>
        </p:nvSpPr>
        <p:spPr>
          <a:xfrm>
            <a:off x="2717790" y="3470698"/>
            <a:ext cx="6113660" cy="2402800"/>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7" name="Rounded Rectangle"/>
          <p:cNvSpPr/>
          <p:nvPr/>
        </p:nvSpPr>
        <p:spPr>
          <a:xfrm>
            <a:off x="2685538" y="6665496"/>
            <a:ext cx="6096216" cy="2397000"/>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8" name="Rounded Rectangle"/>
          <p:cNvSpPr/>
          <p:nvPr/>
        </p:nvSpPr>
        <p:spPr>
          <a:xfrm>
            <a:off x="2643944" y="9945934"/>
            <a:ext cx="6137808" cy="2428946"/>
          </a:xfrm>
          <a:prstGeom prst="roundRect">
            <a:avLst>
              <a:gd name="adj" fmla="val 8602"/>
            </a:avLst>
          </a:prstGeom>
          <a:solidFill>
            <a:srgbClr val="00B0F0"/>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9" name="כספי סילוקין"/>
          <p:cNvSpPr txBox="1"/>
          <p:nvPr/>
        </p:nvSpPr>
        <p:spPr>
          <a:xfrm>
            <a:off x="15750540" y="3512034"/>
            <a:ext cx="608076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smtClean="0"/>
              <a:t>Defrayal Funds</a:t>
            </a:r>
            <a:endParaRPr sz="4400" kern="1200" dirty="0"/>
          </a:p>
        </p:txBody>
      </p:sp>
      <p:sp>
        <p:nvSpPr>
          <p:cNvPr id="420" name="תעסוקה"/>
          <p:cNvSpPr txBox="1"/>
          <p:nvPr/>
        </p:nvSpPr>
        <p:spPr>
          <a:xfrm>
            <a:off x="16611600" y="6600753"/>
            <a:ext cx="432816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Employment</a:t>
            </a:r>
            <a:endParaRPr sz="4400" kern="1200" dirty="0"/>
          </a:p>
        </p:txBody>
      </p:sp>
      <p:sp>
        <p:nvSpPr>
          <p:cNvPr id="421" name="תנועת פלסט׳ בישראל"/>
          <p:cNvSpPr txBox="1"/>
          <p:nvPr/>
        </p:nvSpPr>
        <p:spPr>
          <a:xfrm>
            <a:off x="16012695" y="9803025"/>
            <a:ext cx="5646822" cy="145680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defPPr>
              <a:defRPr lang="he-IL"/>
            </a:defPPr>
            <a:lvl1pPr algn="ctr">
              <a:defRPr sz="2450" b="1">
                <a:solidFill>
                  <a:srgbClr val="FFFFFF"/>
                </a:solidFill>
                <a:latin typeface="Assistant"/>
                <a:ea typeface="Assistant"/>
                <a:cs typeface="Assistant"/>
              </a:defRPr>
            </a:lvl1pPr>
          </a:lstStyle>
          <a:p>
            <a:pPr defTabSz="1828800" rtl="1" hangingPunct="1">
              <a:spcBef>
                <a:spcPts val="0"/>
              </a:spcBef>
            </a:pPr>
            <a:r>
              <a:rPr lang="en-US" sz="4400" kern="1200" dirty="0" smtClean="0"/>
              <a:t>Palestinian Movement in Israel</a:t>
            </a:r>
            <a:endParaRPr sz="4400" kern="1200" dirty="0"/>
          </a:p>
        </p:txBody>
      </p:sp>
      <p:sp>
        <p:nvSpPr>
          <p:cNvPr id="422" name="בנקאות"/>
          <p:cNvSpPr txBox="1"/>
          <p:nvPr/>
        </p:nvSpPr>
        <p:spPr>
          <a:xfrm>
            <a:off x="10728960" y="3529959"/>
            <a:ext cx="313944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Banking</a:t>
            </a:r>
            <a:endParaRPr sz="4400" kern="1200" dirty="0"/>
          </a:p>
        </p:txBody>
      </p:sp>
      <p:sp>
        <p:nvSpPr>
          <p:cNvPr id="423" name="תיאום ביטחוני"/>
          <p:cNvSpPr txBox="1"/>
          <p:nvPr/>
        </p:nvSpPr>
        <p:spPr>
          <a:xfrm>
            <a:off x="9144000" y="6855665"/>
            <a:ext cx="630936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Security Coordination</a:t>
            </a:r>
            <a:endParaRPr sz="4400" kern="1200" dirty="0"/>
          </a:p>
        </p:txBody>
      </p:sp>
      <p:sp>
        <p:nvSpPr>
          <p:cNvPr id="424" name="תשתיות ודלקים"/>
          <p:cNvSpPr txBox="1"/>
          <p:nvPr/>
        </p:nvSpPr>
        <p:spPr>
          <a:xfrm>
            <a:off x="9212580" y="10079348"/>
            <a:ext cx="6126479"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Infrastructure &amp; Fuel</a:t>
            </a:r>
            <a:endParaRPr sz="4400" kern="1200" dirty="0"/>
          </a:p>
        </p:txBody>
      </p:sp>
      <p:sp>
        <p:nvSpPr>
          <p:cNvPr id="425" name="סחר"/>
          <p:cNvSpPr txBox="1"/>
          <p:nvPr/>
        </p:nvSpPr>
        <p:spPr>
          <a:xfrm>
            <a:off x="4549708" y="3501387"/>
            <a:ext cx="2410444"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Trade</a:t>
            </a:r>
            <a:endParaRPr sz="4400" kern="1200" dirty="0"/>
          </a:p>
        </p:txBody>
      </p:sp>
      <p:sp>
        <p:nvSpPr>
          <p:cNvPr id="426" name="תיאום אזרחי"/>
          <p:cNvSpPr txBox="1"/>
          <p:nvPr/>
        </p:nvSpPr>
        <p:spPr>
          <a:xfrm>
            <a:off x="2720340" y="6750259"/>
            <a:ext cx="601218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Civilian Coordination</a:t>
            </a:r>
            <a:endParaRPr sz="4400" kern="1200" dirty="0"/>
          </a:p>
        </p:txBody>
      </p:sp>
      <p:sp>
        <p:nvSpPr>
          <p:cNvPr id="427" name="מערכת הבריאות"/>
          <p:cNvSpPr txBox="1"/>
          <p:nvPr/>
        </p:nvSpPr>
        <p:spPr>
          <a:xfrm>
            <a:off x="3059109" y="9958703"/>
            <a:ext cx="5315830" cy="7797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sz="4400" kern="1200" dirty="0"/>
              <a:t>Health System</a:t>
            </a:r>
            <a:endParaRPr sz="4400" kern="1200" dirty="0"/>
          </a:p>
        </p:txBody>
      </p:sp>
      <p:sp>
        <p:nvSpPr>
          <p:cNvPr id="429" name="כ-90,000 פועלים פלסטינים בישראל וכ-35,000 בהתיישבות"/>
          <p:cNvSpPr txBox="1"/>
          <p:nvPr/>
        </p:nvSpPr>
        <p:spPr>
          <a:xfrm>
            <a:off x="15742910" y="7665444"/>
            <a:ext cx="6076264"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400" kern="1200" dirty="0" smtClean="0"/>
              <a:t>About 90,000 Palestinian workers in Israel, and about 35,000 in settlements</a:t>
            </a:r>
            <a:endParaRPr sz="2400" kern="1200" dirty="0"/>
          </a:p>
        </p:txBody>
      </p:sp>
      <p:sp>
        <p:nvSpPr>
          <p:cNvPr id="430" name="כ-20 מיליון תנועות (כניסה ויציאה) בשנה בכלל מעברי איו&quot;ש"/>
          <p:cNvSpPr txBox="1"/>
          <p:nvPr/>
        </p:nvSpPr>
        <p:spPr>
          <a:xfrm>
            <a:off x="16271044" y="11092765"/>
            <a:ext cx="5354308" cy="12721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spcBef>
                <a:spcPts val="1200"/>
              </a:spcBef>
            </a:pPr>
            <a:r>
              <a:rPr lang="en-US" sz="2400" kern="1200" dirty="0" smtClean="0"/>
              <a:t>About </a:t>
            </a:r>
            <a:r>
              <a:rPr lang="en-US" sz="2800" kern="1200" dirty="0" smtClean="0"/>
              <a:t>20 </a:t>
            </a:r>
            <a:r>
              <a:rPr lang="en-US" sz="2400" kern="1200" dirty="0" smtClean="0"/>
              <a:t>million passages (entering and exiting) annually through all Judea &amp; Samaria passageways </a:t>
            </a:r>
            <a:endParaRPr sz="2400" kern="1200" dirty="0"/>
          </a:p>
        </p:txBody>
      </p:sp>
      <p:sp>
        <p:nvSpPr>
          <p:cNvPr id="432" name="תיאום תנועות שו&quot;פים, העברת מידע מודיעיני, הסגרת אמל&quot;ח וכו'"/>
          <p:cNvSpPr txBox="1"/>
          <p:nvPr/>
        </p:nvSpPr>
        <p:spPr>
          <a:xfrm>
            <a:off x="9336700" y="7826616"/>
            <a:ext cx="5902148"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rtl="0" hangingPunct="1"/>
            <a:r>
              <a:rPr lang="en-US" sz="2400" kern="1200" dirty="0" smtClean="0"/>
              <a:t>Coordinating Palestinian Police activity, sharing intelligence,  extraditing weapons etc.</a:t>
            </a:r>
            <a:endParaRPr sz="2400" kern="1200" dirty="0"/>
          </a:p>
        </p:txBody>
      </p:sp>
      <p:sp>
        <p:nvSpPr>
          <p:cNvPr id="433" name="חשמל – 4700 מ&quot;ו בשנה…"/>
          <p:cNvSpPr txBox="1"/>
          <p:nvPr/>
        </p:nvSpPr>
        <p:spPr>
          <a:xfrm>
            <a:off x="9304020" y="11128500"/>
            <a:ext cx="5920740"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914400" hangingPunct="1">
              <a:spcBef>
                <a:spcPts val="0"/>
              </a:spcBef>
              <a:defRPr sz="2100" b="1">
                <a:solidFill>
                  <a:srgbClr val="FFFFFF"/>
                </a:solidFill>
                <a:latin typeface="Assistant"/>
                <a:ea typeface="Assistant"/>
                <a:cs typeface="Assistant"/>
                <a:sym typeface="Assistant"/>
              </a:defRPr>
            </a:pPr>
            <a:r>
              <a:rPr lang="en-US" sz="2400" b="1" kern="1200" dirty="0" smtClean="0">
                <a:solidFill>
                  <a:srgbClr val="FFFFFF"/>
                </a:solidFill>
                <a:latin typeface="Assistant"/>
                <a:ea typeface="Assistant"/>
                <a:cs typeface="Assistant"/>
                <a:sym typeface="Assistant"/>
              </a:rPr>
              <a:t>Electricity – </a:t>
            </a:r>
            <a:r>
              <a:rPr lang="en-US" sz="2800" b="1" kern="1200" dirty="0" smtClean="0">
                <a:solidFill>
                  <a:srgbClr val="FFFFFF"/>
                </a:solidFill>
                <a:latin typeface="Assistant"/>
                <a:ea typeface="Assistant"/>
                <a:cs typeface="Assistant"/>
                <a:sym typeface="Assistant"/>
              </a:rPr>
              <a:t>4700 </a:t>
            </a:r>
            <a:r>
              <a:rPr lang="en-US" sz="2400" b="1" kern="1200" dirty="0" err="1" smtClean="0">
                <a:solidFill>
                  <a:srgbClr val="FFFFFF"/>
                </a:solidFill>
                <a:latin typeface="Assistant"/>
                <a:ea typeface="Assistant"/>
                <a:cs typeface="Assistant"/>
                <a:sym typeface="Assistant"/>
              </a:rPr>
              <a:t>mA</a:t>
            </a:r>
            <a:r>
              <a:rPr lang="en-US" sz="2400" b="1" kern="1200" dirty="0" smtClean="0">
                <a:solidFill>
                  <a:srgbClr val="FFFFFF"/>
                </a:solidFill>
                <a:latin typeface="Assistant"/>
                <a:ea typeface="Assistant"/>
                <a:cs typeface="Assistant"/>
                <a:sym typeface="Assistant"/>
              </a:rPr>
              <a:t> per year</a:t>
            </a:r>
            <a:endParaRPr sz="2400" b="1" kern="1200" dirty="0">
              <a:solidFill>
                <a:srgbClr val="FFFFFF"/>
              </a:solidFill>
              <a:latin typeface="Assistant"/>
              <a:ea typeface="Assistant"/>
              <a:cs typeface="Assistant"/>
              <a:sym typeface="Assistant"/>
            </a:endParaRPr>
          </a:p>
          <a:p>
            <a:pPr algn="ctr" defTabSz="914400" hangingPunct="1">
              <a:spcBef>
                <a:spcPts val="0"/>
              </a:spcBef>
              <a:defRPr sz="2100" b="1">
                <a:solidFill>
                  <a:srgbClr val="FFFFFF"/>
                </a:solidFill>
                <a:latin typeface="Assistant"/>
                <a:ea typeface="Assistant"/>
                <a:cs typeface="Assistant"/>
                <a:sym typeface="Assistant"/>
              </a:defRPr>
            </a:pPr>
            <a:r>
              <a:rPr lang="en-US" sz="2400" b="1" kern="1200" dirty="0" smtClean="0">
                <a:solidFill>
                  <a:srgbClr val="FFFFFF"/>
                </a:solidFill>
                <a:latin typeface="Assistant"/>
                <a:ea typeface="Assistant"/>
                <a:cs typeface="Assistant"/>
                <a:sym typeface="Assistant"/>
              </a:rPr>
              <a:t>Water – </a:t>
            </a:r>
            <a:r>
              <a:rPr lang="en-US" sz="2800" b="1" kern="1200" dirty="0" smtClean="0">
                <a:solidFill>
                  <a:srgbClr val="FFFFFF"/>
                </a:solidFill>
                <a:latin typeface="Assistant"/>
                <a:ea typeface="Assistant"/>
                <a:cs typeface="Assistant"/>
                <a:sym typeface="Assistant"/>
              </a:rPr>
              <a:t>70 </a:t>
            </a:r>
            <a:r>
              <a:rPr lang="en-US" sz="2400" b="1" kern="1200" dirty="0" smtClean="0">
                <a:solidFill>
                  <a:srgbClr val="FFFFFF"/>
                </a:solidFill>
                <a:latin typeface="Assistant"/>
                <a:ea typeface="Assistant"/>
                <a:cs typeface="Assistant"/>
                <a:sym typeface="Assistant"/>
              </a:rPr>
              <a:t>million cubic meters per year</a:t>
            </a:r>
            <a:endParaRPr sz="2400" b="1" kern="1200" dirty="0">
              <a:solidFill>
                <a:srgbClr val="FFFFFF"/>
              </a:solidFill>
              <a:latin typeface="Assistant"/>
              <a:ea typeface="Assistant"/>
              <a:cs typeface="Assistant"/>
              <a:sym typeface="Assistant"/>
            </a:endParaRPr>
          </a:p>
        </p:txBody>
      </p:sp>
      <p:sp>
        <p:nvSpPr>
          <p:cNvPr id="434" name="בשנת 2018 היקף הייבוא מישראל: כ-3,308  מיליון דולר…"/>
          <p:cNvSpPr txBox="1"/>
          <p:nvPr/>
        </p:nvSpPr>
        <p:spPr>
          <a:xfrm>
            <a:off x="2903219" y="4474714"/>
            <a:ext cx="5692141"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914400" rtl="1" hangingPunct="1">
              <a:spcBef>
                <a:spcPts val="1200"/>
              </a:spcBef>
              <a:defRPr sz="2000" b="1">
                <a:solidFill>
                  <a:srgbClr val="FFFFFF"/>
                </a:solidFill>
                <a:latin typeface="Assistant"/>
                <a:ea typeface="Assistant"/>
                <a:cs typeface="Assistant"/>
                <a:sym typeface="Assistant"/>
              </a:defRPr>
            </a:pPr>
            <a:r>
              <a:rPr lang="en-US" sz="2400" b="1" kern="1200" dirty="0" smtClean="0">
                <a:solidFill>
                  <a:srgbClr val="FFFFFF"/>
                </a:solidFill>
                <a:latin typeface="Assistant"/>
                <a:ea typeface="Assistant"/>
                <a:cs typeface="Assistant"/>
                <a:sym typeface="Assistant"/>
              </a:rPr>
              <a:t>In 2018, the scope of import from Israel is ~ 3,308 million dollars. The scope of export to Israel is ~ 1,097 million dollars</a:t>
            </a:r>
            <a:endParaRPr sz="2400" b="1" kern="1200" dirty="0">
              <a:solidFill>
                <a:srgbClr val="FFFFFF"/>
              </a:solidFill>
              <a:latin typeface="Assistant"/>
              <a:ea typeface="Assistant"/>
              <a:cs typeface="Assistant"/>
              <a:sym typeface="Assistant"/>
            </a:endParaRPr>
          </a:p>
        </p:txBody>
      </p:sp>
      <p:sp>
        <p:nvSpPr>
          <p:cNvPr id="435" name="הנפקת היתרים ורשב&quot;קים (עשרות אלפים בחודש)"/>
          <p:cNvSpPr txBox="1"/>
          <p:nvPr/>
        </p:nvSpPr>
        <p:spPr>
          <a:xfrm>
            <a:off x="3124390" y="7742794"/>
            <a:ext cx="5354308"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900" b="1">
                <a:solidFill>
                  <a:srgbClr val="FFFFFF"/>
                </a:solidFill>
                <a:latin typeface="Assistant"/>
                <a:ea typeface="Assistant"/>
                <a:cs typeface="Assistant"/>
                <a:sym typeface="Assistant"/>
              </a:defRPr>
            </a:lvl1pPr>
          </a:lstStyle>
          <a:p>
            <a:pPr hangingPunct="1"/>
            <a:r>
              <a:rPr lang="en-US" sz="2400" kern="1200" dirty="0" smtClean="0"/>
              <a:t>Governmental offices, passageways, movement, permits, infrastructure and more</a:t>
            </a:r>
            <a:endParaRPr sz="2400" kern="1200" dirty="0"/>
          </a:p>
        </p:txBody>
      </p:sp>
      <p:sp>
        <p:nvSpPr>
          <p:cNvPr id="436" name="כניסת חולים פלסטינים וטיפול בהם בבתי החולים בישראל"/>
          <p:cNvSpPr txBox="1"/>
          <p:nvPr/>
        </p:nvSpPr>
        <p:spPr>
          <a:xfrm>
            <a:off x="3124390" y="11044612"/>
            <a:ext cx="5354308"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800" b="1">
                <a:solidFill>
                  <a:srgbClr val="FFFFFF"/>
                </a:solidFill>
                <a:latin typeface="Assistant"/>
                <a:ea typeface="Assistant"/>
                <a:cs typeface="Assistant"/>
                <a:sym typeface="Assistant"/>
              </a:defRPr>
            </a:lvl1pPr>
          </a:lstStyle>
          <a:p>
            <a:pPr hangingPunct="1">
              <a:spcBef>
                <a:spcPts val="1200"/>
              </a:spcBef>
            </a:pPr>
            <a:r>
              <a:rPr lang="en-US" kern="1200" dirty="0"/>
              <a:t>Palestinian patients receiving treatment in Israel</a:t>
            </a:r>
            <a:endParaRPr kern="1200" dirty="0"/>
          </a:p>
        </p:txBody>
      </p:sp>
      <p:sp>
        <p:nvSpPr>
          <p:cNvPr id="31" name="מערכת הקשרים בין ישראל לרשות">
            <a:extLst>
              <a:ext uri="{FF2B5EF4-FFF2-40B4-BE49-F238E27FC236}">
                <a16:creationId xmlns:a16="http://schemas.microsoft.com/office/drawing/2014/main" id="{17609C93-08EA-4A51-9152-7835B6D554E0}"/>
              </a:ext>
            </a:extLst>
          </p:cNvPr>
          <p:cNvSpPr txBox="1"/>
          <p:nvPr/>
        </p:nvSpPr>
        <p:spPr>
          <a:xfrm>
            <a:off x="3432341" y="376923"/>
            <a:ext cx="17131293"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chemeClr val="accent1"/>
                </a:solidFill>
                <a:latin typeface="Assistant"/>
                <a:ea typeface="Assistant"/>
                <a:cs typeface="Assistant"/>
                <a:sym typeface="Assistant"/>
              </a:defRPr>
            </a:lvl1pPr>
          </a:lstStyle>
          <a:p>
            <a:r>
              <a:rPr lang="en-US" sz="7200" dirty="0">
                <a:solidFill>
                  <a:srgbClr val="00B0F0"/>
                </a:solidFill>
              </a:rPr>
              <a:t>Connections Between Israel and the PA</a:t>
            </a:r>
            <a:endParaRPr sz="7200" dirty="0">
              <a:solidFill>
                <a:srgbClr val="00B0F0"/>
              </a:solidFill>
            </a:endParaRPr>
          </a:p>
        </p:txBody>
      </p:sp>
      <p:sp>
        <p:nvSpPr>
          <p:cNvPr id="32" name="קשרים קורספונדנטים בין בנקים ובישראל וברשות">
            <a:extLst>
              <a:ext uri="{FF2B5EF4-FFF2-40B4-BE49-F238E27FC236}">
                <a16:creationId xmlns:a16="http://schemas.microsoft.com/office/drawing/2014/main" id="{AE549142-A885-44F9-B246-3A46F1EAB3D8}"/>
              </a:ext>
            </a:extLst>
          </p:cNvPr>
          <p:cNvSpPr txBox="1"/>
          <p:nvPr/>
        </p:nvSpPr>
        <p:spPr>
          <a:xfrm>
            <a:off x="9594528" y="4324695"/>
            <a:ext cx="5354308"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a:t>Corresponding ties between banks in Israel and the Palestinian Authority</a:t>
            </a:r>
            <a:endParaRPr sz="2800" kern="1200" dirty="0"/>
          </a:p>
        </p:txBody>
      </p:sp>
      <p:sp>
        <p:nvSpPr>
          <p:cNvPr id="33" name="קשרים קורספונדנטים בין בנקים ובישראל וברשות">
            <a:extLst>
              <a:ext uri="{FF2B5EF4-FFF2-40B4-BE49-F238E27FC236}">
                <a16:creationId xmlns:a16="http://schemas.microsoft.com/office/drawing/2014/main" id="{01CFEB40-C700-4964-B11E-6E110F0ED8F4}"/>
              </a:ext>
            </a:extLst>
          </p:cNvPr>
          <p:cNvSpPr txBox="1"/>
          <p:nvPr/>
        </p:nvSpPr>
        <p:spPr>
          <a:xfrm>
            <a:off x="16303605" y="4447929"/>
            <a:ext cx="5354308"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smtClean="0"/>
              <a:t>Approx. </a:t>
            </a:r>
            <a:r>
              <a:rPr lang="en-US" sz="3200" kern="1200" dirty="0" smtClean="0"/>
              <a:t>8</a:t>
            </a:r>
            <a:r>
              <a:rPr lang="en-US" sz="2800" kern="1200" dirty="0" smtClean="0"/>
              <a:t> billion </a:t>
            </a:r>
            <a:r>
              <a:rPr lang="en-US" sz="2800" kern="1200" dirty="0"/>
              <a:t>NIS per year; </a:t>
            </a:r>
            <a:r>
              <a:rPr lang="en-US" sz="3200" kern="1200" dirty="0"/>
              <a:t>6</a:t>
            </a:r>
            <a:r>
              <a:rPr lang="en-US" sz="2800" kern="1200" dirty="0"/>
              <a:t> after offset </a:t>
            </a:r>
            <a:endParaRPr sz="2800" kern="1200" dirty="0"/>
          </a:p>
        </p:txBody>
      </p:sp>
    </p:spTree>
    <p:extLst>
      <p:ext uri="{BB962C8B-B14F-4D97-AF65-F5344CB8AC3E}">
        <p14:creationId xmlns:p14="http://schemas.microsoft.com/office/powerpoint/2010/main" val="17494049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p:cNvSpPr>
          <p:nvPr>
            <p:ph type="title"/>
          </p:nvPr>
        </p:nvSpPr>
        <p:spPr>
          <a:xfrm>
            <a:off x="6032139" y="161877"/>
            <a:ext cx="12319722" cy="1763909"/>
          </a:xfrm>
          <a:prstGeom prst="rect">
            <a:avLst/>
          </a:prstGeom>
        </p:spPr>
        <p:txBody>
          <a:bodyPr>
            <a:noAutofit/>
          </a:bodyPr>
          <a:lstStyle>
            <a:lvl1pPr algn="ctr">
              <a:defRPr sz="10000" b="1">
                <a:latin typeface="Assistant"/>
                <a:ea typeface="Assistant"/>
                <a:cs typeface="Assistant"/>
                <a:sym typeface="Assistant"/>
              </a:defRPr>
            </a:lvl1pPr>
          </a:lstStyle>
          <a:p>
            <a:r>
              <a:rPr lang="en-US" sz="7200" dirty="0" smtClean="0">
                <a:solidFill>
                  <a:schemeClr val="accent1"/>
                </a:solidFill>
              </a:rPr>
              <a:t>Mechanisms and Security Coordination</a:t>
            </a:r>
            <a:endParaRPr sz="7200" dirty="0">
              <a:solidFill>
                <a:schemeClr val="accent1"/>
              </a:solidFill>
            </a:endParaRPr>
          </a:p>
        </p:txBody>
      </p:sp>
      <p:pic>
        <p:nvPicPr>
          <p:cNvPr id="562" name="image18.png" descr="Line"/>
          <p:cNvPicPr>
            <a:picLocks noChangeAspect="1"/>
          </p:cNvPicPr>
          <p:nvPr/>
        </p:nvPicPr>
        <p:blipFill>
          <a:blip r:embed="rId2" cstate="print">
            <a:extLst/>
          </a:blip>
          <a:stretch>
            <a:fillRect/>
          </a:stretch>
        </p:blipFill>
        <p:spPr>
          <a:xfrm>
            <a:off x="8119418" y="2060013"/>
            <a:ext cx="8349595" cy="101602"/>
          </a:xfrm>
          <a:prstGeom prst="rect">
            <a:avLst/>
          </a:prstGeom>
          <a:ln w="12700">
            <a:miter lim="400000"/>
          </a:ln>
        </p:spPr>
      </p:pic>
      <p:pic>
        <p:nvPicPr>
          <p:cNvPr id="563" name="image17.png" descr="לוגו מתפש לבן בלי רקע.png"/>
          <p:cNvPicPr>
            <a:picLocks noChangeAspect="1"/>
          </p:cNvPicPr>
          <p:nvPr/>
        </p:nvPicPr>
        <p:blipFill>
          <a:blip r:embed="rId3" cstate="print">
            <a:extLst/>
          </a:blip>
          <a:stretch>
            <a:fillRect/>
          </a:stretch>
        </p:blipFill>
        <p:spPr>
          <a:xfrm>
            <a:off x="21923553" y="220675"/>
            <a:ext cx="2031798" cy="1615764"/>
          </a:xfrm>
          <a:prstGeom prst="rect">
            <a:avLst/>
          </a:prstGeom>
          <a:ln w="12700">
            <a:miter lim="400000"/>
          </a:ln>
        </p:spPr>
      </p:pic>
      <p:sp>
        <p:nvSpPr>
          <p:cNvPr id="564" name="Shape 564"/>
          <p:cNvSpPr/>
          <p:nvPr/>
        </p:nvSpPr>
        <p:spPr>
          <a:xfrm>
            <a:off x="17444344" y="3600811"/>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6300" b="1" cap="all">
                <a:solidFill>
                  <a:srgbClr val="FFFFFF"/>
                </a:solidFill>
                <a:latin typeface="Assistant"/>
                <a:ea typeface="Assistant"/>
                <a:cs typeface="Assistant"/>
                <a:sym typeface="Assistant"/>
              </a:defRPr>
            </a:lvl1pPr>
          </a:lstStyle>
          <a:p>
            <a:r>
              <a:rPr lang="en-US" sz="6000" dirty="0" smtClean="0"/>
              <a:t>5 Mechanisms</a:t>
            </a:r>
            <a:endParaRPr sz="6000" dirty="0"/>
          </a:p>
        </p:txBody>
      </p:sp>
      <p:sp>
        <p:nvSpPr>
          <p:cNvPr id="565" name="Shape 565"/>
          <p:cNvSpPr/>
          <p:nvPr/>
        </p:nvSpPr>
        <p:spPr>
          <a:xfrm>
            <a:off x="19674399" y="2647264"/>
            <a:ext cx="1409040"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rtl="1">
              <a:defRPr sz="4500" b="1">
                <a:solidFill>
                  <a:srgbClr val="FFFFFF"/>
                </a:solidFill>
                <a:latin typeface="Assistant"/>
                <a:ea typeface="Assistant"/>
                <a:cs typeface="Assistant"/>
                <a:sym typeface="Assistant"/>
              </a:defRPr>
            </a:lvl1pPr>
          </a:lstStyle>
          <a:p>
            <a:r>
              <a:rPr lang="en-US" dirty="0" smtClean="0"/>
              <a:t>Data</a:t>
            </a:r>
            <a:endParaRPr dirty="0"/>
          </a:p>
        </p:txBody>
      </p:sp>
      <p:sp>
        <p:nvSpPr>
          <p:cNvPr id="566" name="Shape 566"/>
          <p:cNvSpPr/>
          <p:nvPr/>
        </p:nvSpPr>
        <p:spPr>
          <a:xfrm>
            <a:off x="474079" y="2647264"/>
            <a:ext cx="7574189"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rtl="1">
              <a:defRPr sz="4500" b="1">
                <a:solidFill>
                  <a:srgbClr val="FFFFFF"/>
                </a:solidFill>
                <a:latin typeface="Assistant"/>
                <a:ea typeface="Assistant"/>
                <a:cs typeface="Assistant"/>
                <a:sym typeface="Assistant"/>
              </a:defRPr>
            </a:lvl1pPr>
          </a:lstStyle>
          <a:p>
            <a:r>
              <a:rPr lang="en-US" dirty="0" smtClean="0"/>
              <a:t>Security Coordination (2019)</a:t>
            </a:r>
            <a:endParaRPr dirty="0"/>
          </a:p>
        </p:txBody>
      </p:sp>
      <p:pic>
        <p:nvPicPr>
          <p:cNvPr id="567" name="pasted-image.jpeg"/>
          <p:cNvPicPr>
            <a:picLocks noChangeAspect="1"/>
          </p:cNvPicPr>
          <p:nvPr/>
        </p:nvPicPr>
        <p:blipFill>
          <a:blip r:embed="rId4" cstate="print">
            <a:extLst/>
          </a:blip>
          <a:srcRect l="19185" t="223" r="24816" b="226"/>
          <a:stretch>
            <a:fillRect/>
          </a:stretch>
        </p:blipFill>
        <p:spPr>
          <a:xfrm>
            <a:off x="9222618" y="3217685"/>
            <a:ext cx="5938764" cy="5938603"/>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8" y="0"/>
                  <a:pt x="9840" y="0"/>
                </a:cubicBezTo>
                <a:close/>
              </a:path>
            </a:pathLst>
          </a:custGeom>
          <a:ln w="12700">
            <a:miter lim="400000"/>
          </a:ln>
        </p:spPr>
      </p:pic>
      <p:sp>
        <p:nvSpPr>
          <p:cNvPr id="568" name="Shape 568"/>
          <p:cNvSpPr/>
          <p:nvPr/>
        </p:nvSpPr>
        <p:spPr>
          <a:xfrm>
            <a:off x="2041792" y="9951315"/>
            <a:ext cx="20300429" cy="305211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rtl="1">
              <a:defRPr sz="4500" b="1">
                <a:solidFill>
                  <a:srgbClr val="FFFFFF"/>
                </a:solidFill>
                <a:latin typeface="Assistant"/>
                <a:ea typeface="Assistant"/>
                <a:cs typeface="Assistant"/>
                <a:sym typeface="Assistant"/>
              </a:defRPr>
            </a:pPr>
            <a:r>
              <a:rPr lang="en-US" dirty="0" smtClean="0"/>
              <a:t>A directive that opposes terrorism and violence by Abu </a:t>
            </a:r>
            <a:r>
              <a:rPr lang="en-US" dirty="0" err="1" smtClean="0"/>
              <a:t>Mazen</a:t>
            </a:r>
            <a:endParaRPr dirty="0"/>
          </a:p>
          <a:p>
            <a:pPr algn="ctr" rtl="1">
              <a:defRPr sz="4500" b="1">
                <a:solidFill>
                  <a:srgbClr val="FFFFFF"/>
                </a:solidFill>
                <a:latin typeface="Assistant"/>
                <a:ea typeface="Assistant"/>
                <a:cs typeface="Assistant"/>
                <a:sym typeface="Assistant"/>
              </a:defRPr>
            </a:pPr>
            <a:r>
              <a:rPr lang="en-US" dirty="0" smtClean="0"/>
              <a:t>“Leapfrog” in professionalism and in the capabilities of the mechanisms  </a:t>
            </a:r>
            <a:endParaRPr dirty="0"/>
          </a:p>
          <a:p>
            <a:pPr algn="ctr" rtl="1">
              <a:defRPr sz="4500" b="1">
                <a:solidFill>
                  <a:srgbClr val="FFFFFF"/>
                </a:solidFill>
                <a:latin typeface="Assistant"/>
                <a:ea typeface="Assistant"/>
                <a:cs typeface="Assistant"/>
                <a:sym typeface="Assistant"/>
              </a:defRPr>
            </a:pPr>
            <a:r>
              <a:rPr lang="en-US" dirty="0" smtClean="0"/>
              <a:t>Security coordination – shared interest, disconnected from political strife</a:t>
            </a:r>
            <a:endParaRPr dirty="0"/>
          </a:p>
        </p:txBody>
      </p:sp>
      <p:sp>
        <p:nvSpPr>
          <p:cNvPr id="569" name="Shape 569"/>
          <p:cNvSpPr/>
          <p:nvPr/>
        </p:nvSpPr>
        <p:spPr>
          <a:xfrm>
            <a:off x="17392498" y="5558399"/>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6300" b="1" cap="all">
                <a:solidFill>
                  <a:srgbClr val="FFFFFF"/>
                </a:solidFill>
                <a:latin typeface="Assistant"/>
                <a:ea typeface="Assistant"/>
                <a:cs typeface="Assistant"/>
                <a:sym typeface="Assistant"/>
              </a:defRPr>
            </a:lvl1pPr>
          </a:lstStyle>
          <a:p>
            <a:r>
              <a:rPr lang="en-US" sz="6000" dirty="0" smtClean="0"/>
              <a:t>11 Districts</a:t>
            </a:r>
            <a:endParaRPr sz="6000" dirty="0"/>
          </a:p>
        </p:txBody>
      </p:sp>
      <p:sp>
        <p:nvSpPr>
          <p:cNvPr id="570" name="Shape 570"/>
          <p:cNvSpPr/>
          <p:nvPr/>
        </p:nvSpPr>
        <p:spPr>
          <a:xfrm>
            <a:off x="17392498" y="7515986"/>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6300" b="1" cap="all">
                <a:solidFill>
                  <a:srgbClr val="FFFFFF"/>
                </a:solidFill>
                <a:latin typeface="Assistant"/>
                <a:ea typeface="Assistant"/>
                <a:cs typeface="Assistant"/>
                <a:sym typeface="Assistant"/>
              </a:defRPr>
            </a:lvl1pPr>
          </a:lstStyle>
          <a:p>
            <a:r>
              <a:rPr lang="en-US" sz="4800" dirty="0" smtClean="0"/>
              <a:t>30,000 operatives</a:t>
            </a:r>
            <a:endParaRPr sz="4800" dirty="0"/>
          </a:p>
        </p:txBody>
      </p:sp>
      <p:pic>
        <p:nvPicPr>
          <p:cNvPr id="571" name="תמונה 570"/>
          <p:cNvPicPr>
            <a:picLocks/>
          </p:cNvPicPr>
          <p:nvPr/>
        </p:nvPicPr>
        <p:blipFill>
          <a:blip r:embed="rId5" cstate="print">
            <a:extLst/>
          </a:blip>
          <a:stretch>
            <a:fillRect/>
          </a:stretch>
        </p:blipFill>
        <p:spPr>
          <a:xfrm rot="21600000">
            <a:off x="11461380" y="10877382"/>
            <a:ext cx="1461240" cy="101601"/>
          </a:xfrm>
          <a:prstGeom prst="rect">
            <a:avLst/>
          </a:prstGeom>
        </p:spPr>
      </p:pic>
      <p:pic>
        <p:nvPicPr>
          <p:cNvPr id="573" name="תמונה 572"/>
          <p:cNvPicPr>
            <a:picLocks/>
          </p:cNvPicPr>
          <p:nvPr/>
        </p:nvPicPr>
        <p:blipFill>
          <a:blip r:embed="rId5" cstate="print">
            <a:extLst/>
          </a:blip>
          <a:stretch>
            <a:fillRect/>
          </a:stretch>
        </p:blipFill>
        <p:spPr>
          <a:xfrm rot="21600000">
            <a:off x="11461380" y="12096209"/>
            <a:ext cx="1461240" cy="101601"/>
          </a:xfrm>
          <a:prstGeom prst="rect">
            <a:avLst/>
          </a:prstGeom>
        </p:spPr>
      </p:pic>
      <p:sp>
        <p:nvSpPr>
          <p:cNvPr id="575" name="Shape 575"/>
          <p:cNvSpPr/>
          <p:nvPr/>
        </p:nvSpPr>
        <p:spPr>
          <a:xfrm>
            <a:off x="1326591" y="3799318"/>
            <a:ext cx="6071735" cy="1153919"/>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5300" b="1" cap="all">
                <a:solidFill>
                  <a:srgbClr val="FFFFFF"/>
                </a:solidFill>
                <a:latin typeface="Assistant"/>
                <a:ea typeface="Assistant"/>
                <a:cs typeface="Assistant"/>
                <a:sym typeface="Assistant"/>
              </a:defRPr>
            </a:lvl1pPr>
          </a:lstStyle>
          <a:p>
            <a:r>
              <a:rPr lang="en-US" sz="4000" dirty="0" smtClean="0"/>
              <a:t>698 coordination meetings</a:t>
            </a:r>
            <a:endParaRPr sz="4000" dirty="0"/>
          </a:p>
        </p:txBody>
      </p:sp>
      <p:sp>
        <p:nvSpPr>
          <p:cNvPr id="576" name="Shape 576"/>
          <p:cNvSpPr/>
          <p:nvPr/>
        </p:nvSpPr>
        <p:spPr>
          <a:xfrm>
            <a:off x="1326591" y="5210094"/>
            <a:ext cx="6071735" cy="1153919"/>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5300" b="1" cap="all">
                <a:solidFill>
                  <a:srgbClr val="FFFFFF"/>
                </a:solidFill>
                <a:latin typeface="Assistant"/>
                <a:ea typeface="Assistant"/>
                <a:cs typeface="Assistant"/>
                <a:sym typeface="Assistant"/>
              </a:defRPr>
            </a:lvl1pPr>
          </a:lstStyle>
          <a:p>
            <a:r>
              <a:rPr lang="en-US" sz="4400" dirty="0" smtClean="0"/>
              <a:t>8,494 Activity </a:t>
            </a:r>
            <a:r>
              <a:rPr lang="en-US" sz="4400" dirty="0" err="1" smtClean="0"/>
              <a:t>Coordinations</a:t>
            </a:r>
            <a:endParaRPr sz="4400" dirty="0"/>
          </a:p>
        </p:txBody>
      </p:sp>
      <p:sp>
        <p:nvSpPr>
          <p:cNvPr id="577" name="Shape 577"/>
          <p:cNvSpPr/>
          <p:nvPr/>
        </p:nvSpPr>
        <p:spPr>
          <a:xfrm>
            <a:off x="1326591" y="6620870"/>
            <a:ext cx="6071735" cy="1153919"/>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4100" b="1" cap="all">
                <a:solidFill>
                  <a:srgbClr val="FFFFFF"/>
                </a:solidFill>
                <a:latin typeface="Assistant"/>
                <a:ea typeface="Assistant"/>
                <a:cs typeface="Assistant"/>
                <a:sym typeface="Assistant"/>
              </a:defRPr>
            </a:lvl1pPr>
          </a:lstStyle>
          <a:p>
            <a:r>
              <a:rPr lang="en-US" sz="4400" dirty="0" smtClean="0"/>
              <a:t>2,948 arrests against Hamas</a:t>
            </a:r>
            <a:endParaRPr sz="4400" dirty="0"/>
          </a:p>
        </p:txBody>
      </p:sp>
      <p:sp>
        <p:nvSpPr>
          <p:cNvPr id="578" name="Shape 578"/>
          <p:cNvSpPr/>
          <p:nvPr/>
        </p:nvSpPr>
        <p:spPr>
          <a:xfrm>
            <a:off x="8909111" y="2904098"/>
            <a:ext cx="6565778" cy="6565778"/>
          </a:xfrm>
          <a:prstGeom prst="ellipse">
            <a:avLst/>
          </a:prstGeom>
          <a:ln w="101600" cap="rnd">
            <a:solidFill>
              <a:schemeClr val="accent1"/>
            </a:solidFill>
            <a:custDash>
              <a:ds d="100000" sp="200000"/>
            </a:custDash>
          </a:ln>
        </p:spPr>
        <p:txBody>
          <a:bodyPr lIns="50800" tIns="50800" rIns="50800" bIns="50800" anchor="ctr"/>
          <a:lstStyle/>
          <a:p>
            <a:endParaRPr/>
          </a:p>
        </p:txBody>
      </p:sp>
      <p:sp>
        <p:nvSpPr>
          <p:cNvPr id="579" name="Shape 579"/>
          <p:cNvSpPr/>
          <p:nvPr/>
        </p:nvSpPr>
        <p:spPr>
          <a:xfrm>
            <a:off x="1326591" y="8031645"/>
            <a:ext cx="6071735" cy="1153919"/>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rtl="1">
              <a:lnSpc>
                <a:spcPct val="80000"/>
              </a:lnSpc>
              <a:spcBef>
                <a:spcPts val="0"/>
              </a:spcBef>
              <a:defRPr sz="4500" b="1" cap="all">
                <a:solidFill>
                  <a:srgbClr val="FFFFFF"/>
                </a:solidFill>
                <a:latin typeface="Assistant"/>
                <a:ea typeface="Assistant"/>
                <a:cs typeface="Assistant"/>
                <a:sym typeface="Assistant"/>
              </a:defRPr>
            </a:lvl1pPr>
          </a:lstStyle>
          <a:p>
            <a:r>
              <a:rPr lang="en-US" dirty="0" smtClean="0"/>
              <a:t>422 weapons extraditions</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מסגרת אסטרטגית לאיו&quot;ש מספרים"/>
          <p:cNvSpPr txBox="1">
            <a:spLocks noGrp="1"/>
          </p:cNvSpPr>
          <p:nvPr>
            <p:ph type="title"/>
          </p:nvPr>
        </p:nvSpPr>
        <p:spPr>
          <a:xfrm>
            <a:off x="1506496" y="466207"/>
            <a:ext cx="20410529" cy="1616902"/>
          </a:xfrm>
          <a:prstGeom prst="rect">
            <a:avLst/>
          </a:prstGeom>
        </p:spPr>
        <p:txBody>
          <a:bodyPr>
            <a:normAutofit/>
          </a:bodyPr>
          <a:lstStyle>
            <a:lvl1pPr algn="r" rtl="1">
              <a:defRPr sz="10000" b="1">
                <a:latin typeface="Assistant"/>
                <a:ea typeface="Assistant"/>
                <a:cs typeface="Assistant"/>
                <a:sym typeface="Assistant"/>
              </a:defRPr>
            </a:lvl1pPr>
          </a:lstStyle>
          <a:p>
            <a:pPr algn="ctr"/>
            <a:r>
              <a:rPr lang="en-US" dirty="0"/>
              <a:t>Strategic framework</a:t>
            </a:r>
            <a:endParaRPr dirty="0"/>
          </a:p>
        </p:txBody>
      </p:sp>
      <p:sp>
        <p:nvSpPr>
          <p:cNvPr id="2" name="מלבן 1"/>
          <p:cNvSpPr/>
          <p:nvPr/>
        </p:nvSpPr>
        <p:spPr>
          <a:xfrm>
            <a:off x="16002000" y="3417114"/>
            <a:ext cx="5933453" cy="276178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lang="en-US" sz="4800" b="1" kern="1200" dirty="0" smtClean="0">
                <a:solidFill>
                  <a:srgbClr val="FFFFFF"/>
                </a:solidFill>
                <a:latin typeface="Assistant"/>
                <a:ea typeface="Assistant"/>
                <a:cs typeface="Assistant"/>
                <a:sym typeface="DIN Condensed"/>
              </a:rPr>
              <a:t>A System on Hold</a:t>
            </a:r>
            <a:endParaRPr lang="he-IL" sz="4800" b="1" kern="1200" dirty="0">
              <a:solidFill>
                <a:srgbClr val="FFFFFF"/>
              </a:solidFill>
              <a:latin typeface="Assistant"/>
              <a:ea typeface="Assistant"/>
              <a:cs typeface="Assistant"/>
              <a:sym typeface="DIN Condensed"/>
            </a:endParaRPr>
          </a:p>
          <a:p>
            <a:pPr marL="0" marR="0" indent="0" algn="ctr" defTabSz="825500" rtl="1" fontAlgn="auto" latinLnBrk="0" hangingPunct="0">
              <a:lnSpc>
                <a:spcPct val="80000"/>
              </a:lnSpc>
              <a:spcBef>
                <a:spcPts val="0"/>
              </a:spcBef>
              <a:spcAft>
                <a:spcPts val="0"/>
              </a:spcAft>
              <a:buClrTx/>
              <a:buSzTx/>
              <a:buFontTx/>
              <a:buNone/>
              <a:tabLst/>
            </a:pPr>
            <a:endParaRPr lang="he-IL" sz="2400" cap="all" dirty="0">
              <a:solidFill>
                <a:srgbClr val="FFFFFF"/>
              </a:solidFill>
              <a:latin typeface="+mn-lt"/>
              <a:ea typeface="+mn-ea"/>
              <a:cs typeface="Assistant"/>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en-US" sz="3600" b="1" dirty="0" smtClean="0">
                <a:solidFill>
                  <a:srgbClr val="FFFFFF"/>
                </a:solidFill>
                <a:latin typeface="Assistant"/>
                <a:ea typeface="Assistant"/>
                <a:cs typeface="Assistant"/>
                <a:sym typeface="DIN Condensed"/>
              </a:rPr>
              <a:t>Israel Elections</a:t>
            </a:r>
            <a:endParaRPr lang="he-IL" sz="3600" b="1" dirty="0">
              <a:solidFill>
                <a:srgbClr val="FFFFFF"/>
              </a:solidFill>
              <a:latin typeface="Assistant"/>
              <a:ea typeface="Assistant"/>
              <a:cs typeface="Assistant"/>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en-US" sz="3600" b="1" dirty="0" smtClean="0">
                <a:solidFill>
                  <a:srgbClr val="FFFFFF"/>
                </a:solidFill>
                <a:latin typeface="Assistant"/>
                <a:ea typeface="Assistant"/>
                <a:cs typeface="Assistant"/>
                <a:sym typeface="DIN Condensed"/>
              </a:rPr>
              <a:t>US Elections</a:t>
            </a:r>
            <a:endParaRPr lang="he-IL" sz="3600" b="1" dirty="0">
              <a:solidFill>
                <a:srgbClr val="FFFFFF"/>
              </a:solidFill>
              <a:latin typeface="Assistant"/>
              <a:ea typeface="Assistant"/>
              <a:cs typeface="Assistant"/>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en-US" sz="3600" b="1" dirty="0" smtClean="0">
                <a:solidFill>
                  <a:srgbClr val="FFFFFF"/>
                </a:solidFill>
                <a:latin typeface="Assistant"/>
                <a:ea typeface="Assistant"/>
                <a:cs typeface="Assistant"/>
                <a:sym typeface="DIN Condensed"/>
              </a:rPr>
              <a:t>PA Elections</a:t>
            </a:r>
            <a:endParaRPr lang="he-IL" sz="3600" b="1" dirty="0">
              <a:solidFill>
                <a:srgbClr val="FFFFFF"/>
              </a:solidFill>
              <a:latin typeface="Assistant"/>
              <a:ea typeface="Assistant"/>
              <a:cs typeface="Assistant"/>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en-US" sz="3600" b="1" dirty="0" smtClean="0">
                <a:solidFill>
                  <a:srgbClr val="FFFFFF"/>
                </a:solidFill>
                <a:latin typeface="Assistant"/>
                <a:ea typeface="Assistant"/>
                <a:cs typeface="Assistant"/>
                <a:sym typeface="DIN Condensed"/>
              </a:rPr>
              <a:t>Deal of the Century</a:t>
            </a:r>
            <a:endParaRPr lang="he-IL" sz="3600" b="1" dirty="0">
              <a:solidFill>
                <a:srgbClr val="FFFFFF"/>
              </a:solidFill>
              <a:latin typeface="Assistant"/>
              <a:ea typeface="Assistant"/>
              <a:cs typeface="Assistant"/>
              <a:sym typeface="DIN Condensed"/>
            </a:endParaRPr>
          </a:p>
        </p:txBody>
      </p:sp>
      <p:sp>
        <p:nvSpPr>
          <p:cNvPr id="43" name="מלבן 42"/>
          <p:cNvSpPr/>
          <p:nvPr/>
        </p:nvSpPr>
        <p:spPr>
          <a:xfrm>
            <a:off x="9310087" y="3182724"/>
            <a:ext cx="5571536" cy="32788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a:lnSpc>
                <a:spcPct val="80000"/>
              </a:lnSpc>
              <a:spcBef>
                <a:spcPts val="0"/>
              </a:spcBef>
            </a:pPr>
            <a:r>
              <a:rPr lang="en-US" sz="5400" b="1" kern="1200" dirty="0" smtClean="0">
                <a:solidFill>
                  <a:srgbClr val="FFFFFF"/>
                </a:solidFill>
                <a:latin typeface="Assistant"/>
                <a:ea typeface="Assistant"/>
                <a:cs typeface="Assistant"/>
                <a:sym typeface="DIN Condensed"/>
              </a:rPr>
              <a:t>PA-Israel Relations</a:t>
            </a:r>
            <a:endParaRPr lang="he-IL" sz="5400" b="1" kern="1200" dirty="0">
              <a:solidFill>
                <a:srgbClr val="FFFFFF"/>
              </a:solidFill>
              <a:latin typeface="Assistant"/>
              <a:ea typeface="Assistant"/>
              <a:cs typeface="Assistant"/>
              <a:sym typeface="DIN Condensed"/>
            </a:endParaRPr>
          </a:p>
          <a:p>
            <a:pPr algn="ctr" rtl="1">
              <a:lnSpc>
                <a:spcPct val="80000"/>
              </a:lnSpc>
              <a:spcBef>
                <a:spcPts val="0"/>
              </a:spcBef>
            </a:pPr>
            <a:endParaRPr lang="he-IL" sz="5400" b="1" kern="1200" dirty="0">
              <a:solidFill>
                <a:srgbClr val="FFFFFF"/>
              </a:solidFill>
              <a:latin typeface="Assistant"/>
              <a:ea typeface="Assistant"/>
              <a:cs typeface="Assistant"/>
              <a:sym typeface="DIN Condensed"/>
            </a:endParaRPr>
          </a:p>
          <a:p>
            <a:pPr algn="ctr" rtl="1">
              <a:lnSpc>
                <a:spcPct val="80000"/>
              </a:lnSpc>
              <a:spcBef>
                <a:spcPts val="0"/>
              </a:spcBef>
            </a:pPr>
            <a:r>
              <a:rPr lang="en-US" sz="4800" b="1" kern="1200" dirty="0" smtClean="0">
                <a:solidFill>
                  <a:srgbClr val="FFFFFF"/>
                </a:solidFill>
                <a:latin typeface="Assistant"/>
                <a:ea typeface="Assistant"/>
                <a:cs typeface="Assistant"/>
                <a:sym typeface="DIN Condensed"/>
              </a:rPr>
              <a:t>“Crisis follows </a:t>
            </a:r>
          </a:p>
          <a:p>
            <a:pPr algn="ctr" rtl="1">
              <a:lnSpc>
                <a:spcPct val="80000"/>
              </a:lnSpc>
              <a:spcBef>
                <a:spcPts val="0"/>
              </a:spcBef>
            </a:pPr>
            <a:r>
              <a:rPr lang="en-US" sz="4800" b="1" kern="1200" dirty="0" smtClean="0">
                <a:solidFill>
                  <a:srgbClr val="FFFFFF"/>
                </a:solidFill>
                <a:latin typeface="Assistant"/>
                <a:ea typeface="Assistant"/>
                <a:cs typeface="Assistant"/>
                <a:sym typeface="DIN Condensed"/>
              </a:rPr>
              <a:t>crisis”</a:t>
            </a:r>
          </a:p>
        </p:txBody>
      </p:sp>
      <p:sp>
        <p:nvSpPr>
          <p:cNvPr id="44" name="מלבן 43"/>
          <p:cNvSpPr/>
          <p:nvPr/>
        </p:nvSpPr>
        <p:spPr>
          <a:xfrm>
            <a:off x="2554611" y="3117017"/>
            <a:ext cx="5571536" cy="32788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a:lnSpc>
                <a:spcPct val="80000"/>
              </a:lnSpc>
              <a:spcBef>
                <a:spcPts val="0"/>
              </a:spcBef>
            </a:pPr>
            <a:r>
              <a:rPr lang="en-US" altLang="he-IL" sz="5400" b="1" kern="1200" dirty="0" smtClean="0">
                <a:solidFill>
                  <a:srgbClr val="FFFFFF"/>
                </a:solidFill>
                <a:latin typeface="Assistant"/>
                <a:ea typeface="Assistant"/>
                <a:cs typeface="Assistant"/>
                <a:sym typeface="DIN Condensed"/>
              </a:rPr>
              <a:t>Regional attentiveness is marginal</a:t>
            </a:r>
            <a:endParaRPr lang="he-IL" altLang="he-IL" sz="5400" b="1" kern="1200" dirty="0">
              <a:solidFill>
                <a:srgbClr val="FFFFFF"/>
              </a:solidFill>
              <a:latin typeface="Assistant"/>
              <a:ea typeface="Assistant"/>
              <a:cs typeface="Assistant"/>
              <a:sym typeface="DIN Condensed"/>
            </a:endParaRPr>
          </a:p>
          <a:p>
            <a:pPr algn="ctr" rtl="1">
              <a:lnSpc>
                <a:spcPct val="80000"/>
              </a:lnSpc>
              <a:spcBef>
                <a:spcPts val="0"/>
              </a:spcBef>
            </a:pPr>
            <a:endParaRPr lang="he-IL" altLang="he-IL" sz="4800" b="1" kern="1200" dirty="0">
              <a:solidFill>
                <a:srgbClr val="FFFFFF"/>
              </a:solidFill>
              <a:latin typeface="Assistant"/>
              <a:ea typeface="Assistant"/>
              <a:cs typeface="Assistant"/>
              <a:sym typeface="DIN Condensed"/>
            </a:endParaRPr>
          </a:p>
          <a:p>
            <a:pPr algn="ctr" rtl="1">
              <a:lnSpc>
                <a:spcPct val="80000"/>
              </a:lnSpc>
              <a:spcBef>
                <a:spcPts val="0"/>
              </a:spcBef>
            </a:pPr>
            <a:r>
              <a:rPr lang="en-US" altLang="he-IL" sz="4800" b="1" kern="1200" dirty="0">
                <a:solidFill>
                  <a:srgbClr val="FFFFFF"/>
                </a:solidFill>
                <a:latin typeface="Assistant"/>
                <a:ea typeface="Assistant"/>
                <a:cs typeface="Assistant"/>
                <a:sym typeface="DIN Condensed"/>
              </a:rPr>
              <a:t>All about Iran</a:t>
            </a:r>
            <a:endParaRPr lang="he-IL" altLang="he-IL" sz="4800" b="1" kern="1200" dirty="0">
              <a:solidFill>
                <a:srgbClr val="FFFFFF"/>
              </a:solidFill>
              <a:latin typeface="Assistant"/>
              <a:ea typeface="Assistant"/>
              <a:cs typeface="Assistant"/>
              <a:sym typeface="DIN Condensed"/>
            </a:endParaRPr>
          </a:p>
        </p:txBody>
      </p:sp>
      <p:sp>
        <p:nvSpPr>
          <p:cNvPr id="45" name="מלבן 44"/>
          <p:cNvSpPr/>
          <p:nvPr/>
        </p:nvSpPr>
        <p:spPr>
          <a:xfrm>
            <a:off x="16002000" y="9142426"/>
            <a:ext cx="5933453" cy="345120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a:lnSpc>
                <a:spcPct val="80000"/>
              </a:lnSpc>
              <a:spcBef>
                <a:spcPts val="0"/>
              </a:spcBef>
            </a:pPr>
            <a:r>
              <a:rPr lang="en-US" sz="5400" b="1" kern="1200" dirty="0" smtClean="0">
                <a:solidFill>
                  <a:srgbClr val="FFFFFF"/>
                </a:solidFill>
                <a:latin typeface="Assistant"/>
                <a:ea typeface="Assistant"/>
                <a:cs typeface="Assistant"/>
                <a:sym typeface="DIN Condensed"/>
              </a:rPr>
              <a:t>“Semi-State” System</a:t>
            </a:r>
            <a:endParaRPr lang="he-IL" sz="5400" b="1" kern="1200" dirty="0">
              <a:solidFill>
                <a:srgbClr val="FFFFFF"/>
              </a:solidFill>
              <a:latin typeface="Assistant"/>
              <a:ea typeface="Assistant"/>
              <a:cs typeface="Assistant"/>
              <a:sym typeface="DIN Condensed"/>
            </a:endParaRPr>
          </a:p>
          <a:p>
            <a:pPr algn="ctr" rtl="1">
              <a:lnSpc>
                <a:spcPct val="80000"/>
              </a:lnSpc>
              <a:spcBef>
                <a:spcPts val="0"/>
              </a:spcBef>
            </a:pPr>
            <a:endParaRPr lang="he-IL" sz="4400" b="1" kern="1200" dirty="0">
              <a:solidFill>
                <a:srgbClr val="FFFFFF"/>
              </a:solidFill>
              <a:latin typeface="Assistant"/>
              <a:ea typeface="Assistant"/>
              <a:cs typeface="Assistant"/>
              <a:sym typeface="DIN Condensed"/>
            </a:endParaRPr>
          </a:p>
          <a:p>
            <a:pPr algn="ctr" rtl="1">
              <a:lnSpc>
                <a:spcPct val="80000"/>
              </a:lnSpc>
              <a:spcBef>
                <a:spcPts val="0"/>
              </a:spcBef>
            </a:pPr>
            <a:r>
              <a:rPr lang="en-US" sz="4000" b="1" kern="1200" dirty="0" smtClean="0">
                <a:solidFill>
                  <a:srgbClr val="FFFFFF"/>
                </a:solidFill>
                <a:latin typeface="Assistant"/>
                <a:ea typeface="Assistant"/>
                <a:cs typeface="Assistant"/>
                <a:sym typeface="DIN Condensed"/>
              </a:rPr>
              <a:t>A decade since the establishment of the government facilities</a:t>
            </a:r>
            <a:endParaRPr lang="he-IL" sz="4000" b="1" kern="1200" dirty="0">
              <a:solidFill>
                <a:srgbClr val="FFFFFF"/>
              </a:solidFill>
              <a:latin typeface="Assistant"/>
              <a:ea typeface="Assistant"/>
              <a:cs typeface="Assistant"/>
              <a:sym typeface="DIN Condensed"/>
            </a:endParaRPr>
          </a:p>
        </p:txBody>
      </p:sp>
      <p:sp>
        <p:nvSpPr>
          <p:cNvPr id="46" name="מלבן 45"/>
          <p:cNvSpPr/>
          <p:nvPr/>
        </p:nvSpPr>
        <p:spPr>
          <a:xfrm>
            <a:off x="9310087" y="9333283"/>
            <a:ext cx="5571536" cy="305724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a:lnSpc>
                <a:spcPct val="80000"/>
              </a:lnSpc>
              <a:spcBef>
                <a:spcPts val="0"/>
              </a:spcBef>
            </a:pPr>
            <a:r>
              <a:rPr lang="en-US" sz="6000" b="1" kern="1200" dirty="0" smtClean="0">
                <a:solidFill>
                  <a:srgbClr val="FFFFFF"/>
                </a:solidFill>
                <a:latin typeface="Assistant"/>
                <a:ea typeface="Assistant"/>
                <a:cs typeface="Assistant"/>
                <a:sym typeface="DIN Condensed"/>
              </a:rPr>
              <a:t>Challenges in governance-public relations</a:t>
            </a:r>
            <a:endParaRPr lang="he-IL" sz="6000" b="1" kern="1200" dirty="0">
              <a:solidFill>
                <a:srgbClr val="FFFFFF"/>
              </a:solidFill>
              <a:latin typeface="Assistant"/>
              <a:ea typeface="Assistant"/>
              <a:cs typeface="Assistant"/>
              <a:sym typeface="DIN Condensed"/>
            </a:endParaRPr>
          </a:p>
        </p:txBody>
      </p:sp>
      <p:sp>
        <p:nvSpPr>
          <p:cNvPr id="47" name="מלבן 46"/>
          <p:cNvSpPr/>
          <p:nvPr/>
        </p:nvSpPr>
        <p:spPr>
          <a:xfrm>
            <a:off x="2513047" y="9274709"/>
            <a:ext cx="5571536" cy="305724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a:lnSpc>
                <a:spcPct val="80000"/>
              </a:lnSpc>
              <a:spcBef>
                <a:spcPts val="0"/>
              </a:spcBef>
            </a:pPr>
            <a:r>
              <a:rPr lang="en-US" altLang="he-IL" sz="4800" b="1" kern="1200" dirty="0" smtClean="0">
                <a:solidFill>
                  <a:srgbClr val="FFFFFF"/>
                </a:solidFill>
                <a:latin typeface="Assistant"/>
                <a:ea typeface="Assistant"/>
                <a:cs typeface="Assistant"/>
                <a:sym typeface="DIN Condensed"/>
              </a:rPr>
              <a:t>Financial challenges in the PA, economic stability in the public</a:t>
            </a:r>
            <a:endParaRPr lang="he-IL" altLang="he-IL" sz="4800" b="1" kern="1200" dirty="0">
              <a:solidFill>
                <a:srgbClr val="FFFFFF"/>
              </a:solidFill>
              <a:latin typeface="Assistant"/>
              <a:ea typeface="Assistant"/>
              <a:cs typeface="Assistant"/>
              <a:sym typeface="DIN Condensed"/>
            </a:endParaRPr>
          </a:p>
        </p:txBody>
      </p:sp>
      <p:sp>
        <p:nvSpPr>
          <p:cNvPr id="3" name="סוגר מסולסל ימני 2"/>
          <p:cNvSpPr/>
          <p:nvPr/>
        </p:nvSpPr>
        <p:spPr>
          <a:xfrm>
            <a:off x="21917025" y="2083110"/>
            <a:ext cx="1000125" cy="5089216"/>
          </a:xfrm>
          <a:prstGeom prst="rightBrace">
            <a:avLst>
              <a:gd name="adj1" fmla="val 97144"/>
              <a:gd name="adj2" fmla="val 50000"/>
            </a:avLst>
          </a:prstGeom>
          <a:ln/>
        </p:spPr>
        <p:style>
          <a:lnRef idx="2">
            <a:schemeClr val="accent4"/>
          </a:lnRef>
          <a:fillRef idx="0">
            <a:schemeClr val="accent4"/>
          </a:fillRef>
          <a:effectRef idx="1">
            <a:schemeClr val="accent4"/>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r" defTabSz="914400" rtl="1"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endParaRPr>
          </a:p>
        </p:txBody>
      </p:sp>
      <p:sp>
        <p:nvSpPr>
          <p:cNvPr id="49" name="סוגר מסולסל ימני 48"/>
          <p:cNvSpPr/>
          <p:nvPr/>
        </p:nvSpPr>
        <p:spPr>
          <a:xfrm>
            <a:off x="21935453" y="7893360"/>
            <a:ext cx="1000125" cy="5051116"/>
          </a:xfrm>
          <a:prstGeom prst="rightBrace">
            <a:avLst>
              <a:gd name="adj1" fmla="val 97144"/>
              <a:gd name="adj2" fmla="val 50000"/>
            </a:avLst>
          </a:prstGeom>
          <a:ln/>
        </p:spPr>
        <p:style>
          <a:lnRef idx="2">
            <a:schemeClr val="accent4"/>
          </a:lnRef>
          <a:fillRef idx="0">
            <a:schemeClr val="accent4"/>
          </a:fillRef>
          <a:effectRef idx="1">
            <a:schemeClr val="accent4"/>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r" defTabSz="914400" rtl="1"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endParaRPr>
          </a:p>
        </p:txBody>
      </p:sp>
      <p:sp>
        <p:nvSpPr>
          <p:cNvPr id="4" name="מלבן 3"/>
          <p:cNvSpPr/>
          <p:nvPr/>
        </p:nvSpPr>
        <p:spPr>
          <a:xfrm rot="19099171">
            <a:off x="22437269" y="10106537"/>
            <a:ext cx="2037737"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rtl="1"/>
            <a:r>
              <a:rPr lang="en-US" sz="4000" b="1" cap="none" spc="0" dirty="0" smtClean="0">
                <a:ln/>
                <a:solidFill>
                  <a:schemeClr val="accent4"/>
                </a:solidFill>
                <a:effectLst/>
              </a:rPr>
              <a:t>Internal</a:t>
            </a:r>
            <a:endParaRPr lang="he-IL" sz="4000" b="1" cap="none" spc="0" dirty="0">
              <a:ln/>
              <a:solidFill>
                <a:schemeClr val="accent4"/>
              </a:solidFill>
              <a:effectLst/>
            </a:endParaRPr>
          </a:p>
        </p:txBody>
      </p:sp>
      <p:sp>
        <p:nvSpPr>
          <p:cNvPr id="51" name="מלבן 50"/>
          <p:cNvSpPr/>
          <p:nvPr/>
        </p:nvSpPr>
        <p:spPr>
          <a:xfrm rot="19099171">
            <a:off x="22271556" y="4440030"/>
            <a:ext cx="220925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rtl="1"/>
            <a:r>
              <a:rPr lang="en-US" sz="4000" b="1" cap="none" spc="0" dirty="0">
                <a:ln/>
                <a:solidFill>
                  <a:schemeClr val="accent4"/>
                </a:solidFill>
                <a:effectLst/>
              </a:rPr>
              <a:t>External</a:t>
            </a:r>
            <a:endParaRPr lang="he-IL" sz="4000" b="1" cap="none" spc="0" dirty="0">
              <a:ln/>
              <a:solidFill>
                <a:schemeClr val="accent4"/>
              </a:solidFill>
              <a:effectLst/>
            </a:endParaRPr>
          </a:p>
        </p:txBody>
      </p:sp>
      <p:pic>
        <p:nvPicPr>
          <p:cNvPr id="13" name="Line" descr="Line"/>
          <p:cNvPicPr>
            <a:picLocks/>
          </p:cNvPicPr>
          <p:nvPr/>
        </p:nvPicPr>
        <p:blipFill>
          <a:blip r:embed="rId2" cstate="print"/>
          <a:stretch>
            <a:fillRect/>
          </a:stretch>
        </p:blipFill>
        <p:spPr>
          <a:xfrm>
            <a:off x="4439874" y="1697158"/>
            <a:ext cx="15561345" cy="101601"/>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משולש היציבות ברשות"/>
          <p:cNvSpPr txBox="1">
            <a:spLocks noGrp="1"/>
          </p:cNvSpPr>
          <p:nvPr>
            <p:ph type="title"/>
          </p:nvPr>
        </p:nvSpPr>
        <p:spPr>
          <a:xfrm>
            <a:off x="3075724" y="818025"/>
            <a:ext cx="18828326" cy="3407188"/>
          </a:xfrm>
          <a:prstGeom prst="rect">
            <a:avLst/>
          </a:prstGeom>
        </p:spPr>
        <p:txBody>
          <a:bodyPr>
            <a:normAutofit/>
          </a:bodyPr>
          <a:lstStyle>
            <a:lvl1pPr algn="r" rtl="1">
              <a:defRPr sz="10000" b="1">
                <a:latin typeface="Assistant"/>
                <a:ea typeface="Assistant"/>
                <a:cs typeface="Assistant"/>
                <a:sym typeface="Assistant"/>
              </a:defRPr>
            </a:lvl1pPr>
          </a:lstStyle>
          <a:p>
            <a:pPr algn="ctr"/>
            <a:r>
              <a:rPr lang="en-US" sz="8000" dirty="0" smtClean="0"/>
              <a:t>The Stability Triangle in the PA</a:t>
            </a:r>
            <a:endParaRPr sz="8000" dirty="0"/>
          </a:p>
        </p:txBody>
      </p:sp>
      <p:pic>
        <p:nvPicPr>
          <p:cNvPr id="264" name="Line" descr="Line"/>
          <p:cNvPicPr>
            <a:picLocks/>
          </p:cNvPicPr>
          <p:nvPr/>
        </p:nvPicPr>
        <p:blipFill>
          <a:blip r:embed="rId2" cstate="print"/>
          <a:stretch>
            <a:fillRect/>
          </a:stretch>
        </p:blipFill>
        <p:spPr>
          <a:xfrm>
            <a:off x="6657059" y="2096743"/>
            <a:ext cx="11069882" cy="101601"/>
          </a:xfrm>
          <a:prstGeom prst="rect">
            <a:avLst/>
          </a:prstGeom>
        </p:spPr>
      </p:pic>
      <p:sp>
        <p:nvSpPr>
          <p:cNvPr id="266" name="משולש שווה שוקיים 25"/>
          <p:cNvSpPr/>
          <p:nvPr/>
        </p:nvSpPr>
        <p:spPr>
          <a:xfrm>
            <a:off x="12192000" y="4065729"/>
            <a:ext cx="6758152" cy="4895209"/>
          </a:xfrm>
          <a:prstGeom prst="triangle">
            <a:avLst/>
          </a:prstGeom>
          <a:blipFill>
            <a:blip r:embed="rId3" cstate="print"/>
            <a:stretch>
              <a:fillRect/>
            </a:stretch>
          </a:blipFill>
          <a:ln w="12700">
            <a:miter lim="400000"/>
          </a:ln>
        </p:spPr>
        <p:txBody>
          <a:bodyPr lIns="45719" rIns="45719" anchor="ctr"/>
          <a:lstStyle/>
          <a:p>
            <a:pPr algn="ctr" defTabSz="914400" rtl="1">
              <a:spcBef>
                <a:spcPts val="0"/>
              </a:spcBef>
              <a:defRPr sz="1800">
                <a:solidFill>
                  <a:srgbClr val="FFFFFF"/>
                </a:solidFill>
                <a:latin typeface="Calibri"/>
                <a:ea typeface="Calibri"/>
                <a:cs typeface="Calibri"/>
                <a:sym typeface="Calibri"/>
              </a:defRPr>
            </a:pPr>
            <a:endParaRPr/>
          </a:p>
        </p:txBody>
      </p:sp>
      <p:sp>
        <p:nvSpPr>
          <p:cNvPr id="267" name="אופק מדיני"/>
          <p:cNvSpPr txBox="1"/>
          <p:nvPr/>
        </p:nvSpPr>
        <p:spPr>
          <a:xfrm>
            <a:off x="13307645" y="2718018"/>
            <a:ext cx="4613443" cy="779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914400" rtl="1">
              <a:spcBef>
                <a:spcPts val="0"/>
              </a:spcBef>
              <a:defRPr>
                <a:solidFill>
                  <a:srgbClr val="56A3D5"/>
                </a:solidFill>
                <a:latin typeface="Assistant SemiBold"/>
                <a:ea typeface="Assistant SemiBold"/>
                <a:cs typeface="Assistant SemiBold"/>
                <a:sym typeface="Assistant SemiBold"/>
              </a:defRPr>
            </a:lvl1pPr>
          </a:lstStyle>
          <a:p>
            <a:r>
              <a:rPr lang="en-US" sz="4400" dirty="0" smtClean="0"/>
              <a:t>Political Horizon</a:t>
            </a:r>
            <a:endParaRPr sz="4400" dirty="0"/>
          </a:p>
        </p:txBody>
      </p:sp>
      <p:sp>
        <p:nvSpPr>
          <p:cNvPr id="268" name="משבר כספי הסילוקין…"/>
          <p:cNvSpPr txBox="1"/>
          <p:nvPr/>
        </p:nvSpPr>
        <p:spPr>
          <a:xfrm>
            <a:off x="16186634" y="9323428"/>
            <a:ext cx="4393566"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lang="he-IL" sz="3200" dirty="0"/>
              <a:t>  </a:t>
            </a:r>
            <a:r>
              <a:rPr sz="3200" dirty="0" err="1"/>
              <a:t>כספי</a:t>
            </a:r>
            <a:r>
              <a:rPr sz="3200" dirty="0"/>
              <a:t> </a:t>
            </a:r>
            <a:r>
              <a:rPr sz="3200" dirty="0" err="1"/>
              <a:t>הסילוקין</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a:t>
            </a:r>
            <a:r>
              <a:rPr sz="3200" dirty="0" err="1"/>
              <a:t>קיפאון</a:t>
            </a:r>
            <a:r>
              <a:rPr lang="he-IL" sz="3200" dirty="0"/>
              <a:t>"</a:t>
            </a:r>
            <a:r>
              <a:rPr sz="3200" dirty="0"/>
              <a:t> </a:t>
            </a:r>
            <a:r>
              <a:rPr lang="he-IL" sz="3200" dirty="0"/>
              <a:t> </a:t>
            </a:r>
            <a:r>
              <a:rPr sz="3200" dirty="0" err="1"/>
              <a:t>בהסכמי</a:t>
            </a:r>
            <a:r>
              <a:rPr sz="3200" dirty="0"/>
              <a:t> </a:t>
            </a:r>
            <a:r>
              <a:rPr sz="3200" dirty="0" err="1"/>
              <a:t>פריז</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דשדוש</a:t>
            </a:r>
            <a:r>
              <a:rPr sz="3200" dirty="0"/>
              <a:t> </a:t>
            </a:r>
            <a:r>
              <a:rPr sz="3200" dirty="0" err="1"/>
              <a:t>כלכלי</a:t>
            </a:r>
            <a:endParaRPr sz="3200" dirty="0"/>
          </a:p>
        </p:txBody>
      </p:sp>
      <p:sp>
        <p:nvSpPr>
          <p:cNvPr id="269" name="תיאום…"/>
          <p:cNvSpPr txBox="1"/>
          <p:nvPr/>
        </p:nvSpPr>
        <p:spPr>
          <a:xfrm>
            <a:off x="7369389" y="7926245"/>
            <a:ext cx="5698403" cy="14414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914400" rtl="1">
              <a:lnSpc>
                <a:spcPct val="70000"/>
              </a:lnSpc>
              <a:spcBef>
                <a:spcPts val="0"/>
              </a:spcBef>
              <a:defRPr>
                <a:solidFill>
                  <a:srgbClr val="56A3D5"/>
                </a:solidFill>
                <a:latin typeface="Assistant SemiBold"/>
                <a:ea typeface="Assistant SemiBold"/>
                <a:cs typeface="Assistant SemiBold"/>
                <a:sym typeface="Assistant SemiBold"/>
              </a:defRPr>
            </a:pPr>
            <a:r>
              <a:rPr lang="en-US" sz="4000" dirty="0" smtClean="0"/>
              <a:t>Coordination </a:t>
            </a:r>
          </a:p>
          <a:p>
            <a:pPr algn="ctr" defTabSz="914400" rtl="1">
              <a:lnSpc>
                <a:spcPct val="70000"/>
              </a:lnSpc>
              <a:spcBef>
                <a:spcPts val="0"/>
              </a:spcBef>
              <a:defRPr>
                <a:solidFill>
                  <a:srgbClr val="56A3D5"/>
                </a:solidFill>
                <a:latin typeface="Assistant SemiBold"/>
                <a:ea typeface="Assistant SemiBold"/>
                <a:cs typeface="Assistant SemiBold"/>
                <a:sym typeface="Assistant SemiBold"/>
              </a:defRPr>
            </a:pPr>
            <a:r>
              <a:rPr lang="en-US" sz="4000" dirty="0" smtClean="0"/>
              <a:t>(Security and </a:t>
            </a:r>
          </a:p>
          <a:p>
            <a:pPr algn="ctr" defTabSz="914400" rtl="1">
              <a:lnSpc>
                <a:spcPct val="70000"/>
              </a:lnSpc>
              <a:spcBef>
                <a:spcPts val="0"/>
              </a:spcBef>
              <a:defRPr>
                <a:solidFill>
                  <a:srgbClr val="56A3D5"/>
                </a:solidFill>
                <a:latin typeface="Assistant SemiBold"/>
                <a:ea typeface="Assistant SemiBold"/>
                <a:cs typeface="Assistant SemiBold"/>
                <a:sym typeface="Assistant SemiBold"/>
              </a:defRPr>
            </a:pPr>
            <a:r>
              <a:rPr lang="en-US" sz="4000" dirty="0" smtClean="0"/>
              <a:t>Civilian)</a:t>
            </a:r>
            <a:endParaRPr sz="4000" dirty="0"/>
          </a:p>
        </p:txBody>
      </p:sp>
      <p:sp>
        <p:nvSpPr>
          <p:cNvPr id="270" name="אופק מדיני"/>
          <p:cNvSpPr txBox="1"/>
          <p:nvPr/>
        </p:nvSpPr>
        <p:spPr>
          <a:xfrm>
            <a:off x="18840617" y="7934405"/>
            <a:ext cx="3571651"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a:solidFill>
                  <a:srgbClr val="56A3D5"/>
                </a:solidFill>
                <a:latin typeface="Assistant SemiBold"/>
                <a:ea typeface="Assistant SemiBold"/>
                <a:cs typeface="Assistant SemiBold"/>
                <a:sym typeface="Assistant SemiBold"/>
              </a:defRPr>
            </a:lvl1pPr>
          </a:lstStyle>
          <a:p>
            <a:r>
              <a:rPr lang="en-US" sz="4400" dirty="0" smtClean="0"/>
              <a:t>Economic Condition</a:t>
            </a:r>
            <a:endParaRPr sz="4400" dirty="0"/>
          </a:p>
        </p:txBody>
      </p:sp>
      <p:sp>
        <p:nvSpPr>
          <p:cNvPr id="271" name="יציבות בתיאום…"/>
          <p:cNvSpPr txBox="1"/>
          <p:nvPr/>
        </p:nvSpPr>
        <p:spPr>
          <a:xfrm>
            <a:off x="6864879" y="9356887"/>
            <a:ext cx="4743821"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יציבות</a:t>
            </a:r>
            <a:r>
              <a:rPr sz="3200" dirty="0"/>
              <a:t> </a:t>
            </a:r>
            <a:r>
              <a:rPr sz="3200" dirty="0" err="1"/>
              <a:t>בתיאום</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lang="he-IL" sz="3200" dirty="0"/>
              <a:t>"</a:t>
            </a:r>
            <a:r>
              <a:rPr sz="3200" dirty="0" err="1"/>
              <a:t>מכות</a:t>
            </a:r>
            <a:r>
              <a:rPr sz="3200" dirty="0"/>
              <a:t> </a:t>
            </a:r>
            <a:r>
              <a:rPr sz="3200" dirty="0" err="1"/>
              <a:t>בכנף</a:t>
            </a:r>
            <a:r>
              <a:rPr sz="3200" dirty="0"/>
              <a:t>"</a:t>
            </a:r>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דה-לגיטימציה</a:t>
            </a:r>
            <a:r>
              <a:rPr sz="3200" dirty="0"/>
              <a:t> </a:t>
            </a:r>
            <a:r>
              <a:rPr sz="3200" dirty="0" err="1"/>
              <a:t>ציבורית</a:t>
            </a:r>
            <a:endParaRPr sz="3200" dirty="0"/>
          </a:p>
        </p:txBody>
      </p:sp>
      <p:sp>
        <p:nvSpPr>
          <p:cNvPr id="272" name="קיפאון"/>
          <p:cNvSpPr txBox="1"/>
          <p:nvPr/>
        </p:nvSpPr>
        <p:spPr>
          <a:xfrm>
            <a:off x="14372839" y="3355973"/>
            <a:ext cx="2483052"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914400" rtl="1">
              <a:spcBef>
                <a:spcPts val="0"/>
              </a:spcBef>
              <a:defRPr sz="2000" b="1">
                <a:solidFill>
                  <a:srgbClr val="FFFFFF"/>
                </a:solidFill>
                <a:latin typeface="Assistant"/>
                <a:ea typeface="Assistant"/>
                <a:cs typeface="Assistant"/>
                <a:sym typeface="Assistant"/>
              </a:defRPr>
            </a:lvl1pPr>
          </a:lstStyle>
          <a:p>
            <a:r>
              <a:rPr lang="en-US" sz="3600" dirty="0" smtClean="0"/>
              <a:t>Stagnation</a:t>
            </a:r>
            <a:endParaRPr sz="3600" dirty="0"/>
          </a:p>
        </p:txBody>
      </p:sp>
      <p:sp>
        <p:nvSpPr>
          <p:cNvPr id="273" name="אליפסה 34"/>
          <p:cNvSpPr/>
          <p:nvPr/>
        </p:nvSpPr>
        <p:spPr>
          <a:xfrm rot="21592980">
            <a:off x="3016797" y="3196222"/>
            <a:ext cx="3328211" cy="3351975"/>
          </a:xfrm>
          <a:prstGeom prst="ellipse">
            <a:avLst/>
          </a:prstGeom>
          <a:blipFill>
            <a:blip r:embed="rId4" cstate="print"/>
            <a:stretch>
              <a:fillRect/>
            </a:stretch>
          </a:blipFill>
          <a:ln w="12700">
            <a:miter lim="400000"/>
          </a:ln>
        </p:spPr>
        <p:txBody>
          <a:bodyPr lIns="45719" rIns="45719"/>
          <a:lstStyle/>
          <a:p>
            <a:pPr algn="l" defTabSz="914400" rtl="1">
              <a:spcBef>
                <a:spcPts val="0"/>
              </a:spcBef>
              <a:defRPr sz="1800">
                <a:solidFill>
                  <a:srgbClr val="000000"/>
                </a:solidFill>
                <a:latin typeface="Calibri"/>
                <a:ea typeface="Calibri"/>
                <a:cs typeface="Calibri"/>
                <a:sym typeface="Calibri"/>
              </a:defRPr>
            </a:pPr>
            <a:endParaRPr/>
          </a:p>
        </p:txBody>
      </p:sp>
      <p:sp>
        <p:nvSpPr>
          <p:cNvPr id="274" name="שחקן חדש בשכונה – אשתיה (DNA פוליטי) המייצר כללי משחק חדשים"/>
          <p:cNvSpPr txBox="1"/>
          <p:nvPr/>
        </p:nvSpPr>
        <p:spPr>
          <a:xfrm>
            <a:off x="2343647" y="6886504"/>
            <a:ext cx="4674510"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a:ea typeface="Assistant"/>
                <a:cs typeface="Assistant"/>
                <a:sym typeface="Assistant"/>
              </a:defRPr>
            </a:lvl1pPr>
          </a:lstStyle>
          <a:p>
            <a:r>
              <a:rPr sz="3600" dirty="0" err="1"/>
              <a:t>שחקן</a:t>
            </a:r>
            <a:r>
              <a:rPr sz="3600" dirty="0"/>
              <a:t> </a:t>
            </a:r>
            <a:r>
              <a:rPr sz="3600" dirty="0" err="1"/>
              <a:t>חדש</a:t>
            </a:r>
            <a:r>
              <a:rPr sz="3600" dirty="0"/>
              <a:t> </a:t>
            </a:r>
            <a:r>
              <a:rPr sz="3600" dirty="0" err="1"/>
              <a:t>בשכונה</a:t>
            </a:r>
            <a:r>
              <a:rPr sz="3600" dirty="0"/>
              <a:t> – </a:t>
            </a:r>
            <a:r>
              <a:rPr sz="3600" dirty="0" err="1"/>
              <a:t>אשתיה</a:t>
            </a:r>
            <a:r>
              <a:rPr sz="3600" dirty="0"/>
              <a:t> </a:t>
            </a:r>
            <a:r>
              <a:rPr lang="he-IL" sz="3600" dirty="0"/>
              <a:t>(</a:t>
            </a:r>
            <a:r>
              <a:rPr sz="3600" dirty="0"/>
              <a:t>DNA </a:t>
            </a:r>
            <a:r>
              <a:rPr lang="he-IL" sz="3600" dirty="0"/>
              <a:t> </a:t>
            </a:r>
            <a:r>
              <a:rPr sz="3600" dirty="0" err="1"/>
              <a:t>פוליטי</a:t>
            </a:r>
            <a:r>
              <a:rPr lang="he-IL" sz="3600" dirty="0"/>
              <a:t>) </a:t>
            </a:r>
            <a:r>
              <a:rPr sz="3600" dirty="0"/>
              <a:t> </a:t>
            </a:r>
            <a:r>
              <a:rPr sz="3600" dirty="0" err="1"/>
              <a:t>המייצר</a:t>
            </a:r>
            <a:r>
              <a:rPr sz="3600" dirty="0"/>
              <a:t> </a:t>
            </a:r>
            <a:r>
              <a:rPr sz="3600" dirty="0" err="1"/>
              <a:t>כללי</a:t>
            </a:r>
            <a:r>
              <a:rPr sz="3600" dirty="0"/>
              <a:t> </a:t>
            </a:r>
            <a:r>
              <a:rPr sz="3600" dirty="0" err="1"/>
              <a:t>משחק</a:t>
            </a:r>
            <a:r>
              <a:rPr sz="3600" dirty="0"/>
              <a:t> </a:t>
            </a:r>
            <a:r>
              <a:rPr sz="3600" dirty="0" err="1"/>
              <a:t>חדשים</a:t>
            </a:r>
            <a:endParaRPr sz="3600" dirty="0"/>
          </a:p>
        </p:txBody>
      </p:sp>
      <p:sp>
        <p:nvSpPr>
          <p:cNvPr id="275" name="לקראת אתגרים משמעותיים (היום שאחרי, פרסום תכנית המאה) - נדרשת יציבות במרכיבים הנ&quot;ל כדי &quot;לעבור את הסיבוב&quot;"/>
          <p:cNvSpPr txBox="1"/>
          <p:nvPr/>
        </p:nvSpPr>
        <p:spPr>
          <a:xfrm>
            <a:off x="1552047" y="11947110"/>
            <a:ext cx="21462606"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rtl="1">
              <a:defRPr b="1">
                <a:solidFill>
                  <a:srgbClr val="FFFFFF"/>
                </a:solidFill>
                <a:latin typeface="Assistant"/>
                <a:ea typeface="Assistant"/>
                <a:cs typeface="Assistant"/>
                <a:sym typeface="Assistant"/>
              </a:defRPr>
            </a:lvl1pPr>
          </a:lstStyle>
          <a:p>
            <a:r>
              <a:rPr sz="3600" dirty="0" err="1"/>
              <a:t>לקראת</a:t>
            </a:r>
            <a:r>
              <a:rPr sz="3600" dirty="0"/>
              <a:t> </a:t>
            </a:r>
            <a:r>
              <a:rPr sz="3600" dirty="0" err="1"/>
              <a:t>אתגרים</a:t>
            </a:r>
            <a:r>
              <a:rPr sz="3600" dirty="0"/>
              <a:t> </a:t>
            </a:r>
            <a:r>
              <a:rPr sz="3600" dirty="0" err="1"/>
              <a:t>משמעותיים</a:t>
            </a:r>
            <a:r>
              <a:rPr sz="3600" dirty="0"/>
              <a:t> </a:t>
            </a:r>
            <a:r>
              <a:rPr lang="he-IL" sz="3600" dirty="0"/>
              <a:t>(</a:t>
            </a:r>
            <a:r>
              <a:rPr sz="3600" dirty="0" err="1"/>
              <a:t>היום</a:t>
            </a:r>
            <a:r>
              <a:rPr sz="3600" dirty="0"/>
              <a:t> </a:t>
            </a:r>
            <a:r>
              <a:rPr sz="3600" dirty="0" err="1"/>
              <a:t>שאחרי</a:t>
            </a:r>
            <a:r>
              <a:rPr sz="3600" dirty="0"/>
              <a:t>, </a:t>
            </a:r>
            <a:r>
              <a:rPr sz="3600" dirty="0" err="1"/>
              <a:t>פרסום</a:t>
            </a:r>
            <a:r>
              <a:rPr sz="3600" dirty="0"/>
              <a:t> </a:t>
            </a:r>
            <a:r>
              <a:rPr sz="3600" dirty="0" err="1"/>
              <a:t>תכנית</a:t>
            </a:r>
            <a:r>
              <a:rPr sz="3600" dirty="0"/>
              <a:t> </a:t>
            </a:r>
            <a:r>
              <a:rPr sz="3600" dirty="0" err="1"/>
              <a:t>המאה</a:t>
            </a:r>
            <a:r>
              <a:rPr lang="he-IL" sz="3600" dirty="0"/>
              <a:t>) - </a:t>
            </a:r>
            <a:r>
              <a:rPr sz="3600" dirty="0" err="1"/>
              <a:t>נדרשת</a:t>
            </a:r>
            <a:r>
              <a:rPr sz="3600" dirty="0"/>
              <a:t> </a:t>
            </a:r>
            <a:r>
              <a:rPr sz="3600" dirty="0" err="1"/>
              <a:t>יציבות</a:t>
            </a:r>
            <a:r>
              <a:rPr sz="3600" dirty="0"/>
              <a:t> </a:t>
            </a:r>
            <a:r>
              <a:rPr sz="3600" dirty="0" err="1"/>
              <a:t>במרכיבים</a:t>
            </a:r>
            <a:r>
              <a:rPr sz="3600" dirty="0"/>
              <a:t> </a:t>
            </a:r>
            <a:r>
              <a:rPr sz="3600" dirty="0" err="1"/>
              <a:t>הנ"ל</a:t>
            </a:r>
            <a:r>
              <a:rPr sz="3600" dirty="0"/>
              <a:t> </a:t>
            </a:r>
            <a:r>
              <a:rPr sz="3600" dirty="0" err="1"/>
              <a:t>כדי</a:t>
            </a:r>
            <a:r>
              <a:rPr sz="3600" dirty="0"/>
              <a:t> "</a:t>
            </a:r>
            <a:r>
              <a:rPr sz="3600" dirty="0" err="1"/>
              <a:t>לעבור</a:t>
            </a:r>
            <a:r>
              <a:rPr sz="3600" dirty="0"/>
              <a:t> </a:t>
            </a:r>
            <a:r>
              <a:rPr sz="3600" dirty="0" err="1"/>
              <a:t>את</a:t>
            </a:r>
            <a:r>
              <a:rPr sz="3600" dirty="0"/>
              <a:t> </a:t>
            </a:r>
            <a:r>
              <a:rPr sz="3600" dirty="0" err="1"/>
              <a:t>הסיבוב</a:t>
            </a:r>
            <a:r>
              <a:rPr sz="3600" dirty="0"/>
              <a:t>"</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1366</TotalTime>
  <Words>1378</Words>
  <Application>Microsoft Office PowerPoint</Application>
  <PresentationFormat>Custom</PresentationFormat>
  <Paragraphs>252</Paragraphs>
  <Slides>16</Slides>
  <Notes>0</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16</vt:i4>
      </vt:variant>
    </vt:vector>
  </HeadingPairs>
  <TitlesOfParts>
    <vt:vector size="40" baseType="lpstr">
      <vt:lpstr>Arial</vt:lpstr>
      <vt:lpstr>Assistant</vt:lpstr>
      <vt:lpstr>Assistant Light</vt:lpstr>
      <vt:lpstr>Assistant SemiBold</vt:lpstr>
      <vt:lpstr>Avenir Next</vt:lpstr>
      <vt:lpstr>Avenir Next Medium</vt:lpstr>
      <vt:lpstr>Calibri</vt:lpstr>
      <vt:lpstr>Calibri Light</vt:lpstr>
      <vt:lpstr>Cooper Hewitt</vt:lpstr>
      <vt:lpstr>CooperHewitt-Light</vt:lpstr>
      <vt:lpstr>Courier New</vt:lpstr>
      <vt:lpstr>DIN Alternate</vt:lpstr>
      <vt:lpstr>DIN Condensed</vt:lpstr>
      <vt:lpstr>Footlight MT Light</vt:lpstr>
      <vt:lpstr>Guttman Hatzvi</vt:lpstr>
      <vt:lpstr>Helvetica</vt:lpstr>
      <vt:lpstr>Helvetica Light</vt:lpstr>
      <vt:lpstr>Helvetica Neue</vt:lpstr>
      <vt:lpstr>Phosphate Inline</vt:lpstr>
      <vt:lpstr>Segoe UI Semilight</vt:lpstr>
      <vt:lpstr>Times New Roman</vt:lpstr>
      <vt:lpstr>New_Template7</vt:lpstr>
      <vt:lpstr>ערכת נושא Office</vt:lpstr>
      <vt:lpstr>1_ערכת נושא Office</vt:lpstr>
      <vt:lpstr>PowerPoint Presentation</vt:lpstr>
      <vt:lpstr>Data</vt:lpstr>
      <vt:lpstr>Economy and Trade in Judea &amp; Samaria</vt:lpstr>
      <vt:lpstr>PowerPoint Presentation</vt:lpstr>
      <vt:lpstr>PowerPoint Presentation</vt:lpstr>
      <vt:lpstr>PowerPoint Presentation</vt:lpstr>
      <vt:lpstr>Mechanisms and Security Coordination</vt:lpstr>
      <vt:lpstr>Strategic framework</vt:lpstr>
      <vt:lpstr>The Stability Triangle in the PA</vt:lpstr>
      <vt:lpstr>Mohammad Shtayyeh’s Plan</vt:lpstr>
      <vt:lpstr>Political layer – scope of operation </vt:lpstr>
      <vt:lpstr>Relationship between the Judea &amp; Samaria and Gaza Strip systems</vt:lpstr>
      <vt:lpstr>Internal Arena Between ‘the morning after’ and the elections</vt:lpstr>
      <vt:lpstr>Trends in the Judea &amp; Samaria Public</vt:lpstr>
      <vt:lpstr>Stabilizers and destabilizers</vt:lpstr>
      <vt:lpstr>Judea &amp; Samaria – Bottom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תפ"ש/תיאום ואג"ם/רמ"ח אג"מ - ויסאם</dc:creator>
  <cp:lastModifiedBy>u45414</cp:lastModifiedBy>
  <cp:revision>102</cp:revision>
  <cp:lastPrinted>2020-01-21T08:58:22Z</cp:lastPrinted>
  <dcterms:modified xsi:type="dcterms:W3CDTF">2020-02-24T11:49:37Z</dcterms:modified>
</cp:coreProperties>
</file>