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sldIdLst>
    <p:sldId id="256" r:id="rId2"/>
    <p:sldId id="281" r:id="rId3"/>
    <p:sldId id="282" r:id="rId4"/>
    <p:sldId id="280" r:id="rId5"/>
    <p:sldId id="283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65" r:id="rId14"/>
    <p:sldId id="266" r:id="rId15"/>
    <p:sldId id="279" r:id="rId1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0" d="100"/>
          <a:sy n="60" d="100"/>
        </p:scale>
        <p:origin x="-157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6B87FEE-4A21-44FF-938E-88554753370E}" type="datetimeFigureOut">
              <a:rPr lang="he-IL" smtClean="0"/>
              <a:t>י"ב/אלול/תשע"ה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4DA9589-446D-44EB-8C84-E769E5EA40CB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A9589-446D-44EB-8C84-E769E5EA40CB}" type="slidenum">
              <a:rPr lang="he-IL" smtClean="0"/>
              <a:t>7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1613-9028-4262-B95A-77F876FCE811}" type="datetimeFigureOut">
              <a:rPr lang="he-IL" smtClean="0"/>
              <a:pPr/>
              <a:t>י"ב/אלול/תשע"ה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1990-86CF-400C-A7C8-FD7F83BBD78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1613-9028-4262-B95A-77F876FCE811}" type="datetimeFigureOut">
              <a:rPr lang="he-IL" smtClean="0"/>
              <a:pPr/>
              <a:t>י"ב/אלול/תשע"ה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1990-86CF-400C-A7C8-FD7F83BBD78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1613-9028-4262-B95A-77F876FCE811}" type="datetimeFigureOut">
              <a:rPr lang="he-IL" smtClean="0"/>
              <a:pPr/>
              <a:t>י"ב/אלול/תשע"ה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1990-86CF-400C-A7C8-FD7F83BBD78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1613-9028-4262-B95A-77F876FCE811}" type="datetimeFigureOut">
              <a:rPr lang="he-IL" smtClean="0"/>
              <a:pPr/>
              <a:t>י"ב/אלול/תשע"ה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1990-86CF-400C-A7C8-FD7F83BBD78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1613-9028-4262-B95A-77F876FCE811}" type="datetimeFigureOut">
              <a:rPr lang="he-IL" smtClean="0"/>
              <a:pPr/>
              <a:t>י"ב/אלול/תשע"ה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1990-86CF-400C-A7C8-FD7F83BBD78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1613-9028-4262-B95A-77F876FCE811}" type="datetimeFigureOut">
              <a:rPr lang="he-IL" smtClean="0"/>
              <a:pPr/>
              <a:t>י"ב/אלול/תשע"ה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1990-86CF-400C-A7C8-FD7F83BBD78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1613-9028-4262-B95A-77F876FCE811}" type="datetimeFigureOut">
              <a:rPr lang="he-IL" smtClean="0"/>
              <a:pPr/>
              <a:t>י"ב/אלול/תשע"ה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1990-86CF-400C-A7C8-FD7F83BBD78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1613-9028-4262-B95A-77F876FCE811}" type="datetimeFigureOut">
              <a:rPr lang="he-IL" smtClean="0"/>
              <a:pPr/>
              <a:t>י"ב/אלול/תשע"ה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1990-86CF-400C-A7C8-FD7F83BBD78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1613-9028-4262-B95A-77F876FCE811}" type="datetimeFigureOut">
              <a:rPr lang="he-IL" smtClean="0"/>
              <a:pPr/>
              <a:t>י"ב/אלול/תשע"ה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1990-86CF-400C-A7C8-FD7F83BBD78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1613-9028-4262-B95A-77F876FCE811}" type="datetimeFigureOut">
              <a:rPr lang="he-IL" smtClean="0"/>
              <a:pPr/>
              <a:t>י"ב/אלול/תשע"ה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1990-86CF-400C-A7C8-FD7F83BBD78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1613-9028-4262-B95A-77F876FCE811}" type="datetimeFigureOut">
              <a:rPr lang="he-IL" smtClean="0"/>
              <a:pPr/>
              <a:t>י"ב/אלול/תשע"ה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E1990-86CF-400C-A7C8-FD7F83BBD78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B1613-9028-4262-B95A-77F876FCE811}" type="datetimeFigureOut">
              <a:rPr lang="he-IL" smtClean="0"/>
              <a:pPr/>
              <a:t>י"ב/אלול/תשע"ה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E1990-86CF-400C-A7C8-FD7F83BBD78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מכללה לביטחון לאומי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57290" y="3886200"/>
            <a:ext cx="6415110" cy="2328882"/>
          </a:xfrm>
        </p:spPr>
        <p:txBody>
          <a:bodyPr>
            <a:normAutofit lnSpcReduction="10000"/>
          </a:bodyPr>
          <a:lstStyle/>
          <a:p>
            <a:r>
              <a:rPr lang="he-IL" dirty="0" smtClean="0"/>
              <a:t>"מכללה"?</a:t>
            </a:r>
          </a:p>
          <a:p>
            <a:r>
              <a:rPr lang="he-IL" dirty="0" smtClean="0"/>
              <a:t>"ביטחון"?</a:t>
            </a:r>
          </a:p>
          <a:p>
            <a:r>
              <a:rPr lang="he-IL" dirty="0" smtClean="0"/>
              <a:t>"ביטחון לאומי"?</a:t>
            </a:r>
          </a:p>
          <a:p>
            <a:r>
              <a:rPr lang="he-IL" dirty="0" smtClean="0"/>
              <a:t>"לאומי"?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785786" y="2071678"/>
            <a:ext cx="7715304" cy="4000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תחומי תוכן מותאמים מגוונים המוקנים במספר שיטות לימד,</a:t>
            </a:r>
          </a:p>
          <a:p>
            <a:pPr algn="ctr"/>
            <a:r>
              <a:rPr lang="he-I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האקדמיה ככלי נכון להקניית והטמעת חומר לימוד המאפשרת דיון של בעלי ידע (הימנעות משיח של בורים) </a:t>
            </a:r>
            <a:endParaRPr lang="he-I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290054" y="3001676"/>
            <a:ext cx="1210244" cy="32848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צבא </a:t>
            </a:r>
          </a:p>
        </p:txBody>
      </p:sp>
      <p:sp>
        <p:nvSpPr>
          <p:cNvPr id="7" name="מלבן 6"/>
          <p:cNvSpPr/>
          <p:nvPr/>
        </p:nvSpPr>
        <p:spPr>
          <a:xfrm>
            <a:off x="3071802" y="3000372"/>
            <a:ext cx="1285884" cy="32999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דיפלומטיה</a:t>
            </a:r>
          </a:p>
        </p:txBody>
      </p:sp>
      <p:sp>
        <p:nvSpPr>
          <p:cNvPr id="8" name="מלבן 7"/>
          <p:cNvSpPr/>
          <p:nvPr/>
        </p:nvSpPr>
        <p:spPr>
          <a:xfrm>
            <a:off x="4715492" y="3001083"/>
            <a:ext cx="1274790" cy="32916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כלכלה</a:t>
            </a:r>
          </a:p>
        </p:txBody>
      </p:sp>
      <p:sp>
        <p:nvSpPr>
          <p:cNvPr id="9" name="מלבן 8"/>
          <p:cNvSpPr/>
          <p:nvPr/>
        </p:nvSpPr>
        <p:spPr>
          <a:xfrm>
            <a:off x="6505028" y="3001676"/>
            <a:ext cx="1210244" cy="32848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חברה</a:t>
            </a:r>
          </a:p>
        </p:txBody>
      </p:sp>
      <p:grpSp>
        <p:nvGrpSpPr>
          <p:cNvPr id="2" name="קבוצה 11"/>
          <p:cNvGrpSpPr/>
          <p:nvPr/>
        </p:nvGrpSpPr>
        <p:grpSpPr>
          <a:xfrm>
            <a:off x="214282" y="3429000"/>
            <a:ext cx="8643998" cy="714380"/>
            <a:chOff x="214282" y="3571876"/>
            <a:chExt cx="8643998" cy="714380"/>
          </a:xfrm>
        </p:grpSpPr>
        <p:sp>
          <p:nvSpPr>
            <p:cNvPr id="10" name="חץ למטה 9"/>
            <p:cNvSpPr/>
            <p:nvPr/>
          </p:nvSpPr>
          <p:spPr>
            <a:xfrm rot="5400000">
              <a:off x="4214810" y="-357214"/>
              <a:ext cx="714380" cy="8572560"/>
            </a:xfrm>
            <a:prstGeom prst="down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4282" y="3714752"/>
              <a:ext cx="828680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 smtClean="0">
                  <a:solidFill>
                    <a:schemeClr val="bg1"/>
                  </a:solidFill>
                </a:rPr>
                <a:t>אסטרטגיה – כושר אבחנה בשינוי נדרש, יכולת מימוש באמצעות הכרת הכלים והתאמתם 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קבוצה 12"/>
          <p:cNvGrpSpPr/>
          <p:nvPr/>
        </p:nvGrpSpPr>
        <p:grpSpPr>
          <a:xfrm>
            <a:off x="214282" y="4286256"/>
            <a:ext cx="8643998" cy="714380"/>
            <a:chOff x="214282" y="3571876"/>
            <a:chExt cx="8643998" cy="714380"/>
          </a:xfrm>
        </p:grpSpPr>
        <p:sp>
          <p:nvSpPr>
            <p:cNvPr id="14" name="חץ למטה 13"/>
            <p:cNvSpPr/>
            <p:nvPr/>
          </p:nvSpPr>
          <p:spPr>
            <a:xfrm rot="5400000">
              <a:off x="4214810" y="-357214"/>
              <a:ext cx="714380" cy="8572560"/>
            </a:xfrm>
            <a:prstGeom prst="downArrow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14282" y="3714752"/>
              <a:ext cx="8286808" cy="369332"/>
            </a:xfrm>
            <a:prstGeom prst="rect">
              <a:avLst/>
            </a:prstGeom>
            <a:noFill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square" rtlCol="1">
              <a:spAutoFit/>
            </a:bodyPr>
            <a:lstStyle/>
            <a:p>
              <a:r>
                <a:rPr lang="he-IL" dirty="0" smtClean="0">
                  <a:solidFill>
                    <a:schemeClr val="bg1"/>
                  </a:solidFill>
                </a:rPr>
                <a:t>מערכה – מימוש האסטרטגיה על ידי מתאר של פעולות פרקטיות המאוגדות בצורה ייחודית.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5"/>
          <p:cNvGrpSpPr/>
          <p:nvPr/>
        </p:nvGrpSpPr>
        <p:grpSpPr>
          <a:xfrm>
            <a:off x="214282" y="5072074"/>
            <a:ext cx="8643998" cy="714380"/>
            <a:chOff x="214282" y="3571876"/>
            <a:chExt cx="8643998" cy="714380"/>
          </a:xfrm>
        </p:grpSpPr>
        <p:sp>
          <p:nvSpPr>
            <p:cNvPr id="17" name="חץ למטה 16"/>
            <p:cNvSpPr/>
            <p:nvPr/>
          </p:nvSpPr>
          <p:spPr>
            <a:xfrm rot="5400000">
              <a:off x="4214810" y="-357214"/>
              <a:ext cx="714380" cy="8572560"/>
            </a:xfrm>
            <a:prstGeom prst="down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4282" y="3714752"/>
              <a:ext cx="828680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 smtClean="0">
                  <a:solidFill>
                    <a:schemeClr val="bg1"/>
                  </a:solidFill>
                </a:rPr>
                <a:t>פעולה – ביצוע הפעולות תוך מומחיות מקצועית נושאית המשתלבת  בתוך המערכה השלמה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sp>
        <p:nvSpPr>
          <p:cNvPr id="24" name="מלבן 23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הבטחת קיומה ושלמותה של מדינת ישראל כמדינה יהודית ודמוקרטית ומימוש האינטרסים הלאומיים </a:t>
            </a:r>
            <a:endParaRPr lang="he-I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צורה חופשית 24"/>
          <p:cNvSpPr/>
          <p:nvPr/>
        </p:nvSpPr>
        <p:spPr>
          <a:xfrm>
            <a:off x="326710" y="3450094"/>
            <a:ext cx="8451529" cy="3407905"/>
          </a:xfrm>
          <a:custGeom>
            <a:avLst/>
            <a:gdLst>
              <a:gd name="connsiteX0" fmla="*/ 8448040 w 8448040"/>
              <a:gd name="connsiteY0" fmla="*/ 1145540 h 2293620"/>
              <a:gd name="connsiteX1" fmla="*/ 7198360 w 8448040"/>
              <a:gd name="connsiteY1" fmla="*/ 185420 h 2293620"/>
              <a:gd name="connsiteX2" fmla="*/ 5659120 w 8448040"/>
              <a:gd name="connsiteY2" fmla="*/ 1998980 h 2293620"/>
              <a:gd name="connsiteX3" fmla="*/ 3784600 w 8448040"/>
              <a:gd name="connsiteY3" fmla="*/ 17780 h 2293620"/>
              <a:gd name="connsiteX4" fmla="*/ 934720 w 8448040"/>
              <a:gd name="connsiteY4" fmla="*/ 2105660 h 2293620"/>
              <a:gd name="connsiteX5" fmla="*/ 142240 w 8448040"/>
              <a:gd name="connsiteY5" fmla="*/ 1145540 h 2293620"/>
              <a:gd name="connsiteX6" fmla="*/ 81280 w 8448040"/>
              <a:gd name="connsiteY6" fmla="*/ 1130300 h 2293620"/>
              <a:gd name="connsiteX0" fmla="*/ 8448040 w 8448040"/>
              <a:gd name="connsiteY0" fmla="*/ 1102360 h 2202657"/>
              <a:gd name="connsiteX1" fmla="*/ 7198360 w 8448040"/>
              <a:gd name="connsiteY1" fmla="*/ 142240 h 2202657"/>
              <a:gd name="connsiteX2" fmla="*/ 5659120 w 8448040"/>
              <a:gd name="connsiteY2" fmla="*/ 1955800 h 2202657"/>
              <a:gd name="connsiteX3" fmla="*/ 3455982 w 8448040"/>
              <a:gd name="connsiteY3" fmla="*/ 261298 h 2202657"/>
              <a:gd name="connsiteX4" fmla="*/ 934720 w 8448040"/>
              <a:gd name="connsiteY4" fmla="*/ 2062480 h 2202657"/>
              <a:gd name="connsiteX5" fmla="*/ 142240 w 8448040"/>
              <a:gd name="connsiteY5" fmla="*/ 1102360 h 2202657"/>
              <a:gd name="connsiteX6" fmla="*/ 81280 w 8448040"/>
              <a:gd name="connsiteY6" fmla="*/ 1087120 h 2202657"/>
              <a:gd name="connsiteX0" fmla="*/ 8448040 w 8448040"/>
              <a:gd name="connsiteY0" fmla="*/ 1034257 h 2134554"/>
              <a:gd name="connsiteX1" fmla="*/ 7198360 w 8448040"/>
              <a:gd name="connsiteY1" fmla="*/ 74137 h 2134554"/>
              <a:gd name="connsiteX2" fmla="*/ 5384808 w 8448040"/>
              <a:gd name="connsiteY2" fmla="*/ 1479080 h 2134554"/>
              <a:gd name="connsiteX3" fmla="*/ 3455982 w 8448040"/>
              <a:gd name="connsiteY3" fmla="*/ 193195 h 2134554"/>
              <a:gd name="connsiteX4" fmla="*/ 934720 w 8448040"/>
              <a:gd name="connsiteY4" fmla="*/ 1994377 h 2134554"/>
              <a:gd name="connsiteX5" fmla="*/ 142240 w 8448040"/>
              <a:gd name="connsiteY5" fmla="*/ 1034257 h 2134554"/>
              <a:gd name="connsiteX6" fmla="*/ 81280 w 8448040"/>
              <a:gd name="connsiteY6" fmla="*/ 1019017 h 2134554"/>
              <a:gd name="connsiteX0" fmla="*/ 8451529 w 8451529"/>
              <a:gd name="connsiteY0" fmla="*/ 1034257 h 1762132"/>
              <a:gd name="connsiteX1" fmla="*/ 7201849 w 8451529"/>
              <a:gd name="connsiteY1" fmla="*/ 74137 h 1762132"/>
              <a:gd name="connsiteX2" fmla="*/ 5388297 w 8451529"/>
              <a:gd name="connsiteY2" fmla="*/ 1479080 h 1762132"/>
              <a:gd name="connsiteX3" fmla="*/ 3459471 w 8451529"/>
              <a:gd name="connsiteY3" fmla="*/ 193195 h 1762132"/>
              <a:gd name="connsiteX4" fmla="*/ 959141 w 8451529"/>
              <a:gd name="connsiteY4" fmla="*/ 1621955 h 1762132"/>
              <a:gd name="connsiteX5" fmla="*/ 145729 w 8451529"/>
              <a:gd name="connsiteY5" fmla="*/ 1034257 h 1762132"/>
              <a:gd name="connsiteX6" fmla="*/ 84769 w 8451529"/>
              <a:gd name="connsiteY6" fmla="*/ 1019017 h 1762132"/>
              <a:gd name="connsiteX0" fmla="*/ 8451529 w 8451529"/>
              <a:gd name="connsiteY0" fmla="*/ 1034257 h 1762132"/>
              <a:gd name="connsiteX1" fmla="*/ 7201849 w 8451529"/>
              <a:gd name="connsiteY1" fmla="*/ 74137 h 1762132"/>
              <a:gd name="connsiteX2" fmla="*/ 5388297 w 8451529"/>
              <a:gd name="connsiteY2" fmla="*/ 1479080 h 1762132"/>
              <a:gd name="connsiteX3" fmla="*/ 3459471 w 8451529"/>
              <a:gd name="connsiteY3" fmla="*/ 193195 h 1762132"/>
              <a:gd name="connsiteX4" fmla="*/ 959141 w 8451529"/>
              <a:gd name="connsiteY4" fmla="*/ 1621955 h 1762132"/>
              <a:gd name="connsiteX5" fmla="*/ 145729 w 8451529"/>
              <a:gd name="connsiteY5" fmla="*/ 1034257 h 1762132"/>
              <a:gd name="connsiteX6" fmla="*/ 84769 w 8451529"/>
              <a:gd name="connsiteY6" fmla="*/ 1019017 h 1762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51529" h="1762132">
                <a:moveTo>
                  <a:pt x="8451529" y="1034257"/>
                </a:moveTo>
                <a:cubicBezTo>
                  <a:pt x="8059099" y="483077"/>
                  <a:pt x="7712388" y="0"/>
                  <a:pt x="7201849" y="74137"/>
                </a:cubicBezTo>
                <a:cubicBezTo>
                  <a:pt x="6691310" y="148274"/>
                  <a:pt x="6012027" y="1459237"/>
                  <a:pt x="5388297" y="1479080"/>
                </a:cubicBezTo>
                <a:cubicBezTo>
                  <a:pt x="4764567" y="1498923"/>
                  <a:pt x="4197664" y="169383"/>
                  <a:pt x="3459471" y="193195"/>
                </a:cubicBezTo>
                <a:cubicBezTo>
                  <a:pt x="2721278" y="217008"/>
                  <a:pt x="1680995" y="1672274"/>
                  <a:pt x="959141" y="1621955"/>
                </a:cubicBezTo>
                <a:cubicBezTo>
                  <a:pt x="406851" y="1762132"/>
                  <a:pt x="291458" y="1134747"/>
                  <a:pt x="145729" y="1034257"/>
                </a:cubicBezTo>
                <a:cubicBezTo>
                  <a:pt x="0" y="933767"/>
                  <a:pt x="44129" y="945357"/>
                  <a:pt x="84769" y="1019017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מלבן 22"/>
          <p:cNvSpPr/>
          <p:nvPr/>
        </p:nvSpPr>
        <p:spPr>
          <a:xfrm>
            <a:off x="6643702" y="3238826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חברה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6" name="מלבן 25"/>
          <p:cNvSpPr/>
          <p:nvPr/>
        </p:nvSpPr>
        <p:spPr>
          <a:xfrm>
            <a:off x="4929190" y="3238826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כלכלה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7" name="מלבן 26"/>
          <p:cNvSpPr/>
          <p:nvPr/>
        </p:nvSpPr>
        <p:spPr>
          <a:xfrm>
            <a:off x="3143240" y="3214686"/>
            <a:ext cx="121444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דיפלומטיה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8" name="מלבן 27"/>
          <p:cNvSpPr/>
          <p:nvPr/>
        </p:nvSpPr>
        <p:spPr>
          <a:xfrm>
            <a:off x="1500166" y="3238826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צבא</a:t>
            </a:r>
            <a:endParaRPr lang="he-IL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785786" y="2071678"/>
            <a:ext cx="7715304" cy="4000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תחומי תוכן מותאמים מגוונים המוקנים במספר שיטות לימד,</a:t>
            </a:r>
          </a:p>
          <a:p>
            <a:pPr algn="ctr"/>
            <a:r>
              <a:rPr lang="he-I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האקדמיה ככלי נכון להקניית והטמעת חומר לימוד המאפשרת דיון של בעלי ידע (הימנעות משיח של בורים) </a:t>
            </a:r>
            <a:endParaRPr lang="he-I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משולש שווה שוקיים 3"/>
          <p:cNvSpPr/>
          <p:nvPr/>
        </p:nvSpPr>
        <p:spPr>
          <a:xfrm>
            <a:off x="0" y="775678"/>
            <a:ext cx="9144000" cy="1296000"/>
          </a:xfrm>
          <a:prstGeom prst="triangl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מנהיגים, משפיעים, בעלי ידע נרחב  </a:t>
            </a:r>
            <a:r>
              <a:rPr lang="he-IL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מצביאות</a:t>
            </a:r>
            <a:r>
              <a:rPr 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ביטחון לאומי</a:t>
            </a:r>
            <a:endParaRPr lang="he-I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290054" y="3001676"/>
            <a:ext cx="1210244" cy="32848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צבא </a:t>
            </a:r>
          </a:p>
        </p:txBody>
      </p:sp>
      <p:sp>
        <p:nvSpPr>
          <p:cNvPr id="7" name="מלבן 6"/>
          <p:cNvSpPr/>
          <p:nvPr/>
        </p:nvSpPr>
        <p:spPr>
          <a:xfrm>
            <a:off x="3071802" y="3000372"/>
            <a:ext cx="1285884" cy="32999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דיפלומטיה</a:t>
            </a:r>
          </a:p>
        </p:txBody>
      </p:sp>
      <p:sp>
        <p:nvSpPr>
          <p:cNvPr id="8" name="מלבן 7"/>
          <p:cNvSpPr/>
          <p:nvPr/>
        </p:nvSpPr>
        <p:spPr>
          <a:xfrm>
            <a:off x="4715492" y="3001083"/>
            <a:ext cx="1274790" cy="32916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כלכלה</a:t>
            </a:r>
          </a:p>
        </p:txBody>
      </p:sp>
      <p:sp>
        <p:nvSpPr>
          <p:cNvPr id="9" name="מלבן 8"/>
          <p:cNvSpPr/>
          <p:nvPr/>
        </p:nvSpPr>
        <p:spPr>
          <a:xfrm>
            <a:off x="6505028" y="3001676"/>
            <a:ext cx="1210244" cy="32848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חברה</a:t>
            </a:r>
          </a:p>
        </p:txBody>
      </p:sp>
      <p:grpSp>
        <p:nvGrpSpPr>
          <p:cNvPr id="2" name="קבוצה 11"/>
          <p:cNvGrpSpPr/>
          <p:nvPr/>
        </p:nvGrpSpPr>
        <p:grpSpPr>
          <a:xfrm>
            <a:off x="214282" y="3429000"/>
            <a:ext cx="8643998" cy="714380"/>
            <a:chOff x="214282" y="3571876"/>
            <a:chExt cx="8643998" cy="714380"/>
          </a:xfrm>
        </p:grpSpPr>
        <p:sp>
          <p:nvSpPr>
            <p:cNvPr id="10" name="חץ למטה 9"/>
            <p:cNvSpPr/>
            <p:nvPr/>
          </p:nvSpPr>
          <p:spPr>
            <a:xfrm rot="5400000">
              <a:off x="4214810" y="-357214"/>
              <a:ext cx="714380" cy="8572560"/>
            </a:xfrm>
            <a:prstGeom prst="down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4282" y="3714752"/>
              <a:ext cx="828680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 smtClean="0">
                  <a:solidFill>
                    <a:schemeClr val="bg1"/>
                  </a:solidFill>
                </a:rPr>
                <a:t>אסטרטגיה – כושר אבחנה בשינוי נדרש, יכולת מימוש באמצעות הכרת הכלים והתאמתם 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קבוצה 12"/>
          <p:cNvGrpSpPr/>
          <p:nvPr/>
        </p:nvGrpSpPr>
        <p:grpSpPr>
          <a:xfrm>
            <a:off x="214282" y="4286256"/>
            <a:ext cx="8643998" cy="714380"/>
            <a:chOff x="214282" y="3571876"/>
            <a:chExt cx="8643998" cy="714380"/>
          </a:xfrm>
        </p:grpSpPr>
        <p:sp>
          <p:nvSpPr>
            <p:cNvPr id="14" name="חץ למטה 13"/>
            <p:cNvSpPr/>
            <p:nvPr/>
          </p:nvSpPr>
          <p:spPr>
            <a:xfrm rot="5400000">
              <a:off x="4214810" y="-357214"/>
              <a:ext cx="714380" cy="8572560"/>
            </a:xfrm>
            <a:prstGeom prst="downArrow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14282" y="3714752"/>
              <a:ext cx="8286808" cy="369332"/>
            </a:xfrm>
            <a:prstGeom prst="rect">
              <a:avLst/>
            </a:prstGeom>
            <a:noFill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square" rtlCol="1">
              <a:spAutoFit/>
            </a:bodyPr>
            <a:lstStyle/>
            <a:p>
              <a:r>
                <a:rPr lang="he-IL" dirty="0" smtClean="0">
                  <a:solidFill>
                    <a:schemeClr val="bg1"/>
                  </a:solidFill>
                </a:rPr>
                <a:t>מערכה – מימוש האסטרטגיה על ידי מתאר של פעולות פרקטיות המאוגדות בצורה ייחודית.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5"/>
          <p:cNvGrpSpPr/>
          <p:nvPr/>
        </p:nvGrpSpPr>
        <p:grpSpPr>
          <a:xfrm>
            <a:off x="214282" y="5072074"/>
            <a:ext cx="8643998" cy="714380"/>
            <a:chOff x="214282" y="3571876"/>
            <a:chExt cx="8643998" cy="714380"/>
          </a:xfrm>
        </p:grpSpPr>
        <p:sp>
          <p:nvSpPr>
            <p:cNvPr id="17" name="חץ למטה 16"/>
            <p:cNvSpPr/>
            <p:nvPr/>
          </p:nvSpPr>
          <p:spPr>
            <a:xfrm rot="5400000">
              <a:off x="4214810" y="-357214"/>
              <a:ext cx="714380" cy="8572560"/>
            </a:xfrm>
            <a:prstGeom prst="down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4282" y="3714752"/>
              <a:ext cx="828680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 smtClean="0">
                  <a:solidFill>
                    <a:schemeClr val="bg1"/>
                  </a:solidFill>
                </a:rPr>
                <a:t>פעולה – ביצוע הפעולות תוך מומחיות מקצועית נושאית המשתלבת  בתוך המערכה השלמה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sp>
        <p:nvSpPr>
          <p:cNvPr id="24" name="מלבן 23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הבטחת קיומה ושלמותה של מדינת ישראל כמדינה יהודית ודמוקרטית ומימוש האינטרסים הלאומיים </a:t>
            </a:r>
            <a:endParaRPr lang="he-I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צורה חופשית 24"/>
          <p:cNvSpPr/>
          <p:nvPr/>
        </p:nvSpPr>
        <p:spPr>
          <a:xfrm>
            <a:off x="326710" y="3450094"/>
            <a:ext cx="8451529" cy="3407905"/>
          </a:xfrm>
          <a:custGeom>
            <a:avLst/>
            <a:gdLst>
              <a:gd name="connsiteX0" fmla="*/ 8448040 w 8448040"/>
              <a:gd name="connsiteY0" fmla="*/ 1145540 h 2293620"/>
              <a:gd name="connsiteX1" fmla="*/ 7198360 w 8448040"/>
              <a:gd name="connsiteY1" fmla="*/ 185420 h 2293620"/>
              <a:gd name="connsiteX2" fmla="*/ 5659120 w 8448040"/>
              <a:gd name="connsiteY2" fmla="*/ 1998980 h 2293620"/>
              <a:gd name="connsiteX3" fmla="*/ 3784600 w 8448040"/>
              <a:gd name="connsiteY3" fmla="*/ 17780 h 2293620"/>
              <a:gd name="connsiteX4" fmla="*/ 934720 w 8448040"/>
              <a:gd name="connsiteY4" fmla="*/ 2105660 h 2293620"/>
              <a:gd name="connsiteX5" fmla="*/ 142240 w 8448040"/>
              <a:gd name="connsiteY5" fmla="*/ 1145540 h 2293620"/>
              <a:gd name="connsiteX6" fmla="*/ 81280 w 8448040"/>
              <a:gd name="connsiteY6" fmla="*/ 1130300 h 2293620"/>
              <a:gd name="connsiteX0" fmla="*/ 8448040 w 8448040"/>
              <a:gd name="connsiteY0" fmla="*/ 1102360 h 2202657"/>
              <a:gd name="connsiteX1" fmla="*/ 7198360 w 8448040"/>
              <a:gd name="connsiteY1" fmla="*/ 142240 h 2202657"/>
              <a:gd name="connsiteX2" fmla="*/ 5659120 w 8448040"/>
              <a:gd name="connsiteY2" fmla="*/ 1955800 h 2202657"/>
              <a:gd name="connsiteX3" fmla="*/ 3455982 w 8448040"/>
              <a:gd name="connsiteY3" fmla="*/ 261298 h 2202657"/>
              <a:gd name="connsiteX4" fmla="*/ 934720 w 8448040"/>
              <a:gd name="connsiteY4" fmla="*/ 2062480 h 2202657"/>
              <a:gd name="connsiteX5" fmla="*/ 142240 w 8448040"/>
              <a:gd name="connsiteY5" fmla="*/ 1102360 h 2202657"/>
              <a:gd name="connsiteX6" fmla="*/ 81280 w 8448040"/>
              <a:gd name="connsiteY6" fmla="*/ 1087120 h 2202657"/>
              <a:gd name="connsiteX0" fmla="*/ 8448040 w 8448040"/>
              <a:gd name="connsiteY0" fmla="*/ 1034257 h 2134554"/>
              <a:gd name="connsiteX1" fmla="*/ 7198360 w 8448040"/>
              <a:gd name="connsiteY1" fmla="*/ 74137 h 2134554"/>
              <a:gd name="connsiteX2" fmla="*/ 5384808 w 8448040"/>
              <a:gd name="connsiteY2" fmla="*/ 1479080 h 2134554"/>
              <a:gd name="connsiteX3" fmla="*/ 3455982 w 8448040"/>
              <a:gd name="connsiteY3" fmla="*/ 193195 h 2134554"/>
              <a:gd name="connsiteX4" fmla="*/ 934720 w 8448040"/>
              <a:gd name="connsiteY4" fmla="*/ 1994377 h 2134554"/>
              <a:gd name="connsiteX5" fmla="*/ 142240 w 8448040"/>
              <a:gd name="connsiteY5" fmla="*/ 1034257 h 2134554"/>
              <a:gd name="connsiteX6" fmla="*/ 81280 w 8448040"/>
              <a:gd name="connsiteY6" fmla="*/ 1019017 h 2134554"/>
              <a:gd name="connsiteX0" fmla="*/ 8451529 w 8451529"/>
              <a:gd name="connsiteY0" fmla="*/ 1034257 h 1762132"/>
              <a:gd name="connsiteX1" fmla="*/ 7201849 w 8451529"/>
              <a:gd name="connsiteY1" fmla="*/ 74137 h 1762132"/>
              <a:gd name="connsiteX2" fmla="*/ 5388297 w 8451529"/>
              <a:gd name="connsiteY2" fmla="*/ 1479080 h 1762132"/>
              <a:gd name="connsiteX3" fmla="*/ 3459471 w 8451529"/>
              <a:gd name="connsiteY3" fmla="*/ 193195 h 1762132"/>
              <a:gd name="connsiteX4" fmla="*/ 959141 w 8451529"/>
              <a:gd name="connsiteY4" fmla="*/ 1621955 h 1762132"/>
              <a:gd name="connsiteX5" fmla="*/ 145729 w 8451529"/>
              <a:gd name="connsiteY5" fmla="*/ 1034257 h 1762132"/>
              <a:gd name="connsiteX6" fmla="*/ 84769 w 8451529"/>
              <a:gd name="connsiteY6" fmla="*/ 1019017 h 1762132"/>
              <a:gd name="connsiteX0" fmla="*/ 8451529 w 8451529"/>
              <a:gd name="connsiteY0" fmla="*/ 1034257 h 1762132"/>
              <a:gd name="connsiteX1" fmla="*/ 7201849 w 8451529"/>
              <a:gd name="connsiteY1" fmla="*/ 74137 h 1762132"/>
              <a:gd name="connsiteX2" fmla="*/ 5388297 w 8451529"/>
              <a:gd name="connsiteY2" fmla="*/ 1479080 h 1762132"/>
              <a:gd name="connsiteX3" fmla="*/ 3459471 w 8451529"/>
              <a:gd name="connsiteY3" fmla="*/ 193195 h 1762132"/>
              <a:gd name="connsiteX4" fmla="*/ 959141 w 8451529"/>
              <a:gd name="connsiteY4" fmla="*/ 1621955 h 1762132"/>
              <a:gd name="connsiteX5" fmla="*/ 145729 w 8451529"/>
              <a:gd name="connsiteY5" fmla="*/ 1034257 h 1762132"/>
              <a:gd name="connsiteX6" fmla="*/ 84769 w 8451529"/>
              <a:gd name="connsiteY6" fmla="*/ 1019017 h 1762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51529" h="1762132">
                <a:moveTo>
                  <a:pt x="8451529" y="1034257"/>
                </a:moveTo>
                <a:cubicBezTo>
                  <a:pt x="8059099" y="483077"/>
                  <a:pt x="7712388" y="0"/>
                  <a:pt x="7201849" y="74137"/>
                </a:cubicBezTo>
                <a:cubicBezTo>
                  <a:pt x="6691310" y="148274"/>
                  <a:pt x="6012027" y="1459237"/>
                  <a:pt x="5388297" y="1479080"/>
                </a:cubicBezTo>
                <a:cubicBezTo>
                  <a:pt x="4764567" y="1498923"/>
                  <a:pt x="4197664" y="169383"/>
                  <a:pt x="3459471" y="193195"/>
                </a:cubicBezTo>
                <a:cubicBezTo>
                  <a:pt x="2721278" y="217008"/>
                  <a:pt x="1680995" y="1672274"/>
                  <a:pt x="959141" y="1621955"/>
                </a:cubicBezTo>
                <a:cubicBezTo>
                  <a:pt x="406851" y="1762132"/>
                  <a:pt x="291458" y="1134747"/>
                  <a:pt x="145729" y="1034257"/>
                </a:cubicBezTo>
                <a:cubicBezTo>
                  <a:pt x="0" y="933767"/>
                  <a:pt x="44129" y="945357"/>
                  <a:pt x="84769" y="1019017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מלבן 22"/>
          <p:cNvSpPr/>
          <p:nvPr/>
        </p:nvSpPr>
        <p:spPr>
          <a:xfrm>
            <a:off x="6643702" y="3238826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חברה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6" name="מלבן 25"/>
          <p:cNvSpPr/>
          <p:nvPr/>
        </p:nvSpPr>
        <p:spPr>
          <a:xfrm>
            <a:off x="4929190" y="3238826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כלכלה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7" name="מלבן 26"/>
          <p:cNvSpPr/>
          <p:nvPr/>
        </p:nvSpPr>
        <p:spPr>
          <a:xfrm>
            <a:off x="3143240" y="3214686"/>
            <a:ext cx="121444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דיפלומטיה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8" name="מלבן 27"/>
          <p:cNvSpPr/>
          <p:nvPr/>
        </p:nvSpPr>
        <p:spPr>
          <a:xfrm>
            <a:off x="1500166" y="3238826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צבא</a:t>
            </a:r>
            <a:endParaRPr lang="he-IL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785786" y="2071678"/>
            <a:ext cx="7715304" cy="4000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תחומי תוכן מותאמים מגוונים המוקנים במספר שיטות לימד,</a:t>
            </a:r>
          </a:p>
          <a:p>
            <a:pPr algn="ctr"/>
            <a:r>
              <a:rPr lang="he-I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האקדמיה ככלי נכון להקניית והטמעת חומר לימוד המאפשרת דיון של בעלי ידע (הימנעות משיח של בורים) </a:t>
            </a:r>
            <a:endParaRPr lang="he-I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משולש שווה שוקיים 3"/>
          <p:cNvSpPr/>
          <p:nvPr/>
        </p:nvSpPr>
        <p:spPr>
          <a:xfrm>
            <a:off x="0" y="775678"/>
            <a:ext cx="9144000" cy="1296000"/>
          </a:xfrm>
          <a:prstGeom prst="triangl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מנהיגים, משפיעים, בעלי ידע נרחב  </a:t>
            </a:r>
            <a:r>
              <a:rPr lang="he-IL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מצביאות</a:t>
            </a:r>
            <a:r>
              <a:rPr 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ביטחון לאומי</a:t>
            </a:r>
            <a:endParaRPr lang="he-I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290054" y="3001676"/>
            <a:ext cx="1210244" cy="32848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צבא </a:t>
            </a:r>
          </a:p>
        </p:txBody>
      </p:sp>
      <p:sp>
        <p:nvSpPr>
          <p:cNvPr id="7" name="מלבן 6"/>
          <p:cNvSpPr/>
          <p:nvPr/>
        </p:nvSpPr>
        <p:spPr>
          <a:xfrm>
            <a:off x="3071802" y="3000372"/>
            <a:ext cx="1285884" cy="32999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דיפלומטיה</a:t>
            </a:r>
          </a:p>
        </p:txBody>
      </p:sp>
      <p:sp>
        <p:nvSpPr>
          <p:cNvPr id="8" name="מלבן 7"/>
          <p:cNvSpPr/>
          <p:nvPr/>
        </p:nvSpPr>
        <p:spPr>
          <a:xfrm>
            <a:off x="4715492" y="3001083"/>
            <a:ext cx="1274790" cy="32916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כלכלה</a:t>
            </a:r>
          </a:p>
        </p:txBody>
      </p:sp>
      <p:sp>
        <p:nvSpPr>
          <p:cNvPr id="9" name="מלבן 8"/>
          <p:cNvSpPr/>
          <p:nvPr/>
        </p:nvSpPr>
        <p:spPr>
          <a:xfrm>
            <a:off x="6505028" y="3001676"/>
            <a:ext cx="1210244" cy="32848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חברה</a:t>
            </a:r>
          </a:p>
        </p:txBody>
      </p:sp>
      <p:grpSp>
        <p:nvGrpSpPr>
          <p:cNvPr id="2" name="קבוצה 11"/>
          <p:cNvGrpSpPr/>
          <p:nvPr/>
        </p:nvGrpSpPr>
        <p:grpSpPr>
          <a:xfrm>
            <a:off x="214282" y="3429000"/>
            <a:ext cx="8643998" cy="714380"/>
            <a:chOff x="214282" y="3571876"/>
            <a:chExt cx="8643998" cy="714380"/>
          </a:xfrm>
        </p:grpSpPr>
        <p:sp>
          <p:nvSpPr>
            <p:cNvPr id="10" name="חץ למטה 9"/>
            <p:cNvSpPr/>
            <p:nvPr/>
          </p:nvSpPr>
          <p:spPr>
            <a:xfrm rot="5400000">
              <a:off x="4214810" y="-357214"/>
              <a:ext cx="714380" cy="8572560"/>
            </a:xfrm>
            <a:prstGeom prst="down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4282" y="3714752"/>
              <a:ext cx="828680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 smtClean="0">
                  <a:solidFill>
                    <a:schemeClr val="bg1"/>
                  </a:solidFill>
                </a:rPr>
                <a:t>אסטרטגיה – כושר אבחנה בשינוי נדרש, יכולת מימוש באמצעות הכרת הכלים והתאמתם 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קבוצה 12"/>
          <p:cNvGrpSpPr/>
          <p:nvPr/>
        </p:nvGrpSpPr>
        <p:grpSpPr>
          <a:xfrm>
            <a:off x="214282" y="4286256"/>
            <a:ext cx="8643998" cy="714380"/>
            <a:chOff x="214282" y="3571876"/>
            <a:chExt cx="8643998" cy="714380"/>
          </a:xfrm>
        </p:grpSpPr>
        <p:sp>
          <p:nvSpPr>
            <p:cNvPr id="14" name="חץ למטה 13"/>
            <p:cNvSpPr/>
            <p:nvPr/>
          </p:nvSpPr>
          <p:spPr>
            <a:xfrm rot="5400000">
              <a:off x="4214810" y="-357214"/>
              <a:ext cx="714380" cy="8572560"/>
            </a:xfrm>
            <a:prstGeom prst="downArrow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14282" y="3714752"/>
              <a:ext cx="8286808" cy="369332"/>
            </a:xfrm>
            <a:prstGeom prst="rect">
              <a:avLst/>
            </a:prstGeom>
            <a:noFill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square" rtlCol="1">
              <a:spAutoFit/>
            </a:bodyPr>
            <a:lstStyle/>
            <a:p>
              <a:r>
                <a:rPr lang="he-IL" dirty="0" smtClean="0">
                  <a:solidFill>
                    <a:schemeClr val="bg1"/>
                  </a:solidFill>
                </a:rPr>
                <a:t>מערכה – מימוש האסטרטגיה על ידי מתאר של פעולות פרקטיות המאוגדות בצורה ייחודית.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5"/>
          <p:cNvGrpSpPr/>
          <p:nvPr/>
        </p:nvGrpSpPr>
        <p:grpSpPr>
          <a:xfrm>
            <a:off x="214282" y="5072074"/>
            <a:ext cx="8643998" cy="714380"/>
            <a:chOff x="214282" y="3571876"/>
            <a:chExt cx="8643998" cy="714380"/>
          </a:xfrm>
        </p:grpSpPr>
        <p:sp>
          <p:nvSpPr>
            <p:cNvPr id="17" name="חץ למטה 16"/>
            <p:cNvSpPr/>
            <p:nvPr/>
          </p:nvSpPr>
          <p:spPr>
            <a:xfrm rot="5400000">
              <a:off x="4214810" y="-357214"/>
              <a:ext cx="714380" cy="8572560"/>
            </a:xfrm>
            <a:prstGeom prst="down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4282" y="3714752"/>
              <a:ext cx="828680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 smtClean="0">
                  <a:solidFill>
                    <a:schemeClr val="bg1"/>
                  </a:solidFill>
                </a:rPr>
                <a:t>פעולה – ביצוע הפעולות תוך מומחיות מקצועית נושאית המשתלבת  בתוך המערכה השלמה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מלבן 18"/>
          <p:cNvSpPr/>
          <p:nvPr/>
        </p:nvSpPr>
        <p:spPr>
          <a:xfrm>
            <a:off x="7358082" y="0"/>
            <a:ext cx="1785918" cy="128586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סגל:</a:t>
            </a:r>
          </a:p>
          <a:p>
            <a:pPr algn="ctr"/>
            <a:r>
              <a:rPr lang="he-IL" dirty="0" smtClean="0"/>
              <a:t>לומד, מתפתח, מחויב ומנוסה</a:t>
            </a:r>
            <a:endParaRPr lang="he-IL" dirty="0"/>
          </a:p>
        </p:txBody>
      </p:sp>
      <p:sp>
        <p:nvSpPr>
          <p:cNvPr id="20" name="מלבן 19"/>
          <p:cNvSpPr/>
          <p:nvPr/>
        </p:nvSpPr>
        <p:spPr>
          <a:xfrm>
            <a:off x="0" y="0"/>
            <a:ext cx="1785918" cy="128586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חניכים:</a:t>
            </a:r>
          </a:p>
          <a:p>
            <a:pPr algn="ctr"/>
            <a:r>
              <a:rPr lang="he-IL" dirty="0" smtClean="0"/>
              <a:t>קבוצת השפעה, תורמים ומעשירים, מובילים</a:t>
            </a:r>
            <a:endParaRPr lang="he-IL" dirty="0"/>
          </a:p>
        </p:txBody>
      </p:sp>
      <p:sp>
        <p:nvSpPr>
          <p:cNvPr id="24" name="מלבן 23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הבטחת קיומה ושלמותה של מדינת ישראל כמדינה יהודית ודמוקרטית ומימוש האינטרסים הלאומיים </a:t>
            </a:r>
            <a:endParaRPr lang="he-I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צורה חופשית 24"/>
          <p:cNvSpPr/>
          <p:nvPr/>
        </p:nvSpPr>
        <p:spPr>
          <a:xfrm>
            <a:off x="326710" y="3450094"/>
            <a:ext cx="8451529" cy="3407905"/>
          </a:xfrm>
          <a:custGeom>
            <a:avLst/>
            <a:gdLst>
              <a:gd name="connsiteX0" fmla="*/ 8448040 w 8448040"/>
              <a:gd name="connsiteY0" fmla="*/ 1145540 h 2293620"/>
              <a:gd name="connsiteX1" fmla="*/ 7198360 w 8448040"/>
              <a:gd name="connsiteY1" fmla="*/ 185420 h 2293620"/>
              <a:gd name="connsiteX2" fmla="*/ 5659120 w 8448040"/>
              <a:gd name="connsiteY2" fmla="*/ 1998980 h 2293620"/>
              <a:gd name="connsiteX3" fmla="*/ 3784600 w 8448040"/>
              <a:gd name="connsiteY3" fmla="*/ 17780 h 2293620"/>
              <a:gd name="connsiteX4" fmla="*/ 934720 w 8448040"/>
              <a:gd name="connsiteY4" fmla="*/ 2105660 h 2293620"/>
              <a:gd name="connsiteX5" fmla="*/ 142240 w 8448040"/>
              <a:gd name="connsiteY5" fmla="*/ 1145540 h 2293620"/>
              <a:gd name="connsiteX6" fmla="*/ 81280 w 8448040"/>
              <a:gd name="connsiteY6" fmla="*/ 1130300 h 2293620"/>
              <a:gd name="connsiteX0" fmla="*/ 8448040 w 8448040"/>
              <a:gd name="connsiteY0" fmla="*/ 1102360 h 2202657"/>
              <a:gd name="connsiteX1" fmla="*/ 7198360 w 8448040"/>
              <a:gd name="connsiteY1" fmla="*/ 142240 h 2202657"/>
              <a:gd name="connsiteX2" fmla="*/ 5659120 w 8448040"/>
              <a:gd name="connsiteY2" fmla="*/ 1955800 h 2202657"/>
              <a:gd name="connsiteX3" fmla="*/ 3455982 w 8448040"/>
              <a:gd name="connsiteY3" fmla="*/ 261298 h 2202657"/>
              <a:gd name="connsiteX4" fmla="*/ 934720 w 8448040"/>
              <a:gd name="connsiteY4" fmla="*/ 2062480 h 2202657"/>
              <a:gd name="connsiteX5" fmla="*/ 142240 w 8448040"/>
              <a:gd name="connsiteY5" fmla="*/ 1102360 h 2202657"/>
              <a:gd name="connsiteX6" fmla="*/ 81280 w 8448040"/>
              <a:gd name="connsiteY6" fmla="*/ 1087120 h 2202657"/>
              <a:gd name="connsiteX0" fmla="*/ 8448040 w 8448040"/>
              <a:gd name="connsiteY0" fmla="*/ 1034257 h 2134554"/>
              <a:gd name="connsiteX1" fmla="*/ 7198360 w 8448040"/>
              <a:gd name="connsiteY1" fmla="*/ 74137 h 2134554"/>
              <a:gd name="connsiteX2" fmla="*/ 5384808 w 8448040"/>
              <a:gd name="connsiteY2" fmla="*/ 1479080 h 2134554"/>
              <a:gd name="connsiteX3" fmla="*/ 3455982 w 8448040"/>
              <a:gd name="connsiteY3" fmla="*/ 193195 h 2134554"/>
              <a:gd name="connsiteX4" fmla="*/ 934720 w 8448040"/>
              <a:gd name="connsiteY4" fmla="*/ 1994377 h 2134554"/>
              <a:gd name="connsiteX5" fmla="*/ 142240 w 8448040"/>
              <a:gd name="connsiteY5" fmla="*/ 1034257 h 2134554"/>
              <a:gd name="connsiteX6" fmla="*/ 81280 w 8448040"/>
              <a:gd name="connsiteY6" fmla="*/ 1019017 h 2134554"/>
              <a:gd name="connsiteX0" fmla="*/ 8451529 w 8451529"/>
              <a:gd name="connsiteY0" fmla="*/ 1034257 h 1762132"/>
              <a:gd name="connsiteX1" fmla="*/ 7201849 w 8451529"/>
              <a:gd name="connsiteY1" fmla="*/ 74137 h 1762132"/>
              <a:gd name="connsiteX2" fmla="*/ 5388297 w 8451529"/>
              <a:gd name="connsiteY2" fmla="*/ 1479080 h 1762132"/>
              <a:gd name="connsiteX3" fmla="*/ 3459471 w 8451529"/>
              <a:gd name="connsiteY3" fmla="*/ 193195 h 1762132"/>
              <a:gd name="connsiteX4" fmla="*/ 959141 w 8451529"/>
              <a:gd name="connsiteY4" fmla="*/ 1621955 h 1762132"/>
              <a:gd name="connsiteX5" fmla="*/ 145729 w 8451529"/>
              <a:gd name="connsiteY5" fmla="*/ 1034257 h 1762132"/>
              <a:gd name="connsiteX6" fmla="*/ 84769 w 8451529"/>
              <a:gd name="connsiteY6" fmla="*/ 1019017 h 1762132"/>
              <a:gd name="connsiteX0" fmla="*/ 8451529 w 8451529"/>
              <a:gd name="connsiteY0" fmla="*/ 1034257 h 1762132"/>
              <a:gd name="connsiteX1" fmla="*/ 7201849 w 8451529"/>
              <a:gd name="connsiteY1" fmla="*/ 74137 h 1762132"/>
              <a:gd name="connsiteX2" fmla="*/ 5388297 w 8451529"/>
              <a:gd name="connsiteY2" fmla="*/ 1479080 h 1762132"/>
              <a:gd name="connsiteX3" fmla="*/ 3459471 w 8451529"/>
              <a:gd name="connsiteY3" fmla="*/ 193195 h 1762132"/>
              <a:gd name="connsiteX4" fmla="*/ 959141 w 8451529"/>
              <a:gd name="connsiteY4" fmla="*/ 1621955 h 1762132"/>
              <a:gd name="connsiteX5" fmla="*/ 145729 w 8451529"/>
              <a:gd name="connsiteY5" fmla="*/ 1034257 h 1762132"/>
              <a:gd name="connsiteX6" fmla="*/ 84769 w 8451529"/>
              <a:gd name="connsiteY6" fmla="*/ 1019017 h 1762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51529" h="1762132">
                <a:moveTo>
                  <a:pt x="8451529" y="1034257"/>
                </a:moveTo>
                <a:cubicBezTo>
                  <a:pt x="8059099" y="483077"/>
                  <a:pt x="7712388" y="0"/>
                  <a:pt x="7201849" y="74137"/>
                </a:cubicBezTo>
                <a:cubicBezTo>
                  <a:pt x="6691310" y="148274"/>
                  <a:pt x="6012027" y="1459237"/>
                  <a:pt x="5388297" y="1479080"/>
                </a:cubicBezTo>
                <a:cubicBezTo>
                  <a:pt x="4764567" y="1498923"/>
                  <a:pt x="4197664" y="169383"/>
                  <a:pt x="3459471" y="193195"/>
                </a:cubicBezTo>
                <a:cubicBezTo>
                  <a:pt x="2721278" y="217008"/>
                  <a:pt x="1680995" y="1672274"/>
                  <a:pt x="959141" y="1621955"/>
                </a:cubicBezTo>
                <a:cubicBezTo>
                  <a:pt x="406851" y="1762132"/>
                  <a:pt x="291458" y="1134747"/>
                  <a:pt x="145729" y="1034257"/>
                </a:cubicBezTo>
                <a:cubicBezTo>
                  <a:pt x="0" y="933767"/>
                  <a:pt x="44129" y="945357"/>
                  <a:pt x="84769" y="1019017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מלבן 22"/>
          <p:cNvSpPr/>
          <p:nvPr/>
        </p:nvSpPr>
        <p:spPr>
          <a:xfrm>
            <a:off x="6643702" y="3238826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חברה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6" name="מלבן 25"/>
          <p:cNvSpPr/>
          <p:nvPr/>
        </p:nvSpPr>
        <p:spPr>
          <a:xfrm>
            <a:off x="4929190" y="3238826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כלכלה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7" name="מלבן 26"/>
          <p:cNvSpPr/>
          <p:nvPr/>
        </p:nvSpPr>
        <p:spPr>
          <a:xfrm>
            <a:off x="3143240" y="3214686"/>
            <a:ext cx="121444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דיפלומטיה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8" name="מלבן 27"/>
          <p:cNvSpPr/>
          <p:nvPr/>
        </p:nvSpPr>
        <p:spPr>
          <a:xfrm>
            <a:off x="1500166" y="3238826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צבא</a:t>
            </a:r>
            <a:endParaRPr lang="he-IL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אתגרי </a:t>
            </a:r>
            <a:r>
              <a:rPr lang="he-IL" dirty="0" err="1" smtClean="0"/>
              <a:t>המב"ל</a:t>
            </a:r>
            <a:r>
              <a:rPr lang="he-IL" dirty="0" smtClean="0"/>
              <a:t> וההדרכה ברמת </a:t>
            </a:r>
            <a:r>
              <a:rPr lang="he-IL" dirty="0" err="1" smtClean="0"/>
              <a:t>הבטל"ם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כיצד מכשירים דרג מקצועי המסוגל להבחין בפער הרלוונטיות בתוך מערכת היררכית. כיצד מפתחים בוגר בעל חשיבה ביקורתית המסוגלת להבחין בשינוי הנדרש ומסוגל ורוצה להשפיע על המציאות להתערב בה ולשנות אותה?</a:t>
            </a:r>
          </a:p>
          <a:p>
            <a:pPr marL="514350" indent="-514350">
              <a:buFont typeface="+mj-lt"/>
              <a:buAutoNum type="arabicPeriod"/>
            </a:pPr>
            <a:r>
              <a:rPr lang="he-IL" dirty="0" smtClean="0"/>
              <a:t>איך משנים את נקודות המבט של הלומד. מהעולם הטקטי, לכושר הבנה של כלל רמות התפקוד (אסטרטגי – אופרטיבי- טקטי). זאת תוך הבנה מעמיקה של הרמות הגבוהות יותר</a:t>
            </a:r>
          </a:p>
          <a:p>
            <a:pPr marL="514350" indent="-514350">
              <a:buFont typeface="+mj-lt"/>
              <a:buAutoNum type="arabicPeriod"/>
            </a:pPr>
            <a:endParaRPr lang="he-IL" dirty="0"/>
          </a:p>
        </p:txBody>
      </p:sp>
      <p:sp>
        <p:nvSpPr>
          <p:cNvPr id="4" name="אליפסה 3"/>
          <p:cNvSpPr/>
          <p:nvPr/>
        </p:nvSpPr>
        <p:spPr>
          <a:xfrm>
            <a:off x="857224" y="5357826"/>
            <a:ext cx="1571636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אליפסה 4"/>
          <p:cNvSpPr/>
          <p:nvPr/>
        </p:nvSpPr>
        <p:spPr>
          <a:xfrm>
            <a:off x="785786" y="5786454"/>
            <a:ext cx="1571636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אליפסה 5"/>
          <p:cNvSpPr/>
          <p:nvPr/>
        </p:nvSpPr>
        <p:spPr>
          <a:xfrm>
            <a:off x="785786" y="6286496"/>
            <a:ext cx="1571636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שולש שווה שוקיים 6"/>
          <p:cNvSpPr/>
          <p:nvPr/>
        </p:nvSpPr>
        <p:spPr>
          <a:xfrm>
            <a:off x="1714480" y="6357958"/>
            <a:ext cx="357190" cy="285752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שולש שווה שוקיים 7"/>
          <p:cNvSpPr/>
          <p:nvPr/>
        </p:nvSpPr>
        <p:spPr>
          <a:xfrm>
            <a:off x="2786050" y="5929330"/>
            <a:ext cx="357190" cy="285752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0" name="מחבר חץ ישר 9"/>
          <p:cNvCxnSpPr>
            <a:stCxn id="7" idx="5"/>
            <a:endCxn id="8" idx="2"/>
          </p:cNvCxnSpPr>
          <p:nvPr/>
        </p:nvCxnSpPr>
        <p:spPr>
          <a:xfrm flipV="1">
            <a:off x="1982373" y="6215082"/>
            <a:ext cx="803677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סוגר מסולסל ימני 10"/>
          <p:cNvSpPr/>
          <p:nvPr/>
        </p:nvSpPr>
        <p:spPr>
          <a:xfrm>
            <a:off x="2428860" y="5525466"/>
            <a:ext cx="285752" cy="1214446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אתגרי </a:t>
            </a:r>
            <a:r>
              <a:rPr lang="he-IL" dirty="0" err="1" smtClean="0"/>
              <a:t>המב"ל</a:t>
            </a:r>
            <a:r>
              <a:rPr lang="he-IL" dirty="0" smtClean="0"/>
              <a:t> וההדרכה ברמת </a:t>
            </a:r>
            <a:r>
              <a:rPr lang="he-IL" dirty="0" err="1" smtClean="0"/>
              <a:t>הבטל"ם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e-IL" dirty="0" smtClean="0"/>
              <a:t>3. כיצד מכשרים למקצוע הדורש השכלה רחבה וכושר העמקה ולימוד עצמי. רוחב- עומק.</a:t>
            </a:r>
          </a:p>
          <a:p>
            <a:pPr>
              <a:buNone/>
            </a:pPr>
            <a:r>
              <a:rPr lang="he-IL" dirty="0" smtClean="0"/>
              <a:t>4. כיצד מיצרים בוגר בעל תודעת השפעה ומנהיגות. </a:t>
            </a:r>
          </a:p>
          <a:p>
            <a:pPr>
              <a:buNone/>
            </a:pPr>
            <a:r>
              <a:rPr lang="he-IL" dirty="0" smtClean="0"/>
              <a:t>5. כיצד מייצרים מקצוענות בתחום </a:t>
            </a:r>
            <a:r>
              <a:rPr lang="he-IL" dirty="0" err="1" smtClean="0"/>
              <a:t>הבטל"ם</a:t>
            </a:r>
            <a:r>
              <a:rPr lang="he-IL" dirty="0" smtClean="0"/>
              <a:t>. זאת למול שני אתגרים – ראשית תחום תוכן רחב, ושנית תחום תוכן בו המקצוע של הבוגר – </a:t>
            </a:r>
            <a:r>
              <a:rPr lang="he-IL" dirty="0" smtClean="0"/>
              <a:t>"מומחה </a:t>
            </a:r>
            <a:r>
              <a:rPr lang="he-IL" dirty="0" err="1" smtClean="0"/>
              <a:t>בטל"ם</a:t>
            </a:r>
            <a:r>
              <a:rPr lang="he-IL" dirty="0" smtClean="0"/>
              <a:t>" </a:t>
            </a:r>
            <a:r>
              <a:rPr lang="he-IL" dirty="0" smtClean="0"/>
              <a:t>אינו מוגדר ולכאורה אינו חיוני למערכת.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he-IL" dirty="0" smtClean="0"/>
              <a:t>תפיסת הלמידה</a:t>
            </a:r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6572264" y="1285860"/>
            <a:ext cx="2143140" cy="135732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למידת בוגרים</a:t>
            </a:r>
            <a:endParaRPr lang="he-IL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6572264" y="3000372"/>
            <a:ext cx="2143140" cy="135732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התמחות והעמקה</a:t>
            </a:r>
            <a:endParaRPr lang="he-IL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500034" y="1285860"/>
            <a:ext cx="2286016" cy="135732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דרישות גבוהות</a:t>
            </a:r>
            <a:endParaRPr lang="he-IL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500034" y="3000372"/>
            <a:ext cx="2286016" cy="135732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הקבוצה כרשת</a:t>
            </a:r>
            <a:endParaRPr lang="he-IL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214546" y="4786322"/>
            <a:ext cx="5143536" cy="135732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הקורס כהכנה ללמידה עצמית והתפתחות עצמונית- ספונטנית</a:t>
            </a:r>
            <a:endParaRPr lang="he-IL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3714744" y="1285860"/>
            <a:ext cx="2143140" cy="135732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תרבות ואתיקה </a:t>
            </a:r>
            <a:endParaRPr lang="he-IL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3714744" y="3000372"/>
            <a:ext cx="2214578" cy="135732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התנסות וחוויה אישית</a:t>
            </a:r>
            <a:endParaRPr lang="he-IL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ההקשר האישי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42910" y="1285860"/>
            <a:ext cx="7786742" cy="4972072"/>
          </a:xfrm>
        </p:spPr>
        <p:txBody>
          <a:bodyPr>
            <a:normAutofit fontScale="85000" lnSpcReduction="20000"/>
          </a:bodyPr>
          <a:lstStyle/>
          <a:p>
            <a:r>
              <a:rPr lang="he-IL" dirty="0" smtClean="0"/>
              <a:t>שכונת עמידר</a:t>
            </a:r>
            <a:endParaRPr lang="he-IL" dirty="0" smtClean="0"/>
          </a:p>
          <a:p>
            <a:r>
              <a:rPr lang="he-IL" dirty="0" smtClean="0"/>
              <a:t>7 - 460</a:t>
            </a:r>
          </a:p>
          <a:p>
            <a:r>
              <a:rPr lang="he-IL" dirty="0" smtClean="0"/>
              <a:t>איו"ש – לבנון - </a:t>
            </a:r>
            <a:r>
              <a:rPr lang="he-IL" dirty="0" err="1" smtClean="0"/>
              <a:t>רמה"ג</a:t>
            </a:r>
            <a:endParaRPr lang="he-IL" dirty="0" smtClean="0"/>
          </a:p>
          <a:p>
            <a:r>
              <a:rPr lang="he-IL" dirty="0" err="1" smtClean="0"/>
              <a:t>מב"ל</a:t>
            </a:r>
            <a:endParaRPr lang="he-IL" dirty="0" smtClean="0"/>
          </a:p>
          <a:p>
            <a:r>
              <a:rPr lang="he-IL" dirty="0" smtClean="0"/>
              <a:t>דרך נחושה ודרך אחרת – סיפור חומת מגן</a:t>
            </a:r>
            <a:endParaRPr lang="he-IL" dirty="0" smtClean="0"/>
          </a:p>
          <a:p>
            <a:r>
              <a:rPr lang="he-IL" dirty="0" smtClean="0"/>
              <a:t>בת חפר - אפרים: איו"ש 2.0</a:t>
            </a:r>
            <a:endParaRPr lang="he-IL" dirty="0" smtClean="0"/>
          </a:p>
          <a:p>
            <a:r>
              <a:rPr lang="he-IL" dirty="0" smtClean="0"/>
              <a:t>התנתקות</a:t>
            </a:r>
          </a:p>
          <a:p>
            <a:r>
              <a:rPr lang="he-IL" dirty="0" smtClean="0"/>
              <a:t>לבנון השנייה- פוסט </a:t>
            </a:r>
            <a:r>
              <a:rPr lang="he-IL" dirty="0" smtClean="0"/>
              <a:t>לבנון – "עופרת יצוקה"</a:t>
            </a:r>
            <a:endParaRPr lang="he-IL" dirty="0" smtClean="0"/>
          </a:p>
          <a:p>
            <a:r>
              <a:rPr lang="he-IL" dirty="0" err="1" smtClean="0"/>
              <a:t>רמה"ג</a:t>
            </a:r>
            <a:r>
              <a:rPr lang="he-IL" dirty="0" smtClean="0"/>
              <a:t> 2.0</a:t>
            </a:r>
          </a:p>
          <a:p>
            <a:r>
              <a:rPr lang="he-IL" dirty="0" smtClean="0"/>
              <a:t>מטכ"ל – </a:t>
            </a:r>
            <a:r>
              <a:rPr lang="he-IL" dirty="0" smtClean="0"/>
              <a:t>תוה"ד – "צוק איתן"</a:t>
            </a:r>
            <a:endParaRPr lang="he-IL" dirty="0" smtClean="0"/>
          </a:p>
          <a:p>
            <a:r>
              <a:rPr lang="he-IL" dirty="0" smtClean="0"/>
              <a:t>גיס </a:t>
            </a:r>
            <a:r>
              <a:rPr lang="he-IL" dirty="0" smtClean="0"/>
              <a:t>צפוני לבנון 2.0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אליפסה 13"/>
          <p:cNvSpPr/>
          <p:nvPr/>
        </p:nvSpPr>
        <p:spPr>
          <a:xfrm>
            <a:off x="1928794" y="1000108"/>
            <a:ext cx="5143536" cy="5143536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3071802" y="1500174"/>
            <a:ext cx="2786082" cy="8572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השפעות הטלטלה הערבית ובדגש על המאבק הסוני שיעי</a:t>
            </a:r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3143240" y="3643314"/>
            <a:ext cx="2786082" cy="8572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מצרים וירדן – יציבות על סף בלימה</a:t>
            </a:r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3143240" y="4714884"/>
            <a:ext cx="2786082" cy="8572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איראן והסכם הגרעין והשפעותיו</a:t>
            </a:r>
            <a:endParaRPr lang="he-IL" dirty="0"/>
          </a:p>
        </p:txBody>
      </p:sp>
      <p:sp>
        <p:nvSpPr>
          <p:cNvPr id="13" name="מלבן 12"/>
          <p:cNvSpPr/>
          <p:nvPr/>
        </p:nvSpPr>
        <p:spPr>
          <a:xfrm>
            <a:off x="3071802" y="2571744"/>
            <a:ext cx="2786082" cy="8572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"הסכסוך הערבי/ פלסטיני ישראלי" כתופעה בשינוי באופן תמידי</a:t>
            </a:r>
            <a:endParaRPr lang="he-IL" dirty="0"/>
          </a:p>
        </p:txBody>
      </p:sp>
      <p:sp>
        <p:nvSpPr>
          <p:cNvPr id="17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e-IL" dirty="0" smtClean="0"/>
              <a:t>ההקשר הכללי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אליפסה 15"/>
          <p:cNvSpPr/>
          <p:nvPr/>
        </p:nvSpPr>
        <p:spPr>
          <a:xfrm>
            <a:off x="0" y="0"/>
            <a:ext cx="9144000" cy="6858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אליפסה 13"/>
          <p:cNvSpPr/>
          <p:nvPr/>
        </p:nvSpPr>
        <p:spPr>
          <a:xfrm>
            <a:off x="1928794" y="1000108"/>
            <a:ext cx="5143536" cy="5143536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3071802" y="1500174"/>
            <a:ext cx="2786082" cy="8572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השפעות הטלטלה הערבית ובדגש על המאבק הסוני שיעי</a:t>
            </a:r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3143240" y="3643314"/>
            <a:ext cx="2786082" cy="8572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מצרים וירדן – יציבות על סף בלימה</a:t>
            </a:r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3143240" y="4714884"/>
            <a:ext cx="2786082" cy="8572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איראן והסכם הגרעין והשפעותיו</a:t>
            </a:r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928662" y="1357298"/>
            <a:ext cx="1142976" cy="128588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יציאת אפריקה- "נדידת הפרטים"</a:t>
            </a:r>
            <a:endParaRPr lang="he-IL" dirty="0"/>
          </a:p>
        </p:txBody>
      </p:sp>
      <p:sp>
        <p:nvSpPr>
          <p:cNvPr id="11" name="מלבן 10"/>
          <p:cNvSpPr/>
          <p:nvPr/>
        </p:nvSpPr>
        <p:spPr>
          <a:xfrm>
            <a:off x="500034" y="2928934"/>
            <a:ext cx="1285884" cy="221457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השפעות הגידול הדמוגרפי העולמי  על משאבי הקיום ואופן חלוקתם</a:t>
            </a:r>
            <a:endParaRPr lang="he-IL" dirty="0"/>
          </a:p>
        </p:txBody>
      </p:sp>
      <p:sp>
        <p:nvSpPr>
          <p:cNvPr id="12" name="מלבן 11"/>
          <p:cNvSpPr/>
          <p:nvPr/>
        </p:nvSpPr>
        <p:spPr>
          <a:xfrm>
            <a:off x="7072330" y="2214554"/>
            <a:ext cx="1785950" cy="21431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אבולוציה במעצמות</a:t>
            </a:r>
          </a:p>
          <a:p>
            <a:pPr algn="ctr"/>
            <a:r>
              <a:rPr lang="he-IL" dirty="0" smtClean="0"/>
              <a:t>ארה"ב- רוסיה</a:t>
            </a:r>
          </a:p>
          <a:p>
            <a:pPr algn="ctr"/>
            <a:r>
              <a:rPr lang="he-IL" dirty="0" smtClean="0"/>
              <a:t>אירופה</a:t>
            </a:r>
          </a:p>
          <a:p>
            <a:pPr algn="ctr"/>
            <a:r>
              <a:rPr lang="he-IL" dirty="0" smtClean="0"/>
              <a:t>המזרח : סין, הודו, יפן, קוראיה</a:t>
            </a:r>
            <a:endParaRPr lang="he-IL" dirty="0"/>
          </a:p>
        </p:txBody>
      </p:sp>
      <p:sp>
        <p:nvSpPr>
          <p:cNvPr id="13" name="מלבן 12"/>
          <p:cNvSpPr/>
          <p:nvPr/>
        </p:nvSpPr>
        <p:spPr>
          <a:xfrm>
            <a:off x="3071802" y="2571744"/>
            <a:ext cx="2786082" cy="8572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"הסכסוך הערבי/ פלסטיני ישראלי" כתופעה בשינוי באופן תמידי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אליפסה 15"/>
          <p:cNvSpPr/>
          <p:nvPr/>
        </p:nvSpPr>
        <p:spPr>
          <a:xfrm>
            <a:off x="0" y="0"/>
            <a:ext cx="9144000" cy="6858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אליפסה 13"/>
          <p:cNvSpPr/>
          <p:nvPr/>
        </p:nvSpPr>
        <p:spPr>
          <a:xfrm>
            <a:off x="1928794" y="1000108"/>
            <a:ext cx="5143536" cy="5143536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3071802" y="1500174"/>
            <a:ext cx="2786082" cy="8572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השפעות הטלטלה הערבית ובדגש על המאבק הסוני שיעי</a:t>
            </a:r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2143108" y="428604"/>
            <a:ext cx="4929222" cy="64294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שינוי במאפייני המלחמות חזרה לעידן הדת, השבט, העדה במקום הלחימה בין לאומים</a:t>
            </a:r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3143240" y="3643314"/>
            <a:ext cx="2786082" cy="8572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מצרים וירדן – יציבות על סף בלימה</a:t>
            </a:r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3143240" y="4714884"/>
            <a:ext cx="2786082" cy="8572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איראן והסכם הגרעין והשפעותיו</a:t>
            </a:r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928662" y="1357298"/>
            <a:ext cx="1142976" cy="128588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יציאת אפריקה- "נדידת הפרטים"</a:t>
            </a:r>
            <a:endParaRPr lang="he-IL" dirty="0"/>
          </a:p>
        </p:txBody>
      </p:sp>
      <p:sp>
        <p:nvSpPr>
          <p:cNvPr id="11" name="מלבן 10"/>
          <p:cNvSpPr/>
          <p:nvPr/>
        </p:nvSpPr>
        <p:spPr>
          <a:xfrm>
            <a:off x="500034" y="2928934"/>
            <a:ext cx="1285884" cy="221457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השפעות הגידול הדמוגרפי העולמי  על משאבי הקיום ואופן חלוקתם</a:t>
            </a:r>
            <a:endParaRPr lang="he-IL" dirty="0"/>
          </a:p>
        </p:txBody>
      </p:sp>
      <p:sp>
        <p:nvSpPr>
          <p:cNvPr id="12" name="מלבן 11"/>
          <p:cNvSpPr/>
          <p:nvPr/>
        </p:nvSpPr>
        <p:spPr>
          <a:xfrm>
            <a:off x="7072330" y="2214554"/>
            <a:ext cx="1785950" cy="21431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אבולוציה במעצמות</a:t>
            </a:r>
          </a:p>
          <a:p>
            <a:pPr algn="ctr"/>
            <a:r>
              <a:rPr lang="he-IL" dirty="0" smtClean="0"/>
              <a:t>ארה"ב- רוסיה</a:t>
            </a:r>
          </a:p>
          <a:p>
            <a:pPr algn="ctr"/>
            <a:r>
              <a:rPr lang="he-IL" dirty="0" smtClean="0"/>
              <a:t>אירופה</a:t>
            </a:r>
          </a:p>
          <a:p>
            <a:pPr algn="ctr"/>
            <a:r>
              <a:rPr lang="he-IL" dirty="0" smtClean="0"/>
              <a:t>המזרח : סין, הודו, יפן, קוראיה</a:t>
            </a:r>
            <a:endParaRPr lang="he-IL" dirty="0"/>
          </a:p>
        </p:txBody>
      </p:sp>
      <p:sp>
        <p:nvSpPr>
          <p:cNvPr id="13" name="מלבן 12"/>
          <p:cNvSpPr/>
          <p:nvPr/>
        </p:nvSpPr>
        <p:spPr>
          <a:xfrm>
            <a:off x="3071802" y="2571744"/>
            <a:ext cx="2786082" cy="8572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"הסכסוך הערבי/ פלסטיני ישראלי" כתופעה בשינוי באופן תמידי</a:t>
            </a:r>
            <a:endParaRPr lang="he-IL" dirty="0"/>
          </a:p>
        </p:txBody>
      </p:sp>
      <p:sp>
        <p:nvSpPr>
          <p:cNvPr id="15" name="מלבן 14"/>
          <p:cNvSpPr/>
          <p:nvPr/>
        </p:nvSpPr>
        <p:spPr>
          <a:xfrm>
            <a:off x="2214546" y="6143644"/>
            <a:ext cx="4929222" cy="64294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תמורות בחברה הישראלית – ערכים, לכידות, </a:t>
            </a:r>
            <a:r>
              <a:rPr lang="he-IL" dirty="0" err="1" smtClean="0"/>
              <a:t>סד"ע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מלבן 23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הבטחת קיומה ושלמותה של מדינת ישראל כמדינה יהודית ודמוקרטית ומימוש האינטרסים הלאומיים </a:t>
            </a:r>
            <a:endParaRPr lang="he-I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785786" y="2071678"/>
            <a:ext cx="7715304" cy="4000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תחומי תוכן מותאמים מגוונים המוקנים במספר שיטות לימד,</a:t>
            </a:r>
          </a:p>
          <a:p>
            <a:pPr algn="ctr"/>
            <a:r>
              <a:rPr lang="he-I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האקדמיה ככלי נכון להקניית והטמעת חומר לימוד המאפשרת דיון של בעלי ידע (הימנעות משיח של בורים) </a:t>
            </a:r>
            <a:endParaRPr lang="he-I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290054" y="3001676"/>
            <a:ext cx="1210244" cy="32848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3071802" y="3000372"/>
            <a:ext cx="1285884" cy="32999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4715492" y="3001083"/>
            <a:ext cx="1274790" cy="32916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6505028" y="3001676"/>
            <a:ext cx="1210244" cy="32848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 smtClean="0">
              <a:solidFill>
                <a:schemeClr val="tx1"/>
              </a:solidFill>
            </a:endParaRPr>
          </a:p>
        </p:txBody>
      </p:sp>
      <p:sp>
        <p:nvSpPr>
          <p:cNvPr id="24" name="מלבן 23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הבטחת קיומה ושלמותה של מדינת ישראל כמדינה יהודית ודמוקרטית ומימוש האינטרסים הלאומיים </a:t>
            </a:r>
            <a:endParaRPr lang="he-I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מלבן 22"/>
          <p:cNvSpPr/>
          <p:nvPr/>
        </p:nvSpPr>
        <p:spPr>
          <a:xfrm>
            <a:off x="6643702" y="3238826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חברה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6" name="מלבן 25"/>
          <p:cNvSpPr/>
          <p:nvPr/>
        </p:nvSpPr>
        <p:spPr>
          <a:xfrm>
            <a:off x="4929190" y="3238826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כלכלה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7" name="מלבן 26"/>
          <p:cNvSpPr/>
          <p:nvPr/>
        </p:nvSpPr>
        <p:spPr>
          <a:xfrm>
            <a:off x="3143240" y="3214686"/>
            <a:ext cx="121444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דיפלומטיה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8" name="מלבן 27"/>
          <p:cNvSpPr/>
          <p:nvPr/>
        </p:nvSpPr>
        <p:spPr>
          <a:xfrm>
            <a:off x="1500166" y="3238826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צבא</a:t>
            </a:r>
            <a:endParaRPr lang="he-IL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785786" y="2071678"/>
            <a:ext cx="7715304" cy="4000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תחומי תוכן מותאמים מגוונים המוקנים במספר שיטות לימד,</a:t>
            </a:r>
          </a:p>
          <a:p>
            <a:pPr algn="ctr"/>
            <a:r>
              <a:rPr lang="he-I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האקדמיה ככלי נכון להקניית והטמעת חומר לימוד המאפשרת דיון של בעלי ידע (הימנעות משיח של בורים) </a:t>
            </a:r>
            <a:endParaRPr lang="he-I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290054" y="3001676"/>
            <a:ext cx="1210244" cy="32848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צבא </a:t>
            </a:r>
          </a:p>
        </p:txBody>
      </p:sp>
      <p:sp>
        <p:nvSpPr>
          <p:cNvPr id="7" name="מלבן 6"/>
          <p:cNvSpPr/>
          <p:nvPr/>
        </p:nvSpPr>
        <p:spPr>
          <a:xfrm>
            <a:off x="3071802" y="3000372"/>
            <a:ext cx="1285884" cy="32999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דיפלומטיה</a:t>
            </a:r>
          </a:p>
        </p:txBody>
      </p:sp>
      <p:sp>
        <p:nvSpPr>
          <p:cNvPr id="8" name="מלבן 7"/>
          <p:cNvSpPr/>
          <p:nvPr/>
        </p:nvSpPr>
        <p:spPr>
          <a:xfrm>
            <a:off x="4715492" y="3001083"/>
            <a:ext cx="1274790" cy="32916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כלכלה</a:t>
            </a:r>
          </a:p>
        </p:txBody>
      </p:sp>
      <p:sp>
        <p:nvSpPr>
          <p:cNvPr id="9" name="מלבן 8"/>
          <p:cNvSpPr/>
          <p:nvPr/>
        </p:nvSpPr>
        <p:spPr>
          <a:xfrm>
            <a:off x="6505028" y="3001676"/>
            <a:ext cx="1210244" cy="32848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חברה</a:t>
            </a:r>
          </a:p>
        </p:txBody>
      </p:sp>
      <p:grpSp>
        <p:nvGrpSpPr>
          <p:cNvPr id="2" name="קבוצה 11"/>
          <p:cNvGrpSpPr/>
          <p:nvPr/>
        </p:nvGrpSpPr>
        <p:grpSpPr>
          <a:xfrm>
            <a:off x="214282" y="3429000"/>
            <a:ext cx="8643998" cy="714380"/>
            <a:chOff x="214282" y="3571876"/>
            <a:chExt cx="8643998" cy="714380"/>
          </a:xfrm>
        </p:grpSpPr>
        <p:sp>
          <p:nvSpPr>
            <p:cNvPr id="10" name="חץ למטה 9"/>
            <p:cNvSpPr/>
            <p:nvPr/>
          </p:nvSpPr>
          <p:spPr>
            <a:xfrm rot="5400000">
              <a:off x="4214810" y="-357214"/>
              <a:ext cx="714380" cy="8572560"/>
            </a:xfrm>
            <a:prstGeom prst="down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4282" y="3714752"/>
              <a:ext cx="828680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 smtClean="0">
                  <a:solidFill>
                    <a:schemeClr val="bg1"/>
                  </a:solidFill>
                </a:rPr>
                <a:t>אסטרטגיה – כושר אבחנה בשינוי נדרש, יכולת מימוש באמצעות הכרת הכלים והתאמתם 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sp>
        <p:nvSpPr>
          <p:cNvPr id="24" name="מלבן 23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הבטחת קיומה ושלמותה של מדינת ישראל כמדינה יהודית ודמוקרטית ומימוש האינטרסים הלאומיים </a:t>
            </a:r>
            <a:endParaRPr lang="he-I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מלבן 22"/>
          <p:cNvSpPr/>
          <p:nvPr/>
        </p:nvSpPr>
        <p:spPr>
          <a:xfrm>
            <a:off x="6643702" y="3238826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חברה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6" name="מלבן 25"/>
          <p:cNvSpPr/>
          <p:nvPr/>
        </p:nvSpPr>
        <p:spPr>
          <a:xfrm>
            <a:off x="4929190" y="3238826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כלכלה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7" name="מלבן 26"/>
          <p:cNvSpPr/>
          <p:nvPr/>
        </p:nvSpPr>
        <p:spPr>
          <a:xfrm>
            <a:off x="3143240" y="3214686"/>
            <a:ext cx="121444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דיפלומטיה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8" name="מלבן 27"/>
          <p:cNvSpPr/>
          <p:nvPr/>
        </p:nvSpPr>
        <p:spPr>
          <a:xfrm>
            <a:off x="1500166" y="3238826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צבא</a:t>
            </a:r>
            <a:endParaRPr lang="he-IL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785786" y="2071678"/>
            <a:ext cx="7715304" cy="40005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תחומי תוכן מותאמים מגוונים המוקנים במספר שיטות לימד,</a:t>
            </a:r>
          </a:p>
          <a:p>
            <a:pPr algn="ctr"/>
            <a:r>
              <a:rPr lang="he-I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האקדמיה ככלי נכון להקניית והטמעת חומר לימוד המאפשרת דיון של בעלי ידע (הימנעות משיח של בורים) </a:t>
            </a:r>
            <a:endParaRPr lang="he-I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1290054" y="3001676"/>
            <a:ext cx="1210244" cy="32848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צבא </a:t>
            </a:r>
          </a:p>
        </p:txBody>
      </p:sp>
      <p:sp>
        <p:nvSpPr>
          <p:cNvPr id="7" name="מלבן 6"/>
          <p:cNvSpPr/>
          <p:nvPr/>
        </p:nvSpPr>
        <p:spPr>
          <a:xfrm>
            <a:off x="3071802" y="3000372"/>
            <a:ext cx="1285884" cy="32999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דיפלומטיה</a:t>
            </a:r>
          </a:p>
        </p:txBody>
      </p:sp>
      <p:sp>
        <p:nvSpPr>
          <p:cNvPr id="8" name="מלבן 7"/>
          <p:cNvSpPr/>
          <p:nvPr/>
        </p:nvSpPr>
        <p:spPr>
          <a:xfrm>
            <a:off x="4715492" y="3001083"/>
            <a:ext cx="1274790" cy="32916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כלכלה</a:t>
            </a:r>
          </a:p>
        </p:txBody>
      </p:sp>
      <p:sp>
        <p:nvSpPr>
          <p:cNvPr id="9" name="מלבן 8"/>
          <p:cNvSpPr/>
          <p:nvPr/>
        </p:nvSpPr>
        <p:spPr>
          <a:xfrm>
            <a:off x="6505028" y="3001676"/>
            <a:ext cx="1210244" cy="32848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chemeClr val="tx1"/>
                </a:solidFill>
              </a:rPr>
              <a:t>חברה</a:t>
            </a:r>
          </a:p>
        </p:txBody>
      </p:sp>
      <p:grpSp>
        <p:nvGrpSpPr>
          <p:cNvPr id="2" name="קבוצה 11"/>
          <p:cNvGrpSpPr/>
          <p:nvPr/>
        </p:nvGrpSpPr>
        <p:grpSpPr>
          <a:xfrm>
            <a:off x="214282" y="3429000"/>
            <a:ext cx="8643998" cy="714380"/>
            <a:chOff x="214282" y="3571876"/>
            <a:chExt cx="8643998" cy="714380"/>
          </a:xfrm>
        </p:grpSpPr>
        <p:sp>
          <p:nvSpPr>
            <p:cNvPr id="10" name="חץ למטה 9"/>
            <p:cNvSpPr/>
            <p:nvPr/>
          </p:nvSpPr>
          <p:spPr>
            <a:xfrm rot="5400000">
              <a:off x="4214810" y="-357214"/>
              <a:ext cx="714380" cy="8572560"/>
            </a:xfrm>
            <a:prstGeom prst="down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4282" y="3714752"/>
              <a:ext cx="828680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 smtClean="0">
                  <a:solidFill>
                    <a:schemeClr val="bg1"/>
                  </a:solidFill>
                </a:rPr>
                <a:t>אסטרטגיה – כושר אבחנה בשינוי נדרש, יכולת מימוש באמצעות הכרת הכלים והתאמתם 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5"/>
          <p:cNvGrpSpPr/>
          <p:nvPr/>
        </p:nvGrpSpPr>
        <p:grpSpPr>
          <a:xfrm>
            <a:off x="214282" y="5072074"/>
            <a:ext cx="8643998" cy="714380"/>
            <a:chOff x="214282" y="3571876"/>
            <a:chExt cx="8643998" cy="714380"/>
          </a:xfrm>
        </p:grpSpPr>
        <p:sp>
          <p:nvSpPr>
            <p:cNvPr id="17" name="חץ למטה 16"/>
            <p:cNvSpPr/>
            <p:nvPr/>
          </p:nvSpPr>
          <p:spPr>
            <a:xfrm rot="5400000">
              <a:off x="4214810" y="-357214"/>
              <a:ext cx="714380" cy="8572560"/>
            </a:xfrm>
            <a:prstGeom prst="down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4282" y="3714752"/>
              <a:ext cx="828680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 smtClean="0">
                  <a:solidFill>
                    <a:schemeClr val="bg1"/>
                  </a:solidFill>
                </a:rPr>
                <a:t>פעולה – ביצוע הפעולות תוך מומחיות מקצועית נושאית המשתלבת  בתוך המערכה השלמה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sp>
        <p:nvSpPr>
          <p:cNvPr id="24" name="מלבן 23"/>
          <p:cNvSpPr/>
          <p:nvPr/>
        </p:nvSpPr>
        <p:spPr>
          <a:xfrm>
            <a:off x="0" y="6072206"/>
            <a:ext cx="9144000" cy="785794"/>
          </a:xfrm>
          <a:prstGeom prst="rect">
            <a:avLst/>
          </a:prstGeom>
          <a:solidFill>
            <a:schemeClr val="bg2">
              <a:lumMod val="90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הבטחת קיומה ושלמותה של מדינת ישראל כמדינה יהודית ודמוקרטית ומימוש האינטרסים הלאומיים </a:t>
            </a:r>
            <a:endParaRPr lang="he-IL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מלבן 22"/>
          <p:cNvSpPr/>
          <p:nvPr/>
        </p:nvSpPr>
        <p:spPr>
          <a:xfrm>
            <a:off x="6643702" y="3238826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חברה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6" name="מלבן 25"/>
          <p:cNvSpPr/>
          <p:nvPr/>
        </p:nvSpPr>
        <p:spPr>
          <a:xfrm>
            <a:off x="4929190" y="3238826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כלכלה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7" name="מלבן 26"/>
          <p:cNvSpPr/>
          <p:nvPr/>
        </p:nvSpPr>
        <p:spPr>
          <a:xfrm>
            <a:off x="3143240" y="3214686"/>
            <a:ext cx="121444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דיפלומטיה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8" name="מלבן 27"/>
          <p:cNvSpPr/>
          <p:nvPr/>
        </p:nvSpPr>
        <p:spPr>
          <a:xfrm>
            <a:off x="1500166" y="3238826"/>
            <a:ext cx="92869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</a:rPr>
              <a:t>צבא</a:t>
            </a:r>
            <a:endParaRPr lang="he-IL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882</Words>
  <Application>Microsoft Office PowerPoint</Application>
  <PresentationFormat>‫הצגה על המסך (4:3)</PresentationFormat>
  <Paragraphs>141</Paragraphs>
  <Slides>15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6" baseType="lpstr">
      <vt:lpstr>ערכת נושא Office</vt:lpstr>
      <vt:lpstr>מכללה לביטחון לאומי</vt:lpstr>
      <vt:lpstr>ההקשר האישי</vt:lpstr>
      <vt:lpstr>ההקשר הכללי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אתגרי המב"ל וההדרכה ברמת הבטל"ם</vt:lpstr>
      <vt:lpstr>אתגרי המב"ל וההדרכה ברמת הבטל"ם</vt:lpstr>
      <vt:lpstr>תפיסת הלמידה</vt:lpstr>
    </vt:vector>
  </TitlesOfParts>
  <Company>IDF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הכנת סגל מב"ל</dc:title>
  <dc:creator>h0251rachat</dc:creator>
  <cp:lastModifiedBy>h0251rachat</cp:lastModifiedBy>
  <cp:revision>46</cp:revision>
  <dcterms:created xsi:type="dcterms:W3CDTF">2015-08-03T13:45:22Z</dcterms:created>
  <dcterms:modified xsi:type="dcterms:W3CDTF">2015-08-27T11:08:36Z</dcterms:modified>
</cp:coreProperties>
</file>