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  <p:sldMasterId id="2147483804" r:id="rId2"/>
  </p:sldMasterIdLst>
  <p:notesMasterIdLst>
    <p:notesMasterId r:id="rId17"/>
  </p:notesMasterIdLst>
  <p:sldIdLst>
    <p:sldId id="293" r:id="rId3"/>
    <p:sldId id="363" r:id="rId4"/>
    <p:sldId id="378" r:id="rId5"/>
    <p:sldId id="365" r:id="rId6"/>
    <p:sldId id="267" r:id="rId7"/>
    <p:sldId id="357" r:id="rId8"/>
    <p:sldId id="286" r:id="rId9"/>
    <p:sldId id="323" r:id="rId10"/>
    <p:sldId id="285" r:id="rId11"/>
    <p:sldId id="380" r:id="rId12"/>
    <p:sldId id="367" r:id="rId13"/>
    <p:sldId id="283" r:id="rId14"/>
    <p:sldId id="376" r:id="rId15"/>
    <p:sldId id="381" r:id="rId16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6E6E6"/>
    <a:srgbClr val="CC0000"/>
    <a:srgbClr val="2A08B8"/>
    <a:srgbClr val="E7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>
      <p:cViewPr varScale="1">
        <p:scale>
          <a:sx n="108" d="100"/>
          <a:sy n="108" d="100"/>
        </p:scale>
        <p:origin x="17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1"/>
          <a:lstStyle>
            <a:lvl1pPr algn="l">
              <a:defRPr sz="1300"/>
            </a:lvl1pPr>
          </a:lstStyle>
          <a:p>
            <a:fld id="{0D171C17-14F1-43A7-AEA9-40673FA85210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192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6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1" anchor="b"/>
          <a:lstStyle>
            <a:lvl1pPr algn="l">
              <a:defRPr sz="1300"/>
            </a:lvl1pPr>
          </a:lstStyle>
          <a:p>
            <a:fld id="{43006248-B954-44BE-862E-CA0AD87881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9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s.co.il/news/article.aspx?did=1001294094#utm_source=iglobes&amp;utm_medium=referral&amp;utm_campaign=iglobes&amp;129409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9E%D7%93%D7%99%D7%A0%D7%AA_%D7%99%D7%A9%D7%A8%D7%90%D7%9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e.wikipedia.org/wiki/%D7%A4%D7%A8%D7%92%D7%9E%D7%98%D7%99%D7%96%D7%9D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9E%D7%93%D7%99%D7%A0%D7%AA_%D7%99%D7%A9%D7%A8%D7%90%D7%9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e.wikipedia.org/wiki/%D7%A4%D7%A8%D7%92%D7%9E%D7%98%D7%99%D7%96%D7%9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https://www.youtube.com/watch?v=Hy-LoODrSCE</a:t>
            </a:r>
            <a:r>
              <a:rPr lang="he-IL" dirty="0"/>
              <a:t>.</a:t>
            </a:r>
          </a:p>
          <a:p>
            <a:r>
              <a:rPr lang="he-IL" dirty="0"/>
              <a:t>נתניהו כמותג : </a:t>
            </a:r>
            <a:r>
              <a:rPr lang="en-US">
                <a:hlinkClick r:id="rId3"/>
              </a:rPr>
              <a:t>https://www.globes.co.il/news/article.aspx?did=1001294094#utm_source=iglobes&amp;utm_medium=referral&amp;utm_campaign=iglobes&amp;1294094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6248-B954-44BE-862E-CA0AD878817F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7966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/>
              <a:t>תאצ'ר</a:t>
            </a:r>
            <a:r>
              <a:rPr lang="he-IL" dirty="0"/>
              <a:t>-התנהגות יומיומית</a:t>
            </a:r>
            <a:r>
              <a:rPr lang="he-IL" baseline="0" dirty="0"/>
              <a:t> מהוגנת</a:t>
            </a:r>
          </a:p>
          <a:p>
            <a:r>
              <a:rPr lang="he-IL" baseline="0" dirty="0"/>
              <a:t>דיין- 1915-1981, הרמטכ"ל הרביעי. אדם שזלזל בכללים. </a:t>
            </a:r>
            <a:r>
              <a:rPr lang="he-IL" dirty="0"/>
              <a:t>דיין האיש, תפיסתו המדינית והביטחונית, חייו האישיים הסוערים ואישיותו יוצאת הדופן והשנויה במחלוקת, היו בעלי השפעה רבה על </a:t>
            </a:r>
            <a:r>
              <a:rPr lang="he-IL" dirty="0">
                <a:hlinkClick r:id="rId3" tooltip="מדינת ישראל"/>
              </a:rPr>
              <a:t>מדינת ישראל</a:t>
            </a:r>
            <a:r>
              <a:rPr lang="he-IL" dirty="0"/>
              <a:t> בשלושת העשורים הראשונים לקיומה. דמותו הרב-גונית והמורכבת הביאה לכך שרבים ביקשו להשתמש בכישוריו ובניסיונו הצבאי והמדיני, ב</a:t>
            </a:r>
            <a:r>
              <a:rPr lang="he-IL" dirty="0">
                <a:hlinkClick r:id="rId4" tooltip="פרגמטיזם"/>
              </a:rPr>
              <a:t>פרגמטיות</a:t>
            </a:r>
            <a:r>
              <a:rPr lang="he-IL" dirty="0"/>
              <a:t> ובגישתו העניינית והמעשית, והסכימו להתעלם, או לספוג בלית ברירה, את מאפייניו השנויים במחלוקת: פרשיות אהבים שונות, גניבת עתיקות, יחס מזלזל לחוקים ולנהלים ואף יחס קשה למשפחתו.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82F9B-341B-4A4E-B981-49FE2F458AC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2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תרגיל.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06248-B954-44BE-862E-CA0AD878817F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419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>
            <a:extLst>
              <a:ext uri="{FF2B5EF4-FFF2-40B4-BE49-F238E27FC236}">
                <a16:creationId xmlns:a16="http://schemas.microsoft.com/office/drawing/2014/main" id="{CE487B8D-A219-4F0C-BF64-6B04884F8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מציין מיקום של הערות 2">
            <a:extLst>
              <a:ext uri="{FF2B5EF4-FFF2-40B4-BE49-F238E27FC236}">
                <a16:creationId xmlns:a16="http://schemas.microsoft.com/office/drawing/2014/main" id="{5774A52A-2F95-40A5-A694-55E12C92C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e-IL" altLang="he-IL" dirty="0"/>
              <a:t>מוענים ונמענים</a:t>
            </a:r>
          </a:p>
        </p:txBody>
      </p:sp>
      <p:sp>
        <p:nvSpPr>
          <p:cNvPr id="35844" name="מציין מיקום של מספר שקופית 3">
            <a:extLst>
              <a:ext uri="{FF2B5EF4-FFF2-40B4-BE49-F238E27FC236}">
                <a16:creationId xmlns:a16="http://schemas.microsoft.com/office/drawing/2014/main" id="{7CB50139-597A-4C68-BA09-76459BB04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1CA8675-2BE5-4CC0-8170-D75E318A9576}" type="slidenum">
              <a:rPr lang="he-IL" altLang="he-IL" smtClean="0">
                <a:latin typeface="Verdana" panose="020B0604030504040204" pitchFamily="34" charset="0"/>
              </a:rPr>
              <a:pPr algn="l">
                <a:spcBef>
                  <a:spcPct val="0"/>
                </a:spcBef>
              </a:pPr>
              <a:t>12</a:t>
            </a:fld>
            <a:endParaRPr lang="he-IL" altLang="he-IL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כדי לגלות מהן המיומנויות הנדרשות ביותר הם </a:t>
            </a:r>
            <a:r>
              <a:rPr lang="he-IL" dirty="0" err="1"/>
              <a:t>לינדקין</a:t>
            </a:r>
            <a:r>
              <a:rPr lang="he-IL" dirty="0"/>
              <a:t> השתמשו במאגר שלהם ובדקו הם המיומנויות שהבוסים הכי תופסים כבעלי ערך והכי קשה למצוא אצל עובדים והמיומנויות שעוזרות במידה הרבה ביותר לתת שירות ללקוחות. "השתמשנו בנתונים בלעדיים של </a:t>
            </a:r>
            <a:r>
              <a:rPr lang="he-IL" dirty="0" err="1"/>
              <a:t>לינקדאין</a:t>
            </a:r>
            <a:r>
              <a:rPr lang="he-IL" dirty="0"/>
              <a:t> כדי לקבוע את הכישורים שחברות הכי זקוק להם בשנת 2019. אלה הכישורים שהבוס שלך והבוס של הבוס שלך הם בעלי הערך החשוב ביותר, אך מתקשים למצוא את זה - והכישורים שיעזרו לך יותר לשרת טוב יותר את הלקוחות והלקוחות שלך. 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6248-B954-44BE-862E-CA0AD878817F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819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3. Collaboration</a:t>
            </a:r>
          </a:p>
          <a:p>
            <a:pPr fontAlgn="base"/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4. Adaptability</a:t>
            </a:r>
          </a:p>
          <a:p>
            <a:pPr fontAlgn="base"/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5. Time Management</a:t>
            </a:r>
          </a:p>
          <a:p>
            <a:r>
              <a:rPr lang="he-IL" dirty="0"/>
              <a:t>במיומנויות הקשות: מהנדסי ענן, בינה מלאכותית, פיתוח משחקים, עיתונאות (17), </a:t>
            </a:r>
            <a:r>
              <a:rPr lang="he-IL" dirty="0" err="1"/>
              <a:t>מינהל</a:t>
            </a:r>
            <a:r>
              <a:rPr lang="he-IL" dirty="0"/>
              <a:t> עסקים ועוד </a:t>
            </a:r>
            <a:r>
              <a:rPr lang="he-IL" dirty="0" err="1"/>
              <a:t>ועוד</a:t>
            </a:r>
            <a:r>
              <a:rPr lang="he-IL" dirty="0"/>
              <a:t>.. רכות: יצירתיות, שכנוע, שיתופי פעולה, הסתגלות, ניהול זמן.</a:t>
            </a:r>
          </a:p>
          <a:p>
            <a:pPr algn="l"/>
            <a:r>
              <a:rPr lang="en-US" dirty="0"/>
              <a:t>Recommended Courses: Creativity Bootcamp, The Five-Step Creative Process, Creativity: Generate Ideas in Greater Quantity and Quality</a:t>
            </a:r>
          </a:p>
          <a:p>
            <a:endParaRPr lang="en-US" dirty="0"/>
          </a:p>
          <a:p>
            <a:pPr algn="l"/>
            <a:r>
              <a:rPr lang="en-US" dirty="0"/>
              <a:t>Why it matters, in one sentence: While robots are great at optimizing old ideas, organizations most need creative employees who can conceive the solutions of tomorrow.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2. Persuasion</a:t>
            </a:r>
          </a:p>
          <a:p>
            <a:pPr algn="l"/>
            <a:r>
              <a:rPr lang="en-US" dirty="0"/>
              <a:t>Recommended Courses: Persuading Others, Becoming A Thought Leader, Advanced Consumer Behavior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Why it matters, in one sentence: Having a great product, a great platform or a great concept is one thing, but the key is persuading people to buy into it.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3. Collaboration</a:t>
            </a:r>
          </a:p>
          <a:p>
            <a:pPr algn="l"/>
            <a:r>
              <a:rPr lang="en-US" dirty="0"/>
              <a:t>Recommended Courses: Collaboration Principles and Process, Being an Effective Team Member, Business Collaboration in the Modern Workplace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Why it matters, in one sentence: As projects grow increasingly more complex and global in the age of AI, effective collaboration only grows more important.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4. Adaptability</a:t>
            </a:r>
          </a:p>
          <a:p>
            <a:pPr algn="l"/>
            <a:r>
              <a:rPr lang="en-US" dirty="0"/>
              <a:t>Recommended Courses: Strategic Agility, Developing Adaptable Employees, Developing Adaptability as a Manager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Why it matters, in one sentence: An adaptable mind is an essential tool for navigating today’s ever-changing world, as yesterday’s solutions won’t solve tomorrow’s problems.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5. Time Management</a:t>
            </a:r>
          </a:p>
          <a:p>
            <a:pPr algn="l"/>
            <a:r>
              <a:rPr lang="en-US" dirty="0"/>
              <a:t>Recommended Courses: Tony Schwartz on Managing Your Energy for Sustainable High Performance, Finding Your Time Management Style, Time Management for Managers</a:t>
            </a:r>
          </a:p>
          <a:p>
            <a:endParaRPr lang="en-US" dirty="0"/>
          </a:p>
          <a:p>
            <a:pPr algn="l"/>
            <a:r>
              <a:rPr lang="en-US" dirty="0"/>
              <a:t>Why it matters, in one sentence: A timeless skill, mastering time management today will serve you the rest of your career.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6248-B954-44BE-862E-CA0AD878817F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656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err="1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מקלוסקי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ניתחה 250 עיסוקים שונים בהם עסקו 140,000,000 איש בארה"ב ממשיכה וטוענת כי גם במקצועות כגון פיתוח והנדסה, ערכם של המפתחים ומהנדסים שיודעים לעשות מעבר לקידוד, כלומר בעלי יכולות ״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Soft Skills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״ ולא רק ״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Hard Skills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״ – צומח באופן ניכר.</a:t>
            </a:r>
            <a:endParaRPr lang="he-IL" sz="12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06248-B954-44BE-862E-CA0AD878817F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25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רק דיפלומה אחת תלויה לוורן באפט במשרד – הדיפלומה של קורס דיבור בפני קהל אותו סיים בהצלחה. באפט מעיד כי זו הדיפלומה בעלת הערך הגדול ביותר בעבורו. לשמוע זאת מאדם ששווה 80 מיליארד דולר – זה משהו שכדאי להתייחס אליו.</a:t>
            </a:r>
          </a:p>
          <a:p>
            <a:r>
              <a:rPr lang="he-IL" dirty="0"/>
              <a:t>וורן באפט: </a:t>
            </a:r>
            <a:r>
              <a:rPr lang="he-I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באפט מבין היטב שהפער בין הסיפורים שהוא מוכר למשקיעים לבין המציאות בארה"ב הולך וגדל, ולכן הוא מרבה למצב את עצמו כמבקר של המערכת ■ אבל אחרי 50 שנה שבהן הוא רוכב על סיפור הקפיטליזם האמריקאי - באפט לא באמת יכול לבדל את עצמו מהמערכת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55B99-06BC-4141-A642-C794F576D33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3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06248-B954-44BE-862E-CA0AD878817F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22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אלימות והעדר אלימות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82F9B-341B-4A4E-B981-49FE2F458AC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3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אלימות והעדר אלימות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82F9B-341B-4A4E-B981-49FE2F458AC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4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/>
              <a:t>תאצ'ר</a:t>
            </a:r>
            <a:r>
              <a:rPr lang="he-IL" dirty="0"/>
              <a:t>-התנהגות יומיומית</a:t>
            </a:r>
            <a:r>
              <a:rPr lang="he-IL" baseline="0" dirty="0"/>
              <a:t> מהוגנת</a:t>
            </a:r>
          </a:p>
          <a:p>
            <a:r>
              <a:rPr lang="he-IL" baseline="0" dirty="0"/>
              <a:t>דיין- 1915-1981, הרמטכ"ל הרביעי. אדם שזלזל בכללים. </a:t>
            </a:r>
            <a:r>
              <a:rPr lang="he-IL" dirty="0"/>
              <a:t>דיין האיש, תפיסתו המדינית והביטחונית, חייו האישיים הסוערים ואישיותו יוצאת הדופן והשנויה במחלוקת, היו בעלי השפעה רבה על </a:t>
            </a:r>
            <a:r>
              <a:rPr lang="he-IL" dirty="0">
                <a:hlinkClick r:id="rId3" tooltip="מדינת ישראל"/>
              </a:rPr>
              <a:t>מדינת ישראל</a:t>
            </a:r>
            <a:r>
              <a:rPr lang="he-IL" dirty="0"/>
              <a:t> בשלושת העשורים הראשונים לקיומה. דמותו הרב-גונית והמורכבת הביאה לכך שרבים ביקשו להשתמש בכישוריו ובניסיונו הצבאי והמדיני, ב</a:t>
            </a:r>
            <a:r>
              <a:rPr lang="he-IL" dirty="0">
                <a:hlinkClick r:id="rId4" tooltip="פרגמטיזם"/>
              </a:rPr>
              <a:t>פרגמטיות</a:t>
            </a:r>
            <a:r>
              <a:rPr lang="he-IL" dirty="0"/>
              <a:t> ובגישתו העניינית והמעשית, והסכימו להתעלם, או לספוג בלית ברירה, את מאפייניו השנויים במחלוקת: פרשיות אהבים שונות, גניבת עתיקות, יחס מזלזל לחוקים ולנהלים ואף יחס קשה למשפחתו.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82F9B-341B-4A4E-B981-49FE2F458AC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3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76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254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629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393A866-16DE-452C-BA1B-EA650DD8C4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D7C02278-D494-491D-B0BB-FF9FEF12F2B1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676E126-BC06-4A6B-866C-4765B588220A}"/>
              </a:ext>
            </a:extLst>
          </p:cNvPr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5E85E9B-B5EA-4441-AB0B-2BC38155383E}"/>
              </a:ext>
            </a:extLst>
          </p:cNvPr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AFE864A-F63B-44C4-A738-0A47EE954A6A}"/>
              </a:ext>
            </a:extLst>
          </p:cNvPr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3C70131A-C6E5-46E5-B2B5-6DD1D75CA816}"/>
              </a:ext>
            </a:extLst>
          </p:cNvPr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F5B94904-BFF8-4A90-A7D8-134344C59A02}"/>
              </a:ext>
            </a:extLst>
          </p:cNvPr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101F077-E087-44A7-BF97-705FADF3F70D}"/>
              </a:ext>
            </a:extLst>
          </p:cNvPr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93E0A1-1E75-4A2B-B01A-30428E35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314BFDA-DB0A-4EB5-A053-35E89E88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9628A79-382C-42D3-AB6F-8141EE09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AC77ED02-5B7E-4890-AF5C-35E0D0F5F28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450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585C-C736-4FA0-9F0D-57B0FBC6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200E9-BD11-4F6F-86C4-3808E7F3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7B727-B48C-4B8D-B633-B11EA192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CB24-1B7F-416B-B85E-CD1B259641F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053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11ACC685-D530-4C84-87AF-4FDD6F0CAB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4E01139E-652F-4C50-9D80-6DFB992D300F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98CE371-5A8B-49E4-A8EA-59F1A132E723}"/>
              </a:ext>
            </a:extLst>
          </p:cNvPr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BA15559-A3BE-4552-84ED-F68CCEFC7007}"/>
              </a:ext>
            </a:extLst>
          </p:cNvPr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2A6E8A8D-631A-4187-A661-0A9717C31929}"/>
              </a:ext>
            </a:extLst>
          </p:cNvPr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3EE1B3E5-A24A-486F-99AC-E5CDAD3A1708}"/>
              </a:ext>
            </a:extLst>
          </p:cNvPr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27FFB4-6A85-43B0-8B5D-9BD73C67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BCF047-8121-4C2C-B3A8-5470D72E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FAF7CE-CCF9-4096-A848-D3233095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93E6-9C87-4862-A0AC-1095D3FF4D8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6693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841F2A-174F-4765-B3D7-97B52DC0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6AFAD0-16F3-465A-B9C2-A4BA1631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D10073-FDA2-41CB-9FBB-17F417C3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ADE3-31AA-4ADD-9415-E98AED47971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5960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7807C2-5BAF-40CC-8C5C-BC55D5B7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E25CD6-94A8-47C3-A85E-C244CD40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0DC57D-FA0B-42CC-A572-0937F2F3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F58E-8F43-4F6E-81F9-0BBAAB3A9F3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2213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04889B-54C7-4F5F-B5B0-93C2C57C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336FA1-B27C-4B8B-96B9-817D168D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41E675-36EE-4CBF-8FCF-FA13898E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3ED3-939A-4948-8D53-8FFB71D3BEB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67354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8F2B0FE4-37D6-419E-925C-9204571959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3" name="Rounded Rectangle 11">
            <a:extLst>
              <a:ext uri="{FF2B5EF4-FFF2-40B4-BE49-F238E27FC236}">
                <a16:creationId xmlns:a16="http://schemas.microsoft.com/office/drawing/2014/main" id="{6824307F-CD91-467D-80DC-52F7CCF5374C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A540024-250E-4072-94E4-9A1CF132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13E1CF6-AEDC-4C92-AFB8-51BE9105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7BA74B6-3E91-455A-A003-60A51CF0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C566-41A1-4209-8794-E2662F5E39E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72514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44254B7F-0BBA-4725-942E-48C64D4BC4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BBA37668-8BA0-4078-B9ED-12AD124D3068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62A7DDE-3D4A-4C97-AB02-6A29FB4EF6B1}"/>
              </a:ext>
            </a:extLst>
          </p:cNvPr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5491D20-65EE-4E33-A76E-E13478E0CFF7}"/>
              </a:ext>
            </a:extLst>
          </p:cNvPr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61B435D-7A16-48A4-A6A6-DA4DCA9C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921ACB4-5D72-424A-AE2F-43F98FDC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43BB3C9-A8A5-4A15-9B6A-1D4E11E5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83AC-6B07-4C67-AB76-94D33AFE208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7855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29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2D40AA3F-1425-47F1-968C-2F3C098E7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27F3044E-827D-460B-9E1B-5DDEB4CC4E8D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8AF2A8B-78AD-42A6-B3D2-30CDC4C308B6}"/>
              </a:ext>
            </a:extLst>
          </p:cNvPr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CD17561-6761-407F-939C-CCE516DDBE8C}"/>
              </a:ext>
            </a:extLst>
          </p:cNvPr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67768BE-FB58-40B4-9822-1D19DD839F09}"/>
              </a:ext>
            </a:extLst>
          </p:cNvPr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85E85B14-261B-4E0E-9FB2-BA598FBBF704}"/>
              </a:ext>
            </a:extLst>
          </p:cNvPr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C06A507-D5E0-4B07-AE66-4DA37A55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F7DD412-F6F4-40A8-AD7A-9C6038C20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DFFA-9EB9-43ED-9938-2066A28719F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766D0DB2-1DA6-4429-8D6A-AAF1B88F7F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3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21BC0-0D8C-4818-BB94-D4415854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6236D-F58F-441F-84AE-F1986E36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DD64C-4EB7-4A3F-9649-B4E67907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D17D-2F30-4FD9-BACA-1178E977198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28391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BA68BF6-997D-4698-B4A6-CC30FB82E4CA}"/>
              </a:ext>
            </a:extLst>
          </p:cNvPr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E350762-09F7-49BF-9C5E-A7334DDC19E0}"/>
              </a:ext>
            </a:extLst>
          </p:cNvPr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9DF5CE-79D7-4038-BDF9-7F6A9955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778271-A223-4A5A-AEFD-A7BB19AD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58C906-C0EE-43F1-8BE2-65E6EE5F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DAD6-19D8-48DC-A3AF-E463580BC58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5791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400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460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2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226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17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01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1B6559-7153-427A-BBFD-ECEF65D775E5}" type="datetimeFigureOut">
              <a:rPr lang="he-IL" smtClean="0"/>
              <a:pPr/>
              <a:t>ט"ז/אב/תשע"ט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D41E-1942-45ED-84F8-24F332649E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831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147599-461E-4CB5-8734-002DA35DDE4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1973CDF9-41A9-4A6B-A5A4-6DC71E917FFB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C58B214-A4EC-42D7-A091-0C306BC1C8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36603-110E-4CD8-9E86-7CD496F73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8CE29-DD3A-4983-BA3B-3C9324EB5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150C3-B186-4F85-90CF-8FA456405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3454F2-D7CB-4A93-AB20-9E8945CDD86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406FD4-243F-4EEC-A1E7-87702FE2B82D}"/>
              </a:ext>
            </a:extLst>
          </p:cNvPr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C97B1-5391-4C6D-8545-AB4B6458DF0E}"/>
              </a:ext>
            </a:extLst>
          </p:cNvPr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B7AFF-6667-4ACB-809D-7F81F7D2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  <a:cs typeface="David" pitchFamily="34" charset="-79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  <a:cs typeface="David" pitchFamily="34" charset="-79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  <a:cs typeface="David" pitchFamily="34" charset="-79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  <a:cs typeface="David" pitchFamily="34" charset="-79"/>
        </a:defRPr>
      </a:lvl5pPr>
      <a:lvl6pPr marL="457200" algn="ctr" rtl="1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  <a:cs typeface="David" pitchFamily="34" charset="-79"/>
        </a:defRPr>
      </a:lvl6pPr>
      <a:lvl7pPr marL="914400" algn="ctr" rtl="1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  <a:cs typeface="David" pitchFamily="34" charset="-79"/>
        </a:defRPr>
      </a:lvl7pPr>
      <a:lvl8pPr marL="1371600" algn="ctr" rtl="1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  <a:cs typeface="David" pitchFamily="34" charset="-79"/>
        </a:defRPr>
      </a:lvl8pPr>
      <a:lvl9pPr marL="1828800" algn="ctr" rtl="1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  <a:cs typeface="David" pitchFamily="34" charset="-79"/>
        </a:defRPr>
      </a:lvl9pPr>
    </p:titleStyle>
    <p:bodyStyle>
      <a:lvl1pPr marL="3429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rtl="1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r" rtl="1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r" rtl="1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skills-companies-need-most-2019-how-learn-them-paul-petro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skills-companies-need-most-2019-how-learn-them-paul-petron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.linkedin.com/resources/workplace-learning-report-2018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" indent="0" algn="r"/>
            <a:br>
              <a:rPr lang="he-IL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he-IL" sz="2200" b="1" dirty="0">
                <a:solidFill>
                  <a:srgbClr val="7030A0"/>
                </a:solidFill>
              </a:rPr>
            </a:br>
            <a:endParaRPr lang="he-IL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568863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b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מיומנויות בכירים</a:t>
            </a:r>
          </a:p>
          <a:p>
            <a:pPr marL="68580" indent="0" algn="ctr">
              <a:buNone/>
            </a:pPr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מנהיגות, שכנוע ועמידה מול קהל</a:t>
            </a:r>
            <a:endParaRPr lang="he-IL" b="1" dirty="0">
              <a:solidFill>
                <a:srgbClr val="7030A0"/>
              </a:solidFill>
            </a:endParaRPr>
          </a:p>
          <a:p>
            <a:pPr marL="68580" indent="0" algn="ctr">
              <a:buNone/>
            </a:pPr>
            <a:endParaRPr lang="he-IL" b="1" dirty="0">
              <a:solidFill>
                <a:srgbClr val="7030A0"/>
              </a:solidFill>
            </a:endParaRPr>
          </a:p>
          <a:p>
            <a:pPr marL="68580" indent="0" algn="ctr">
              <a:buNone/>
            </a:pPr>
            <a:endParaRPr lang="he-IL" sz="16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" indent="0" algn="ctr">
              <a:buNone/>
            </a:pPr>
            <a:endParaRPr lang="he-IL" sz="16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" indent="0" algn="ctr">
              <a:buNone/>
            </a:pPr>
            <a:endParaRPr lang="he-IL" sz="16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" indent="0" algn="ctr">
              <a:buNone/>
            </a:pPr>
            <a:endParaRPr lang="he-IL" sz="16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" indent="0" algn="ctr">
              <a:buNone/>
            </a:pPr>
            <a:endParaRPr lang="he-IL" sz="16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" indent="0" algn="ctr">
              <a:buNone/>
            </a:pPr>
            <a:endParaRPr lang="he-IL" sz="19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" indent="0" algn="ctr">
              <a:buNone/>
            </a:pPr>
            <a:endParaRPr lang="he-IL" sz="19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" indent="0" algn="ctr">
              <a:buNone/>
            </a:pPr>
            <a:endParaRPr lang="he-IL" sz="19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" indent="0" algn="ctr">
              <a:buNone/>
            </a:pPr>
            <a:r>
              <a:rPr lang="he-IL" sz="19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ד"ר מיכל הרשמן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BF7ACC9-1B7E-4321-9F14-4AD90B0E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433" y="2508882"/>
            <a:ext cx="5391150" cy="25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3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מנהיגות ושכנוע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DD4F01C-0F97-412F-9AF6-C2D0E9944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11231"/>
            <a:ext cx="3340898" cy="35603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93FF27C-7919-42F8-9158-28514FB6C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723" y="1850513"/>
            <a:ext cx="3255547" cy="348180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D7DF193-B4CC-48BD-8969-2C657E7D3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717" y="1811229"/>
            <a:ext cx="3340898" cy="356037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E1316F9-EE58-4AAC-B1DF-65D8B3524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375" y="1850513"/>
            <a:ext cx="3227932" cy="348180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0D41257-E689-4F66-98EC-26B63EAB4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6723" y="1850513"/>
            <a:ext cx="3255547" cy="34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AB1361-6EB6-463C-803A-35EE936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הבמה </a:t>
            </a:r>
            <a:r>
              <a:rPr lang="he-IL" dirty="0" err="1"/>
              <a:t>שלהםן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28D7F55-78B7-4247-92BE-EE8CD19D9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75" y="1844824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7B23A8E-9F33-4BDA-817F-98722C0D7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450" y="407988"/>
            <a:ext cx="8034982" cy="1273698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altLang="he-IL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אז מה בקורס?</a:t>
            </a:r>
            <a:endParaRPr lang="en-US" altLang="he-IL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3D60C7-6465-4658-99AF-BD1CE6404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514" y="1556792"/>
            <a:ext cx="7962974" cy="4569371"/>
          </a:xfrm>
        </p:spPr>
        <p:txBody>
          <a:bodyPr/>
          <a:lstStyle/>
          <a:p>
            <a:pPr marL="114300" indent="0" algn="just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»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נלמד כללי כתיבת טקסט (פתיחה, סיום, מה הסיפור שלך? הנמקות, רגש ועוד), עמידה בזמנים, סוגי נאומים, פלטפורמות להעברת מסר.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14300" indent="0" algn="just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» נתרגל עמידה מול קהל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(שקט.. מצלמים).</a:t>
            </a:r>
            <a:endParaRPr lang="en-US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14300" indent="0" algn="just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» הערכת עמיתים: מתן משובים</a:t>
            </a:r>
          </a:p>
          <a:p>
            <a:pPr marL="114300" indent="0" algn="just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» נשאל האם יכולת שכנוע יכולה להתגלות כמשתנה מכריע במנהיגות? האם השיח הרטורי של המנהיג/ה עשוי ללמד על דפוסי מנהיגותו/ה?. </a:t>
            </a:r>
          </a:p>
          <a:p>
            <a:pPr marL="114300" indent="0" algn="just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» נדבר על כוס הקפה שתגרום לקהל להתאהב: </a:t>
            </a:r>
          </a:p>
          <a:p>
            <a:pPr marL="114300" indent="0" algn="just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התיאוריה של קוגניציה גופנית.</a:t>
            </a:r>
          </a:p>
          <a:p>
            <a:pPr marL="114300" indent="0" algn="just">
              <a:buNone/>
            </a:pP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14300" indent="0" algn="just">
              <a:buNone/>
            </a:pP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5EFF830-1716-4AF0-A837-D97D2A7C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68" y="5013176"/>
            <a:ext cx="1872208" cy="163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6E970E-0320-4E9C-AC41-FE284D3A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ביבליוגרפיה לקריאה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ABAFAB2-798D-469F-8C5E-5443D627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4497363"/>
          </a:xfrm>
        </p:spPr>
        <p:txBody>
          <a:bodyPr/>
          <a:lstStyle/>
          <a:p>
            <a:pPr algn="just"/>
            <a:r>
              <a:rPr lang="he-IL" dirty="0">
                <a:cs typeface="+mj-cs"/>
              </a:rPr>
              <a:t>אנדרסון, כריס. 2016. </a:t>
            </a:r>
            <a:r>
              <a:rPr lang="he-IL" b="1" dirty="0">
                <a:cs typeface="+mj-cs"/>
              </a:rPr>
              <a:t>המדריך הרשמי של </a:t>
            </a:r>
            <a:r>
              <a:rPr lang="en-US" b="1" dirty="0">
                <a:cs typeface="+mj-cs"/>
              </a:rPr>
              <a:t>TED</a:t>
            </a:r>
            <a:r>
              <a:rPr lang="he-IL" b="1" dirty="0">
                <a:cs typeface="+mj-cs"/>
              </a:rPr>
              <a:t> לדיבור בפני קהל</a:t>
            </a:r>
            <a:r>
              <a:rPr lang="he-IL" dirty="0">
                <a:cs typeface="+mj-cs"/>
              </a:rPr>
              <a:t>, 2016, תל אביב: מודן. פרק 13: </a:t>
            </a:r>
            <a:r>
              <a:rPr lang="he-IL" i="1" dirty="0">
                <a:cs typeface="+mj-cs"/>
              </a:rPr>
              <a:t>פתיחה וסיום</a:t>
            </a:r>
            <a:r>
              <a:rPr lang="he-IL" dirty="0">
                <a:cs typeface="+mj-cs"/>
              </a:rPr>
              <a:t>, עמ' 186-193.</a:t>
            </a:r>
          </a:p>
          <a:p>
            <a:pPr algn="just"/>
            <a:r>
              <a:rPr lang="he-IL" dirty="0" err="1">
                <a:cs typeface="+mj-cs"/>
              </a:rPr>
              <a:t>ליבל</a:t>
            </a:r>
            <a:r>
              <a:rPr lang="he-IL" dirty="0">
                <a:cs typeface="+mj-cs"/>
              </a:rPr>
              <a:t>, תלמה. 2014. </a:t>
            </a:r>
            <a:r>
              <a:rPr lang="he-IL" b="1" dirty="0">
                <a:cs typeface="+mj-cs"/>
              </a:rPr>
              <a:t>כוס הקפה שגרמה לי להתאהב: ההשפעה הסמויה של החושים על הרגשות, ההתנהגות וההחלטות שלנו</a:t>
            </a:r>
            <a:r>
              <a:rPr lang="he-IL" dirty="0">
                <a:cs typeface="+mj-cs"/>
              </a:rPr>
              <a:t>. תל אביב: מטר.</a:t>
            </a:r>
            <a:endParaRPr lang="en-US" dirty="0">
              <a:cs typeface="+mj-cs"/>
            </a:endParaRPr>
          </a:p>
          <a:p>
            <a:pPr algn="just"/>
            <a:r>
              <a:rPr lang="he-IL" dirty="0">
                <a:cs typeface="+mj-cs"/>
              </a:rPr>
              <a:t>נדיר, צ. 2004. </a:t>
            </a:r>
            <a:r>
              <a:rPr lang="he-IL" b="1" dirty="0">
                <a:cs typeface="+mj-cs"/>
              </a:rPr>
              <a:t>רטוריקה</a:t>
            </a:r>
            <a:r>
              <a:rPr lang="he-IL" dirty="0">
                <a:cs typeface="+mj-cs"/>
              </a:rPr>
              <a:t> </a:t>
            </a:r>
            <a:r>
              <a:rPr lang="he-IL" b="1" dirty="0">
                <a:cs typeface="+mj-cs"/>
              </a:rPr>
              <a:t>פוליטית: מנהיגים ישראלים במצבי לחץ</a:t>
            </a:r>
            <a:r>
              <a:rPr lang="he-IL" dirty="0">
                <a:cs typeface="+mj-cs"/>
              </a:rPr>
              <a:t>. תל אביב: הוצאת הקיבוץ המאוחד. פרק ג: רטוריקה במצבי שגרה ולחץ, עמ' 64-83.</a:t>
            </a:r>
          </a:p>
          <a:p>
            <a:pPr algn="just"/>
            <a:r>
              <a:rPr lang="he-IL" dirty="0" err="1">
                <a:cs typeface="+mj-cs"/>
              </a:rPr>
              <a:t>סטולובי</a:t>
            </a:r>
            <a:r>
              <a:rPr lang="he-IL" dirty="0">
                <a:cs typeface="+mj-cs"/>
              </a:rPr>
              <a:t>, טלי. 2019. </a:t>
            </a:r>
            <a:r>
              <a:rPr lang="he-IL" b="1" dirty="0" err="1">
                <a:cs typeface="+mj-cs"/>
              </a:rPr>
              <a:t>סטיילינג</a:t>
            </a:r>
            <a:r>
              <a:rPr lang="he-IL" b="1" dirty="0">
                <a:cs typeface="+mj-cs"/>
              </a:rPr>
              <a:t> תרפי</a:t>
            </a:r>
            <a:r>
              <a:rPr lang="he-IL" dirty="0">
                <a:cs typeface="+mj-cs"/>
              </a:rPr>
              <a:t>. הוצאה עצמית.</a:t>
            </a:r>
          </a:p>
          <a:p>
            <a:pPr algn="just"/>
            <a:r>
              <a:rPr lang="he-IL" dirty="0" err="1">
                <a:cs typeface="+mj-cs"/>
              </a:rPr>
              <a:t>פופר</a:t>
            </a:r>
            <a:r>
              <a:rPr lang="he-IL" dirty="0">
                <a:cs typeface="+mj-cs"/>
              </a:rPr>
              <a:t>, מיכה. 2015. </a:t>
            </a:r>
            <a:r>
              <a:rPr lang="he-IL" b="1" dirty="0">
                <a:cs typeface="+mj-cs"/>
              </a:rPr>
              <a:t>ההולכים שבי אחריו: מבט פסיכולוגי על סוד ההימשכות למנהיג.</a:t>
            </a:r>
            <a:r>
              <a:rPr lang="he-IL" dirty="0">
                <a:cs typeface="+mj-cs"/>
              </a:rPr>
              <a:t> תל אביב: רמות.</a:t>
            </a:r>
            <a:endParaRPr lang="en-US" dirty="0">
              <a:cs typeface="+mj-cs"/>
            </a:endParaRPr>
          </a:p>
          <a:p>
            <a:pPr algn="just"/>
            <a:r>
              <a:rPr lang="he-IL" dirty="0">
                <a:cs typeface="+mj-cs"/>
              </a:rPr>
              <a:t>שרוט, טלי. 2018. </a:t>
            </a:r>
            <a:r>
              <a:rPr lang="he-IL" b="1" dirty="0">
                <a:cs typeface="+mj-cs"/>
              </a:rPr>
              <a:t>מה זה משנה? איך אנחנו מצליחים (ומתי אנחנו נכשלים) לשנות את דעתם של אחרים</a:t>
            </a:r>
            <a:r>
              <a:rPr lang="he-IL" dirty="0">
                <a:cs typeface="+mj-cs"/>
              </a:rPr>
              <a:t>. חבל מודיעין: זמורה ביתן. </a:t>
            </a:r>
            <a:endParaRPr lang="en-US" dirty="0">
              <a:cs typeface="+mj-cs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179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EB6DA9-43A0-4CD0-AE76-27843ACF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ביבליוגרפיה לקריאה 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D8F419-1D15-4F40-87BA-1892FC2C0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dirty="0"/>
              <a:t>•	Samuel-</a:t>
            </a:r>
            <a:r>
              <a:rPr lang="en-US" dirty="0" err="1"/>
              <a:t>Azran</a:t>
            </a:r>
            <a:r>
              <a:rPr lang="en-US" dirty="0"/>
              <a:t>, T., Yarchi, M., &amp; </a:t>
            </a:r>
            <a:r>
              <a:rPr lang="en-US" dirty="0" err="1"/>
              <a:t>Wolfsfeld</a:t>
            </a:r>
            <a:r>
              <a:rPr lang="en-US" dirty="0"/>
              <a:t>, G. (2015). </a:t>
            </a:r>
            <a:r>
              <a:rPr lang="en-US" b="1" i="1" dirty="0"/>
              <a:t>Aristotelian rhetoric and Facebook success in Israel’s 2013 election campaign</a:t>
            </a:r>
            <a:r>
              <a:rPr lang="en-US" dirty="0"/>
              <a:t>. Online Information Review, 39(2), 149-162.</a:t>
            </a:r>
          </a:p>
          <a:p>
            <a:pPr marL="114300" indent="0" algn="l">
              <a:buNone/>
            </a:pPr>
            <a:r>
              <a:rPr lang="en-US" dirty="0" err="1"/>
              <a:t>Savitsky</a:t>
            </a:r>
            <a:r>
              <a:rPr lang="en-US" dirty="0"/>
              <a:t>, K., &amp; Gilovich, T. (2003). </a:t>
            </a:r>
            <a:r>
              <a:rPr lang="en-US" b="1" i="1" dirty="0"/>
              <a:t>The illusion of transparency and the alleviation of speech anxiety</a:t>
            </a:r>
            <a:r>
              <a:rPr lang="en-US" dirty="0"/>
              <a:t>. </a:t>
            </a:r>
            <a:r>
              <a:rPr lang="en-US" i="1" dirty="0"/>
              <a:t>Journal of experimental social psychology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(6), 618-625.</a:t>
            </a:r>
          </a:p>
          <a:p>
            <a:pPr marL="114300" indent="0" algn="l">
              <a:buNone/>
            </a:pPr>
            <a:r>
              <a:rPr lang="en-US" dirty="0" err="1"/>
              <a:t>Grebelsky</a:t>
            </a:r>
            <a:r>
              <a:rPr lang="en-US" dirty="0"/>
              <a:t>-Lichtman, T. (2017). </a:t>
            </a:r>
            <a:r>
              <a:rPr lang="en-US" b="1" i="1" dirty="0"/>
              <a:t>Female politicians: a mixed political communication model</a:t>
            </a:r>
            <a:r>
              <a:rPr lang="en-US" dirty="0"/>
              <a:t>. </a:t>
            </a:r>
            <a:r>
              <a:rPr lang="en-US" i="1" dirty="0"/>
              <a:t>The Journal of International Communication</a:t>
            </a:r>
            <a:r>
              <a:rPr lang="en-US" dirty="0"/>
              <a:t>, </a:t>
            </a:r>
            <a:r>
              <a:rPr lang="en-US" i="1" dirty="0"/>
              <a:t>23</a:t>
            </a:r>
            <a:r>
              <a:rPr lang="en-US" dirty="0"/>
              <a:t>(2), 272-297.</a:t>
            </a:r>
          </a:p>
          <a:p>
            <a:pPr marL="114300" indent="0" algn="l">
              <a:buNone/>
            </a:pPr>
            <a:endParaRPr lang="en-US" dirty="0"/>
          </a:p>
          <a:p>
            <a:pPr marL="114300" indent="0" algn="l">
              <a:buNone/>
            </a:pPr>
            <a:endParaRPr lang="en-US" dirty="0"/>
          </a:p>
          <a:p>
            <a:pPr marL="114300" indent="0" algn="l">
              <a:buNone/>
            </a:pPr>
            <a:endParaRPr lang="en-US" dirty="0"/>
          </a:p>
          <a:p>
            <a:pPr marL="114300" indent="0" algn="l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222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" indent="0" algn="r"/>
            <a:br>
              <a:rPr lang="he-IL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he-IL" sz="2200" b="1" dirty="0">
                <a:solidFill>
                  <a:srgbClr val="7030A0"/>
                </a:solidFill>
              </a:rPr>
            </a:br>
            <a:endParaRPr lang="he-IL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תמונה 3">
            <a:hlinkClick r:id="rId3"/>
            <a:extLst>
              <a:ext uri="{FF2B5EF4-FFF2-40B4-BE49-F238E27FC236}">
                <a16:creationId xmlns:a16="http://schemas.microsoft.com/office/drawing/2014/main" id="{64B88543-38C1-4E90-9E44-F5DAC5790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" y="0"/>
            <a:ext cx="9144000" cy="310895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DD46EFF0-F8E1-4891-A09B-CBA3ED5546BA}"/>
              </a:ext>
            </a:extLst>
          </p:cNvPr>
          <p:cNvSpPr/>
          <p:nvPr/>
        </p:nvSpPr>
        <p:spPr>
          <a:xfrm>
            <a:off x="251520" y="3356531"/>
            <a:ext cx="58326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“..These are the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skills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your boss and your boss’s boss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find most valuable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, but have a hard time finding – and the skills that’ll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most help you better serve your clients and customers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: …”</a:t>
            </a:r>
            <a:endParaRPr lang="he-I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3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" indent="0" algn="r"/>
            <a:br>
              <a:rPr lang="he-IL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he-IL" sz="2200" b="1" dirty="0">
                <a:solidFill>
                  <a:srgbClr val="7030A0"/>
                </a:solidFill>
              </a:rPr>
            </a:br>
            <a:endParaRPr lang="he-IL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תמונה 3">
            <a:hlinkClick r:id="rId3"/>
            <a:extLst>
              <a:ext uri="{FF2B5EF4-FFF2-40B4-BE49-F238E27FC236}">
                <a16:creationId xmlns:a16="http://schemas.microsoft.com/office/drawing/2014/main" id="{64B88543-38C1-4E90-9E44-F5DAC5790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758"/>
            <a:ext cx="9144000" cy="2636912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DD46EFF0-F8E1-4891-A09B-CBA3ED5546BA}"/>
              </a:ext>
            </a:extLst>
          </p:cNvPr>
          <p:cNvSpPr/>
          <p:nvPr/>
        </p:nvSpPr>
        <p:spPr>
          <a:xfrm>
            <a:off x="107504" y="2636913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1BFCA53-DCF1-4D59-8ECB-01FD8EDED8A5}"/>
              </a:ext>
            </a:extLst>
          </p:cNvPr>
          <p:cNvSpPr/>
          <p:nvPr/>
        </p:nvSpPr>
        <p:spPr>
          <a:xfrm>
            <a:off x="539552" y="2780928"/>
            <a:ext cx="84969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are the soft skills companies are looking for most in 2019?</a:t>
            </a:r>
          </a:p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1. יצירתיות</a:t>
            </a:r>
          </a:p>
          <a:p>
            <a:pPr algn="r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2. שכנוע</a:t>
            </a:r>
          </a:p>
          <a:p>
            <a:pPr algn="r"/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מדוע זה חשוב? להחזיק מוצר נהדר, פלטפורמה נהדרת או קונספט מעולה זה דבר אחד, אבל המפתח הוא </a:t>
            </a: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לשכנע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אנשים לקנות בו.</a:t>
            </a:r>
          </a:p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3. שיתופי פעולה </a:t>
            </a:r>
          </a:p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4. הסתגלות</a:t>
            </a:r>
          </a:p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5. ניהול זמן</a:t>
            </a:r>
            <a:endParaRPr lang="en-US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/>
            <a:r>
              <a:rPr lang="en-US" sz="20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57% of senior leaders</a:t>
            </a:r>
            <a:r>
              <a:rPr lang="en-US" sz="2000" b="1" dirty="0"/>
              <a:t> today say soft skills are more important than hard skills.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6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FA8EB1-35B1-4AE0-A3DB-9B6FCDF4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Rhetoric of Economics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McCloske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Deridre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(1998)</a:t>
            </a:r>
            <a:endParaRPr lang="he-IL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D1E7DB-5A2A-4AC2-AFDA-EEB2CBDC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1828801"/>
            <a:ext cx="4536504" cy="4351337"/>
          </a:xfrm>
        </p:spPr>
        <p:txBody>
          <a:bodyPr>
            <a:normAutofit lnSpcReduction="10000"/>
          </a:bodyPr>
          <a:lstStyle/>
          <a:p>
            <a:pPr algn="just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err="1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מקולסקי</a:t>
            </a:r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ניתחה 250 עיסוקים שונים בהם עסקו 140 מיליון איש בארה"ב ויצרה מודל סטטיסטי שמבוסס על כמות הזמן שהושקעו בפעילויות כגון דיבור מול קהל ושכנוע ומצאה ש:</a:t>
            </a:r>
          </a:p>
          <a:p>
            <a:pPr algn="just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שום דבר לא קורה באופן </a:t>
            </a:r>
            <a:r>
              <a:rPr lang="he-IL" sz="2400" dirty="0" err="1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וולנטרי</a:t>
            </a:r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בתחומי החברה והכלכלה. אלא אם מישהו </a:t>
            </a:r>
            <a:r>
              <a:rPr lang="he-IL" sz="2400" b="1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משנה את דעתו</a:t>
            </a:r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התנהגות יכולה להשתנות ע״י כפייה, דעות - לא. </a:t>
            </a:r>
          </a:p>
          <a:p>
            <a:pPr algn="just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המסקנה: שכנוע והנעה אחראיים לרבע מכלל ההכנסות של תושבי ארה״ב, ואחוז זה הולך וגדל עם השנים.</a:t>
            </a:r>
          </a:p>
          <a:p>
            <a:pPr algn="just"/>
            <a:endParaRPr lang="he-IL" sz="24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F61C0D-C876-428B-A068-00417933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92" y="1856665"/>
            <a:ext cx="3506107" cy="42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397501" cy="1462087"/>
          </a:xfrm>
        </p:spPr>
        <p:txBody>
          <a:bodyPr/>
          <a:lstStyle/>
          <a:p>
            <a:pPr algn="r" eaLnBrk="1" hangingPunct="1"/>
            <a:br>
              <a:rPr lang="he-IL" altLang="he-IL" sz="3600" b="1" dirty="0">
                <a:solidFill>
                  <a:srgbClr val="93313F"/>
                </a:solidFill>
                <a:cs typeface="David" pitchFamily="34" charset="-79"/>
              </a:rPr>
            </a:br>
            <a:r>
              <a:rPr lang="he-IL" altLang="he-IL" sz="3600" b="1" dirty="0">
                <a:solidFill>
                  <a:schemeClr val="accent5">
                    <a:lumMod val="50000"/>
                  </a:schemeClr>
                </a:solidFill>
                <a:cs typeface="David" pitchFamily="34" charset="-79"/>
              </a:rPr>
              <a:t>למה אנחנו צריכים ללמוד לדבר ולשכנע? </a:t>
            </a:r>
            <a:endParaRPr lang="en-US" altLang="he-IL" sz="4800" b="1" dirty="0">
              <a:solidFill>
                <a:schemeClr val="accent5">
                  <a:lumMod val="50000"/>
                </a:schemeClr>
              </a:solidFill>
              <a:cs typeface="David" pitchFamily="34" charset="-79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1844824"/>
            <a:ext cx="4392488" cy="4281339"/>
          </a:xfrm>
        </p:spPr>
        <p:txBody>
          <a:bodyPr/>
          <a:lstStyle/>
          <a:p>
            <a:pPr marL="114300" indent="0" algn="just" eaLnBrk="1" hangingPunct="1">
              <a:lnSpc>
                <a:spcPct val="90000"/>
              </a:lnSpc>
              <a:buNone/>
            </a:pPr>
            <a:r>
              <a:rPr lang="he-IL" altLang="he-IL" sz="2800" b="1" dirty="0">
                <a:cs typeface="David" pitchFamily="34" charset="-79"/>
              </a:rPr>
              <a:t>"הדרך הקלה ביותר להשביח את ערך העצמי שלך ב 50% ויותר מערכך העכשווי בשוק העבודה – היא לחדד את יכולות התקשורת שלך, גם בכתיבה וגם בדיבור." (וורן באפט)</a:t>
            </a:r>
          </a:p>
          <a:p>
            <a:pPr algn="just" eaLnBrk="1" hangingPunct="1">
              <a:lnSpc>
                <a:spcPct val="90000"/>
              </a:lnSpc>
            </a:pPr>
            <a:endParaRPr lang="he-IL" altLang="he-IL" b="1" dirty="0"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</a:pPr>
            <a:endParaRPr lang="en-US" altLang="he-IL" b="1" dirty="0">
              <a:cs typeface="David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B64E22C-8394-4B58-AFC3-1F1C0F41A606}"/>
              </a:ext>
            </a:extLst>
          </p:cNvPr>
          <p:cNvSpPr txBox="1"/>
          <p:nvPr/>
        </p:nvSpPr>
        <p:spPr>
          <a:xfrm>
            <a:off x="611560" y="5157192"/>
            <a:ext cx="36107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וורן באפט: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איל הון אמריקאי המתמחה בהשקעות, נחשב למשקיע הפרטי הגדול ביותר בעולם.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4CCED47-3FAC-4AFF-920F-62BAC40A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3342035" cy="35603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7485C30-F19C-42B3-AD53-6FFC48714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36" y="1472765"/>
            <a:ext cx="3258298" cy="344039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15BB0EC-05D2-47A3-A832-9CA9BA8E6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10" y="504056"/>
            <a:ext cx="4611397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" indent="0" algn="r"/>
            <a:br>
              <a:rPr lang="he-IL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he-IL" sz="2200" b="1" dirty="0">
                <a:solidFill>
                  <a:srgbClr val="7030A0"/>
                </a:solidFill>
              </a:rPr>
            </a:br>
            <a:endParaRPr lang="he-IL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83110" y="1124744"/>
            <a:ext cx="5895979" cy="53285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he-IL" b="1" dirty="0">
              <a:solidFill>
                <a:srgbClr val="7030A0"/>
              </a:solidFill>
            </a:endParaRPr>
          </a:p>
          <a:p>
            <a:pPr marL="68580" indent="0">
              <a:buNone/>
            </a:pPr>
            <a:endParaRPr lang="he-IL" b="1" dirty="0">
              <a:solidFill>
                <a:srgbClr val="7030A0"/>
              </a:solidFill>
            </a:endParaRPr>
          </a:p>
          <a:p>
            <a:pPr marL="68580" indent="0">
              <a:buNone/>
            </a:pP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8ED2E08-3055-4145-9D5F-27BB55D40A09}"/>
              </a:ext>
            </a:extLst>
          </p:cNvPr>
          <p:cNvSpPr/>
          <p:nvPr/>
        </p:nvSpPr>
        <p:spPr>
          <a:xfrm>
            <a:off x="1763688" y="620688"/>
            <a:ext cx="5616624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 בין אריסטו לליידי </a:t>
            </a:r>
            <a:r>
              <a:rPr lang="he-IL" sz="3600" b="1" dirty="0" err="1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גאגא</a:t>
            </a:r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algn="ctr"/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5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שכנוע</a:t>
            </a:r>
          </a:p>
          <a:p>
            <a:pPr algn="ctr"/>
            <a:endParaRPr lang="he-IL" sz="36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8" name="Picture 4" descr="×ª××× × ×§×©××¨×">
            <a:extLst>
              <a:ext uri="{FF2B5EF4-FFF2-40B4-BE49-F238E27FC236}">
                <a16:creationId xmlns:a16="http://schemas.microsoft.com/office/drawing/2014/main" id="{D1961818-7B58-42A5-A72B-CB10574F7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35856"/>
            <a:ext cx="6662687" cy="4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 בין מנהיגות ושכנוע?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62D92302-B71D-41AD-83FD-6A226E77824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799312" y="2096223"/>
            <a:ext cx="3340898" cy="35603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38" y="2176779"/>
            <a:ext cx="3273046" cy="339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8E34B3B-A0F6-423B-911E-18D6333B0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972" y="2096221"/>
            <a:ext cx="3340898" cy="356037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106DE76-0869-406A-B1FB-913370513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972" y="2177027"/>
            <a:ext cx="3299405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7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מנהיגות ושכנוע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70760E0-AE4D-4B31-9E07-D719CEE1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22" y="2114451"/>
            <a:ext cx="3340898" cy="356037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07A2DB1-5965-4C89-B510-8896F1174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85" y="2121549"/>
            <a:ext cx="3342035" cy="356037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1BB62F1-2E64-4AE7-B32D-0BB00A299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885" y="2187235"/>
            <a:ext cx="3243772" cy="34290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07CBA97-4BB5-4BF7-B17C-3EAAB3B40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158" y="2194091"/>
            <a:ext cx="3220687" cy="339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מנהיגות ושכנוע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FDE7516-5390-4F84-BBD0-F23A03063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647" y="1816462"/>
            <a:ext cx="3340898" cy="3560373"/>
          </a:xfrm>
          <a:prstGeom prst="rect">
            <a:avLst/>
          </a:prstGeom>
        </p:spPr>
      </p:pic>
      <p:pic>
        <p:nvPicPr>
          <p:cNvPr id="6" name="Picture 2" descr="×ª××¦××ª ×ª××× × ×¢×××¨ ×××××ª ×©×§×">
            <a:extLst>
              <a:ext uri="{FF2B5EF4-FFF2-40B4-BE49-F238E27FC236}">
                <a16:creationId xmlns:a16="http://schemas.microsoft.com/office/drawing/2014/main" id="{5B4921B4-1ACE-4E59-A175-CBF913D7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15" y="1868456"/>
            <a:ext cx="324036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527316D-D8A4-493A-BC22-9330416FD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809800"/>
            <a:ext cx="3340898" cy="356037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672867D-D935-42D4-AA0E-F2F68E535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906" y="1868456"/>
            <a:ext cx="323830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7177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TM02900771[[fn=פרוסה]]</Template>
  <TotalTime>18492</TotalTime>
  <Words>1264</Words>
  <Application>Microsoft Office PowerPoint</Application>
  <PresentationFormat>‫הצגה על המסך (4:3)</PresentationFormat>
  <Paragraphs>131</Paragraphs>
  <Slides>14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14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Century Gothic</vt:lpstr>
      <vt:lpstr>David</vt:lpstr>
      <vt:lpstr>Verdana</vt:lpstr>
      <vt:lpstr>Wingdings 2</vt:lpstr>
      <vt:lpstr>HDOfficeLightV0</vt:lpstr>
      <vt:lpstr>Apothecary</vt:lpstr>
      <vt:lpstr>  </vt:lpstr>
      <vt:lpstr>  </vt:lpstr>
      <vt:lpstr>  </vt:lpstr>
      <vt:lpstr>The Rhetoric of Economics McCloske Deridre (1998)</vt:lpstr>
      <vt:lpstr> למה אנחנו צריכים ללמוד לדבר ולשכנע? </vt:lpstr>
      <vt:lpstr>  </vt:lpstr>
      <vt:lpstr>מה בין מנהיגות ושכנוע?</vt:lpstr>
      <vt:lpstr>מנהיגות ושכנוע</vt:lpstr>
      <vt:lpstr>מנהיגות ושכנוע</vt:lpstr>
      <vt:lpstr>מנהיגות ושכנוע</vt:lpstr>
      <vt:lpstr>הבמה שלהםן</vt:lpstr>
      <vt:lpstr>אז מה בקורס?</vt:lpstr>
      <vt:lpstr>ביבליוגרפיה לקריאה </vt:lpstr>
      <vt:lpstr>ביבליוגרפיה לקריאה 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"%username%"</dc:creator>
  <cp:lastModifiedBy>מיכל הרשמן</cp:lastModifiedBy>
  <cp:revision>723</cp:revision>
  <cp:lastPrinted>2019-07-15T19:30:17Z</cp:lastPrinted>
  <dcterms:created xsi:type="dcterms:W3CDTF">2015-05-11T09:15:52Z</dcterms:created>
  <dcterms:modified xsi:type="dcterms:W3CDTF">2019-08-17T21:57:30Z</dcterms:modified>
</cp:coreProperties>
</file>