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p:scale>
          <a:sx n="51" d="100"/>
          <a:sy n="51" d="100"/>
        </p:scale>
        <p:origin x="-786" y="1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7EDAC664-DDEA-431A-B517-B9BF7766B149}"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3435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CE5C6B3-6E0B-407B-AEA4-F7E446D4F4D9}"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923023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7815432-6CDD-4DB7-A3CF-342A11F55833}"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75664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BB03F6-A296-4E48-A966-3389495FF04C}"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63859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D5571F2-1372-4949-9716-B9F6EFDE587B}" type="datetime8">
              <a:rPr lang="he-IL" smtClean="0"/>
              <a:pPr/>
              <a:t>23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042380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F1CDF37-4CA1-460C-8C2A-D6AA729C8D35}"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6484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1A3E82C9-A84A-49A6-BB95-5FCF524E8E99}" type="datetime8">
              <a:rPr lang="he-IL" smtClean="0"/>
              <a:pPr/>
              <a:t>23 ספטמבר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154258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84B9862-1BBE-4417-9921-AE58A82D3CD6}" type="datetime8">
              <a:rPr lang="he-IL" smtClean="0"/>
              <a:pPr/>
              <a:t>23 ספטמבר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77721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D15000-A4ED-4586-A9CF-A0CCE5926C94}" type="datetime8">
              <a:rPr lang="he-IL" smtClean="0"/>
              <a:pPr/>
              <a:t>23 ספטמבר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13657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984EF7D-4DCB-4A77-92B0-682B709FE120}"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08424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F5D2AE-8154-456C-9279-D9E11751CBD6}" type="datetime8">
              <a:rPr lang="he-IL" smtClean="0"/>
              <a:pPr/>
              <a:t>23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28822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5C6F11-5EE2-4E8C-AD2A-32ACD58CD144}" type="datetime8">
              <a:rPr lang="he-IL" smtClean="0"/>
              <a:pPr/>
              <a:t>23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2318468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xmlns=""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xmlns=""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xmlns="" id="{EF63ADCC-06CA-4386-B3D9-1CDFDB20995E}"/>
              </a:ext>
            </a:extLst>
          </p:cNvPr>
          <p:cNvSpPr>
            <a:spLocks noGrp="1"/>
          </p:cNvSpPr>
          <p:nvPr>
            <p:ph type="title"/>
          </p:nvPr>
        </p:nvSpPr>
        <p:spPr>
          <a:xfrm>
            <a:off x="1288064" y="1282435"/>
            <a:ext cx="9637776" cy="1430696"/>
          </a:xfrm>
        </p:spPr>
        <p:txBody>
          <a:bodyPr>
            <a:normAutofit/>
          </a:bodyPr>
          <a:lstStyle/>
          <a:p>
            <a:pPr algn="ctr" rtl="0">
              <a:spcBef>
                <a:spcPct val="0"/>
              </a:spcBef>
              <a:spcAft>
                <a:spcPts val="600"/>
              </a:spcAft>
            </a:pPr>
            <a:r>
              <a:rPr lang="en-US" altLang="he-IL" b="1" kern="1200" dirty="0" smtClean="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Dr</a:t>
            </a:r>
            <a:r>
              <a:rPr lang="en-US" altLang="he-IL" b="1" dirty="0" smtClean="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 </a:t>
            </a:r>
            <a:r>
              <a:rPr lang="en-US" altLang="he-IL" b="1" dirty="0" err="1" smtClean="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Raz</a:t>
            </a: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 </a:t>
            </a:r>
            <a:r>
              <a:rPr lang="en-US" altLang="he-IL" b="1" dirty="0" err="1" smtClean="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Tzimt</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xmlns=""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0" i="0" u="none" strike="noStrike" kern="1200" cap="none" spc="0" normalizeH="0" baseline="0" noProof="0" smtClean="0">
                <a:ln>
                  <a:noFill/>
                </a:ln>
                <a:solidFill>
                  <a:prstClr val="black">
                    <a:tint val="75000"/>
                  </a:prstClr>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a:t>
            </a:fld>
            <a:endParaRPr kumimoji="0" lang="he-IL" sz="1200" b="0" i="0" u="none" strike="noStrike" kern="1200" cap="none" spc="0" normalizeH="0" baseline="0" noProof="0">
              <a:ln>
                <a:noFill/>
              </a:ln>
              <a:solidFill>
                <a:prstClr val="black">
                  <a:tint val="75000"/>
                </a:prstClr>
              </a:solidFill>
              <a:effectLst/>
              <a:uLnTx/>
              <a:uFillTx/>
              <a:latin typeface="Calibri"/>
              <a:ea typeface="+mn-ea"/>
              <a:cs typeface="Arial" panose="020B0604020202020204" pitchFamily="34" charset="0"/>
            </a:endParaRPr>
          </a:p>
        </p:txBody>
      </p:sp>
      <p:pic>
        <p:nvPicPr>
          <p:cNvPr id="9" name="מבל חדש.jpg" descr="מבל חדש">
            <a:extLst>
              <a:ext uri="{FF2B5EF4-FFF2-40B4-BE49-F238E27FC236}">
                <a16:creationId xmlns:a16="http://schemas.microsoft.com/office/drawing/2014/main" xmlns="" id="{B911AC0C-3148-436E-A72C-498D1E6BA91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8416" y="4987701"/>
            <a:ext cx="668172" cy="713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5" name="כותרת 1">
            <a:extLst>
              <a:ext uri="{FF2B5EF4-FFF2-40B4-BE49-F238E27FC236}">
                <a16:creationId xmlns:a16="http://schemas.microsoft.com/office/drawing/2014/main" xmlns="" id="{5B2CC908-6116-4665-AB1B-64BD3BAFC7BE}"/>
              </a:ext>
            </a:extLst>
          </p:cNvPr>
          <p:cNvSpPr txBox="1">
            <a:spLocks/>
          </p:cNvSpPr>
          <p:nvPr/>
        </p:nvSpPr>
        <p:spPr>
          <a:xfrm>
            <a:off x="2085905" y="3035456"/>
            <a:ext cx="8020190" cy="152227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lvl="0" algn="ctr" rtl="0">
              <a:defRPr/>
            </a:pPr>
            <a:r>
              <a:rPr lang="en-US" b="1" cap="none"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latin typeface="Levenim MT" panose="02010502060101010101" pitchFamily="2" charset="-79"/>
                <a:cs typeface="Levenim MT" panose="02010502060101010101" pitchFamily="2" charset="-79"/>
              </a:rPr>
              <a:t>The </a:t>
            </a:r>
            <a:r>
              <a:rPr lang="en-US" b="1" cap="none"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latin typeface="Levenim MT" panose="02010502060101010101" pitchFamily="2" charset="-79"/>
                <a:cs typeface="Levenim MT" panose="02010502060101010101" pitchFamily="2" charset="-79"/>
              </a:rPr>
              <a:t>Development </a:t>
            </a:r>
            <a:r>
              <a:rPr lang="en-US" b="1" cap="none"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latin typeface="Levenim MT" panose="02010502060101010101" pitchFamily="2" charset="-79"/>
                <a:cs typeface="Levenim MT" panose="02010502060101010101" pitchFamily="2" charset="-79"/>
              </a:rPr>
              <a:t>of the Shiite </a:t>
            </a:r>
            <a:r>
              <a:rPr lang="en-US" b="1" cap="none"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latin typeface="Levenim MT" panose="02010502060101010101" pitchFamily="2" charset="-79"/>
                <a:cs typeface="Levenim MT" panose="02010502060101010101" pitchFamily="2" charset="-79"/>
              </a:rPr>
              <a:t>Storm </a:t>
            </a:r>
            <a:r>
              <a:rPr lang="en-US" b="1" cap="none"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latin typeface="Levenim MT" panose="02010502060101010101" pitchFamily="2" charset="-79"/>
                <a:cs typeface="Levenim MT" panose="02010502060101010101" pitchFamily="2" charset="-79"/>
              </a:rPr>
              <a:t>in the Middle East</a:t>
            </a:r>
            <a:endParaRPr kumimoji="0" lang="he-IL" b="1" i="0" u="none" strike="noStrike" kern="1200" cap="none" spc="0" normalizeH="0" baseline="0" noProof="0"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Levenim MT" panose="02010502060101010101" pitchFamily="2" charset="-79"/>
              <a:ea typeface="+mj-ea"/>
              <a:cs typeface="Levenim MT" panose="02010502060101010101" pitchFamily="2" charset="-79"/>
            </a:endParaRPr>
          </a:p>
        </p:txBody>
      </p:sp>
    </p:spTree>
    <p:extLst>
      <p:ext uri="{BB962C8B-B14F-4D97-AF65-F5344CB8AC3E}">
        <p14:creationId xmlns:p14="http://schemas.microsoft.com/office/powerpoint/2010/main" val="3800300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546104"/>
            <a:ext cx="10515600" cy="1325563"/>
          </a:xfrm>
        </p:spPr>
        <p:txBody>
          <a:bodyPr/>
          <a:lstStyle/>
          <a:p>
            <a:pPr algn="l" rtl="0"/>
            <a:r>
              <a:rPr lang="en-US" dirty="0" smtClean="0"/>
              <a:t>Dr. </a:t>
            </a:r>
            <a:r>
              <a:rPr lang="en-US" dirty="0" err="1" smtClean="0"/>
              <a:t>Raz</a:t>
            </a:r>
            <a:r>
              <a:rPr lang="en-US" dirty="0" smtClean="0"/>
              <a:t> </a:t>
            </a:r>
            <a:r>
              <a:rPr lang="en-US" dirty="0" err="1" smtClean="0"/>
              <a:t>Tzimt</a:t>
            </a:r>
            <a:endParaRPr lang="he-IL" dirty="0"/>
          </a:p>
        </p:txBody>
      </p:sp>
      <p:sp>
        <p:nvSpPr>
          <p:cNvPr id="3" name="מציין מיקום תוכן 2"/>
          <p:cNvSpPr>
            <a:spLocks noGrp="1"/>
          </p:cNvSpPr>
          <p:nvPr>
            <p:ph sz="half" idx="1"/>
          </p:nvPr>
        </p:nvSpPr>
        <p:spPr>
          <a:xfrm>
            <a:off x="4443412" y="387352"/>
            <a:ext cx="7090954" cy="6244680"/>
          </a:xfrm>
        </p:spPr>
        <p:txBody>
          <a:bodyPr>
            <a:normAutofit fontScale="92500" lnSpcReduction="20000"/>
          </a:bodyPr>
          <a:lstStyle/>
          <a:p>
            <a:pPr marL="0" indent="0" algn="l" rtl="0">
              <a:lnSpc>
                <a:spcPct val="170000"/>
              </a:lnSpc>
              <a:buNone/>
            </a:pPr>
            <a:r>
              <a:rPr lang="en-US" sz="1600" dirty="0" smtClean="0"/>
              <a:t>Dr. </a:t>
            </a:r>
            <a:r>
              <a:rPr lang="en-US" sz="1600" dirty="0" err="1" smtClean="0"/>
              <a:t>Raz</a:t>
            </a:r>
            <a:r>
              <a:rPr lang="en-US" sz="1600" dirty="0" smtClean="0"/>
              <a:t> </a:t>
            </a:r>
            <a:r>
              <a:rPr lang="en-US" sz="1600" dirty="0" err="1" smtClean="0"/>
              <a:t>Tzimt</a:t>
            </a:r>
            <a:r>
              <a:rPr lang="en-US" sz="1600" dirty="0" smtClean="0"/>
              <a:t> is a </a:t>
            </a:r>
            <a:r>
              <a:rPr lang="en-US" sz="1600" dirty="0" smtClean="0"/>
              <a:t>research fellow at the Institute for National </a:t>
            </a:r>
            <a:r>
              <a:rPr lang="en-US" sz="1600" dirty="0"/>
              <a:t>S</a:t>
            </a:r>
            <a:r>
              <a:rPr lang="en-US" sz="1600" dirty="0" smtClean="0"/>
              <a:t>ecurity </a:t>
            </a:r>
            <a:r>
              <a:rPr lang="en-US" sz="1600" dirty="0"/>
              <a:t>S</a:t>
            </a:r>
            <a:r>
              <a:rPr lang="en-US" sz="1600" dirty="0" smtClean="0"/>
              <a:t>tudies at the Tel Aviv University which specializes in Iran.</a:t>
            </a:r>
            <a:r>
              <a:rPr lang="he-IL" sz="1600" dirty="0" smtClean="0"/>
              <a:t> </a:t>
            </a:r>
            <a:endParaRPr lang="he-IL" sz="1600" dirty="0" smtClean="0"/>
          </a:p>
          <a:p>
            <a:pPr marL="0" indent="0" algn="l" rtl="0">
              <a:lnSpc>
                <a:spcPct val="170000"/>
              </a:lnSpc>
              <a:buNone/>
            </a:pPr>
            <a:r>
              <a:rPr lang="en-US" sz="1600" dirty="0" smtClean="0"/>
              <a:t>He is the owner of a master’s degree and a PhD in the history of the Middle East on behalf of Tel Aviv university</a:t>
            </a:r>
            <a:r>
              <a:rPr lang="en-US" sz="1600" dirty="0"/>
              <a:t> </a:t>
            </a:r>
            <a:r>
              <a:rPr lang="en-US" sz="1600" dirty="0" smtClean="0"/>
              <a:t>and a bachelor’s degree in the history of the Islamic Middle East on behalf of the Hebrew University of Jerusalem.</a:t>
            </a:r>
            <a:r>
              <a:rPr lang="he-IL" sz="1600" dirty="0" smtClean="0"/>
              <a:t> </a:t>
            </a:r>
            <a:endParaRPr lang="he-IL" sz="1600" dirty="0" smtClean="0"/>
          </a:p>
          <a:p>
            <a:pPr marL="0" indent="0" algn="l" rtl="0">
              <a:lnSpc>
                <a:spcPct val="170000"/>
              </a:lnSpc>
              <a:buNone/>
            </a:pPr>
            <a:r>
              <a:rPr lang="en-US" sz="1600" dirty="0" smtClean="0"/>
              <a:t>His doctorate work dealt with Iran’s regional policy in the Arab world of the “50s” and “60s”.</a:t>
            </a:r>
            <a:r>
              <a:rPr lang="he-IL" sz="1600" dirty="0" smtClean="0"/>
              <a:t> </a:t>
            </a:r>
            <a:r>
              <a:rPr lang="en-US" sz="1600" dirty="0" smtClean="0"/>
              <a:t>He served two decades in the Military Intelligence Directorate.</a:t>
            </a:r>
            <a:endParaRPr lang="he-IL" sz="1600" dirty="0" smtClean="0"/>
          </a:p>
          <a:p>
            <a:pPr marL="0" indent="0" algn="l" rtl="0">
              <a:lnSpc>
                <a:spcPct val="170000"/>
              </a:lnSpc>
              <a:buNone/>
            </a:pPr>
            <a:r>
              <a:rPr lang="en-US" sz="1600" dirty="0" smtClean="0"/>
              <a:t>Dr. </a:t>
            </a:r>
            <a:r>
              <a:rPr lang="en-US" sz="1600" dirty="0" err="1" smtClean="0"/>
              <a:t>Tzimt</a:t>
            </a:r>
            <a:r>
              <a:rPr lang="en-US" sz="1600" dirty="0"/>
              <a:t> </a:t>
            </a:r>
            <a:r>
              <a:rPr lang="en-US" sz="1600" dirty="0" smtClean="0"/>
              <a:t>serves as an investigator also at The Alliance Center for Iranian Studies at the Tel Aviv University and the Moshe Dayan Center for Middle Eastern and African Studies at the Tel Aviv University. </a:t>
            </a:r>
          </a:p>
          <a:p>
            <a:pPr marL="0" indent="0" algn="l" rtl="0">
              <a:lnSpc>
                <a:spcPct val="170000"/>
              </a:lnSpc>
              <a:buNone/>
            </a:pPr>
            <a:r>
              <a:rPr lang="en-US" sz="1600" dirty="0" smtClean="0"/>
              <a:t>He is the advertising editor of</a:t>
            </a:r>
            <a:r>
              <a:rPr lang="en-US" sz="1600" dirty="0"/>
              <a:t> </a:t>
            </a:r>
            <a:r>
              <a:rPr lang="en-US" sz="1600" dirty="0" smtClean="0"/>
              <a:t>“Taking a Look at Iran”</a:t>
            </a:r>
            <a:r>
              <a:rPr lang="en-US" sz="1600" dirty="0"/>
              <a:t> </a:t>
            </a:r>
            <a:r>
              <a:rPr lang="en-US" sz="1600" dirty="0" smtClean="0"/>
              <a:t>published on behalf of the Meir Amit Intelligence and Terrorism Information Center named after major general Meir Amit </a:t>
            </a:r>
            <a:r>
              <a:rPr lang="en-US" sz="1600" dirty="0" smtClean="0"/>
              <a:t>dealing with Iran’s regional involvement.</a:t>
            </a:r>
            <a:endParaRPr lang="he-IL" sz="1600" dirty="0" smtClean="0"/>
          </a:p>
          <a:p>
            <a:pPr marL="0" indent="0" algn="l" rtl="0">
              <a:lnSpc>
                <a:spcPct val="170000"/>
              </a:lnSpc>
              <a:buNone/>
            </a:pPr>
            <a:r>
              <a:rPr lang="en-US" sz="1600" dirty="0" smtClean="0"/>
              <a:t>He wrote dozens of articles and commentaries in his research fields, lecturer in various academic and public forums</a:t>
            </a:r>
            <a:r>
              <a:rPr lang="en-US" sz="1600" dirty="0"/>
              <a:t> </a:t>
            </a:r>
            <a:r>
              <a:rPr lang="en-US" sz="1600" dirty="0" smtClean="0"/>
              <a:t>and provides interpretations in the Iranian field for media in Israel and abroad.</a:t>
            </a:r>
            <a:endParaRPr lang="he-IL" sz="1600" dirty="0"/>
          </a:p>
          <a:p>
            <a:pPr marL="0" indent="0" algn="l" rtl="0">
              <a:lnSpc>
                <a:spcPct val="170000"/>
              </a:lnSpc>
              <a:buNone/>
            </a:pPr>
            <a:endParaRPr lang="he-IL" sz="1600" dirty="0"/>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2</a:t>
            </a:fld>
            <a:endParaRPr lang="he-IL"/>
          </a:p>
        </p:txBody>
      </p:sp>
      <p:pic>
        <p:nvPicPr>
          <p:cNvPr id="8" name="תמונה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025" y="1622949"/>
            <a:ext cx="2799352" cy="1886743"/>
          </a:xfrm>
          <a:prstGeom prst="rect">
            <a:avLst/>
          </a:prstGeom>
        </p:spPr>
      </p:pic>
    </p:spTree>
    <p:extLst>
      <p:ext uri="{BB962C8B-B14F-4D97-AF65-F5344CB8AC3E}">
        <p14:creationId xmlns:p14="http://schemas.microsoft.com/office/powerpoint/2010/main" val="2289995024"/>
      </p:ext>
    </p:extLst>
  </p:cSld>
  <p:clrMapOvr>
    <a:masterClrMapping/>
  </p:clrMapOvr>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228</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Levenim MT</vt:lpstr>
      <vt:lpstr>Times New Roman</vt:lpstr>
      <vt:lpstr>1_ערכת נושא Office</vt:lpstr>
      <vt:lpstr>Dr. Raz Tzimt</vt:lpstr>
      <vt:lpstr>Dr. Raz Tzimt</vt:lpstr>
    </vt:vector>
  </TitlesOfParts>
  <Company>IDF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ד"ר רז צימט</dc:title>
  <dc:creator>u26657</dc:creator>
  <cp:lastModifiedBy>GOI</cp:lastModifiedBy>
  <cp:revision>12</cp:revision>
  <dcterms:created xsi:type="dcterms:W3CDTF">2019-09-21T16:08:15Z</dcterms:created>
  <dcterms:modified xsi:type="dcterms:W3CDTF">2019-09-23T07:28:10Z</dcterms:modified>
</cp:coreProperties>
</file>