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40" d="100"/>
          <a:sy n="40" d="100"/>
        </p:scale>
        <p:origin x="-72" y="-9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534357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923023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756642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63859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042380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2648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542589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777213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3136570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1084240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4288227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24 ספטמבר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xmlns="" val="2318468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6D6CDB20-394C-4D51-9C5B-8751E21338D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xmlns="" id="{46DFD1E0-DCA7-47E6-B78B-6ECDDF873D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8AAB0B1E-BB97-40E0-8DCD-D1197A0E1D6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xmlns="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549135"/>
            <a:ext cx="9637776" cy="1430696"/>
          </a:xfrm>
        </p:spPr>
        <p:txBody>
          <a:bodyPr>
            <a:normAutofit/>
          </a:bodyPr>
          <a:lstStyle/>
          <a:p>
            <a:pPr algn="ctr" rtl="0">
              <a:spcBef>
                <a:spcPct val="0"/>
              </a:spcBef>
              <a:spcAft>
                <a:spcPts val="600"/>
              </a:spcAft>
            </a:pPr>
            <a:r>
              <a:rPr lang="en-US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Dr</a:t>
            </a:r>
            <a:r>
              <a:rPr lang="en-US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. </a:t>
            </a:r>
            <a:r>
              <a:rPr lang="en-US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Raz</a:t>
            </a:r>
            <a:r>
              <a:rPr lang="en-US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en-US" altLang="he-IL" b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Zimmt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xmlns="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fld id="{6FBBACAA-D2A9-4F7C-85FB-46E287B5B6E0}" type="slidenum">
              <a:rPr kumimoji="0" lang="he-I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l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he-I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כותרת 1">
            <a:extLst>
              <a:ext uri="{FF2B5EF4-FFF2-40B4-BE49-F238E27FC236}">
                <a16:creationId xmlns:a16="http://schemas.microsoft.com/office/drawing/2014/main" xmlns="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66855" y="3092606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lvl="0" algn="ctr" rtl="0">
              <a:defRPr/>
            </a:pPr>
            <a:r>
              <a:rPr lang="en-US" b="1" cap="none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The </a:t>
            </a:r>
            <a:r>
              <a:rPr lang="en-US" b="1" cap="none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Rise </a:t>
            </a:r>
            <a:r>
              <a:rPr lang="en-US" b="1" cap="none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of the Shiite </a:t>
            </a:r>
            <a:r>
              <a:rPr lang="en-US" b="1" cap="none" dirty="0" smtClean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Crescent in the </a:t>
            </a:r>
            <a:r>
              <a:rPr lang="en-US" b="1" cap="none" dirty="0">
                <a:ln w="9525">
                  <a:solidFill>
                    <a:prstClr val="white"/>
                  </a:solidFill>
                  <a:prstDash val="solid"/>
                </a:ln>
                <a:solidFill>
                  <a:srgbClr val="FFC000">
                    <a:lumMod val="75000"/>
                  </a:srgbClr>
                </a:solidFill>
                <a:effectLst>
                  <a:outerShdw blurRad="12700" dist="38100" dir="2700000" algn="tl" rotWithShape="0">
                    <a:srgbClr val="4472C4">
                      <a:lumMod val="60000"/>
                      <a:lumOff val="40000"/>
                    </a:srgb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Middle East</a:t>
            </a:r>
            <a:endParaRPr kumimoji="0" lang="he-IL" b="1" i="0" u="none" strike="noStrike" kern="1200" cap="none" spc="0" normalizeH="0" baseline="0" noProof="0" dirty="0">
              <a:ln w="9525">
                <a:solidFill>
                  <a:prstClr val="white"/>
                </a:solidFill>
                <a:prstDash val="solid"/>
              </a:ln>
              <a:solidFill>
                <a:srgbClr val="FFC000">
                  <a:lumMod val="75000"/>
                </a:srgbClr>
              </a:solidFill>
              <a:effectLst>
                <a:outerShdw blurRad="12700" dist="38100" dir="2700000" algn="tl" rotWithShape="0">
                  <a:srgbClr val="4472C4">
                    <a:lumMod val="60000"/>
                    <a:lumOff val="40000"/>
                  </a:srgbClr>
                </a:outerShdw>
              </a:effectLst>
              <a:uLnTx/>
              <a:uFillTx/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pic>
        <p:nvPicPr>
          <p:cNvPr id="1026" name="Picture 2" descr="\\M45218\Users\u45218\Documents\ISMO Backup\Important Information and Files\סמלים\NDC colour no backgroun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87000" y="4996294"/>
            <a:ext cx="723900" cy="75680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80030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42950" y="431804"/>
            <a:ext cx="10515600" cy="1325563"/>
          </a:xfrm>
        </p:spPr>
        <p:txBody>
          <a:bodyPr/>
          <a:lstStyle/>
          <a:p>
            <a:pPr algn="l" rtl="0"/>
            <a:r>
              <a:rPr lang="en-US" b="1" dirty="0" smtClean="0"/>
              <a:t>Dr. </a:t>
            </a:r>
            <a:r>
              <a:rPr lang="en-US" b="1" dirty="0" err="1" smtClean="0"/>
              <a:t>Raz</a:t>
            </a:r>
            <a:r>
              <a:rPr lang="en-US" b="1" dirty="0" smtClean="0"/>
              <a:t> </a:t>
            </a:r>
            <a:r>
              <a:rPr lang="en-US" b="1" dirty="0" err="1" smtClean="0"/>
              <a:t>Zimmt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443412" y="387352"/>
            <a:ext cx="7090954" cy="6244680"/>
          </a:xfrm>
        </p:spPr>
        <p:txBody>
          <a:bodyPr>
            <a:normAutofit fontScale="92500" lnSpcReduction="20000"/>
          </a:bodyPr>
          <a:lstStyle/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Dr. </a:t>
            </a:r>
            <a:r>
              <a:rPr lang="en-US" sz="1600" dirty="0" err="1" smtClean="0"/>
              <a:t>Raz</a:t>
            </a:r>
            <a:r>
              <a:rPr lang="en-US" sz="1600" dirty="0" smtClean="0"/>
              <a:t> </a:t>
            </a:r>
            <a:r>
              <a:rPr lang="en-US" sz="1600" dirty="0" err="1" smtClean="0"/>
              <a:t>Zimmt</a:t>
            </a:r>
            <a:r>
              <a:rPr lang="en-US" sz="1600" dirty="0" smtClean="0"/>
              <a:t> is </a:t>
            </a:r>
            <a:r>
              <a:rPr lang="en-US" sz="1600" dirty="0" smtClean="0"/>
              <a:t>a research fellow at the Institute for National </a:t>
            </a:r>
            <a:r>
              <a:rPr lang="en-US" sz="1600" dirty="0"/>
              <a:t>S</a:t>
            </a:r>
            <a:r>
              <a:rPr lang="en-US" sz="1600" dirty="0" smtClean="0"/>
              <a:t>ecurity </a:t>
            </a:r>
            <a:r>
              <a:rPr lang="en-US" sz="1600" dirty="0"/>
              <a:t>S</a:t>
            </a:r>
            <a:r>
              <a:rPr lang="en-US" sz="1600" dirty="0" smtClean="0"/>
              <a:t>tudies at the Tel Aviv </a:t>
            </a:r>
            <a:r>
              <a:rPr lang="en-US" sz="1600" dirty="0" smtClean="0"/>
              <a:t>University. He specializes </a:t>
            </a:r>
            <a:r>
              <a:rPr lang="en-US" sz="1600" dirty="0" smtClean="0"/>
              <a:t>in Iran.</a:t>
            </a:r>
            <a:r>
              <a:rPr lang="he-IL" sz="1600" dirty="0" smtClean="0"/>
              <a:t> </a:t>
            </a: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He holds a Master’s Degree </a:t>
            </a:r>
            <a:r>
              <a:rPr lang="en-US" sz="1600" dirty="0" smtClean="0"/>
              <a:t>and a PhD in the history of the Middle East </a:t>
            </a:r>
            <a:r>
              <a:rPr lang="en-US" sz="1600" dirty="0" smtClean="0"/>
              <a:t>from Tel </a:t>
            </a:r>
            <a:r>
              <a:rPr lang="en-US" sz="1600" dirty="0" smtClean="0"/>
              <a:t>Aviv university</a:t>
            </a:r>
            <a:r>
              <a:rPr lang="en-US" sz="1600" dirty="0"/>
              <a:t> </a:t>
            </a:r>
            <a:r>
              <a:rPr lang="en-US" sz="1600" dirty="0" smtClean="0"/>
              <a:t>and a </a:t>
            </a:r>
            <a:r>
              <a:rPr lang="en-US" sz="1600" dirty="0" smtClean="0"/>
              <a:t>Bachelor’s Degree </a:t>
            </a:r>
            <a:r>
              <a:rPr lang="en-US" sz="1600" dirty="0" smtClean="0"/>
              <a:t>in the history of </a:t>
            </a:r>
            <a:r>
              <a:rPr lang="en-US" sz="1600" dirty="0" smtClean="0"/>
              <a:t>Islamic and the Middle </a:t>
            </a:r>
            <a:r>
              <a:rPr lang="en-US" sz="1600" dirty="0" smtClean="0"/>
              <a:t>East </a:t>
            </a:r>
            <a:r>
              <a:rPr lang="en-US" sz="1600" dirty="0" smtClean="0"/>
              <a:t>from the </a:t>
            </a:r>
            <a:r>
              <a:rPr lang="en-US" sz="1600" dirty="0" smtClean="0"/>
              <a:t>Hebrew University of Jerusalem.</a:t>
            </a:r>
            <a:r>
              <a:rPr lang="he-IL" sz="1600" dirty="0" smtClean="0"/>
              <a:t> </a:t>
            </a: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His </a:t>
            </a:r>
            <a:r>
              <a:rPr lang="en-US" sz="1600" dirty="0" smtClean="0"/>
              <a:t>Doctorate </a:t>
            </a:r>
            <a:r>
              <a:rPr lang="en-US" sz="1600" dirty="0" smtClean="0"/>
              <a:t>work dealt with Iran’s regional policy in the Arab world </a:t>
            </a:r>
            <a:r>
              <a:rPr lang="en-US" sz="1600" dirty="0" smtClean="0"/>
              <a:t>during </a:t>
            </a:r>
            <a:r>
              <a:rPr lang="en-US" sz="1600" dirty="0" smtClean="0"/>
              <a:t>the “50s” and “60s”.</a:t>
            </a:r>
            <a:r>
              <a:rPr lang="he-IL" sz="1600" dirty="0" smtClean="0"/>
              <a:t> </a:t>
            </a:r>
            <a:r>
              <a:rPr lang="en-US" sz="1600" dirty="0" smtClean="0"/>
              <a:t>He served </a:t>
            </a:r>
            <a:r>
              <a:rPr lang="en-US" sz="1600" dirty="0" smtClean="0"/>
              <a:t>in </a:t>
            </a:r>
            <a:r>
              <a:rPr lang="en-US" sz="1600" dirty="0" smtClean="0"/>
              <a:t>the Military Intelligence </a:t>
            </a:r>
            <a:r>
              <a:rPr lang="en-US" sz="1600" dirty="0" smtClean="0"/>
              <a:t>Directorate for </a:t>
            </a:r>
            <a:r>
              <a:rPr lang="en-US" sz="1600" dirty="0" smtClean="0"/>
              <a:t>two decades.</a:t>
            </a:r>
            <a:endParaRPr lang="he-IL" sz="1600" dirty="0" smtClean="0"/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Dr. </a:t>
            </a:r>
            <a:r>
              <a:rPr lang="en-US" sz="1600" dirty="0" err="1" smtClean="0"/>
              <a:t>Zimmt</a:t>
            </a:r>
            <a:r>
              <a:rPr lang="en-US" sz="1600" dirty="0" smtClean="0"/>
              <a:t> </a:t>
            </a:r>
            <a:r>
              <a:rPr lang="en-US" sz="1600" dirty="0" smtClean="0"/>
              <a:t>serves </a:t>
            </a:r>
            <a:r>
              <a:rPr lang="en-US" sz="1600" dirty="0" smtClean="0"/>
              <a:t>as </a:t>
            </a:r>
            <a:r>
              <a:rPr lang="en-US" sz="1600" dirty="0" smtClean="0"/>
              <a:t>a researcher both </a:t>
            </a:r>
            <a:r>
              <a:rPr lang="en-US" sz="1600" dirty="0" smtClean="0"/>
              <a:t>at </a:t>
            </a:r>
            <a:r>
              <a:rPr lang="en-US" sz="1600" dirty="0" smtClean="0"/>
              <a:t>the </a:t>
            </a:r>
            <a:r>
              <a:rPr lang="en-US" sz="1600" dirty="0" smtClean="0"/>
              <a:t>Alliance Center for Iranian Studies at the Tel Aviv University and </a:t>
            </a:r>
            <a:r>
              <a:rPr lang="en-US" sz="1600" dirty="0" smtClean="0"/>
              <a:t>at the Network Analysis Desk of the Dayan </a:t>
            </a:r>
            <a:r>
              <a:rPr lang="en-US" sz="1600" dirty="0" smtClean="0"/>
              <a:t>Center for Middle Eastern and African Studies at the Tel Aviv University. </a:t>
            </a:r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He </a:t>
            </a:r>
            <a:r>
              <a:rPr lang="en-US" sz="1600" dirty="0" smtClean="0"/>
              <a:t>edits the “Taking </a:t>
            </a:r>
            <a:r>
              <a:rPr lang="en-US" sz="1600" dirty="0" smtClean="0"/>
              <a:t>a Look at </a:t>
            </a:r>
            <a:r>
              <a:rPr lang="en-US" sz="1600" dirty="0" smtClean="0"/>
              <a:t>Iran” periodical</a:t>
            </a:r>
            <a:r>
              <a:rPr lang="en-US" sz="1600" dirty="0" smtClean="0"/>
              <a:t>, </a:t>
            </a:r>
            <a:r>
              <a:rPr lang="en-US" sz="1600" dirty="0" smtClean="0"/>
              <a:t>published </a:t>
            </a:r>
            <a:r>
              <a:rPr lang="en-US" sz="1600" dirty="0" smtClean="0"/>
              <a:t>on behalf of the Meir Amit Intelligence and Terrorism Information Center named after </a:t>
            </a:r>
            <a:r>
              <a:rPr lang="en-US" sz="1600" dirty="0" smtClean="0"/>
              <a:t>Major </a:t>
            </a:r>
            <a:r>
              <a:rPr lang="en-US" sz="1600" dirty="0" smtClean="0"/>
              <a:t>G</a:t>
            </a:r>
            <a:r>
              <a:rPr lang="en-US" sz="1600" dirty="0" smtClean="0"/>
              <a:t>eneral </a:t>
            </a:r>
            <a:r>
              <a:rPr lang="en-US" sz="1600" dirty="0" smtClean="0"/>
              <a:t>Meir </a:t>
            </a:r>
            <a:r>
              <a:rPr lang="en-US" sz="1600" dirty="0" err="1" smtClean="0"/>
              <a:t>Amit</a:t>
            </a:r>
            <a:r>
              <a:rPr lang="en-US" sz="1600" dirty="0" smtClean="0"/>
              <a:t>, dealing </a:t>
            </a:r>
            <a:r>
              <a:rPr lang="en-US" sz="1600" dirty="0" smtClean="0"/>
              <a:t>with Iran’s regional involvement.</a:t>
            </a:r>
            <a:endParaRPr lang="he-IL" sz="1600" dirty="0" smtClean="0"/>
          </a:p>
          <a:p>
            <a:pPr marL="0" indent="0" algn="l" rtl="0">
              <a:lnSpc>
                <a:spcPct val="170000"/>
              </a:lnSpc>
              <a:buNone/>
            </a:pPr>
            <a:r>
              <a:rPr lang="en-US" sz="1600" dirty="0" smtClean="0"/>
              <a:t>He </a:t>
            </a:r>
            <a:r>
              <a:rPr lang="en-US" sz="1600" dirty="0" smtClean="0"/>
              <a:t>has written </a:t>
            </a:r>
            <a:r>
              <a:rPr lang="en-US" sz="1600" dirty="0" smtClean="0"/>
              <a:t>dozens of articles and commentaries in his research fields, lectured in various academic and public forums</a:t>
            </a:r>
            <a:r>
              <a:rPr lang="en-US" sz="1600" dirty="0"/>
              <a:t> </a:t>
            </a:r>
            <a:r>
              <a:rPr lang="en-US" sz="1600" dirty="0" smtClean="0"/>
              <a:t>and provides interpretations in the Iranian field for </a:t>
            </a:r>
            <a:r>
              <a:rPr lang="en-US" sz="1600" dirty="0" smtClean="0"/>
              <a:t>media outlets </a:t>
            </a:r>
            <a:r>
              <a:rPr lang="en-US" sz="1600" dirty="0" smtClean="0"/>
              <a:t>in Israel and abroad.</a:t>
            </a:r>
            <a:endParaRPr lang="he-IL" sz="1600" dirty="0"/>
          </a:p>
          <a:p>
            <a:pPr marL="0" indent="0" algn="l" rtl="0">
              <a:lnSpc>
                <a:spcPct val="170000"/>
              </a:lnSpc>
              <a:buNone/>
            </a:pPr>
            <a:endParaRPr lang="he-IL" sz="1600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2</a:t>
            </a:fld>
            <a:endParaRPr lang="he-IL"/>
          </a:p>
        </p:txBody>
      </p:sp>
      <p:pic>
        <p:nvPicPr>
          <p:cNvPr id="8" name="תמונה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09625" y="1737249"/>
            <a:ext cx="2799352" cy="1886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89995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231</Words>
  <Application>Microsoft Office PowerPoint</Application>
  <PresentationFormat>מותאם אישית</PresentationFormat>
  <Paragraphs>11</Paragraphs>
  <Slides>2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3" baseType="lpstr">
      <vt:lpstr>1_ערכת נושא Office</vt:lpstr>
      <vt:lpstr>Dr. Raz Zimmt</vt:lpstr>
      <vt:lpstr>Dr. Raz Zimmt</vt:lpstr>
    </vt:vector>
  </TitlesOfParts>
  <Company>IDF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ד"ר רז צימט</dc:title>
  <dc:creator>u26657</dc:creator>
  <cp:lastModifiedBy>u45414</cp:lastModifiedBy>
  <cp:revision>20</cp:revision>
  <dcterms:created xsi:type="dcterms:W3CDTF">2019-09-21T16:08:15Z</dcterms:created>
  <dcterms:modified xsi:type="dcterms:W3CDTF">2019-09-24T08:22:45Z</dcterms:modified>
</cp:coreProperties>
</file>