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69" r:id="rId8"/>
    <p:sldId id="270" r:id="rId9"/>
    <p:sldId id="267" r:id="rId10"/>
    <p:sldId id="260" r:id="rId11"/>
    <p:sldId id="265" r:id="rId12"/>
    <p:sldId id="261" r:id="rId13"/>
    <p:sldId id="262" r:id="rId14"/>
    <p:sldId id="263" r:id="rId15"/>
    <p:sldId id="264" r:id="rId16"/>
    <p:sldId id="266" r:id="rId1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1A51F0-D655-45D4-BF0D-D335341EFBBD}" v="3" dt="2019-09-22T07:25:47.642"/>
    <p1510:client id="{AA019363-A00C-40DB-9182-34BE9995AC38}" v="64" dt="2019-09-22T07:32:09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6B72C8C-9F2E-46DE-8577-F90F0CF0CC9F}" type="datetimeFigureOut">
              <a:rPr lang="he-IL" smtClean="0"/>
              <a:t>כ"ד/אלול/תשע"ט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3C41C17-FA56-4146-B7D5-8A16D6555EF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7982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DD11E9-94A9-4CB2-A86C-0D8BDBF4C7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28A4375-477D-4E21-A590-2320CECB7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38C2D97-D5AD-44B7-9B26-DEA062FA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3822-F540-4E68-B410-BD835906971C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07B27AB-F027-4D47-A698-077372890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275E38E-869D-4099-A319-8A03AA112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3176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BC083B0-A04B-4E1B-A35C-778BA5785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9B59C25A-9DF1-4C9B-9BA0-BDE30B8B46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8A91E83-A9F6-45D5-A58A-FFA2777C6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71DA-9AAB-4BFB-9297-AEFEAD4AB960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3102B53-381E-4798-87C0-84EC38D2F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76751D9-659C-412F-96B7-8419B3CA7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032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8AB2A2B8-C012-4EC0-BDC8-0AA99451C3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8F6E96DF-0D0C-46BF-9E17-77CD24A1C6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B970FD1-993D-4BB1-B21E-DA12BEC07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F11B-E48E-4655-AB30-278953AB06E8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2826355-D214-4E3E-8272-2BCA4977D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0718015-C5CE-4E05-B6E6-0A7D526DA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250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6AAD376-B661-4916-ABFC-C64799992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b">
            <a:normAutofit/>
          </a:bodyPr>
          <a:lstStyle>
            <a:lvl1pPr>
              <a:defRPr lang="he-IL" sz="6000">
                <a:latin typeface="Guttman-Aharoni" panose="02010701010101010101" pitchFamily="2" charset="-79"/>
                <a:cs typeface="Guttman-Aharoni" panose="02010701010101010101" pitchFamily="2" charset="-79"/>
              </a:defRPr>
            </a:lvl1pPr>
          </a:lstStyle>
          <a:p>
            <a:pPr lvl="0" algn="ctr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91C80F7-BAB9-4128-8471-8E8CC47CB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1F1C160-4672-4BA8-88C2-143815731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D042-8E43-41B6-9150-9826AE3A30D2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5A9AA01-91B3-46F9-93A9-A8DA6BE21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31E1ED7-EBAC-466D-8D2A-8C2291D6C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679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A3D9221-6030-47D7-B457-D2FD4CFCD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609EBD9-5A7E-4B57-856B-5D0014E79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3C1CEEE-7FCD-485C-84BF-1002F13D6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9B0F-561C-46A7-9E6F-F1B1F776D0F4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C173E8E-8B0F-4057-8D5C-22DE0CEC1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0ED32DA-FF1F-40D9-926A-48ABEE388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894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F30A40E-3750-4F74-B65C-73C1B90C6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B04308A-1B0B-499E-B04D-A98EC1AE0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736444C-DF6C-40FE-9D3A-D075253BF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E3261E5-0E4E-44DB-ACA9-812319E85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BFF16-338C-49DF-898D-F77813129EE4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D0C3B5C-E64E-4CD6-91E1-9B760666A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5840955-FD09-4C1C-828A-D91A18E85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1132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D3EF0E1-578E-4117-ABD5-16AAA5342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8588948-CA13-41EF-A68C-531512E7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088B638D-4781-458D-BC1B-F4B0814E1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35A217A0-8F56-4033-8356-BF9459F654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EE4EDA03-0333-4662-A758-29810F5D5A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F601D087-FBC8-47F5-90DC-3DA6953E6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F9F5-ADAD-4FD5-8877-C0E5CB324D47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80BD781-0957-43BC-BA19-78BDD6549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A0163925-01F8-482E-A5EE-6A6475FFA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36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0BB5324-0863-4C43-843A-783415FCB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EC04DD90-7612-4C86-A817-BA2C0EEED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540C-591C-4226-9EB3-2FFA9717421E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ACEF869E-FBBB-4E1F-8F2B-59FFCBCDD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924C5ECC-FD90-4C8A-B866-6297BAECB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132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D0717423-9D74-45D0-8792-6AF387E2A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FEA6-4A3A-4B9D-8744-EF7494D84930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E351F60B-B574-40E2-AB99-3B85BA4B7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AF2FC5E5-61C0-4655-AE60-6DC29F8EF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019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31294A8-EF78-402B-98BC-23F96AACB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72929C7-CF09-4FA9-A6DD-14CD1DA52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7618743F-C9FF-4B10-AC96-F8E863F2A2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80EE9A21-8BA3-4DE5-8800-C14590047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64F5-929E-4234-A90D-FB07EC6DA9EA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5C082BE-9277-4BC1-8E14-1E526FC6B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9255B08-BEEB-48E3-BB0C-80321DBAF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4419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D46AD6A-2B06-412B-9466-47B2A0F6B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2546E7B5-85A6-463E-815C-B810107C45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C7A2A51C-79FB-4F75-A62C-F41895EF7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32B30FF-870C-4E43-B896-4A7AF8B3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16DC-26C3-4898-B15B-D7E653B856D5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A73D4E8-7694-450F-AFDF-8FEB93583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A4E80AF-D4A3-4A3A-BF9F-0D51639C0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576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â«××&quot;×â¬â">
            <a:extLst>
              <a:ext uri="{FF2B5EF4-FFF2-40B4-BE49-F238E27FC236}">
                <a16:creationId xmlns:a16="http://schemas.microsoft.com/office/drawing/2014/main" id="{5ACBCC72-CBE2-47FE-BDB1-D8869D561E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80833"/>
            <a:ext cx="754722" cy="1091026"/>
          </a:xfrm>
          <a:prstGeom prst="rect">
            <a:avLst/>
          </a:prstGeom>
          <a:noFill/>
          <a:effectLst>
            <a:reflection endPos="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EB16A4AA-CD43-4D85-99F9-7C30824B5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A7BEFAB-BFBA-4CFC-B2CB-9A474F606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963AD17-946E-4F39-BAFB-88885B22ED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72804-F6BF-420F-93B4-84986DA4625F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F2CB204-D6CE-4694-B892-243F0C5F7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/>
              <a:t>צוות 4 - סיור אירופה</a:t>
            </a: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B2B4CCE-0203-4A2D-ADA2-F112AE993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B024D-53DD-416E-9331-44A2DC3631FF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Picture 2" descr="Image result for â«×§×¤×¨××¡××â¬â">
            <a:extLst>
              <a:ext uri="{FF2B5EF4-FFF2-40B4-BE49-F238E27FC236}">
                <a16:creationId xmlns:a16="http://schemas.microsoft.com/office/drawing/2014/main" id="{A8FD6946-8F85-4AC9-97B8-7999ACBF7E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979"/>
            <a:ext cx="2057400" cy="1368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08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a.gov/library/publications/the-world-factbook/geos/cy.html" TargetMode="External"/><Relationship Id="rId7" Type="http://schemas.openxmlformats.org/officeDocument/2006/relationships/hyperlink" Target="https://books.google.com/books?hl=en&amp;lr=&amp;id=9ipwAgAAQBAJ&amp;oi=fnd&amp;pg=PP1&amp;dq=cyprus+problem&amp;ots=sDupTgewEP&amp;sig=7ft2x4lf48M58KzqAEUz2PjAw1g" TargetMode="External"/><Relationship Id="rId2" Type="http://schemas.openxmlformats.org/officeDocument/2006/relationships/hyperlink" Target="http://www.mfa.gov.cy/mfa/mfa2016.nsf/mfa74_en/mfa74_en?OpenDocu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andfonline.com/doi/abs/10.1080/03071847.2014.912809" TargetMode="External"/><Relationship Id="rId5" Type="http://schemas.openxmlformats.org/officeDocument/2006/relationships/hyperlink" Target="https://foreignpolicy.com/2019/07/25/turkeys-big-energy-grab-cyprus-gas-aphrodite-calypso-eni-exxon/" TargetMode="External"/><Relationship Id="rId4" Type="http://schemas.openxmlformats.org/officeDocument/2006/relationships/hyperlink" Target="https://www.oxfordresearchgroup.org.uk/blog/the-cyprus-problem-why-solve-a-comfortable-conflic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31A1BFE-7328-4A80-9CD7-F4281B8E4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1578"/>
            <a:ext cx="9144000" cy="2387600"/>
          </a:xfrm>
        </p:spPr>
        <p:txBody>
          <a:bodyPr/>
          <a:lstStyle/>
          <a:p>
            <a:r>
              <a:rPr lang="he-IL">
                <a:latin typeface="Guttman-Aharoni" panose="02010701010101010101" pitchFamily="2" charset="-79"/>
                <a:cs typeface="Guttman-Aharoni" panose="02010701010101010101" pitchFamily="2" charset="-79"/>
              </a:rPr>
              <a:t>סמינר אירופה</a:t>
            </a:r>
            <a:br>
              <a:rPr lang="he-IL">
                <a:latin typeface="Guttman-Aharoni" panose="02010701010101010101" pitchFamily="2" charset="-79"/>
                <a:cs typeface="Guttman-Aharoni" panose="02010701010101010101" pitchFamily="2" charset="-79"/>
              </a:rPr>
            </a:br>
            <a:r>
              <a:rPr lang="he-IL">
                <a:latin typeface="Guttman-Aharoni" panose="02010701010101010101" pitchFamily="2" charset="-79"/>
                <a:cs typeface="Guttman-Aharoni" panose="02010701010101010101" pitchFamily="2" charset="-79"/>
              </a:rPr>
              <a:t>אישור רעיון מסדר- קפריסין</a:t>
            </a:r>
          </a:p>
        </p:txBody>
      </p:sp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0C31AD8E-476D-4679-B6B2-39053D791446}"/>
              </a:ext>
            </a:extLst>
          </p:cNvPr>
          <p:cNvSpPr/>
          <p:nvPr/>
        </p:nvSpPr>
        <p:spPr>
          <a:xfrm>
            <a:off x="4000500" y="3084835"/>
            <a:ext cx="3848100" cy="8382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/>
              <a:t>צוות 4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4975BE38-DF6D-46CD-9184-8C5DAD5E65CB}"/>
              </a:ext>
            </a:extLst>
          </p:cNvPr>
          <p:cNvSpPr/>
          <p:nvPr/>
        </p:nvSpPr>
        <p:spPr>
          <a:xfrm>
            <a:off x="4000500" y="4178590"/>
            <a:ext cx="3848100" cy="111730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/>
              <a:t>שחר </a:t>
            </a:r>
            <a:r>
              <a:rPr lang="he-IL" sz="2000" dirty="0" err="1"/>
              <a:t>בץ</a:t>
            </a:r>
            <a:endParaRPr lang="he-IL" sz="2000" dirty="0"/>
          </a:p>
          <a:p>
            <a:pPr algn="ctr"/>
            <a:r>
              <a:rPr lang="he-IL" sz="2000" dirty="0"/>
              <a:t>שלומי בן מוחה</a:t>
            </a:r>
          </a:p>
          <a:p>
            <a:pPr algn="ctr"/>
            <a:r>
              <a:rPr lang="he-IL" sz="2000" dirty="0"/>
              <a:t>אביעד אטיה</a:t>
            </a:r>
          </a:p>
        </p:txBody>
      </p:sp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id="{E8DDF180-FFD8-4FC7-A50E-FEDFF476B35F}"/>
              </a:ext>
            </a:extLst>
          </p:cNvPr>
          <p:cNvSpPr/>
          <p:nvPr/>
        </p:nvSpPr>
        <p:spPr>
          <a:xfrm>
            <a:off x="4000500" y="5510431"/>
            <a:ext cx="3848100" cy="59047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/>
              <a:t>מדריך מוביל : אבי אלמוג</a:t>
            </a:r>
          </a:p>
        </p:txBody>
      </p:sp>
      <p:sp>
        <p:nvSpPr>
          <p:cNvPr id="10" name="מציין מיקום של תאריך 9">
            <a:extLst>
              <a:ext uri="{FF2B5EF4-FFF2-40B4-BE49-F238E27FC236}">
                <a16:creationId xmlns:a16="http://schemas.microsoft.com/office/drawing/2014/main" id="{E81B4326-901B-4526-A5D8-ED0238028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B6DC0-C305-45D8-B3A6-BF6415609858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11" name="מציין מיקום של כותרת תחתונה 10">
            <a:extLst>
              <a:ext uri="{FF2B5EF4-FFF2-40B4-BE49-F238E27FC236}">
                <a16:creationId xmlns:a16="http://schemas.microsoft.com/office/drawing/2014/main" id="{E1274261-1701-4C0C-8804-C467A9234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12" name="מציין מיקום של מספר שקופית 11">
            <a:extLst>
              <a:ext uri="{FF2B5EF4-FFF2-40B4-BE49-F238E27FC236}">
                <a16:creationId xmlns:a16="http://schemas.microsoft.com/office/drawing/2014/main" id="{60905848-07E5-4D58-9635-69061159A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96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8206EDD-6389-49EE-9152-8F566C87D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1576"/>
            <a:ext cx="10515600" cy="914396"/>
          </a:xfrm>
        </p:spPr>
        <p:txBody>
          <a:bodyPr>
            <a:normAutofit fontScale="90000"/>
          </a:bodyPr>
          <a:lstStyle/>
          <a:p>
            <a:pPr algn="ctr"/>
            <a:r>
              <a:rPr lang="he-IL"/>
              <a:t>סיכום</a:t>
            </a:r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CF6A8F08-4022-47A9-82AB-340013A51056}"/>
              </a:ext>
            </a:extLst>
          </p:cNvPr>
          <p:cNvSpPr/>
          <p:nvPr/>
        </p:nvSpPr>
        <p:spPr>
          <a:xfrm>
            <a:off x="3581400" y="1648968"/>
            <a:ext cx="5127594" cy="27499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latin typeface="Aharoni" panose="02010803020104030203" pitchFamily="2" charset="-79"/>
                <a:cs typeface="Aharoni" panose="02010803020104030203" pitchFamily="2" charset="-79"/>
              </a:rPr>
              <a:t>המורכבות הקפריסאית מהווה הזדמנות לסיכום הפרק הגלובלי תוך כדי הצצה לוקלית לקראת הפרק הישראלי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5B5D21B5-3003-4DF5-8CC9-82FDCC599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D510-4A95-4AC1-89D0-DA97D339E4AF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14" name="מציין מיקום של כותרת תחתונה 13">
            <a:extLst>
              <a:ext uri="{FF2B5EF4-FFF2-40B4-BE49-F238E27FC236}">
                <a16:creationId xmlns:a16="http://schemas.microsoft.com/office/drawing/2014/main" id="{D4FCBB79-24D8-4721-BEE3-BB2D1FD43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15" name="מציין מיקום של מספר שקופית 14">
            <a:extLst>
              <a:ext uri="{FF2B5EF4-FFF2-40B4-BE49-F238E27FC236}">
                <a16:creationId xmlns:a16="http://schemas.microsoft.com/office/drawing/2014/main" id="{C1D6232F-2A9A-478D-9C07-4476CB0DD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9187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8206EDD-6389-49EE-9152-8F566C87D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1576"/>
            <a:ext cx="10515600" cy="914396"/>
          </a:xfrm>
        </p:spPr>
        <p:txBody>
          <a:bodyPr>
            <a:normAutofit fontScale="90000"/>
          </a:bodyPr>
          <a:lstStyle/>
          <a:p>
            <a:pPr algn="ctr"/>
            <a:r>
              <a:rPr lang="he-IL"/>
              <a:t>התייחסויות</a:t>
            </a:r>
          </a:p>
        </p:txBody>
      </p:sp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id="{16289598-466A-40E4-B6B7-45C16F68926E}"/>
              </a:ext>
            </a:extLst>
          </p:cNvPr>
          <p:cNvSpPr/>
          <p:nvPr/>
        </p:nvSpPr>
        <p:spPr>
          <a:xfrm>
            <a:off x="6282655" y="2194807"/>
            <a:ext cx="1870745" cy="66273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חברי הפורום</a:t>
            </a:r>
            <a:endParaRPr lang="he-IL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מלבן: פינות מעוגלות 10">
            <a:extLst>
              <a:ext uri="{FF2B5EF4-FFF2-40B4-BE49-F238E27FC236}">
                <a16:creationId xmlns:a16="http://schemas.microsoft.com/office/drawing/2014/main" id="{98C3C923-2DF3-4BFC-8388-C5DC107FA0A3}"/>
              </a:ext>
            </a:extLst>
          </p:cNvPr>
          <p:cNvSpPr/>
          <p:nvPr/>
        </p:nvSpPr>
        <p:spPr>
          <a:xfrm>
            <a:off x="4081943" y="2194807"/>
            <a:ext cx="1870745" cy="66273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3 דקות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A307D09C-1381-4E07-A554-B2BD731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23FB-2535-4499-B309-64C99690800B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14" name="מציין מיקום של כותרת תחתונה 13">
            <a:extLst>
              <a:ext uri="{FF2B5EF4-FFF2-40B4-BE49-F238E27FC236}">
                <a16:creationId xmlns:a16="http://schemas.microsoft.com/office/drawing/2014/main" id="{7F77A399-7771-4AEB-A8A7-915A8EFA6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15" name="מציין מיקום של מספר שקופית 14">
            <a:extLst>
              <a:ext uri="{FF2B5EF4-FFF2-40B4-BE49-F238E27FC236}">
                <a16:creationId xmlns:a16="http://schemas.microsoft.com/office/drawing/2014/main" id="{8CCBFB6B-DE20-41DB-A947-8E3A4D91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6212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8206EDD-6389-49EE-9152-8F566C87D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6273" y="1191237"/>
            <a:ext cx="7928295" cy="3263317"/>
          </a:xfrm>
        </p:spPr>
        <p:txBody>
          <a:bodyPr>
            <a:normAutofit/>
          </a:bodyPr>
          <a:lstStyle/>
          <a:p>
            <a:pPr algn="ctr"/>
            <a:r>
              <a:rPr lang="he-IL" sz="11500"/>
              <a:t>סיכום אלוף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71C4B98B-CAB6-46E0-9A82-B09A196F8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9148-9260-4A96-9AB0-F6E01B97D22B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14" name="מציין מיקום של כותרת תחתונה 13">
            <a:extLst>
              <a:ext uri="{FF2B5EF4-FFF2-40B4-BE49-F238E27FC236}">
                <a16:creationId xmlns:a16="http://schemas.microsoft.com/office/drawing/2014/main" id="{0C2A6AD3-1A81-431C-AF2A-A2803295B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15" name="מציין מיקום של מספר שקופית 14">
            <a:extLst>
              <a:ext uri="{FF2B5EF4-FFF2-40B4-BE49-F238E27FC236}">
                <a16:creationId xmlns:a16="http://schemas.microsoft.com/office/drawing/2014/main" id="{EF135A8B-6F79-45C7-9BAC-A76D18F4D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1598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F594897-8BDC-4D52-958A-268D876BE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ספרות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70BEE45-A52D-4EB7-AE7F-8C24B4EFC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>
                <a:hlinkClick r:id="rId2"/>
              </a:rPr>
              <a:t>http://www.mfa.gov.cy/mfa/mfa2016.nsf/mfa74_en/mfa74_en?OpenDocument</a:t>
            </a:r>
            <a:endParaRPr lang="he-IL"/>
          </a:p>
          <a:p>
            <a:r>
              <a:rPr lang="en-US">
                <a:hlinkClick r:id="rId3"/>
              </a:rPr>
              <a:t>https://www.cia.gov/library/publications/the-world-factbook/geos/cy.html</a:t>
            </a:r>
            <a:endParaRPr lang="he-IL"/>
          </a:p>
          <a:p>
            <a:r>
              <a:rPr lang="en-US">
                <a:hlinkClick r:id="rId4"/>
              </a:rPr>
              <a:t>https://www.oxfordresearchgroup.org.uk/blog/the-cyprus-problem-why-solve-a-comfortable-conflict</a:t>
            </a:r>
            <a:endParaRPr lang="en-US"/>
          </a:p>
          <a:p>
            <a:r>
              <a:rPr lang="en-US">
                <a:hlinkClick r:id="rId5"/>
              </a:rPr>
              <a:t>https://foreignpolicy.com/2019/07/25/turkeys-big-energy-grab-cyprus-gas-aphrodite-calypso-eni-exxon/</a:t>
            </a:r>
            <a:endParaRPr lang="en-US"/>
          </a:p>
          <a:p>
            <a:r>
              <a:rPr lang="en-US">
                <a:hlinkClick r:id="rId6"/>
              </a:rPr>
              <a:t>https://www.tandfonline.com/doi/abs/10.1080/03071847.2014.912809</a:t>
            </a:r>
            <a:endParaRPr lang="en-US"/>
          </a:p>
          <a:p>
            <a:r>
              <a:rPr lang="en-US">
                <a:hlinkClick r:id="rId7"/>
              </a:rPr>
              <a:t>https://books.google.com/books?hl=en&amp;lr=&amp;id=9ipwAgAAQBAJ&amp;oi=fnd&amp;pg=PP1&amp;dq=cyprus+problem&amp;ots=sDupTgewEP&amp;sig=7ft2x4lf48M58KzqAEUz2PjAw1g</a:t>
            </a:r>
            <a:endParaRPr lang="he-IL"/>
          </a:p>
          <a:p>
            <a:endParaRPr lang="he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EF9719F-1B29-40AF-B616-AC7DF5A2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D042-8E43-41B6-9150-9826AE3A30D2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395DACB-BE7E-4E19-A0FB-8CE552615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7BCF90B-7C3E-417A-BA1C-FFB7AB730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2354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8206EDD-6389-49EE-9152-8F566C87D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1576"/>
            <a:ext cx="10515600" cy="914396"/>
          </a:xfrm>
        </p:spPr>
        <p:txBody>
          <a:bodyPr>
            <a:normAutofit fontScale="90000"/>
          </a:bodyPr>
          <a:lstStyle/>
          <a:p>
            <a:pPr algn="ctr"/>
            <a:r>
              <a:rPr lang="he-IL"/>
              <a:t>מבנה ההצגה</a:t>
            </a:r>
          </a:p>
        </p:txBody>
      </p:sp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61144EEE-143A-4126-9839-ACF4E91414DB}"/>
              </a:ext>
            </a:extLst>
          </p:cNvPr>
          <p:cNvSpPr/>
          <p:nvPr/>
        </p:nvSpPr>
        <p:spPr>
          <a:xfrm>
            <a:off x="6241407" y="1648968"/>
            <a:ext cx="1870746" cy="4190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מטרה</a:t>
            </a:r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7E760D09-752B-4A2B-B38F-E2D7A7776551}"/>
              </a:ext>
            </a:extLst>
          </p:cNvPr>
          <p:cNvSpPr/>
          <p:nvPr/>
        </p:nvSpPr>
        <p:spPr>
          <a:xfrm>
            <a:off x="6241408" y="2230494"/>
            <a:ext cx="1870745" cy="4209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שאלות מחקר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1FEF48ED-03D9-488A-9A52-BA10C836AEA6}"/>
              </a:ext>
            </a:extLst>
          </p:cNvPr>
          <p:cNvSpPr/>
          <p:nvPr/>
        </p:nvSpPr>
        <p:spPr>
          <a:xfrm>
            <a:off x="6241407" y="2812996"/>
            <a:ext cx="1870745" cy="4209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לו"ז הכנה</a:t>
            </a:r>
          </a:p>
        </p:txBody>
      </p:sp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id="{A700EC6E-C68E-44F7-A436-12BE8BA819D8}"/>
              </a:ext>
            </a:extLst>
          </p:cNvPr>
          <p:cNvSpPr/>
          <p:nvPr/>
        </p:nvSpPr>
        <p:spPr>
          <a:xfrm>
            <a:off x="6241407" y="3395498"/>
            <a:ext cx="1870745" cy="4209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סיור</a:t>
            </a:r>
          </a:p>
        </p:txBody>
      </p:sp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id="{16289598-466A-40E4-B6B7-45C16F68926E}"/>
              </a:ext>
            </a:extLst>
          </p:cNvPr>
          <p:cNvSpPr/>
          <p:nvPr/>
        </p:nvSpPr>
        <p:spPr>
          <a:xfrm>
            <a:off x="6241409" y="4560502"/>
            <a:ext cx="1870745" cy="66273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התייחסויות</a:t>
            </a:r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8D859474-A157-4FA9-8F6A-D6AFFA416CF7}"/>
              </a:ext>
            </a:extLst>
          </p:cNvPr>
          <p:cNvSpPr/>
          <p:nvPr/>
        </p:nvSpPr>
        <p:spPr>
          <a:xfrm>
            <a:off x="6241408" y="5418978"/>
            <a:ext cx="1870745" cy="66273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סיכום אלוף</a:t>
            </a:r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CF6A8F08-4022-47A9-82AB-340013A51056}"/>
              </a:ext>
            </a:extLst>
          </p:cNvPr>
          <p:cNvSpPr/>
          <p:nvPr/>
        </p:nvSpPr>
        <p:spPr>
          <a:xfrm>
            <a:off x="4040697" y="1648968"/>
            <a:ext cx="1870746" cy="27499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12 דקות</a:t>
            </a:r>
          </a:p>
        </p:txBody>
      </p:sp>
      <p:sp>
        <p:nvSpPr>
          <p:cNvPr id="11" name="מלבן: פינות מעוגלות 10">
            <a:extLst>
              <a:ext uri="{FF2B5EF4-FFF2-40B4-BE49-F238E27FC236}">
                <a16:creationId xmlns:a16="http://schemas.microsoft.com/office/drawing/2014/main" id="{98C3C923-2DF3-4BFC-8388-C5DC107FA0A3}"/>
              </a:ext>
            </a:extLst>
          </p:cNvPr>
          <p:cNvSpPr/>
          <p:nvPr/>
        </p:nvSpPr>
        <p:spPr>
          <a:xfrm>
            <a:off x="4040697" y="4560502"/>
            <a:ext cx="1870745" cy="66273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3 דקות</a:t>
            </a:r>
          </a:p>
        </p:txBody>
      </p:sp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CE8809CE-724A-4FC3-8229-B407AF118B04}"/>
              </a:ext>
            </a:extLst>
          </p:cNvPr>
          <p:cNvSpPr/>
          <p:nvPr/>
        </p:nvSpPr>
        <p:spPr>
          <a:xfrm>
            <a:off x="4040697" y="5418978"/>
            <a:ext cx="1870745" cy="66273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5 דקות</a:t>
            </a:r>
          </a:p>
        </p:txBody>
      </p:sp>
      <p:sp>
        <p:nvSpPr>
          <p:cNvPr id="13" name="מלבן: פינות מעוגלות 12">
            <a:extLst>
              <a:ext uri="{FF2B5EF4-FFF2-40B4-BE49-F238E27FC236}">
                <a16:creationId xmlns:a16="http://schemas.microsoft.com/office/drawing/2014/main" id="{EA326496-0002-4652-B26B-40F903F32E7E}"/>
              </a:ext>
            </a:extLst>
          </p:cNvPr>
          <p:cNvSpPr/>
          <p:nvPr/>
        </p:nvSpPr>
        <p:spPr>
          <a:xfrm>
            <a:off x="6241407" y="3978000"/>
            <a:ext cx="1870745" cy="4209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סיכום</a:t>
            </a:r>
          </a:p>
        </p:txBody>
      </p:sp>
      <p:sp>
        <p:nvSpPr>
          <p:cNvPr id="14" name="מציין מיקום של תאריך 13">
            <a:extLst>
              <a:ext uri="{FF2B5EF4-FFF2-40B4-BE49-F238E27FC236}">
                <a16:creationId xmlns:a16="http://schemas.microsoft.com/office/drawing/2014/main" id="{3DE610EA-3FA5-4E0D-8AA0-56A8A1D62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DE391-C6C6-4E5B-B110-1EB370361527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15" name="מציין מיקום של כותרת תחתונה 14">
            <a:extLst>
              <a:ext uri="{FF2B5EF4-FFF2-40B4-BE49-F238E27FC236}">
                <a16:creationId xmlns:a16="http://schemas.microsoft.com/office/drawing/2014/main" id="{DE612FAE-10B1-4DE4-BCEA-BB25792E0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16" name="מציין מיקום של מספר שקופית 15">
            <a:extLst>
              <a:ext uri="{FF2B5EF4-FFF2-40B4-BE49-F238E27FC236}">
                <a16:creationId xmlns:a16="http://schemas.microsoft.com/office/drawing/2014/main" id="{C15AB132-F008-432A-BF1B-E5AF10B09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1105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תמונה 15">
            <a:extLst>
              <a:ext uri="{FF2B5EF4-FFF2-40B4-BE49-F238E27FC236}">
                <a16:creationId xmlns:a16="http://schemas.microsoft.com/office/drawing/2014/main" id="{DD4FB052-A8A4-4559-B85D-27BD032912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69" t="13559" r="20072" b="12592"/>
          <a:stretch/>
        </p:blipFill>
        <p:spPr>
          <a:xfrm>
            <a:off x="3768512" y="2057297"/>
            <a:ext cx="6846358" cy="4481615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D8206EDD-6389-49EE-9152-8F566C87D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454"/>
            <a:ext cx="10515600" cy="914396"/>
          </a:xfrm>
        </p:spPr>
        <p:txBody>
          <a:bodyPr>
            <a:normAutofit fontScale="90000"/>
          </a:bodyPr>
          <a:lstStyle/>
          <a:p>
            <a:pPr algn="ctr"/>
            <a:r>
              <a:rPr lang="he-IL"/>
              <a:t>מטרה</a:t>
            </a:r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CF6A8F08-4022-47A9-82AB-340013A51056}"/>
              </a:ext>
            </a:extLst>
          </p:cNvPr>
          <p:cNvSpPr/>
          <p:nvPr/>
        </p:nvSpPr>
        <p:spPr>
          <a:xfrm>
            <a:off x="2788291" y="964766"/>
            <a:ext cx="6615418" cy="160226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latin typeface="Aharoni" panose="02010803020104030203" pitchFamily="2" charset="-79"/>
                <a:cs typeface="Aharoni" panose="02010803020104030203" pitchFamily="2" charset="-79"/>
              </a:rPr>
              <a:t>הכרות עם סוגיות בביטחון לאומי באמצעות חקר המקרה הקפריסאי ובחינת הזיקות ויחסי הגומלין עם ישראל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39551BA-5F49-4AED-9D9F-9538A2E3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562B-39D8-4AF4-9BDD-65AF003B12C1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14" name="מציין מיקום של כותרת תחתונה 13">
            <a:extLst>
              <a:ext uri="{FF2B5EF4-FFF2-40B4-BE49-F238E27FC236}">
                <a16:creationId xmlns:a16="http://schemas.microsoft.com/office/drawing/2014/main" id="{7FEE27C0-36C6-4A92-9F5E-C743DF041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15" name="מציין מיקום של מספר שקופית 14">
            <a:extLst>
              <a:ext uri="{FF2B5EF4-FFF2-40B4-BE49-F238E27FC236}">
                <a16:creationId xmlns:a16="http://schemas.microsoft.com/office/drawing/2014/main" id="{28C95E58-EFF7-4973-841F-8D193C6E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4870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8206EDD-6389-49EE-9152-8F566C87D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1576"/>
            <a:ext cx="10515600" cy="914396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/>
              <a:t>שאלות מחקר</a:t>
            </a:r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8D859474-A157-4FA9-8F6A-D6AFFA416CF7}"/>
              </a:ext>
            </a:extLst>
          </p:cNvPr>
          <p:cNvSpPr/>
          <p:nvPr/>
        </p:nvSpPr>
        <p:spPr>
          <a:xfrm>
            <a:off x="6090401" y="2267010"/>
            <a:ext cx="4496501" cy="76012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latin typeface="Aharoni" panose="02010803020104030203" pitchFamily="2" charset="-79"/>
                <a:cs typeface="Aharoni" panose="02010803020104030203" pitchFamily="2" charset="-79"/>
              </a:rPr>
              <a:t>המתחים הבינ"ל ברמה המדינית</a:t>
            </a:r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CF6A8F08-4022-47A9-82AB-340013A51056}"/>
              </a:ext>
            </a:extLst>
          </p:cNvPr>
          <p:cNvSpPr/>
          <p:nvPr/>
        </p:nvSpPr>
        <p:spPr>
          <a:xfrm>
            <a:off x="2399251" y="1294701"/>
            <a:ext cx="8193249" cy="76012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latin typeface="Aharoni" panose="02010803020104030203" pitchFamily="2" charset="-79"/>
                <a:cs typeface="Aharoni" panose="02010803020104030203" pitchFamily="2" charset="-79"/>
              </a:rPr>
              <a:t>מהם </a:t>
            </a:r>
            <a:r>
              <a:rPr lang="he-IL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האתגרים וההזדמנויות </a:t>
            </a:r>
            <a:r>
              <a:rPr lang="he-IL" sz="2400" dirty="0">
                <a:latin typeface="Aharoni" panose="02010803020104030203" pitchFamily="2" charset="-79"/>
                <a:cs typeface="Aharoni" panose="02010803020104030203" pitchFamily="2" charset="-79"/>
              </a:rPr>
              <a:t>במעמדה הגיאואסטרגי של קפריסין במיקוד על משק האנרגיה והסוגייה האתנית-פנימית?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78573EE5-BC4D-415D-9CFE-5B0592360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901B-68E6-498E-B067-28CE5D673ED2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14" name="מציין מיקום של כותרת תחתונה 13">
            <a:extLst>
              <a:ext uri="{FF2B5EF4-FFF2-40B4-BE49-F238E27FC236}">
                <a16:creationId xmlns:a16="http://schemas.microsoft.com/office/drawing/2014/main" id="{26C599D3-EA5A-4D95-9720-5C298968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  <a:endParaRPr lang="he-IL" dirty="0"/>
          </a:p>
        </p:txBody>
      </p:sp>
      <p:sp>
        <p:nvSpPr>
          <p:cNvPr id="15" name="מציין מיקום של מספר שקופית 14">
            <a:extLst>
              <a:ext uri="{FF2B5EF4-FFF2-40B4-BE49-F238E27FC236}">
                <a16:creationId xmlns:a16="http://schemas.microsoft.com/office/drawing/2014/main" id="{723878AF-0E70-48AC-9E85-8F0B71C1B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4</a:t>
            </a:fld>
            <a:endParaRPr lang="he-IL"/>
          </a:p>
        </p:txBody>
      </p:sp>
      <p:sp>
        <p:nvSpPr>
          <p:cNvPr id="16" name="מלבן: פינות מעוגלות 15">
            <a:extLst>
              <a:ext uri="{FF2B5EF4-FFF2-40B4-BE49-F238E27FC236}">
                <a16:creationId xmlns:a16="http://schemas.microsoft.com/office/drawing/2014/main" id="{2C1FFA5E-EB9E-4311-9F1D-6865E7E82BCC}"/>
              </a:ext>
            </a:extLst>
          </p:cNvPr>
          <p:cNvSpPr/>
          <p:nvPr/>
        </p:nvSpPr>
        <p:spPr>
          <a:xfrm>
            <a:off x="6090403" y="3240311"/>
            <a:ext cx="4502094" cy="760122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הסוגיות הכלכליות בדגש על סוגיות האנרגיה</a:t>
            </a:r>
            <a:r>
              <a:rPr lang="en-US" sz="2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r>
              <a:rPr lang="he-IL" sz="2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והשקעות זרות</a:t>
            </a:r>
          </a:p>
        </p:txBody>
      </p:sp>
      <p:sp>
        <p:nvSpPr>
          <p:cNvPr id="17" name="מלבן: פינות מעוגלות 16">
            <a:extLst>
              <a:ext uri="{FF2B5EF4-FFF2-40B4-BE49-F238E27FC236}">
                <a16:creationId xmlns:a16="http://schemas.microsoft.com/office/drawing/2014/main" id="{10C149AA-1449-4D83-BB80-205EE8DFE90E}"/>
              </a:ext>
            </a:extLst>
          </p:cNvPr>
          <p:cNvSpPr/>
          <p:nvPr/>
        </p:nvSpPr>
        <p:spPr>
          <a:xfrm>
            <a:off x="6096000" y="5052409"/>
            <a:ext cx="4496500" cy="76012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latin typeface="Aharoni" panose="02010803020104030203" pitchFamily="2" charset="-79"/>
                <a:cs typeface="Aharoni" panose="02010803020104030203" pitchFamily="2" charset="-79"/>
              </a:rPr>
              <a:t>נוכחות בריטית לאומית וצבאית</a:t>
            </a:r>
          </a:p>
        </p:txBody>
      </p:sp>
      <p:sp>
        <p:nvSpPr>
          <p:cNvPr id="18" name="מלבן: פינות מעוגלות 17">
            <a:extLst>
              <a:ext uri="{FF2B5EF4-FFF2-40B4-BE49-F238E27FC236}">
                <a16:creationId xmlns:a16="http://schemas.microsoft.com/office/drawing/2014/main" id="{0BEF0EC5-BAA3-4585-8E29-5A541CDFA620}"/>
              </a:ext>
            </a:extLst>
          </p:cNvPr>
          <p:cNvSpPr/>
          <p:nvPr/>
        </p:nvSpPr>
        <p:spPr>
          <a:xfrm>
            <a:off x="6095997" y="4126714"/>
            <a:ext cx="4496500" cy="760122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חקירת הסכסוך האתני הפנימי והשלכותיו</a:t>
            </a:r>
          </a:p>
        </p:txBody>
      </p:sp>
      <p:sp>
        <p:nvSpPr>
          <p:cNvPr id="19" name="מלבן: פינות מעוגלות 18">
            <a:extLst>
              <a:ext uri="{FF2B5EF4-FFF2-40B4-BE49-F238E27FC236}">
                <a16:creationId xmlns:a16="http://schemas.microsoft.com/office/drawing/2014/main" id="{D9DF4680-0383-4DC5-8440-D23B6D2459AB}"/>
              </a:ext>
            </a:extLst>
          </p:cNvPr>
          <p:cNvSpPr/>
          <p:nvPr/>
        </p:nvSpPr>
        <p:spPr>
          <a:xfrm>
            <a:off x="2393652" y="2268001"/>
            <a:ext cx="3580703" cy="7601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הציר המדיני-גלובלי</a:t>
            </a:r>
          </a:p>
        </p:txBody>
      </p:sp>
      <p:sp>
        <p:nvSpPr>
          <p:cNvPr id="20" name="מלבן: פינות מעוגלות 19">
            <a:extLst>
              <a:ext uri="{FF2B5EF4-FFF2-40B4-BE49-F238E27FC236}">
                <a16:creationId xmlns:a16="http://schemas.microsoft.com/office/drawing/2014/main" id="{5CBE9BD1-FE8B-41AB-A752-0037684ADBAC}"/>
              </a:ext>
            </a:extLst>
          </p:cNvPr>
          <p:cNvSpPr/>
          <p:nvPr/>
        </p:nvSpPr>
        <p:spPr>
          <a:xfrm>
            <a:off x="2393652" y="3240311"/>
            <a:ext cx="3580703" cy="76012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הציר הכלכלי</a:t>
            </a:r>
          </a:p>
        </p:txBody>
      </p:sp>
      <p:sp>
        <p:nvSpPr>
          <p:cNvPr id="21" name="מלבן: פינות מעוגלות 20">
            <a:extLst>
              <a:ext uri="{FF2B5EF4-FFF2-40B4-BE49-F238E27FC236}">
                <a16:creationId xmlns:a16="http://schemas.microsoft.com/office/drawing/2014/main" id="{4C101B1B-AABB-446C-BC55-5179DB089720}"/>
              </a:ext>
            </a:extLst>
          </p:cNvPr>
          <p:cNvSpPr/>
          <p:nvPr/>
        </p:nvSpPr>
        <p:spPr>
          <a:xfrm>
            <a:off x="2399248" y="5052409"/>
            <a:ext cx="3580703" cy="7601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הציר הגנה לאומית</a:t>
            </a:r>
          </a:p>
        </p:txBody>
      </p:sp>
      <p:sp>
        <p:nvSpPr>
          <p:cNvPr id="22" name="מלבן: פינות מעוגלות 21">
            <a:extLst>
              <a:ext uri="{FF2B5EF4-FFF2-40B4-BE49-F238E27FC236}">
                <a16:creationId xmlns:a16="http://schemas.microsoft.com/office/drawing/2014/main" id="{C8E80268-344D-4152-96DB-A9F543A17789}"/>
              </a:ext>
            </a:extLst>
          </p:cNvPr>
          <p:cNvSpPr/>
          <p:nvPr/>
        </p:nvSpPr>
        <p:spPr>
          <a:xfrm>
            <a:off x="2399244" y="4126714"/>
            <a:ext cx="3580703" cy="76012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הציר החברתי</a:t>
            </a:r>
          </a:p>
        </p:txBody>
      </p:sp>
    </p:spTree>
    <p:extLst>
      <p:ext uri="{BB962C8B-B14F-4D97-AF65-F5344CB8AC3E}">
        <p14:creationId xmlns:p14="http://schemas.microsoft.com/office/powerpoint/2010/main" val="92662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EDAC8E-D038-485B-8589-BC32ACA53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עקרונות הכנה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760C1D2-3987-40D7-A9C1-9A50394DA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פיצול הצוות לחוליות המובילות את טעינת הצוות והסבר בשטח</a:t>
            </a:r>
          </a:p>
          <a:p>
            <a:r>
              <a:rPr lang="he-IL" dirty="0"/>
              <a:t>כל חוליה עוסקת בחתך ייעודי בהסתכלות על:</a:t>
            </a:r>
          </a:p>
          <a:p>
            <a:pPr lvl="1"/>
            <a:r>
              <a:rPr lang="he-IL" dirty="0">
                <a:solidFill>
                  <a:schemeClr val="accent1">
                    <a:lumMod val="75000"/>
                  </a:schemeClr>
                </a:solidFill>
              </a:rPr>
              <a:t>הפן האסטרטגי</a:t>
            </a:r>
          </a:p>
          <a:p>
            <a:pPr lvl="1"/>
            <a:r>
              <a:rPr lang="he-IL" dirty="0">
                <a:solidFill>
                  <a:schemeClr val="accent1">
                    <a:lumMod val="75000"/>
                  </a:schemeClr>
                </a:solidFill>
              </a:rPr>
              <a:t>ארבעת השחקנים הראשיים – קפריסין, יוון, תורכיה, בריטניה</a:t>
            </a:r>
          </a:p>
          <a:p>
            <a:r>
              <a:rPr lang="he-IL" dirty="0"/>
              <a:t>דמויות מפתח להבנת הסוגייה:</a:t>
            </a:r>
          </a:p>
          <a:p>
            <a:pPr lvl="1"/>
            <a:r>
              <a:rPr lang="he-IL" dirty="0">
                <a:solidFill>
                  <a:schemeClr val="accent1">
                    <a:lumMod val="75000"/>
                  </a:schemeClr>
                </a:solidFill>
              </a:rPr>
              <a:t>פרופ' יוסי בן ארצי</a:t>
            </a:r>
          </a:p>
          <a:p>
            <a:pPr lvl="1"/>
            <a:r>
              <a:rPr lang="he-IL" dirty="0">
                <a:solidFill>
                  <a:schemeClr val="accent1">
                    <a:lumMod val="75000"/>
                  </a:schemeClr>
                </a:solidFill>
              </a:rPr>
              <a:t>שגרירת קפריסין בישראל</a:t>
            </a:r>
          </a:p>
          <a:p>
            <a:pPr lvl="1"/>
            <a:r>
              <a:rPr lang="he-IL" dirty="0">
                <a:solidFill>
                  <a:schemeClr val="accent1">
                    <a:lumMod val="75000"/>
                  </a:schemeClr>
                </a:solidFill>
              </a:rPr>
              <a:t>ד"ר </a:t>
            </a:r>
            <a:r>
              <a:rPr lang="he-IL" dirty="0" smtClean="0">
                <a:solidFill>
                  <a:schemeClr val="accent1">
                    <a:lumMod val="75000"/>
                  </a:schemeClr>
                </a:solidFill>
              </a:rPr>
              <a:t>גליה </a:t>
            </a:r>
            <a:r>
              <a:rPr lang="he-IL" dirty="0" err="1">
                <a:solidFill>
                  <a:schemeClr val="accent1">
                    <a:lumMod val="75000"/>
                  </a:schemeClr>
                </a:solidFill>
              </a:rPr>
              <a:t>לינדרשטראוס</a:t>
            </a:r>
            <a:endParaRPr lang="he-IL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he-IL" dirty="0">
                <a:solidFill>
                  <a:schemeClr val="accent1">
                    <a:lumMod val="75000"/>
                  </a:schemeClr>
                </a:solidFill>
              </a:rPr>
              <a:t>נציג מוביל בשוק האנרגיה</a:t>
            </a:r>
          </a:p>
          <a:p>
            <a:pPr lvl="1"/>
            <a:r>
              <a:rPr lang="he-IL" dirty="0">
                <a:solidFill>
                  <a:schemeClr val="accent1">
                    <a:lumMod val="75000"/>
                  </a:schemeClr>
                </a:solidFill>
              </a:rPr>
              <a:t>משרד החוץ 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D03C82F-F441-488F-A58C-A1F814A4F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D042-8E43-41B6-9150-9826AE3A30D2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DD00470-CC68-476E-B64A-DDC467ADF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  <a:endParaRPr lang="he-IL" dirty="0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23EBFFE-E207-4953-9F49-0E6AB64BE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4498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8206EDD-6389-49EE-9152-8F566C87D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1576"/>
            <a:ext cx="10515600" cy="914396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/>
              <a:t>אופן העבודה בצוות</a:t>
            </a:r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8D859474-A157-4FA9-8F6A-D6AFFA416CF7}"/>
              </a:ext>
            </a:extLst>
          </p:cNvPr>
          <p:cNvSpPr/>
          <p:nvPr/>
        </p:nvSpPr>
        <p:spPr>
          <a:xfrm>
            <a:off x="6096000" y="2210572"/>
            <a:ext cx="4496501" cy="76012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המתחים הבינ"ל ברמה המדינית</a:t>
            </a:r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CF6A8F08-4022-47A9-82AB-340013A51056}"/>
              </a:ext>
            </a:extLst>
          </p:cNvPr>
          <p:cNvSpPr/>
          <p:nvPr/>
        </p:nvSpPr>
        <p:spPr>
          <a:xfrm>
            <a:off x="2399251" y="1294701"/>
            <a:ext cx="8193249" cy="76012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latin typeface="Aharoni" panose="02010803020104030203" pitchFamily="2" charset="-79"/>
                <a:cs typeface="Aharoni" panose="02010803020104030203" pitchFamily="2" charset="-79"/>
              </a:rPr>
              <a:t>חלוקת הצוות לחוליות עפ"י הצירים השונים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78573EE5-BC4D-415D-9CFE-5B0592360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901B-68E6-498E-B067-28CE5D673ED2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14" name="מציין מיקום של כותרת תחתונה 13">
            <a:extLst>
              <a:ext uri="{FF2B5EF4-FFF2-40B4-BE49-F238E27FC236}">
                <a16:creationId xmlns:a16="http://schemas.microsoft.com/office/drawing/2014/main" id="{26C599D3-EA5A-4D95-9720-5C298968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15" name="מציין מיקום של מספר שקופית 14">
            <a:extLst>
              <a:ext uri="{FF2B5EF4-FFF2-40B4-BE49-F238E27FC236}">
                <a16:creationId xmlns:a16="http://schemas.microsoft.com/office/drawing/2014/main" id="{723878AF-0E70-48AC-9E85-8F0B71C1B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6</a:t>
            </a:fld>
            <a:endParaRPr lang="he-IL"/>
          </a:p>
        </p:txBody>
      </p:sp>
      <p:sp>
        <p:nvSpPr>
          <p:cNvPr id="16" name="מלבן: פינות מעוגלות 15">
            <a:extLst>
              <a:ext uri="{FF2B5EF4-FFF2-40B4-BE49-F238E27FC236}">
                <a16:creationId xmlns:a16="http://schemas.microsoft.com/office/drawing/2014/main" id="{2C1FFA5E-EB9E-4311-9F1D-6865E7E82BCC}"/>
              </a:ext>
            </a:extLst>
          </p:cNvPr>
          <p:cNvSpPr/>
          <p:nvPr/>
        </p:nvSpPr>
        <p:spPr>
          <a:xfrm>
            <a:off x="6096001" y="3126444"/>
            <a:ext cx="4502094" cy="76012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הסוגיות הכלכליות בדגש על סוגיות האנרגיה</a:t>
            </a:r>
          </a:p>
        </p:txBody>
      </p:sp>
      <p:sp>
        <p:nvSpPr>
          <p:cNvPr id="17" name="מלבן: פינות מעוגלות 16">
            <a:extLst>
              <a:ext uri="{FF2B5EF4-FFF2-40B4-BE49-F238E27FC236}">
                <a16:creationId xmlns:a16="http://schemas.microsoft.com/office/drawing/2014/main" id="{10C149AA-1449-4D83-BB80-205EE8DFE90E}"/>
              </a:ext>
            </a:extLst>
          </p:cNvPr>
          <p:cNvSpPr/>
          <p:nvPr/>
        </p:nvSpPr>
        <p:spPr>
          <a:xfrm>
            <a:off x="6096001" y="4042316"/>
            <a:ext cx="4496500" cy="76012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נוכחות בריטית לאומית וצבאית</a:t>
            </a:r>
          </a:p>
        </p:txBody>
      </p:sp>
      <p:sp>
        <p:nvSpPr>
          <p:cNvPr id="18" name="מלבן: פינות מעוגלות 17">
            <a:extLst>
              <a:ext uri="{FF2B5EF4-FFF2-40B4-BE49-F238E27FC236}">
                <a16:creationId xmlns:a16="http://schemas.microsoft.com/office/drawing/2014/main" id="{0BEF0EC5-BAA3-4585-8E29-5A541CDFA620}"/>
              </a:ext>
            </a:extLst>
          </p:cNvPr>
          <p:cNvSpPr/>
          <p:nvPr/>
        </p:nvSpPr>
        <p:spPr>
          <a:xfrm>
            <a:off x="6096001" y="4958188"/>
            <a:ext cx="4496500" cy="76012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חקירת הסכסוך האתני הפנימי והשלכותיו</a:t>
            </a:r>
          </a:p>
        </p:txBody>
      </p:sp>
      <p:sp>
        <p:nvSpPr>
          <p:cNvPr id="19" name="מלבן: פינות מעוגלות 18">
            <a:extLst>
              <a:ext uri="{FF2B5EF4-FFF2-40B4-BE49-F238E27FC236}">
                <a16:creationId xmlns:a16="http://schemas.microsoft.com/office/drawing/2014/main" id="{D9DF4680-0383-4DC5-8440-D23B6D2459AB}"/>
              </a:ext>
            </a:extLst>
          </p:cNvPr>
          <p:cNvSpPr/>
          <p:nvPr/>
        </p:nvSpPr>
        <p:spPr>
          <a:xfrm>
            <a:off x="2399251" y="2211563"/>
            <a:ext cx="3580703" cy="7601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אופיר </a:t>
            </a:r>
            <a:r>
              <a:rPr lang="he-IL" sz="2400" b="1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לייויס</a:t>
            </a:r>
            <a:r>
              <a:rPr lang="he-IL" sz="24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, שלומי </a:t>
            </a:r>
            <a:r>
              <a:rPr lang="he-IL" sz="2400" b="1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טולדנו</a:t>
            </a:r>
            <a:endParaRPr lang="he-IL" sz="2400" b="1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0" name="מלבן: פינות מעוגלות 19">
            <a:extLst>
              <a:ext uri="{FF2B5EF4-FFF2-40B4-BE49-F238E27FC236}">
                <a16:creationId xmlns:a16="http://schemas.microsoft.com/office/drawing/2014/main" id="{5CBE9BD1-FE8B-41AB-A752-0037684ADBAC}"/>
              </a:ext>
            </a:extLst>
          </p:cNvPr>
          <p:cNvSpPr/>
          <p:nvPr/>
        </p:nvSpPr>
        <p:spPr>
          <a:xfrm>
            <a:off x="2399250" y="3126444"/>
            <a:ext cx="3580703" cy="7601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סימה שפיצר, אביעד אטיה</a:t>
            </a:r>
          </a:p>
        </p:txBody>
      </p:sp>
      <p:sp>
        <p:nvSpPr>
          <p:cNvPr id="21" name="מלבן: פינות מעוגלות 20">
            <a:extLst>
              <a:ext uri="{FF2B5EF4-FFF2-40B4-BE49-F238E27FC236}">
                <a16:creationId xmlns:a16="http://schemas.microsoft.com/office/drawing/2014/main" id="{4C101B1B-AABB-446C-BC55-5179DB089720}"/>
              </a:ext>
            </a:extLst>
          </p:cNvPr>
          <p:cNvSpPr/>
          <p:nvPr/>
        </p:nvSpPr>
        <p:spPr>
          <a:xfrm>
            <a:off x="2399249" y="4042316"/>
            <a:ext cx="3580703" cy="7601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עמית ימין, שלומי בן מוחה</a:t>
            </a:r>
          </a:p>
        </p:txBody>
      </p:sp>
      <p:sp>
        <p:nvSpPr>
          <p:cNvPr id="22" name="מלבן: פינות מעוגלות 21">
            <a:extLst>
              <a:ext uri="{FF2B5EF4-FFF2-40B4-BE49-F238E27FC236}">
                <a16:creationId xmlns:a16="http://schemas.microsoft.com/office/drawing/2014/main" id="{C8E80268-344D-4152-96DB-A9F543A17789}"/>
              </a:ext>
            </a:extLst>
          </p:cNvPr>
          <p:cNvSpPr/>
          <p:nvPr/>
        </p:nvSpPr>
        <p:spPr>
          <a:xfrm>
            <a:off x="2399248" y="4958188"/>
            <a:ext cx="3580703" cy="7601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מיכל </a:t>
            </a:r>
            <a:r>
              <a:rPr lang="he-IL" sz="2400" b="1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מסטיי</a:t>
            </a:r>
            <a:r>
              <a:rPr lang="he-IL" sz="24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, בני דה-לוי</a:t>
            </a:r>
          </a:p>
        </p:txBody>
      </p:sp>
      <p:sp>
        <p:nvSpPr>
          <p:cNvPr id="4" name="מלבן: פינות מעוגלות 3">
            <a:hlinkClick r:id="rId2" action="ppaction://hlinksldjump"/>
            <a:extLst>
              <a:ext uri="{FF2B5EF4-FFF2-40B4-BE49-F238E27FC236}">
                <a16:creationId xmlns:a16="http://schemas.microsoft.com/office/drawing/2014/main" id="{EC64462A-76AF-4547-86E3-81153ACFE887}"/>
              </a:ext>
            </a:extLst>
          </p:cNvPr>
          <p:cNvSpPr/>
          <p:nvPr/>
        </p:nvSpPr>
        <p:spPr>
          <a:xfrm>
            <a:off x="1282390" y="6378652"/>
            <a:ext cx="1315844" cy="365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הרחבה</a:t>
            </a:r>
          </a:p>
        </p:txBody>
      </p:sp>
    </p:spTree>
    <p:extLst>
      <p:ext uri="{BB962C8B-B14F-4D97-AF65-F5344CB8AC3E}">
        <p14:creationId xmlns:p14="http://schemas.microsoft.com/office/powerpoint/2010/main" val="92971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8206EDD-6389-49EE-9152-8F566C87D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073"/>
            <a:ext cx="10515600" cy="914396"/>
          </a:xfrm>
        </p:spPr>
        <p:txBody>
          <a:bodyPr>
            <a:normAutofit fontScale="90000"/>
          </a:bodyPr>
          <a:lstStyle/>
          <a:p>
            <a:pPr algn="ctr"/>
            <a:r>
              <a:rPr lang="he-IL"/>
              <a:t>לו"ז הכנה</a:t>
            </a:r>
          </a:p>
        </p:txBody>
      </p:sp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61144EEE-143A-4126-9839-ACF4E91414DB}"/>
              </a:ext>
            </a:extLst>
          </p:cNvPr>
          <p:cNvSpPr/>
          <p:nvPr/>
        </p:nvSpPr>
        <p:spPr>
          <a:xfrm>
            <a:off x="10052806" y="1157992"/>
            <a:ext cx="1870746" cy="4190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תאריך</a:t>
            </a:r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7E760D09-752B-4A2B-B38F-E2D7A7776551}"/>
              </a:ext>
            </a:extLst>
          </p:cNvPr>
          <p:cNvSpPr/>
          <p:nvPr/>
        </p:nvSpPr>
        <p:spPr>
          <a:xfrm>
            <a:off x="4837651" y="1157992"/>
            <a:ext cx="5072545" cy="4209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מטרת על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1FEF48ED-03D9-488A-9A52-BA10C836AEA6}"/>
              </a:ext>
            </a:extLst>
          </p:cNvPr>
          <p:cNvSpPr/>
          <p:nvPr/>
        </p:nvSpPr>
        <p:spPr>
          <a:xfrm>
            <a:off x="696287" y="1182344"/>
            <a:ext cx="3950520" cy="4209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מבנה עקרוני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347BF5EF-3F02-4B7C-A7AE-2B322A8787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8A39E92-9F14-4B0D-B3C5-9CE4CD61C5AE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14" name="מציין מיקום של כותרת תחתונה 13">
            <a:extLst>
              <a:ext uri="{FF2B5EF4-FFF2-40B4-BE49-F238E27FC236}">
                <a16:creationId xmlns:a16="http://schemas.microsoft.com/office/drawing/2014/main" id="{5D582394-74D4-446A-ADAE-825541074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 dirty="0"/>
              <a:t>צוות 4 - סיור אירופה</a:t>
            </a:r>
          </a:p>
        </p:txBody>
      </p:sp>
      <p:sp>
        <p:nvSpPr>
          <p:cNvPr id="15" name="מציין מיקום של מספר שקופית 14">
            <a:extLst>
              <a:ext uri="{FF2B5EF4-FFF2-40B4-BE49-F238E27FC236}">
                <a16:creationId xmlns:a16="http://schemas.microsoft.com/office/drawing/2014/main" id="{14D6BB82-B031-4677-8B4B-C74FBBB1B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FEB024D-53DD-416E-9331-44A2DC3631FF}" type="slidenum">
              <a:rPr lang="he-IL" smtClean="0"/>
              <a:t>7</a:t>
            </a:fld>
            <a:endParaRPr lang="he-IL"/>
          </a:p>
        </p:txBody>
      </p:sp>
      <p:sp>
        <p:nvSpPr>
          <p:cNvPr id="17" name="מלבן: פינות מעוגלות 16">
            <a:extLst>
              <a:ext uri="{FF2B5EF4-FFF2-40B4-BE49-F238E27FC236}">
                <a16:creationId xmlns:a16="http://schemas.microsoft.com/office/drawing/2014/main" id="{F1E5B7C3-8DD9-44A3-A71E-28AC6C99E547}"/>
              </a:ext>
            </a:extLst>
          </p:cNvPr>
          <p:cNvSpPr/>
          <p:nvPr/>
        </p:nvSpPr>
        <p:spPr>
          <a:xfrm>
            <a:off x="10052806" y="1746924"/>
            <a:ext cx="1870746" cy="4190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26/9</a:t>
            </a:r>
          </a:p>
        </p:txBody>
      </p:sp>
      <p:sp>
        <p:nvSpPr>
          <p:cNvPr id="18" name="מלבן: פינות מעוגלות 17">
            <a:extLst>
              <a:ext uri="{FF2B5EF4-FFF2-40B4-BE49-F238E27FC236}">
                <a16:creationId xmlns:a16="http://schemas.microsoft.com/office/drawing/2014/main" id="{9AD91E4E-F071-4D57-87D0-FA6746A2E6B5}"/>
              </a:ext>
            </a:extLst>
          </p:cNvPr>
          <p:cNvSpPr/>
          <p:nvPr/>
        </p:nvSpPr>
        <p:spPr>
          <a:xfrm>
            <a:off x="4789416" y="1746925"/>
            <a:ext cx="5120780" cy="10918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בניית תעודת זהות של קפריסין ומיקוד בתהליכים המרכזיים</a:t>
            </a:r>
          </a:p>
        </p:txBody>
      </p:sp>
      <p:sp>
        <p:nvSpPr>
          <p:cNvPr id="20" name="מלבן: פינות מעוגלות 19">
            <a:extLst>
              <a:ext uri="{FF2B5EF4-FFF2-40B4-BE49-F238E27FC236}">
                <a16:creationId xmlns:a16="http://schemas.microsoft.com/office/drawing/2014/main" id="{90C2B6FE-54B3-456E-9C88-01326FC3DB4B}"/>
              </a:ext>
            </a:extLst>
          </p:cNvPr>
          <p:cNvSpPr/>
          <p:nvPr/>
        </p:nvSpPr>
        <p:spPr>
          <a:xfrm>
            <a:off x="696286" y="1780463"/>
            <a:ext cx="3950521" cy="42096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latin typeface="Aharoni" panose="02010803020104030203" pitchFamily="2" charset="-79"/>
                <a:cs typeface="Aharoni" panose="02010803020104030203" pitchFamily="2" charset="-79"/>
              </a:rPr>
              <a:t>פרופסור בן ארצי</a:t>
            </a:r>
          </a:p>
        </p:txBody>
      </p:sp>
      <p:sp>
        <p:nvSpPr>
          <p:cNvPr id="21" name="מלבן: פינות מעוגלות 20">
            <a:extLst>
              <a:ext uri="{FF2B5EF4-FFF2-40B4-BE49-F238E27FC236}">
                <a16:creationId xmlns:a16="http://schemas.microsoft.com/office/drawing/2014/main" id="{6460D2F9-4A79-46D8-A201-6320A5244A1D}"/>
              </a:ext>
            </a:extLst>
          </p:cNvPr>
          <p:cNvSpPr/>
          <p:nvPr/>
        </p:nvSpPr>
        <p:spPr>
          <a:xfrm>
            <a:off x="696285" y="2355800"/>
            <a:ext cx="3950521" cy="42096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INSS</a:t>
            </a:r>
            <a:endParaRPr lang="he-IL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2" name="מלבן: פינות מעוגלות 21">
            <a:extLst>
              <a:ext uri="{FF2B5EF4-FFF2-40B4-BE49-F238E27FC236}">
                <a16:creationId xmlns:a16="http://schemas.microsoft.com/office/drawing/2014/main" id="{68701BA6-B9F4-4BFC-9D2F-A5E738E125A9}"/>
              </a:ext>
            </a:extLst>
          </p:cNvPr>
          <p:cNvSpPr/>
          <p:nvPr/>
        </p:nvSpPr>
        <p:spPr>
          <a:xfrm>
            <a:off x="10074476" y="2948786"/>
            <a:ext cx="1870746" cy="41901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3/10</a:t>
            </a:r>
          </a:p>
        </p:txBody>
      </p:sp>
      <p:sp>
        <p:nvSpPr>
          <p:cNvPr id="23" name="מלבן: פינות מעוגלות 22">
            <a:extLst>
              <a:ext uri="{FF2B5EF4-FFF2-40B4-BE49-F238E27FC236}">
                <a16:creationId xmlns:a16="http://schemas.microsoft.com/office/drawing/2014/main" id="{7AAE8A06-EE59-438A-8DB9-BA50829D3325}"/>
              </a:ext>
            </a:extLst>
          </p:cNvPr>
          <p:cNvSpPr/>
          <p:nvPr/>
        </p:nvSpPr>
        <p:spPr>
          <a:xfrm>
            <a:off x="4811086" y="2948786"/>
            <a:ext cx="5120780" cy="173717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העמקה במעמד </a:t>
            </a:r>
            <a:r>
              <a:rPr lang="he-IL" sz="240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הגיאואסטרטגי</a:t>
            </a:r>
            <a:endParaRPr lang="he-IL" sz="240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4" name="מלבן: פינות מעוגלות 23">
            <a:extLst>
              <a:ext uri="{FF2B5EF4-FFF2-40B4-BE49-F238E27FC236}">
                <a16:creationId xmlns:a16="http://schemas.microsoft.com/office/drawing/2014/main" id="{23A07B76-52A6-4F3D-B68A-997F39F661A4}"/>
              </a:ext>
            </a:extLst>
          </p:cNvPr>
          <p:cNvSpPr/>
          <p:nvPr/>
        </p:nvSpPr>
        <p:spPr>
          <a:xfrm>
            <a:off x="675312" y="2946834"/>
            <a:ext cx="3993165" cy="42096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רמ"ד </a:t>
            </a:r>
            <a:r>
              <a:rPr lang="he-IL" sz="2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קש"ח</a:t>
            </a:r>
            <a:endParaRPr lang="he-IL" sz="2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5" name="מלבן: פינות מעוגלות 24">
            <a:extLst>
              <a:ext uri="{FF2B5EF4-FFF2-40B4-BE49-F238E27FC236}">
                <a16:creationId xmlns:a16="http://schemas.microsoft.com/office/drawing/2014/main" id="{64872296-5FF4-442D-AA2B-E6BE74268F92}"/>
              </a:ext>
            </a:extLst>
          </p:cNvPr>
          <p:cNvSpPr/>
          <p:nvPr/>
        </p:nvSpPr>
        <p:spPr>
          <a:xfrm>
            <a:off x="675313" y="3447512"/>
            <a:ext cx="3993164" cy="68727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מפת האינטרסים של השחקנים בקפריסין</a:t>
            </a:r>
          </a:p>
        </p:txBody>
      </p:sp>
      <p:sp>
        <p:nvSpPr>
          <p:cNvPr id="26" name="מלבן: פינות מעוגלות 25">
            <a:extLst>
              <a:ext uri="{FF2B5EF4-FFF2-40B4-BE49-F238E27FC236}">
                <a16:creationId xmlns:a16="http://schemas.microsoft.com/office/drawing/2014/main" id="{0FC29FC5-8D1F-46B3-ADBE-56830F01E0E1}"/>
              </a:ext>
            </a:extLst>
          </p:cNvPr>
          <p:cNvSpPr/>
          <p:nvPr/>
        </p:nvSpPr>
        <p:spPr>
          <a:xfrm>
            <a:off x="675312" y="5935386"/>
            <a:ext cx="3993164" cy="42096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latin typeface="Aharoni" panose="02010803020104030203" pitchFamily="2" charset="-79"/>
                <a:cs typeface="Aharoni" panose="02010803020104030203" pitchFamily="2" charset="-79"/>
              </a:rPr>
              <a:t>הפן כלכלי </a:t>
            </a:r>
            <a:endParaRPr lang="he-IL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7" name="מלבן: פינות מעוגלות 26">
            <a:extLst>
              <a:ext uri="{FF2B5EF4-FFF2-40B4-BE49-F238E27FC236}">
                <a16:creationId xmlns:a16="http://schemas.microsoft.com/office/drawing/2014/main" id="{00F707B0-F0AF-4953-B8EA-914D729ACED1}"/>
              </a:ext>
            </a:extLst>
          </p:cNvPr>
          <p:cNvSpPr/>
          <p:nvPr/>
        </p:nvSpPr>
        <p:spPr>
          <a:xfrm>
            <a:off x="10052806" y="4851106"/>
            <a:ext cx="1870746" cy="41901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24/10</a:t>
            </a:r>
          </a:p>
        </p:txBody>
      </p:sp>
      <p:sp>
        <p:nvSpPr>
          <p:cNvPr id="28" name="מלבן: פינות מעוגלות 27">
            <a:extLst>
              <a:ext uri="{FF2B5EF4-FFF2-40B4-BE49-F238E27FC236}">
                <a16:creationId xmlns:a16="http://schemas.microsoft.com/office/drawing/2014/main" id="{46917FDA-2EF5-439D-A40B-CCC9ED44A599}"/>
              </a:ext>
            </a:extLst>
          </p:cNvPr>
          <p:cNvSpPr/>
          <p:nvPr/>
        </p:nvSpPr>
        <p:spPr>
          <a:xfrm>
            <a:off x="4789416" y="4851106"/>
            <a:ext cx="5120780" cy="150524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הסכסוך האתני בקפריסין</a:t>
            </a:r>
          </a:p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"שתי מדינות לשני עמים"</a:t>
            </a:r>
          </a:p>
        </p:txBody>
      </p:sp>
      <p:sp>
        <p:nvSpPr>
          <p:cNvPr id="29" name="מלבן: פינות מעוגלות 28">
            <a:extLst>
              <a:ext uri="{FF2B5EF4-FFF2-40B4-BE49-F238E27FC236}">
                <a16:creationId xmlns:a16="http://schemas.microsoft.com/office/drawing/2014/main" id="{B904A94B-E4F5-466C-BBC5-25FD2F9C7FD0}"/>
              </a:ext>
            </a:extLst>
          </p:cNvPr>
          <p:cNvSpPr/>
          <p:nvPr/>
        </p:nvSpPr>
        <p:spPr>
          <a:xfrm>
            <a:off x="696286" y="4849154"/>
            <a:ext cx="3950521" cy="42096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רקע ומהות הסכסוך</a:t>
            </a:r>
          </a:p>
        </p:txBody>
      </p:sp>
      <p:sp>
        <p:nvSpPr>
          <p:cNvPr id="30" name="מלבן: פינות מעוגלות 29">
            <a:extLst>
              <a:ext uri="{FF2B5EF4-FFF2-40B4-BE49-F238E27FC236}">
                <a16:creationId xmlns:a16="http://schemas.microsoft.com/office/drawing/2014/main" id="{3F6B6FB8-27BD-458F-9EB9-6C1A77D244E2}"/>
              </a:ext>
            </a:extLst>
          </p:cNvPr>
          <p:cNvSpPr/>
          <p:nvPr/>
        </p:nvSpPr>
        <p:spPr>
          <a:xfrm>
            <a:off x="696286" y="5349833"/>
            <a:ext cx="3950521" cy="42096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המענה כיום בשטח </a:t>
            </a:r>
          </a:p>
        </p:txBody>
      </p:sp>
      <p:sp>
        <p:nvSpPr>
          <p:cNvPr id="33" name="מלבן: פינות מעוגלות 23">
            <a:extLst>
              <a:ext uri="{FF2B5EF4-FFF2-40B4-BE49-F238E27FC236}">
                <a16:creationId xmlns:a16="http://schemas.microsoft.com/office/drawing/2014/main" id="{23A07B76-52A6-4F3D-B68A-997F39F661A4}"/>
              </a:ext>
            </a:extLst>
          </p:cNvPr>
          <p:cNvSpPr/>
          <p:nvPr/>
        </p:nvSpPr>
        <p:spPr>
          <a:xfrm>
            <a:off x="653641" y="4206494"/>
            <a:ext cx="3993165" cy="42096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הנוכחות הבריטית </a:t>
            </a:r>
            <a:endParaRPr lang="he-IL" sz="2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72296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8206EDD-6389-49EE-9152-8F566C87D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073"/>
            <a:ext cx="10515600" cy="914396"/>
          </a:xfrm>
        </p:spPr>
        <p:txBody>
          <a:bodyPr>
            <a:normAutofit fontScale="90000"/>
          </a:bodyPr>
          <a:lstStyle/>
          <a:p>
            <a:pPr algn="ctr"/>
            <a:r>
              <a:rPr lang="he-IL"/>
              <a:t>לו"ז הכנה</a:t>
            </a:r>
          </a:p>
        </p:txBody>
      </p:sp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61144EEE-143A-4126-9839-ACF4E91414DB}"/>
              </a:ext>
            </a:extLst>
          </p:cNvPr>
          <p:cNvSpPr/>
          <p:nvPr/>
        </p:nvSpPr>
        <p:spPr>
          <a:xfrm>
            <a:off x="10052806" y="1157992"/>
            <a:ext cx="1870746" cy="4190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תאריך</a:t>
            </a:r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7E760D09-752B-4A2B-B38F-E2D7A7776551}"/>
              </a:ext>
            </a:extLst>
          </p:cNvPr>
          <p:cNvSpPr/>
          <p:nvPr/>
        </p:nvSpPr>
        <p:spPr>
          <a:xfrm>
            <a:off x="4837651" y="1157992"/>
            <a:ext cx="5072545" cy="4209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מטרת על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1FEF48ED-03D9-488A-9A52-BA10C836AEA6}"/>
              </a:ext>
            </a:extLst>
          </p:cNvPr>
          <p:cNvSpPr/>
          <p:nvPr/>
        </p:nvSpPr>
        <p:spPr>
          <a:xfrm>
            <a:off x="696287" y="1182344"/>
            <a:ext cx="3950520" cy="4209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מבנה עקרוני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347BF5EF-3F02-4B7C-A7AE-2B322A8787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8A39E92-9F14-4B0D-B3C5-9CE4CD61C5AE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14" name="מציין מיקום של כותרת תחתונה 13">
            <a:extLst>
              <a:ext uri="{FF2B5EF4-FFF2-40B4-BE49-F238E27FC236}">
                <a16:creationId xmlns:a16="http://schemas.microsoft.com/office/drawing/2014/main" id="{5D582394-74D4-446A-ADAE-825541074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15" name="מציין מיקום של מספר שקופית 14">
            <a:extLst>
              <a:ext uri="{FF2B5EF4-FFF2-40B4-BE49-F238E27FC236}">
                <a16:creationId xmlns:a16="http://schemas.microsoft.com/office/drawing/2014/main" id="{14D6BB82-B031-4677-8B4B-C74FBBB1B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FEB024D-53DD-416E-9331-44A2DC3631FF}" type="slidenum">
              <a:rPr lang="he-IL" smtClean="0"/>
              <a:t>8</a:t>
            </a:fld>
            <a:endParaRPr lang="he-IL"/>
          </a:p>
        </p:txBody>
      </p:sp>
      <p:sp>
        <p:nvSpPr>
          <p:cNvPr id="17" name="מלבן: פינות מעוגלות 16">
            <a:extLst>
              <a:ext uri="{FF2B5EF4-FFF2-40B4-BE49-F238E27FC236}">
                <a16:creationId xmlns:a16="http://schemas.microsoft.com/office/drawing/2014/main" id="{F1E5B7C3-8DD9-44A3-A71E-28AC6C99E547}"/>
              </a:ext>
            </a:extLst>
          </p:cNvPr>
          <p:cNvSpPr/>
          <p:nvPr/>
        </p:nvSpPr>
        <p:spPr>
          <a:xfrm>
            <a:off x="10052806" y="1746924"/>
            <a:ext cx="1870746" cy="4190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29/10</a:t>
            </a:r>
          </a:p>
        </p:txBody>
      </p:sp>
      <p:sp>
        <p:nvSpPr>
          <p:cNvPr id="18" name="מלבן: פינות מעוגלות 17">
            <a:extLst>
              <a:ext uri="{FF2B5EF4-FFF2-40B4-BE49-F238E27FC236}">
                <a16:creationId xmlns:a16="http://schemas.microsoft.com/office/drawing/2014/main" id="{9AD91E4E-F071-4D57-87D0-FA6746A2E6B5}"/>
              </a:ext>
            </a:extLst>
          </p:cNvPr>
          <p:cNvSpPr/>
          <p:nvPr/>
        </p:nvSpPr>
        <p:spPr>
          <a:xfrm>
            <a:off x="4789416" y="1746924"/>
            <a:ext cx="5120780" cy="91969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latin typeface="Aharoni" panose="02010803020104030203" pitchFamily="2" charset="-79"/>
                <a:cs typeface="Aharoni" panose="02010803020104030203" pitchFamily="2" charset="-79"/>
              </a:rPr>
              <a:t>הכלכלה </a:t>
            </a:r>
            <a:r>
              <a:rPr lang="he-IL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הקפריסאית </a:t>
            </a:r>
            <a:endParaRPr lang="he-IL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מלבן: פינות מעוגלות 18">
            <a:extLst>
              <a:ext uri="{FF2B5EF4-FFF2-40B4-BE49-F238E27FC236}">
                <a16:creationId xmlns:a16="http://schemas.microsoft.com/office/drawing/2014/main" id="{E3BFE768-2E8C-46BB-8F4B-383E6BF9C74B}"/>
              </a:ext>
            </a:extLst>
          </p:cNvPr>
          <p:cNvSpPr/>
          <p:nvPr/>
        </p:nvSpPr>
        <p:spPr>
          <a:xfrm>
            <a:off x="696286" y="1744972"/>
            <a:ext cx="3950521" cy="42096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סקירה כלכלית</a:t>
            </a:r>
          </a:p>
        </p:txBody>
      </p:sp>
      <p:sp>
        <p:nvSpPr>
          <p:cNvPr id="20" name="מלבן: פינות מעוגלות 19">
            <a:extLst>
              <a:ext uri="{FF2B5EF4-FFF2-40B4-BE49-F238E27FC236}">
                <a16:creationId xmlns:a16="http://schemas.microsoft.com/office/drawing/2014/main" id="{90C2B6FE-54B3-456E-9C88-01326FC3DB4B}"/>
              </a:ext>
            </a:extLst>
          </p:cNvPr>
          <p:cNvSpPr/>
          <p:nvPr/>
        </p:nvSpPr>
        <p:spPr>
          <a:xfrm>
            <a:off x="696286" y="2245651"/>
            <a:ext cx="3950521" cy="42096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latin typeface="Aharoni" panose="02010803020104030203" pitchFamily="2" charset="-79"/>
                <a:cs typeface="Aharoni" panose="02010803020104030203" pitchFamily="2" charset="-79"/>
              </a:rPr>
              <a:t>משרד החוץ</a:t>
            </a:r>
          </a:p>
        </p:txBody>
      </p:sp>
      <p:sp>
        <p:nvSpPr>
          <p:cNvPr id="22" name="מלבן: פינות מעוגלות 21">
            <a:extLst>
              <a:ext uri="{FF2B5EF4-FFF2-40B4-BE49-F238E27FC236}">
                <a16:creationId xmlns:a16="http://schemas.microsoft.com/office/drawing/2014/main" id="{68701BA6-B9F4-4BFC-9D2F-A5E738E125A9}"/>
              </a:ext>
            </a:extLst>
          </p:cNvPr>
          <p:cNvSpPr/>
          <p:nvPr/>
        </p:nvSpPr>
        <p:spPr>
          <a:xfrm>
            <a:off x="10095449" y="2870752"/>
            <a:ext cx="1870746" cy="41901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5/11</a:t>
            </a:r>
          </a:p>
        </p:txBody>
      </p:sp>
      <p:sp>
        <p:nvSpPr>
          <p:cNvPr id="23" name="מלבן: פינות מעוגלות 22">
            <a:extLst>
              <a:ext uri="{FF2B5EF4-FFF2-40B4-BE49-F238E27FC236}">
                <a16:creationId xmlns:a16="http://schemas.microsoft.com/office/drawing/2014/main" id="{7AAE8A06-EE59-438A-8DB9-BA50829D3325}"/>
              </a:ext>
            </a:extLst>
          </p:cNvPr>
          <p:cNvSpPr/>
          <p:nvPr/>
        </p:nvSpPr>
        <p:spPr>
          <a:xfrm>
            <a:off x="4832060" y="2855278"/>
            <a:ext cx="5120780" cy="1446983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סיכום והכנה לסיור</a:t>
            </a:r>
          </a:p>
        </p:txBody>
      </p:sp>
      <p:sp>
        <p:nvSpPr>
          <p:cNvPr id="24" name="מלבן: פינות מעוגלות 23">
            <a:extLst>
              <a:ext uri="{FF2B5EF4-FFF2-40B4-BE49-F238E27FC236}">
                <a16:creationId xmlns:a16="http://schemas.microsoft.com/office/drawing/2014/main" id="{23A07B76-52A6-4F3D-B68A-997F39F661A4}"/>
              </a:ext>
            </a:extLst>
          </p:cNvPr>
          <p:cNvSpPr/>
          <p:nvPr/>
        </p:nvSpPr>
        <p:spPr>
          <a:xfrm>
            <a:off x="696286" y="2853326"/>
            <a:ext cx="3993165" cy="42096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מעבר ציר הסיור</a:t>
            </a:r>
          </a:p>
        </p:txBody>
      </p:sp>
      <p:sp>
        <p:nvSpPr>
          <p:cNvPr id="25" name="מלבן: פינות מעוגלות 24">
            <a:extLst>
              <a:ext uri="{FF2B5EF4-FFF2-40B4-BE49-F238E27FC236}">
                <a16:creationId xmlns:a16="http://schemas.microsoft.com/office/drawing/2014/main" id="{64872296-5FF4-442D-AA2B-E6BE74268F92}"/>
              </a:ext>
            </a:extLst>
          </p:cNvPr>
          <p:cNvSpPr/>
          <p:nvPr/>
        </p:nvSpPr>
        <p:spPr>
          <a:xfrm>
            <a:off x="696287" y="3354004"/>
            <a:ext cx="3993164" cy="42096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תרגיל צוותי</a:t>
            </a:r>
            <a:endParaRPr lang="he-IL" sz="2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6" name="מלבן: פינות מעוגלות 25">
            <a:extLst>
              <a:ext uri="{FF2B5EF4-FFF2-40B4-BE49-F238E27FC236}">
                <a16:creationId xmlns:a16="http://schemas.microsoft.com/office/drawing/2014/main" id="{0FC29FC5-8D1F-46B3-ADBE-56830F01E0E1}"/>
              </a:ext>
            </a:extLst>
          </p:cNvPr>
          <p:cNvSpPr/>
          <p:nvPr/>
        </p:nvSpPr>
        <p:spPr>
          <a:xfrm>
            <a:off x="696286" y="3881297"/>
            <a:ext cx="3993164" cy="42096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שגריר קפריסין בישראל</a:t>
            </a:r>
          </a:p>
        </p:txBody>
      </p:sp>
    </p:spTree>
    <p:extLst>
      <p:ext uri="{BB962C8B-B14F-4D97-AF65-F5344CB8AC3E}">
        <p14:creationId xmlns:p14="http://schemas.microsoft.com/office/powerpoint/2010/main" val="1659965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8206EDD-6389-49EE-9152-8F566C87D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1576"/>
            <a:ext cx="10515600" cy="914396"/>
          </a:xfrm>
        </p:spPr>
        <p:txBody>
          <a:bodyPr>
            <a:normAutofit fontScale="90000"/>
          </a:bodyPr>
          <a:lstStyle/>
          <a:p>
            <a:pPr algn="ctr"/>
            <a:r>
              <a:rPr lang="he-IL"/>
              <a:t>לו"ז סיור</a:t>
            </a:r>
          </a:p>
        </p:txBody>
      </p:sp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61144EEE-143A-4126-9839-ACF4E91414DB}"/>
              </a:ext>
            </a:extLst>
          </p:cNvPr>
          <p:cNvSpPr/>
          <p:nvPr/>
        </p:nvSpPr>
        <p:spPr>
          <a:xfrm>
            <a:off x="8394582" y="1398578"/>
            <a:ext cx="1870746" cy="4190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יום א'</a:t>
            </a:r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7E760D09-752B-4A2B-B38F-E2D7A7776551}"/>
              </a:ext>
            </a:extLst>
          </p:cNvPr>
          <p:cNvSpPr/>
          <p:nvPr/>
        </p:nvSpPr>
        <p:spPr>
          <a:xfrm>
            <a:off x="8394583" y="3469375"/>
            <a:ext cx="1870745" cy="4209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יום ב'</a:t>
            </a:r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CF6A8F08-4022-47A9-82AB-340013A51056}"/>
              </a:ext>
            </a:extLst>
          </p:cNvPr>
          <p:cNvSpPr/>
          <p:nvPr/>
        </p:nvSpPr>
        <p:spPr>
          <a:xfrm>
            <a:off x="6096000" y="1401113"/>
            <a:ext cx="2119620" cy="17950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מיקוד בסכסוך האתני והשפעות בשטח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EBEE38C0-6527-4786-8707-56F462C15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1F431-EAC7-430F-AC5C-754EF48D7BE2}" type="datetime8">
              <a:rPr lang="he-IL" smtClean="0"/>
              <a:t>24 ספטמבר 19</a:t>
            </a:fld>
            <a:endParaRPr lang="he-IL"/>
          </a:p>
        </p:txBody>
      </p:sp>
      <p:sp>
        <p:nvSpPr>
          <p:cNvPr id="14" name="מציין מיקום של כותרת תחתונה 13">
            <a:extLst>
              <a:ext uri="{FF2B5EF4-FFF2-40B4-BE49-F238E27FC236}">
                <a16:creationId xmlns:a16="http://schemas.microsoft.com/office/drawing/2014/main" id="{83008742-C004-4C01-9634-95F250E18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צוות 4 - סיור אירופה</a:t>
            </a:r>
          </a:p>
        </p:txBody>
      </p:sp>
      <p:sp>
        <p:nvSpPr>
          <p:cNvPr id="15" name="מציין מיקום של מספר שקופית 14">
            <a:extLst>
              <a:ext uri="{FF2B5EF4-FFF2-40B4-BE49-F238E27FC236}">
                <a16:creationId xmlns:a16="http://schemas.microsoft.com/office/drawing/2014/main" id="{0C9D7508-CBA5-46AE-A41E-27255031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24D-53DD-416E-9331-44A2DC3631FF}" type="slidenum">
              <a:rPr lang="he-IL" smtClean="0"/>
              <a:t>9</a:t>
            </a:fld>
            <a:endParaRPr lang="he-IL"/>
          </a:p>
        </p:txBody>
      </p:sp>
      <p:sp>
        <p:nvSpPr>
          <p:cNvPr id="19" name="מלבן: פינות מעוגלות 18">
            <a:extLst>
              <a:ext uri="{FF2B5EF4-FFF2-40B4-BE49-F238E27FC236}">
                <a16:creationId xmlns:a16="http://schemas.microsoft.com/office/drawing/2014/main" id="{FD6B2D64-303B-40DB-9FC1-96C4ABED03AB}"/>
              </a:ext>
            </a:extLst>
          </p:cNvPr>
          <p:cNvSpPr/>
          <p:nvPr/>
        </p:nvSpPr>
        <p:spPr>
          <a:xfrm>
            <a:off x="6096000" y="3469375"/>
            <a:ext cx="2119620" cy="17950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מיקוד </a:t>
            </a:r>
            <a:r>
              <a:rPr lang="he-IL" sz="2400" err="1">
                <a:latin typeface="Aharoni" panose="02010803020104030203" pitchFamily="2" charset="-79"/>
                <a:cs typeface="Aharoni" panose="02010803020104030203" pitchFamily="2" charset="-79"/>
              </a:rPr>
              <a:t>בגיאואסטרטגי</a:t>
            </a:r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 ובנוכחות הבריטית</a:t>
            </a:r>
          </a:p>
        </p:txBody>
      </p:sp>
      <p:sp>
        <p:nvSpPr>
          <p:cNvPr id="20" name="מלבן: פינות מעוגלות 19">
            <a:extLst>
              <a:ext uri="{FF2B5EF4-FFF2-40B4-BE49-F238E27FC236}">
                <a16:creationId xmlns:a16="http://schemas.microsoft.com/office/drawing/2014/main" id="{2CD65A17-8162-4331-BEA9-7FF22566F189}"/>
              </a:ext>
            </a:extLst>
          </p:cNvPr>
          <p:cNvSpPr/>
          <p:nvPr/>
        </p:nvSpPr>
        <p:spPr>
          <a:xfrm>
            <a:off x="3000461" y="1398578"/>
            <a:ext cx="2786544" cy="4190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סיור בקו הגבול</a:t>
            </a:r>
          </a:p>
        </p:txBody>
      </p:sp>
      <p:sp>
        <p:nvSpPr>
          <p:cNvPr id="21" name="מלבן: פינות מעוגלות 20">
            <a:extLst>
              <a:ext uri="{FF2B5EF4-FFF2-40B4-BE49-F238E27FC236}">
                <a16:creationId xmlns:a16="http://schemas.microsoft.com/office/drawing/2014/main" id="{E291C77D-89C4-450E-BAEC-D1A1FA2B85AE}"/>
              </a:ext>
            </a:extLst>
          </p:cNvPr>
          <p:cNvSpPr/>
          <p:nvPr/>
        </p:nvSpPr>
        <p:spPr>
          <a:xfrm>
            <a:off x="3000461" y="1965248"/>
            <a:ext cx="2786544" cy="4190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כפר מעורב</a:t>
            </a:r>
          </a:p>
        </p:txBody>
      </p:sp>
      <p:sp>
        <p:nvSpPr>
          <p:cNvPr id="22" name="מלבן: פינות מעוגלות 21">
            <a:extLst>
              <a:ext uri="{FF2B5EF4-FFF2-40B4-BE49-F238E27FC236}">
                <a16:creationId xmlns:a16="http://schemas.microsoft.com/office/drawing/2014/main" id="{E6A936B9-E7DA-48BD-9153-31E5E0B25684}"/>
              </a:ext>
            </a:extLst>
          </p:cNvPr>
          <p:cNvSpPr/>
          <p:nvPr/>
        </p:nvSpPr>
        <p:spPr>
          <a:xfrm>
            <a:off x="3000461" y="3478679"/>
            <a:ext cx="2743200" cy="4190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תצפית </a:t>
            </a:r>
          </a:p>
        </p:txBody>
      </p:sp>
      <p:sp>
        <p:nvSpPr>
          <p:cNvPr id="23" name="מלבן: פינות מעוגלות 22">
            <a:extLst>
              <a:ext uri="{FF2B5EF4-FFF2-40B4-BE49-F238E27FC236}">
                <a16:creationId xmlns:a16="http://schemas.microsoft.com/office/drawing/2014/main" id="{E8F1D54F-2331-4EBB-9F2A-FEF00A02B17D}"/>
              </a:ext>
            </a:extLst>
          </p:cNvPr>
          <p:cNvSpPr/>
          <p:nvPr/>
        </p:nvSpPr>
        <p:spPr>
          <a:xfrm>
            <a:off x="3000461" y="4045349"/>
            <a:ext cx="2743200" cy="4190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פגישה עם נציג ממשל </a:t>
            </a:r>
          </a:p>
        </p:txBody>
      </p:sp>
      <p:sp>
        <p:nvSpPr>
          <p:cNvPr id="24" name="מלבן: פינות מעוגלות 23">
            <a:extLst>
              <a:ext uri="{FF2B5EF4-FFF2-40B4-BE49-F238E27FC236}">
                <a16:creationId xmlns:a16="http://schemas.microsoft.com/office/drawing/2014/main" id="{DAD203EC-C5FF-4170-B46D-12E1E16EE46C}"/>
              </a:ext>
            </a:extLst>
          </p:cNvPr>
          <p:cNvSpPr/>
          <p:nvPr/>
        </p:nvSpPr>
        <p:spPr>
          <a:xfrm>
            <a:off x="3000461" y="4634179"/>
            <a:ext cx="2743200" cy="4190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נוכחות בריטית </a:t>
            </a:r>
          </a:p>
        </p:txBody>
      </p:sp>
      <p:sp>
        <p:nvSpPr>
          <p:cNvPr id="25" name="מלבן: פינות מעוגלות 24">
            <a:extLst>
              <a:ext uri="{FF2B5EF4-FFF2-40B4-BE49-F238E27FC236}">
                <a16:creationId xmlns:a16="http://schemas.microsoft.com/office/drawing/2014/main" id="{44229902-704E-43CB-962E-89158646A5D4}"/>
              </a:ext>
            </a:extLst>
          </p:cNvPr>
          <p:cNvSpPr/>
          <p:nvPr/>
        </p:nvSpPr>
        <p:spPr>
          <a:xfrm>
            <a:off x="8394583" y="5441949"/>
            <a:ext cx="1870745" cy="4209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יום ג'</a:t>
            </a:r>
          </a:p>
        </p:txBody>
      </p:sp>
      <p:sp>
        <p:nvSpPr>
          <p:cNvPr id="26" name="מלבן: פינות מעוגלות 25">
            <a:extLst>
              <a:ext uri="{FF2B5EF4-FFF2-40B4-BE49-F238E27FC236}">
                <a16:creationId xmlns:a16="http://schemas.microsoft.com/office/drawing/2014/main" id="{3B176EBB-A645-4C7C-8A64-049D1C628AD3}"/>
              </a:ext>
            </a:extLst>
          </p:cNvPr>
          <p:cNvSpPr/>
          <p:nvPr/>
        </p:nvSpPr>
        <p:spPr>
          <a:xfrm>
            <a:off x="6144935" y="5405714"/>
            <a:ext cx="2119620" cy="91439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>
                <a:latin typeface="Aharoni" panose="02010803020104030203" pitchFamily="2" charset="-79"/>
                <a:cs typeface="Aharoni" panose="02010803020104030203" pitchFamily="2" charset="-79"/>
              </a:rPr>
              <a:t>מעבר לבריסל</a:t>
            </a:r>
          </a:p>
        </p:txBody>
      </p:sp>
    </p:spTree>
    <p:extLst>
      <p:ext uri="{BB962C8B-B14F-4D97-AF65-F5344CB8AC3E}">
        <p14:creationId xmlns:p14="http://schemas.microsoft.com/office/powerpoint/2010/main" val="2698441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446441837EA543A75788DB83E257C9" ma:contentTypeVersion="8" ma:contentTypeDescription="Create a new document." ma:contentTypeScope="" ma:versionID="3d48336f4017d8b8bdd81c8f878a82b4">
  <xsd:schema xmlns:xsd="http://www.w3.org/2001/XMLSchema" xmlns:xs="http://www.w3.org/2001/XMLSchema" xmlns:p="http://schemas.microsoft.com/office/2006/metadata/properties" xmlns:ns2="d98c9973-610b-494f-80d4-07cfab7bd9d1" xmlns:ns3="4509648c-74db-4e07-8cc5-5462f742b81f" targetNamespace="http://schemas.microsoft.com/office/2006/metadata/properties" ma:root="true" ma:fieldsID="fde4b04444a0593428c4045de1ef2e23" ns2:_="" ns3:_="">
    <xsd:import namespace="d98c9973-610b-494f-80d4-07cfab7bd9d1"/>
    <xsd:import namespace="4509648c-74db-4e07-8cc5-5462f742b8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_x05d4__x05e1__x05d1__x05e8_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8c9973-610b-494f-80d4-07cfab7bd9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_x05d4__x05e1__x05d1__x05e8_" ma:index="13" nillable="true" ma:displayName="הסבר" ma:format="Dropdown" ma:internalName="_x05d4__x05e1__x05d1__x05e8_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09648c-74db-4e07-8cc5-5462f742b81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5d4__x05e1__x05d1__x05e8_ xmlns="d98c9973-610b-494f-80d4-07cfab7bd9d1" xsi:nil="true"/>
  </documentManagement>
</p:properties>
</file>

<file path=customXml/itemProps1.xml><?xml version="1.0" encoding="utf-8"?>
<ds:datastoreItem xmlns:ds="http://schemas.openxmlformats.org/officeDocument/2006/customXml" ds:itemID="{6265EFCD-106B-4814-8664-DAC6116FC9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8c9973-610b-494f-80d4-07cfab7bd9d1"/>
    <ds:schemaRef ds:uri="4509648c-74db-4e07-8cc5-5462f742b8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4A7B77-7ABD-40F7-BD6D-53674348F8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0979AF-349E-483B-9268-9DEB2AE9DD1C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d98c9973-610b-494f-80d4-07cfab7bd9d1"/>
    <ds:schemaRef ds:uri="http://www.w3.org/XML/1998/namespace"/>
    <ds:schemaRef ds:uri="http://purl.org/dc/dcmitype/"/>
    <ds:schemaRef ds:uri="http://schemas.openxmlformats.org/package/2006/metadata/core-properties"/>
    <ds:schemaRef ds:uri="4509648c-74db-4e07-8cc5-5462f742b81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446</Words>
  <Application>Microsoft Office PowerPoint</Application>
  <PresentationFormat>Widescreen</PresentationFormat>
  <Paragraphs>147</Paragraphs>
  <Slides>13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Aharoni</vt:lpstr>
      <vt:lpstr>Arial</vt:lpstr>
      <vt:lpstr>Calibri</vt:lpstr>
      <vt:lpstr>Calibri Light</vt:lpstr>
      <vt:lpstr>Guttman-Aharoni</vt:lpstr>
      <vt:lpstr>Times New Roman</vt:lpstr>
      <vt:lpstr>ערכת נושא Office</vt:lpstr>
      <vt:lpstr>סמינר אירופה אישור רעיון מסדר- קפריסין</vt:lpstr>
      <vt:lpstr>מבנה ההצגה</vt:lpstr>
      <vt:lpstr>מטרה</vt:lpstr>
      <vt:lpstr>שאלות מחקר</vt:lpstr>
      <vt:lpstr>עקרונות הכנה</vt:lpstr>
      <vt:lpstr>אופן העבודה בצוות</vt:lpstr>
      <vt:lpstr>לו"ז הכנה</vt:lpstr>
      <vt:lpstr>לו"ז הכנה</vt:lpstr>
      <vt:lpstr>לו"ז סיור</vt:lpstr>
      <vt:lpstr>סיכום</vt:lpstr>
      <vt:lpstr>התייחסויות</vt:lpstr>
      <vt:lpstr>סיכום אלוף</vt:lpstr>
      <vt:lpstr>ספרות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סמינר אירופה אישור רעיון מסדר- קפריסין</dc:title>
  <dc:creator>אביעד אטיה</dc:creator>
  <cp:lastModifiedBy>u26611</cp:lastModifiedBy>
  <cp:revision>8</cp:revision>
  <dcterms:created xsi:type="dcterms:W3CDTF">2019-09-19T18:06:16Z</dcterms:created>
  <dcterms:modified xsi:type="dcterms:W3CDTF">2019-09-24T05:04:20Z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0x010100DB446441837EA543A75788DB83E257C9</vt:lpwstr>
  </property>
</Properties>
</file>