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57" r:id="rId4"/>
    <p:sldId id="265" r:id="rId5"/>
    <p:sldId id="261" r:id="rId6"/>
    <p:sldId id="256" r:id="rId7"/>
    <p:sldId id="267" r:id="rId8"/>
    <p:sldId id="262" r:id="rId9"/>
    <p:sldId id="268" r:id="rId10"/>
    <p:sldId id="269"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3A98D2DC-2361-4E69-B69A-81CED59A67EE}" type="datetimeFigureOut">
              <a:rPr lang="en-US" smtClean="0"/>
              <a:t>12/18/2016</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79959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3A98D2DC-2361-4E69-B69A-81CED59A67EE}" type="datetimeFigureOut">
              <a:rPr lang="en-US" smtClean="0"/>
              <a:t>12/18/2016</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1011010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3A98D2DC-2361-4E69-B69A-81CED59A67EE}" type="datetimeFigureOut">
              <a:rPr lang="en-US" smtClean="0"/>
              <a:t>12/18/2016</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393468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3A98D2DC-2361-4E69-B69A-81CED59A67EE}" type="datetimeFigureOut">
              <a:rPr lang="en-US" smtClean="0"/>
              <a:t>12/18/2016</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676274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A98D2DC-2361-4E69-B69A-81CED59A67EE}" type="datetimeFigureOut">
              <a:rPr lang="en-US" smtClean="0"/>
              <a:t>12/18/2016</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33556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3A98D2DC-2361-4E69-B69A-81CED59A67EE}" type="datetimeFigureOut">
              <a:rPr lang="en-US" smtClean="0"/>
              <a:t>12/18/2016</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729422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3A98D2DC-2361-4E69-B69A-81CED59A67EE}" type="datetimeFigureOut">
              <a:rPr lang="en-US" smtClean="0"/>
              <a:t>12/18/2016</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3870275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3A98D2DC-2361-4E69-B69A-81CED59A67EE}" type="datetimeFigureOut">
              <a:rPr lang="en-US" smtClean="0"/>
              <a:t>12/18/2016</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1769229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3A98D2DC-2361-4E69-B69A-81CED59A67EE}" type="datetimeFigureOut">
              <a:rPr lang="en-US" smtClean="0"/>
              <a:t>12/18/2016</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354182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A98D2DC-2361-4E69-B69A-81CED59A67EE}" type="datetimeFigureOut">
              <a:rPr lang="en-US" smtClean="0"/>
              <a:t>12/18/2016</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58887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A98D2DC-2361-4E69-B69A-81CED59A67EE}" type="datetimeFigureOut">
              <a:rPr lang="en-US" smtClean="0"/>
              <a:t>12/18/2016</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A9C144C9-15A1-4DB7-AA36-830ECEB00C18}" type="slidenum">
              <a:rPr lang="en-US" smtClean="0"/>
              <a:t>‹#›</a:t>
            </a:fld>
            <a:endParaRPr lang="en-US"/>
          </a:p>
        </p:txBody>
      </p:sp>
    </p:spTree>
    <p:extLst>
      <p:ext uri="{BB962C8B-B14F-4D97-AF65-F5344CB8AC3E}">
        <p14:creationId xmlns:p14="http://schemas.microsoft.com/office/powerpoint/2010/main" val="378362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8D2DC-2361-4E69-B69A-81CED59A67EE}" type="datetimeFigureOut">
              <a:rPr lang="en-US" smtClean="0"/>
              <a:t>12/18/2016</a:t>
            </a:fld>
            <a:endParaRPr lang="en-US"/>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מציין מיקום של מספר שקופית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144C9-15A1-4DB7-AA36-830ECEB00C18}" type="slidenum">
              <a:rPr lang="en-US" smtClean="0"/>
              <a:t>‹#›</a:t>
            </a:fld>
            <a:endParaRPr lang="en-US"/>
          </a:p>
        </p:txBody>
      </p:sp>
    </p:spTree>
    <p:extLst>
      <p:ext uri="{BB962C8B-B14F-4D97-AF65-F5344CB8AC3E}">
        <p14:creationId xmlns:p14="http://schemas.microsoft.com/office/powerpoint/2010/main" val="3241260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מעוגל 4"/>
          <p:cNvSpPr/>
          <p:nvPr/>
        </p:nvSpPr>
        <p:spPr>
          <a:xfrm>
            <a:off x="6451600" y="4394200"/>
            <a:ext cx="5410200" cy="9271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כותרת משנה 2"/>
          <p:cNvSpPr>
            <a:spLocks noGrp="1"/>
          </p:cNvSpPr>
          <p:nvPr>
            <p:ph type="subTitle" idx="1"/>
          </p:nvPr>
        </p:nvSpPr>
        <p:spPr>
          <a:xfrm>
            <a:off x="650240" y="1463040"/>
            <a:ext cx="11236960" cy="5077460"/>
          </a:xfrm>
        </p:spPr>
        <p:txBody>
          <a:bodyPr numCol="2">
            <a:noAutofit/>
          </a:bodyPr>
          <a:lstStyle/>
          <a:p>
            <a:pPr marL="342900" indent="-342900" algn="r" rtl="1">
              <a:buFont typeface="Arial" panose="020B0604020202020204" pitchFamily="34" charset="0"/>
              <a:buChar char="•"/>
            </a:pPr>
            <a:r>
              <a:rPr lang="he-IL" dirty="0" smtClean="0"/>
              <a:t>סיור אמ"ן</a:t>
            </a:r>
          </a:p>
          <a:p>
            <a:pPr marL="342900" indent="-342900" algn="r" rtl="1">
              <a:buFont typeface="Arial" panose="020B0604020202020204" pitchFamily="34" charset="0"/>
              <a:buChar char="•"/>
            </a:pPr>
            <a:endParaRPr lang="he-IL" dirty="0" smtClean="0"/>
          </a:p>
          <a:p>
            <a:pPr marL="342900" indent="-342900" algn="r" rtl="1">
              <a:buFont typeface="Arial" panose="020B0604020202020204" pitchFamily="34" charset="0"/>
              <a:buChar char="•"/>
            </a:pPr>
            <a:r>
              <a:rPr lang="he-IL" dirty="0" smtClean="0"/>
              <a:t>סיור מוסד</a:t>
            </a:r>
          </a:p>
          <a:p>
            <a:pPr marL="342900" indent="-342900" algn="r" rtl="1">
              <a:buFont typeface="Arial" panose="020B0604020202020204" pitchFamily="34" charset="0"/>
              <a:buChar char="•"/>
            </a:pPr>
            <a:endParaRPr lang="he-IL" dirty="0"/>
          </a:p>
          <a:p>
            <a:pPr marL="342900" indent="-342900" algn="r" rtl="1">
              <a:buFont typeface="Arial" panose="020B0604020202020204" pitchFamily="34" charset="0"/>
              <a:buChar char="•"/>
            </a:pPr>
            <a:r>
              <a:rPr lang="he-IL" dirty="0"/>
              <a:t>מודיעין בקבלת החלטות ובאסטרטגיה בהקשר </a:t>
            </a:r>
            <a:r>
              <a:rPr lang="he-IL" dirty="0" smtClean="0"/>
              <a:t>הישראלי– </a:t>
            </a:r>
            <a:r>
              <a:rPr lang="he-IL" dirty="0"/>
              <a:t>תא"ל דרור </a:t>
            </a:r>
            <a:r>
              <a:rPr lang="he-IL" dirty="0" smtClean="0"/>
              <a:t>שלום</a:t>
            </a:r>
          </a:p>
          <a:p>
            <a:pPr marL="342900" indent="-342900" algn="r" rtl="1">
              <a:buFont typeface="Arial" panose="020B0604020202020204" pitchFamily="34" charset="0"/>
              <a:buChar char="•"/>
            </a:pPr>
            <a:r>
              <a:rPr lang="he-IL" dirty="0" err="1"/>
              <a:t>צפיה</a:t>
            </a:r>
            <a:r>
              <a:rPr lang="he-IL" dirty="0"/>
              <a:t> מודרכת </a:t>
            </a:r>
            <a:r>
              <a:rPr lang="he-IL" dirty="0" smtClean="0"/>
              <a:t>בסרט </a:t>
            </a:r>
            <a:r>
              <a:rPr lang="en-US" dirty="0" smtClean="0"/>
              <a:t>ZERO DARK 30</a:t>
            </a:r>
            <a:r>
              <a:rPr lang="he-IL" dirty="0" smtClean="0"/>
              <a:t>  </a:t>
            </a:r>
            <a:endParaRPr lang="en-US" dirty="0" smtClean="0"/>
          </a:p>
          <a:p>
            <a:pPr marL="342900" indent="-342900" algn="r" rtl="1">
              <a:buFont typeface="Arial" panose="020B0604020202020204" pitchFamily="34" charset="0"/>
              <a:buChar char="•"/>
            </a:pPr>
            <a:r>
              <a:rPr lang="he-IL" dirty="0" smtClean="0"/>
              <a:t>אתגרי </a:t>
            </a:r>
            <a:r>
              <a:rPr lang="he-IL" dirty="0"/>
              <a:t>המודיעין כיום, רלוונטיות המודיעין ומענים </a:t>
            </a:r>
            <a:r>
              <a:rPr lang="he-IL" dirty="0" smtClean="0"/>
              <a:t>אפשריים</a:t>
            </a:r>
            <a:r>
              <a:rPr lang="en-US" dirty="0" smtClean="0"/>
              <a:t> </a:t>
            </a:r>
            <a:r>
              <a:rPr lang="he-IL" dirty="0" smtClean="0"/>
              <a:t>–מנכ"ל </a:t>
            </a:r>
            <a:r>
              <a:rPr lang="he-IL" dirty="0"/>
              <a:t>המשרד לענייני מודיעין </a:t>
            </a:r>
            <a:endParaRPr lang="en-US" dirty="0" smtClean="0"/>
          </a:p>
          <a:p>
            <a:pPr marL="342900" indent="-342900" algn="r" rtl="1">
              <a:buFont typeface="Arial" panose="020B0604020202020204" pitchFamily="34" charset="0"/>
              <a:buChar char="•"/>
            </a:pPr>
            <a:r>
              <a:rPr lang="he-IL" dirty="0" smtClean="0"/>
              <a:t>מודיעין </a:t>
            </a:r>
            <a:r>
              <a:rPr lang="he-IL" dirty="0"/>
              <a:t>לפעולה וככלי במדיניות </a:t>
            </a:r>
            <a:r>
              <a:rPr lang="he-IL" dirty="0" smtClean="0"/>
              <a:t>לאומית</a:t>
            </a:r>
          </a:p>
          <a:p>
            <a:pPr marL="342900" indent="-342900" algn="r" rtl="1">
              <a:buFont typeface="Arial" panose="020B0604020202020204" pitchFamily="34" charset="0"/>
              <a:buChar char="•"/>
            </a:pPr>
            <a:r>
              <a:rPr lang="he-IL" dirty="0" smtClean="0"/>
              <a:t>סיכום</a:t>
            </a:r>
            <a:endParaRPr lang="en-US" dirty="0"/>
          </a:p>
          <a:p>
            <a:pPr marL="342900" indent="-342900" algn="r" rtl="1">
              <a:buFont typeface="Arial" panose="020B0604020202020204" pitchFamily="34" charset="0"/>
              <a:buChar char="•"/>
            </a:pPr>
            <a:endParaRPr lang="en-US" dirty="0" smtClean="0"/>
          </a:p>
          <a:p>
            <a:pPr marL="342900" indent="-342900" algn="r" rtl="1">
              <a:buFont typeface="Arial" panose="020B0604020202020204" pitchFamily="34" charset="0"/>
              <a:buChar char="•"/>
            </a:pPr>
            <a:endParaRPr lang="en-US" dirty="0" smtClean="0"/>
          </a:p>
          <a:p>
            <a:pPr marL="342900" indent="-342900" algn="r" rtl="1">
              <a:buFont typeface="Arial" panose="020B0604020202020204" pitchFamily="34" charset="0"/>
              <a:buChar char="•"/>
            </a:pPr>
            <a:endParaRPr lang="en-US" dirty="0" smtClean="0"/>
          </a:p>
          <a:p>
            <a:pPr marL="342900" indent="-342900" algn="r" rtl="1">
              <a:buFont typeface="Arial" panose="020B0604020202020204" pitchFamily="34" charset="0"/>
              <a:buChar char="•"/>
            </a:pPr>
            <a:r>
              <a:rPr lang="he-IL" dirty="0" smtClean="0"/>
              <a:t>מה זה מודיעין?  מודיעין ובטחון לאומי ואסטרטגיה</a:t>
            </a:r>
          </a:p>
          <a:p>
            <a:pPr marL="342900" indent="-342900" algn="r" rtl="1">
              <a:buFont typeface="Arial" panose="020B0604020202020204" pitchFamily="34" charset="0"/>
              <a:buChar char="•"/>
            </a:pPr>
            <a:endParaRPr lang="he-IL" dirty="0" smtClean="0"/>
          </a:p>
          <a:p>
            <a:pPr marL="342900" indent="-342900" algn="r" rtl="1">
              <a:buFont typeface="Arial" panose="020B0604020202020204" pitchFamily="34" charset="0"/>
              <a:buChar char="•"/>
            </a:pPr>
            <a:r>
              <a:rPr lang="he-IL" dirty="0" smtClean="0"/>
              <a:t>ההערכה המודיעינית</a:t>
            </a:r>
            <a:r>
              <a:rPr lang="en-US" dirty="0" smtClean="0"/>
              <a:t> </a:t>
            </a:r>
            <a:r>
              <a:rPr lang="he-IL" dirty="0" smtClean="0"/>
              <a:t>ֹ</a:t>
            </a:r>
            <a:r>
              <a:rPr lang="en-US" dirty="0" smtClean="0"/>
              <a:t> +</a:t>
            </a:r>
            <a:r>
              <a:rPr lang="he-IL" dirty="0" smtClean="0"/>
              <a:t>הדגמה</a:t>
            </a:r>
            <a:endParaRPr lang="en-US" dirty="0" smtClean="0"/>
          </a:p>
          <a:p>
            <a:pPr marL="342900" indent="-342900" algn="r" rtl="1">
              <a:buFont typeface="Arial" panose="020B0604020202020204" pitchFamily="34" charset="0"/>
              <a:buChar char="•"/>
            </a:pPr>
            <a:endParaRPr lang="en-US" dirty="0"/>
          </a:p>
          <a:p>
            <a:pPr marL="342900" indent="-342900" algn="r" rtl="1">
              <a:buFont typeface="Arial" panose="020B0604020202020204" pitchFamily="34" charset="0"/>
              <a:buChar char="•"/>
            </a:pPr>
            <a:r>
              <a:rPr lang="he-IL" dirty="0" smtClean="0"/>
              <a:t>סיור שב"כ</a:t>
            </a:r>
          </a:p>
          <a:p>
            <a:pPr marL="342900" indent="-342900" algn="r" rtl="1">
              <a:buFont typeface="Arial" panose="020B0604020202020204" pitchFamily="34" charset="0"/>
              <a:buChar char="•"/>
            </a:pPr>
            <a:endParaRPr lang="he-IL" dirty="0" smtClean="0"/>
          </a:p>
          <a:p>
            <a:pPr marL="342900" indent="-342900" algn="r" rtl="1">
              <a:buFont typeface="Arial" panose="020B0604020202020204" pitchFamily="34" charset="0"/>
              <a:buChar char="•"/>
            </a:pPr>
            <a:r>
              <a:rPr lang="he-IL" dirty="0" err="1" smtClean="0">
                <a:solidFill>
                  <a:srgbClr val="FF0000"/>
                </a:solidFill>
              </a:rPr>
              <a:t>כשלונות</a:t>
            </a:r>
            <a:r>
              <a:rPr lang="he-IL" dirty="0" smtClean="0">
                <a:solidFill>
                  <a:srgbClr val="FF0000"/>
                </a:solidFill>
              </a:rPr>
              <a:t> מודיעיניים או "למה המודיעין תמיד טועה/נכשל?"</a:t>
            </a:r>
          </a:p>
          <a:p>
            <a:pPr marL="342900" indent="-342900" algn="r" rtl="1">
              <a:buFont typeface="Arial" panose="020B0604020202020204" pitchFamily="34" charset="0"/>
              <a:buChar char="•"/>
            </a:pPr>
            <a:endParaRPr lang="he-IL" dirty="0" smtClean="0"/>
          </a:p>
          <a:p>
            <a:pPr marL="342900" indent="-342900" algn="r" rtl="1">
              <a:buFont typeface="Arial" panose="020B0604020202020204" pitchFamily="34" charset="0"/>
              <a:buChar char="•"/>
            </a:pPr>
            <a:r>
              <a:rPr lang="he-IL" dirty="0" smtClean="0"/>
              <a:t>יחסי מודיעין-קבלת החלטות</a:t>
            </a:r>
            <a:endParaRPr lang="en-US" dirty="0" smtClean="0"/>
          </a:p>
          <a:p>
            <a:pPr marL="342900" indent="-342900" algn="r" rtl="1">
              <a:buFont typeface="Arial" panose="020B0604020202020204" pitchFamily="34" charset="0"/>
              <a:buChar char="•"/>
            </a:pPr>
            <a:endParaRPr lang="en-US" dirty="0" smtClean="0"/>
          </a:p>
          <a:p>
            <a:pPr marL="342900" indent="-342900" algn="r" rtl="1">
              <a:buFont typeface="Arial" panose="020B0604020202020204" pitchFamily="34" charset="0"/>
              <a:buChar char="•"/>
            </a:pPr>
            <a:endParaRPr lang="he-IL" dirty="0"/>
          </a:p>
          <a:p>
            <a:pPr marL="342900" indent="-342900" algn="r" rtl="1">
              <a:buFont typeface="Arial" panose="020B0604020202020204" pitchFamily="34" charset="0"/>
              <a:buChar char="•"/>
            </a:pPr>
            <a:endParaRPr lang="en-US" dirty="0"/>
          </a:p>
        </p:txBody>
      </p:sp>
      <p:sp>
        <p:nvSpPr>
          <p:cNvPr id="2" name="כותרת 1"/>
          <p:cNvSpPr>
            <a:spLocks noGrp="1"/>
          </p:cNvSpPr>
          <p:nvPr>
            <p:ph type="ctrTitle"/>
          </p:nvPr>
        </p:nvSpPr>
        <p:spPr>
          <a:xfrm>
            <a:off x="1889760" y="386081"/>
            <a:ext cx="8412480" cy="914400"/>
          </a:xfrm>
        </p:spPr>
        <p:txBody>
          <a:bodyPr>
            <a:normAutofit/>
          </a:bodyPr>
          <a:lstStyle/>
          <a:p>
            <a:r>
              <a:rPr lang="he-IL" dirty="0" smtClean="0"/>
              <a:t>קורס מודיעין</a:t>
            </a:r>
            <a:endParaRPr lang="en-US" dirty="0"/>
          </a:p>
        </p:txBody>
      </p:sp>
    </p:spTree>
    <p:extLst>
      <p:ext uri="{BB962C8B-B14F-4D97-AF65-F5344CB8AC3E}">
        <p14:creationId xmlns:p14="http://schemas.microsoft.com/office/powerpoint/2010/main" val="583955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dirty="0"/>
          </a:p>
        </p:txBody>
      </p:sp>
      <p:sp>
        <p:nvSpPr>
          <p:cNvPr id="3" name="מציין מיקום תוכן 2"/>
          <p:cNvSpPr>
            <a:spLocks noGrp="1"/>
          </p:cNvSpPr>
          <p:nvPr>
            <p:ph idx="1"/>
          </p:nvPr>
        </p:nvSpPr>
        <p:spPr/>
        <p:txBody>
          <a:bodyPr/>
          <a:lstStyle/>
          <a:p>
            <a:r>
              <a:rPr lang="en-US" sz="2000" dirty="0">
                <a:latin typeface="Garamond" panose="02020404030301010803" pitchFamily="18" charset="0"/>
              </a:rPr>
              <a:t>Five reasons policy resents intelligence (</a:t>
            </a:r>
            <a:r>
              <a:rPr lang="en-US" sz="2000" dirty="0" err="1">
                <a:latin typeface="Garamond" panose="02020404030301010803" pitchFamily="18" charset="0"/>
              </a:rPr>
              <a:t>Heymann</a:t>
            </a:r>
            <a:r>
              <a:rPr lang="en-US" sz="2000" dirty="0">
                <a:latin typeface="Garamond" panose="02020404030301010803" pitchFamily="18" charset="0"/>
              </a:rPr>
              <a:t>):</a:t>
            </a:r>
          </a:p>
          <a:p>
            <a:pPr marL="1371600" lvl="2" indent="-457200">
              <a:buFont typeface="+mj-lt"/>
              <a:buAutoNum type="arabicPeriod"/>
            </a:pPr>
            <a:r>
              <a:rPr lang="en-US" dirty="0">
                <a:latin typeface="Garamond" panose="02020404030301010803" pitchFamily="18" charset="0"/>
              </a:rPr>
              <a:t>Intelligence fails to reduce uncertainty.  Instead, to the extent it reflects complex reality, it can make the decision-maker's job harder rather than easier.</a:t>
            </a:r>
          </a:p>
          <a:p>
            <a:pPr marL="1371600" lvl="2" indent="-457200">
              <a:buFont typeface="+mj-lt"/>
              <a:buAutoNum type="arabicPeriod"/>
            </a:pPr>
            <a:r>
              <a:rPr lang="en-US" dirty="0">
                <a:latin typeface="Garamond" panose="02020404030301010803" pitchFamily="18" charset="0"/>
              </a:rPr>
              <a:t>Intelligence restricts their options. </a:t>
            </a:r>
          </a:p>
          <a:p>
            <a:pPr marL="1371600" lvl="2" indent="-457200">
              <a:buFont typeface="+mj-lt"/>
              <a:buAutoNum type="arabicPeriod"/>
            </a:pPr>
            <a:r>
              <a:rPr lang="en-US" dirty="0">
                <a:latin typeface="Garamond" panose="02020404030301010803" pitchFamily="18" charset="0"/>
              </a:rPr>
              <a:t>Intelligence undercuts their policies (sometimes on purpose …).</a:t>
            </a:r>
          </a:p>
          <a:p>
            <a:pPr marL="1371600" lvl="2" indent="-457200">
              <a:buFont typeface="+mj-lt"/>
              <a:buAutoNum type="arabicPeriod"/>
            </a:pPr>
            <a:r>
              <a:rPr lang="en-US" dirty="0">
                <a:latin typeface="Garamond" panose="02020404030301010803" pitchFamily="18" charset="0"/>
              </a:rPr>
              <a:t>Intelligence provokes public controversy.</a:t>
            </a:r>
          </a:p>
          <a:p>
            <a:pPr marL="1371600" lvl="2" indent="-457200">
              <a:buFont typeface="+mj-lt"/>
              <a:buAutoNum type="arabicPeriod"/>
            </a:pPr>
            <a:r>
              <a:rPr lang="en-US" dirty="0">
                <a:latin typeface="Garamond" panose="02020404030301010803" pitchFamily="18" charset="0"/>
              </a:rPr>
              <a:t>Intelligence fails to persuade.</a:t>
            </a:r>
          </a:p>
          <a:p>
            <a:pPr marL="342900" lvl="0" indent="-342900" rtl="1"/>
            <a:endParaRPr lang="en-US" sz="2000" dirty="0">
              <a:latin typeface="Garamond" panose="02020404030301010803" pitchFamily="18" charset="0"/>
            </a:endParaRPr>
          </a:p>
          <a:p>
            <a:endParaRPr lang="en-US" dirty="0"/>
          </a:p>
        </p:txBody>
      </p:sp>
    </p:spTree>
    <p:extLst>
      <p:ext uri="{BB962C8B-B14F-4D97-AF65-F5344CB8AC3E}">
        <p14:creationId xmlns:p14="http://schemas.microsoft.com/office/powerpoint/2010/main" val="1851199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889760" y="139700"/>
            <a:ext cx="8412480" cy="774700"/>
          </a:xfrm>
        </p:spPr>
        <p:txBody>
          <a:bodyPr>
            <a:normAutofit/>
          </a:bodyPr>
          <a:lstStyle/>
          <a:p>
            <a:endParaRPr lang="en-US" sz="4000" dirty="0"/>
          </a:p>
        </p:txBody>
      </p:sp>
      <p:sp>
        <p:nvSpPr>
          <p:cNvPr id="3" name="כותרת משנה 2"/>
          <p:cNvSpPr>
            <a:spLocks noGrp="1"/>
          </p:cNvSpPr>
          <p:nvPr>
            <p:ph type="subTitle" idx="1"/>
          </p:nvPr>
        </p:nvSpPr>
        <p:spPr>
          <a:xfrm>
            <a:off x="508000" y="1079500"/>
            <a:ext cx="11379200" cy="5778500"/>
          </a:xfrm>
        </p:spPr>
        <p:txBody>
          <a:bodyPr>
            <a:noAutofit/>
          </a:bodyPr>
          <a:lstStyle/>
          <a:p>
            <a:pPr marL="342900" indent="-342900" algn="l">
              <a:buFont typeface="Arial" panose="020B0604020202020204" pitchFamily="34" charset="0"/>
              <a:buChar char="•"/>
            </a:pPr>
            <a:endParaRPr lang="en-US" sz="2000" dirty="0">
              <a:latin typeface="Garamond" panose="02020404030301010803" pitchFamily="18" charset="0"/>
            </a:endParaRPr>
          </a:p>
          <a:p>
            <a:pPr marL="571500" indent="-571500" algn="l">
              <a:buFont typeface="Arial" panose="020B0604020202020204" pitchFamily="34" charset="0"/>
              <a:buChar char="•"/>
            </a:pPr>
            <a:endParaRPr lang="he-IL" sz="2000" b="1" dirty="0" smtClean="0">
              <a:latin typeface="Garamond" panose="02020404030301010803" pitchFamily="18" charset="0"/>
            </a:endParaRPr>
          </a:p>
          <a:p>
            <a:pPr marL="571500" indent="-571500" algn="l">
              <a:buFont typeface="Arial" panose="020B0604020202020204" pitchFamily="34" charset="0"/>
              <a:buChar char="•"/>
            </a:pPr>
            <a:r>
              <a:rPr lang="en-US" sz="2000" smtClean="0"/>
              <a:t>Surprises </a:t>
            </a:r>
            <a:r>
              <a:rPr lang="en-US" sz="2000" dirty="0"/>
              <a:t>are counterfactual:  someone acts against the way we think he should, in an unexpected fashion, against his own interests (actually or as we see them).</a:t>
            </a:r>
          </a:p>
          <a:p>
            <a:pPr marL="571500" indent="-571500" algn="l">
              <a:buFont typeface="Arial" panose="020B0604020202020204" pitchFamily="34" charset="0"/>
              <a:buChar char="•"/>
            </a:pPr>
            <a:r>
              <a:rPr lang="en-US" sz="2000" dirty="0" smtClean="0"/>
              <a:t>Betts</a:t>
            </a:r>
            <a:r>
              <a:rPr lang="en-US" sz="2000" dirty="0"/>
              <a:t>:  the primary problem in major strategic surprises is not intelligence warning but political disbelief. </a:t>
            </a:r>
            <a:r>
              <a:rPr lang="en-US" sz="2000" dirty="0" smtClean="0"/>
              <a:t>[</a:t>
            </a:r>
            <a:r>
              <a:rPr lang="he-IL" sz="2000" dirty="0" smtClean="0"/>
              <a:t>לא בטוח שאני מסכים לגמרי</a:t>
            </a:r>
            <a:r>
              <a:rPr lang="en-US" sz="2000" dirty="0" smtClean="0"/>
              <a:t>].</a:t>
            </a:r>
          </a:p>
          <a:p>
            <a:pPr marL="571500" indent="-571500" algn="l">
              <a:buFont typeface="Arial" panose="020B0604020202020204" pitchFamily="34" charset="0"/>
              <a:buChar char="•"/>
            </a:pPr>
            <a:r>
              <a:rPr lang="en-US" sz="2000" dirty="0" err="1"/>
              <a:t>Harkabi</a:t>
            </a:r>
            <a:r>
              <a:rPr lang="en-US" sz="2000" dirty="0"/>
              <a:t>:  "Whereas the popular saying has it that "to err is human", an almost superhuman perfection is expected of intelligence".</a:t>
            </a:r>
          </a:p>
          <a:p>
            <a:pPr marL="571500" indent="-571500" algn="l">
              <a:buFont typeface="Arial" panose="020B0604020202020204" pitchFamily="34" charset="0"/>
              <a:buChar char="•"/>
            </a:pPr>
            <a:endParaRPr lang="en-US" sz="2000" dirty="0"/>
          </a:p>
          <a:p>
            <a:pPr marL="571500" lvl="0" indent="-571500" algn="l">
              <a:buFont typeface="Arial" panose="020B0604020202020204" pitchFamily="34" charset="0"/>
              <a:buChar char="•"/>
            </a:pPr>
            <a:endParaRPr lang="en-US" sz="2000" dirty="0">
              <a:latin typeface="Garamond" panose="02020404030301010803" pitchFamily="18" charset="0"/>
            </a:endParaRPr>
          </a:p>
        </p:txBody>
      </p:sp>
    </p:spTree>
    <p:extLst>
      <p:ext uri="{BB962C8B-B14F-4D97-AF65-F5344CB8AC3E}">
        <p14:creationId xmlns:p14="http://schemas.microsoft.com/office/powerpoint/2010/main" val="4266032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889760" y="139700"/>
            <a:ext cx="8412480" cy="774700"/>
          </a:xfrm>
        </p:spPr>
        <p:txBody>
          <a:bodyPr>
            <a:normAutofit/>
          </a:bodyPr>
          <a:lstStyle/>
          <a:p>
            <a:r>
              <a:rPr lang="he-IL" sz="4000" dirty="0" smtClean="0"/>
              <a:t>קורס מודיעין – שיעור שני</a:t>
            </a:r>
            <a:endParaRPr lang="en-US" sz="4000" dirty="0"/>
          </a:p>
        </p:txBody>
      </p:sp>
      <p:sp>
        <p:nvSpPr>
          <p:cNvPr id="3" name="כותרת משנה 2"/>
          <p:cNvSpPr>
            <a:spLocks noGrp="1"/>
          </p:cNvSpPr>
          <p:nvPr>
            <p:ph type="subTitle" idx="1"/>
          </p:nvPr>
        </p:nvSpPr>
        <p:spPr>
          <a:xfrm>
            <a:off x="508000" y="1079500"/>
            <a:ext cx="11379200" cy="5778500"/>
          </a:xfrm>
        </p:spPr>
        <p:txBody>
          <a:bodyPr>
            <a:noAutofit/>
          </a:bodyPr>
          <a:lstStyle/>
          <a:p>
            <a:pPr marL="914400" lvl="1" indent="-457200" algn="r" rtl="1">
              <a:buFont typeface="Arial" panose="020B0604020202020204" pitchFamily="34" charset="0"/>
              <a:buChar char="•"/>
            </a:pPr>
            <a:endParaRPr lang="he-IL" sz="3200" dirty="0" smtClean="0"/>
          </a:p>
          <a:p>
            <a:pPr marL="914400" lvl="1" indent="-457200" algn="r" rtl="1">
              <a:buFont typeface="Arial" panose="020B0604020202020204" pitchFamily="34" charset="0"/>
              <a:buChar char="•"/>
            </a:pPr>
            <a:r>
              <a:rPr lang="he-IL" sz="3200" dirty="0" smtClean="0"/>
              <a:t>התרעה </a:t>
            </a:r>
            <a:r>
              <a:rPr lang="he-IL" sz="3200" dirty="0"/>
              <a:t>כייעוד עיקרי של מודיעין בתפיסת </a:t>
            </a:r>
            <a:r>
              <a:rPr lang="he-IL" sz="3200" dirty="0" err="1"/>
              <a:t>הבטחון</a:t>
            </a:r>
            <a:r>
              <a:rPr lang="he-IL" sz="3200" dirty="0"/>
              <a:t> (במיוחד בישראל)</a:t>
            </a:r>
            <a:endParaRPr lang="en-US" sz="3200" dirty="0"/>
          </a:p>
          <a:p>
            <a:pPr marL="914400" lvl="1" indent="-457200" algn="r" rtl="1">
              <a:buFont typeface="Arial" panose="020B0604020202020204" pitchFamily="34" charset="0"/>
              <a:buChar char="•"/>
            </a:pPr>
            <a:r>
              <a:rPr lang="he-IL" sz="3200" dirty="0"/>
              <a:t>סוגיית החיזוי. שיטת התרחישים. תפניות.  </a:t>
            </a:r>
            <a:endParaRPr lang="en-US" sz="3200" dirty="0"/>
          </a:p>
          <a:p>
            <a:pPr marL="914400" lvl="1" indent="-457200" algn="r" rtl="1">
              <a:buFont typeface="Arial" panose="020B0604020202020204" pitchFamily="34" charset="0"/>
              <a:buChar char="•"/>
            </a:pPr>
            <a:r>
              <a:rPr lang="he-IL" sz="3200" dirty="0"/>
              <a:t>בעיות/פתולוגיות של מחקר מודיעיני</a:t>
            </a:r>
            <a:endParaRPr lang="en-US" sz="3200" dirty="0"/>
          </a:p>
          <a:p>
            <a:pPr marL="914400" lvl="1" indent="-457200" algn="r" rtl="1">
              <a:buFont typeface="Arial" panose="020B0604020202020204" pitchFamily="34" charset="0"/>
              <a:buChar char="•"/>
            </a:pPr>
            <a:r>
              <a:rPr lang="he-IL" sz="3200" dirty="0"/>
              <a:t>פוליטיזציה ושימוש לרעה</a:t>
            </a:r>
            <a:endParaRPr lang="en-US" sz="3200" dirty="0"/>
          </a:p>
          <a:p>
            <a:pPr marL="914400" lvl="1" indent="-457200" algn="r" rtl="1">
              <a:buFont typeface="Arial" panose="020B0604020202020204" pitchFamily="34" charset="0"/>
              <a:buChar char="•"/>
            </a:pPr>
            <a:r>
              <a:rPr lang="he-IL" sz="3200" dirty="0"/>
              <a:t>פילוסופיה ופער ציפיות</a:t>
            </a:r>
            <a:endParaRPr lang="en-US" sz="3200" dirty="0"/>
          </a:p>
          <a:p>
            <a:pPr marL="457200" indent="-457200" algn="r" rtl="1">
              <a:buFont typeface="Arial" panose="020B0604020202020204" pitchFamily="34" charset="0"/>
              <a:buChar char="•"/>
            </a:pPr>
            <a:endParaRPr lang="en-US" sz="2000" dirty="0">
              <a:latin typeface="Garamond" panose="02020404030301010803" pitchFamily="18" charset="0"/>
            </a:endParaRPr>
          </a:p>
        </p:txBody>
      </p:sp>
    </p:spTree>
    <p:extLst>
      <p:ext uri="{BB962C8B-B14F-4D97-AF65-F5344CB8AC3E}">
        <p14:creationId xmlns:p14="http://schemas.microsoft.com/office/powerpoint/2010/main" val="1485848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8077200" y="1219200"/>
            <a:ext cx="2286000" cy="25146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ounded Rectangle 12"/>
          <p:cNvSpPr/>
          <p:nvPr/>
        </p:nvSpPr>
        <p:spPr>
          <a:xfrm>
            <a:off x="4800600" y="1219200"/>
            <a:ext cx="2286000" cy="25146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ounded Rectangle 10"/>
          <p:cNvSpPr/>
          <p:nvPr/>
        </p:nvSpPr>
        <p:spPr>
          <a:xfrm>
            <a:off x="1828800" y="1219200"/>
            <a:ext cx="2286000" cy="25146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252" name="TextBox 3"/>
          <p:cNvSpPr txBox="1">
            <a:spLocks noChangeArrowheads="1"/>
          </p:cNvSpPr>
          <p:nvPr/>
        </p:nvSpPr>
        <p:spPr bwMode="auto">
          <a:xfrm>
            <a:off x="1752600" y="163513"/>
            <a:ext cx="6336472" cy="4462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300" b="1" dirty="0">
                <a:solidFill>
                  <a:srgbClr val="800000"/>
                </a:solidFill>
                <a:latin typeface="Book Antiqua" charset="0"/>
              </a:rPr>
              <a:t>Intelligence: Main Components and Blunders</a:t>
            </a:r>
          </a:p>
        </p:txBody>
      </p:sp>
      <p:sp>
        <p:nvSpPr>
          <p:cNvPr id="53253" name="Slide Number Placeholder 7"/>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6E9B0C1-5E73-2246-A747-24B9588DA3E8}" type="slidenum">
              <a:rPr lang="en-US" sz="1300" b="1">
                <a:solidFill>
                  <a:srgbClr val="898989"/>
                </a:solidFill>
                <a:latin typeface="Calibri" charset="0"/>
              </a:rPr>
              <a:pPr eaLnBrk="1" hangingPunct="1"/>
              <a:t>3</a:t>
            </a:fld>
            <a:endParaRPr lang="en-US" sz="1300" b="1">
              <a:solidFill>
                <a:srgbClr val="898989"/>
              </a:solidFill>
              <a:latin typeface="Calibri" charset="0"/>
            </a:endParaRPr>
          </a:p>
        </p:txBody>
      </p:sp>
      <p:sp>
        <p:nvSpPr>
          <p:cNvPr id="53254" name="Rectangle 5"/>
          <p:cNvSpPr>
            <a:spLocks noChangeArrowheads="1"/>
          </p:cNvSpPr>
          <p:nvPr/>
        </p:nvSpPr>
        <p:spPr bwMode="auto">
          <a:xfrm>
            <a:off x="1371600" y="1163639"/>
            <a:ext cx="2895600" cy="2446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50000"/>
              </a:lnSpc>
            </a:pPr>
            <a:r>
              <a:rPr lang="en-US" sz="2000" b="1">
                <a:solidFill>
                  <a:srgbClr val="002060"/>
                </a:solidFill>
                <a:latin typeface="Book Antiqua" charset="0"/>
              </a:rPr>
              <a:t>Collectors</a:t>
            </a:r>
          </a:p>
          <a:p>
            <a:pPr algn="ctr">
              <a:lnSpc>
                <a:spcPct val="150000"/>
              </a:lnSpc>
            </a:pPr>
            <a:r>
              <a:rPr lang="en-US">
                <a:solidFill>
                  <a:srgbClr val="002060"/>
                </a:solidFill>
                <a:latin typeface="Book Antiqua" charset="0"/>
              </a:rPr>
              <a:t>(raw intel.)</a:t>
            </a:r>
          </a:p>
          <a:p>
            <a:pPr algn="ctr">
              <a:lnSpc>
                <a:spcPct val="150000"/>
              </a:lnSpc>
            </a:pPr>
            <a:r>
              <a:rPr lang="en-US" sz="1600">
                <a:solidFill>
                  <a:srgbClr val="002060"/>
                </a:solidFill>
                <a:latin typeface="Book Antiqua" charset="0"/>
              </a:rPr>
              <a:t>HUMINT</a:t>
            </a:r>
          </a:p>
          <a:p>
            <a:pPr algn="ctr">
              <a:lnSpc>
                <a:spcPct val="150000"/>
              </a:lnSpc>
            </a:pPr>
            <a:r>
              <a:rPr lang="en-US" sz="1600">
                <a:solidFill>
                  <a:srgbClr val="002060"/>
                </a:solidFill>
                <a:latin typeface="Book Antiqua" charset="0"/>
              </a:rPr>
              <a:t>SIGINT</a:t>
            </a:r>
          </a:p>
          <a:p>
            <a:pPr algn="ctr">
              <a:lnSpc>
                <a:spcPct val="150000"/>
              </a:lnSpc>
            </a:pPr>
            <a:r>
              <a:rPr lang="en-US" sz="1600">
                <a:solidFill>
                  <a:srgbClr val="002060"/>
                </a:solidFill>
                <a:latin typeface="Book Antiqua" charset="0"/>
              </a:rPr>
              <a:t>IMINT</a:t>
            </a:r>
          </a:p>
          <a:p>
            <a:pPr algn="ctr">
              <a:lnSpc>
                <a:spcPct val="150000"/>
              </a:lnSpc>
            </a:pPr>
            <a:r>
              <a:rPr lang="en-US" sz="1600">
                <a:solidFill>
                  <a:srgbClr val="002060"/>
                </a:solidFill>
                <a:latin typeface="Book Antiqua" charset="0"/>
              </a:rPr>
              <a:t>OSINT</a:t>
            </a:r>
          </a:p>
        </p:txBody>
      </p:sp>
      <p:sp>
        <p:nvSpPr>
          <p:cNvPr id="53255" name="Rectangle 5"/>
          <p:cNvSpPr>
            <a:spLocks noChangeArrowheads="1"/>
          </p:cNvSpPr>
          <p:nvPr/>
        </p:nvSpPr>
        <p:spPr bwMode="auto">
          <a:xfrm>
            <a:off x="4876800" y="1143000"/>
            <a:ext cx="2057400" cy="221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50000"/>
              </a:lnSpc>
            </a:pPr>
            <a:r>
              <a:rPr lang="en-US" sz="2000" b="1">
                <a:solidFill>
                  <a:srgbClr val="002060"/>
                </a:solidFill>
                <a:latin typeface="Book Antiqua" charset="0"/>
              </a:rPr>
              <a:t>Analysts</a:t>
            </a:r>
          </a:p>
          <a:p>
            <a:pPr algn="ctr">
              <a:lnSpc>
                <a:spcPct val="150000"/>
              </a:lnSpc>
            </a:pPr>
            <a:r>
              <a:rPr lang="en-US">
                <a:solidFill>
                  <a:srgbClr val="002060"/>
                </a:solidFill>
                <a:latin typeface="Book Antiqua" charset="0"/>
              </a:rPr>
              <a:t>(finished intel.)</a:t>
            </a:r>
          </a:p>
          <a:p>
            <a:pPr algn="ctr">
              <a:lnSpc>
                <a:spcPct val="150000"/>
              </a:lnSpc>
            </a:pPr>
            <a:r>
              <a:rPr lang="en-US">
                <a:solidFill>
                  <a:srgbClr val="002060"/>
                </a:solidFill>
                <a:latin typeface="Book Antiqua" charset="0"/>
              </a:rPr>
              <a:t>Written and oral</a:t>
            </a:r>
          </a:p>
          <a:p>
            <a:pPr algn="ctr">
              <a:lnSpc>
                <a:spcPct val="150000"/>
              </a:lnSpc>
            </a:pPr>
            <a:r>
              <a:rPr lang="en-US">
                <a:solidFill>
                  <a:srgbClr val="002060"/>
                </a:solidFill>
                <a:latin typeface="Book Antiqua" charset="0"/>
              </a:rPr>
              <a:t>analytical products</a:t>
            </a:r>
          </a:p>
        </p:txBody>
      </p:sp>
      <p:sp>
        <p:nvSpPr>
          <p:cNvPr id="53256" name="Rectangle 5"/>
          <p:cNvSpPr>
            <a:spLocks noChangeArrowheads="1"/>
          </p:cNvSpPr>
          <p:nvPr/>
        </p:nvSpPr>
        <p:spPr bwMode="auto">
          <a:xfrm>
            <a:off x="7772400" y="1143001"/>
            <a:ext cx="2895600" cy="1800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50000"/>
              </a:lnSpc>
            </a:pPr>
            <a:r>
              <a:rPr lang="en-US" sz="2000" b="1">
                <a:solidFill>
                  <a:srgbClr val="002060"/>
                </a:solidFill>
                <a:latin typeface="Book Antiqua" charset="0"/>
              </a:rPr>
              <a:t>Consumers</a:t>
            </a:r>
          </a:p>
          <a:p>
            <a:pPr algn="ctr">
              <a:lnSpc>
                <a:spcPct val="150000"/>
              </a:lnSpc>
            </a:pPr>
            <a:r>
              <a:rPr lang="en-US">
                <a:solidFill>
                  <a:srgbClr val="002060"/>
                </a:solidFill>
                <a:latin typeface="Book Antiqua" charset="0"/>
              </a:rPr>
              <a:t>(raw/finished intel.)</a:t>
            </a:r>
          </a:p>
          <a:p>
            <a:pPr algn="ctr">
              <a:lnSpc>
                <a:spcPct val="150000"/>
              </a:lnSpc>
            </a:pPr>
            <a:r>
              <a:rPr lang="en-US">
                <a:solidFill>
                  <a:srgbClr val="002060"/>
                </a:solidFill>
                <a:latin typeface="Book Antiqua" charset="0"/>
              </a:rPr>
              <a:t>Policymakers and</a:t>
            </a:r>
          </a:p>
          <a:p>
            <a:pPr algn="ctr">
              <a:lnSpc>
                <a:spcPct val="150000"/>
              </a:lnSpc>
            </a:pPr>
            <a:r>
              <a:rPr lang="en-US">
                <a:solidFill>
                  <a:srgbClr val="002060"/>
                </a:solidFill>
                <a:latin typeface="Book Antiqua" charset="0"/>
              </a:rPr>
              <a:t>policy executors</a:t>
            </a:r>
          </a:p>
        </p:txBody>
      </p:sp>
      <p:sp>
        <p:nvSpPr>
          <p:cNvPr id="53257" name="Rectangle 5"/>
          <p:cNvSpPr>
            <a:spLocks noChangeArrowheads="1"/>
          </p:cNvSpPr>
          <p:nvPr/>
        </p:nvSpPr>
        <p:spPr bwMode="auto">
          <a:xfrm>
            <a:off x="1676400" y="4800600"/>
            <a:ext cx="2133600" cy="1754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50000"/>
              </a:lnSpc>
            </a:pPr>
            <a:r>
              <a:rPr lang="en-US">
                <a:solidFill>
                  <a:srgbClr val="002060"/>
                </a:solidFill>
                <a:latin typeface="Book Antiqua" charset="0"/>
              </a:rPr>
              <a:t>Error through deceptive or missing information</a:t>
            </a:r>
          </a:p>
        </p:txBody>
      </p:sp>
      <p:sp>
        <p:nvSpPr>
          <p:cNvPr id="53258" name="Rectangle 5"/>
          <p:cNvSpPr>
            <a:spLocks noChangeArrowheads="1"/>
          </p:cNvSpPr>
          <p:nvPr/>
        </p:nvSpPr>
        <p:spPr bwMode="auto">
          <a:xfrm>
            <a:off x="5181600" y="4832350"/>
            <a:ext cx="1447800" cy="1754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50000"/>
              </a:lnSpc>
            </a:pPr>
            <a:r>
              <a:rPr lang="en-US">
                <a:solidFill>
                  <a:srgbClr val="002060"/>
                </a:solidFill>
                <a:latin typeface="Book Antiqua" charset="0"/>
              </a:rPr>
              <a:t>Error through poor analysis</a:t>
            </a:r>
          </a:p>
        </p:txBody>
      </p:sp>
      <p:sp>
        <p:nvSpPr>
          <p:cNvPr id="53259" name="Rectangle 5"/>
          <p:cNvSpPr>
            <a:spLocks noChangeArrowheads="1"/>
          </p:cNvSpPr>
          <p:nvPr/>
        </p:nvSpPr>
        <p:spPr bwMode="auto">
          <a:xfrm>
            <a:off x="8305800" y="4910138"/>
            <a:ext cx="1295400" cy="1338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lnSpc>
                <a:spcPct val="150000"/>
              </a:lnSpc>
            </a:pPr>
            <a:r>
              <a:rPr lang="en-US">
                <a:solidFill>
                  <a:srgbClr val="002060"/>
                </a:solidFill>
                <a:latin typeface="Book Antiqua" charset="0"/>
              </a:rPr>
              <a:t>Error through policy bias</a:t>
            </a:r>
          </a:p>
        </p:txBody>
      </p:sp>
      <p:sp>
        <p:nvSpPr>
          <p:cNvPr id="15" name="Right Arrow 14"/>
          <p:cNvSpPr/>
          <p:nvPr/>
        </p:nvSpPr>
        <p:spPr>
          <a:xfrm>
            <a:off x="4191000" y="2286000"/>
            <a:ext cx="3810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ight Arrow 15"/>
          <p:cNvSpPr/>
          <p:nvPr/>
        </p:nvSpPr>
        <p:spPr>
          <a:xfrm>
            <a:off x="7391400" y="2286000"/>
            <a:ext cx="3810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ounded Rectangular Callout 16"/>
          <p:cNvSpPr/>
          <p:nvPr/>
        </p:nvSpPr>
        <p:spPr>
          <a:xfrm>
            <a:off x="1828800" y="4876800"/>
            <a:ext cx="1752600" cy="1752600"/>
          </a:xfrm>
          <a:prstGeom prst="wedgeRoundRectCallout">
            <a:avLst>
              <a:gd name="adj1" fmla="val 54109"/>
              <a:gd name="adj2" fmla="val -112284"/>
              <a:gd name="adj3" fmla="val 16667"/>
            </a:avLst>
          </a:prstGeom>
          <a:solidFill>
            <a:srgbClr val="C00000">
              <a:alpha val="4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ounded Rectangular Callout 17"/>
          <p:cNvSpPr/>
          <p:nvPr/>
        </p:nvSpPr>
        <p:spPr>
          <a:xfrm>
            <a:off x="4876800" y="4876800"/>
            <a:ext cx="1752600" cy="1752600"/>
          </a:xfrm>
          <a:prstGeom prst="wedgeRoundRectCallout">
            <a:avLst>
              <a:gd name="adj1" fmla="val 54109"/>
              <a:gd name="adj2" fmla="val -112284"/>
              <a:gd name="adj3" fmla="val 16667"/>
            </a:avLst>
          </a:prstGeom>
          <a:solidFill>
            <a:srgbClr val="C00000">
              <a:alpha val="4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Rounded Rectangular Callout 18"/>
          <p:cNvSpPr/>
          <p:nvPr/>
        </p:nvSpPr>
        <p:spPr>
          <a:xfrm>
            <a:off x="8001000" y="4876800"/>
            <a:ext cx="1752600" cy="1752600"/>
          </a:xfrm>
          <a:prstGeom prst="wedgeRoundRectCallout">
            <a:avLst>
              <a:gd name="adj1" fmla="val -63282"/>
              <a:gd name="adj2" fmla="val -120522"/>
              <a:gd name="adj3" fmla="val 16667"/>
            </a:avLst>
          </a:prstGeom>
          <a:solidFill>
            <a:srgbClr val="C00000">
              <a:alpha val="4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890120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889760" y="139700"/>
            <a:ext cx="8412480" cy="774700"/>
          </a:xfrm>
        </p:spPr>
        <p:txBody>
          <a:bodyPr>
            <a:normAutofit/>
          </a:bodyPr>
          <a:lstStyle/>
          <a:p>
            <a:r>
              <a:rPr lang="he-IL" sz="4000" dirty="0" smtClean="0"/>
              <a:t>פתולוגיות של המודיעין – מקורות הטעות</a:t>
            </a:r>
            <a:endParaRPr lang="en-US" sz="4000" dirty="0"/>
          </a:p>
        </p:txBody>
      </p:sp>
      <p:sp>
        <p:nvSpPr>
          <p:cNvPr id="3" name="כותרת משנה 2"/>
          <p:cNvSpPr>
            <a:spLocks noGrp="1"/>
          </p:cNvSpPr>
          <p:nvPr>
            <p:ph type="subTitle" idx="1"/>
          </p:nvPr>
        </p:nvSpPr>
        <p:spPr>
          <a:xfrm>
            <a:off x="508000" y="1079500"/>
            <a:ext cx="11379200" cy="5778500"/>
          </a:xfrm>
        </p:spPr>
        <p:txBody>
          <a:bodyPr>
            <a:noAutofit/>
          </a:bodyPr>
          <a:lstStyle/>
          <a:p>
            <a:pPr lvl="0" algn="l"/>
            <a:r>
              <a:rPr lang="en-US" sz="2000" dirty="0" smtClean="0">
                <a:latin typeface="Garamond" panose="02020404030301010803" pitchFamily="18" charset="0"/>
              </a:rPr>
              <a:t>Intelligence </a:t>
            </a:r>
            <a:r>
              <a:rPr lang="en-US" sz="2000" dirty="0">
                <a:latin typeface="Garamond" panose="02020404030301010803" pitchFamily="18" charset="0"/>
              </a:rPr>
              <a:t>failures come from cognitive failures (</a:t>
            </a:r>
            <a:r>
              <a:rPr lang="en-US" sz="2000" dirty="0" err="1">
                <a:latin typeface="Garamond" panose="02020404030301010803" pitchFamily="18" charset="0"/>
              </a:rPr>
              <a:t>overfiltering</a:t>
            </a:r>
            <a:r>
              <a:rPr lang="en-US" sz="2000" dirty="0">
                <a:latin typeface="Garamond" panose="02020404030301010803" pitchFamily="18" charset="0"/>
              </a:rPr>
              <a:t>), failure of imagination and from conceptions</a:t>
            </a:r>
            <a:r>
              <a:rPr lang="en-US" sz="2000" dirty="0" smtClean="0">
                <a:latin typeface="Garamond" panose="02020404030301010803" pitchFamily="18" charset="0"/>
              </a:rPr>
              <a:t>.</a:t>
            </a:r>
            <a:endParaRPr lang="he-IL" sz="2000" dirty="0" smtClean="0">
              <a:latin typeface="Garamond" panose="02020404030301010803" pitchFamily="18" charset="0"/>
            </a:endParaRPr>
          </a:p>
          <a:p>
            <a:pPr lvl="0" algn="l"/>
            <a:r>
              <a:rPr lang="en-US" sz="2000" dirty="0" smtClean="0">
                <a:latin typeface="Garamond" panose="02020404030301010803" pitchFamily="18" charset="0"/>
              </a:rPr>
              <a:t>Two </a:t>
            </a:r>
            <a:r>
              <a:rPr lang="en-US" sz="2000" dirty="0">
                <a:latin typeface="Garamond" panose="02020404030301010803" pitchFamily="18" charset="0"/>
              </a:rPr>
              <a:t>kinds of intelligence failures:  not giving warning when required and crying wolf (Iraq WMD</a:t>
            </a:r>
            <a:r>
              <a:rPr lang="en-US" sz="2000" dirty="0" smtClean="0">
                <a:latin typeface="Garamond" panose="02020404030301010803" pitchFamily="18" charset="0"/>
              </a:rPr>
              <a:t>). </a:t>
            </a:r>
            <a:endParaRPr lang="he-IL" sz="2000" dirty="0" smtClean="0">
              <a:latin typeface="Garamond" panose="02020404030301010803" pitchFamily="18" charset="0"/>
            </a:endParaRPr>
          </a:p>
          <a:p>
            <a:pPr marL="342900" indent="-342900" algn="l">
              <a:buFont typeface="Arial" panose="020B0604020202020204" pitchFamily="34" charset="0"/>
              <a:buChar char="•"/>
            </a:pPr>
            <a:r>
              <a:rPr lang="en-US" sz="2000" dirty="0">
                <a:latin typeface="Garamond" panose="02020404030301010803" pitchFamily="18" charset="0"/>
              </a:rPr>
              <a:t> Too much certainty.  No consideration of alternatives</a:t>
            </a:r>
          </a:p>
          <a:p>
            <a:pPr marL="342900" indent="-342900" algn="l">
              <a:buFont typeface="Arial" panose="020B0604020202020204" pitchFamily="34" charset="0"/>
              <a:buChar char="•"/>
            </a:pPr>
            <a:r>
              <a:rPr lang="en-US" sz="2000" dirty="0">
                <a:latin typeface="Garamond" panose="02020404030301010803" pitchFamily="18" charset="0"/>
              </a:rPr>
              <a:t>Insufficient observation.</a:t>
            </a:r>
          </a:p>
          <a:p>
            <a:pPr marL="342900" indent="-342900" algn="l">
              <a:buFont typeface="Arial" panose="020B0604020202020204" pitchFamily="34" charset="0"/>
              <a:buChar char="•"/>
            </a:pPr>
            <a:r>
              <a:rPr lang="en-US" sz="2000" dirty="0">
                <a:latin typeface="Garamond" panose="02020404030301010803" pitchFamily="18" charset="0"/>
              </a:rPr>
              <a:t>Failure to challenge assumptions Signal to noise ratio (easy to see all kinds of things in hindsight</a:t>
            </a:r>
            <a:r>
              <a:rPr lang="en-US" sz="2000" dirty="0" smtClean="0">
                <a:latin typeface="Garamond" panose="02020404030301010803" pitchFamily="18" charset="0"/>
              </a:rPr>
              <a:t>).</a:t>
            </a:r>
          </a:p>
          <a:p>
            <a:pPr marL="342900" indent="-342900" algn="l">
              <a:buFont typeface="Arial" panose="020B0604020202020204" pitchFamily="34" charset="0"/>
              <a:buChar char="•"/>
            </a:pPr>
            <a:r>
              <a:rPr lang="en-US" sz="2000" dirty="0" smtClean="0">
                <a:latin typeface="Garamond" panose="02020404030301010803" pitchFamily="18" charset="0"/>
              </a:rPr>
              <a:t>Mirror-imaging</a:t>
            </a:r>
            <a:r>
              <a:rPr lang="en-US" sz="2000" dirty="0">
                <a:latin typeface="Garamond" panose="02020404030301010803" pitchFamily="18" charset="0"/>
              </a:rPr>
              <a:t>/ assumption of shared </a:t>
            </a:r>
            <a:r>
              <a:rPr lang="en-US" sz="2000" dirty="0" smtClean="0">
                <a:latin typeface="Garamond" panose="02020404030301010803" pitchFamily="18" charset="0"/>
              </a:rPr>
              <a:t>rationality.</a:t>
            </a:r>
          </a:p>
          <a:p>
            <a:pPr marL="342900" indent="-342900" algn="l">
              <a:buFont typeface="Arial" panose="020B0604020202020204" pitchFamily="34" charset="0"/>
              <a:buChar char="•"/>
            </a:pPr>
            <a:r>
              <a:rPr lang="en-US" sz="2000" dirty="0" smtClean="0">
                <a:latin typeface="Garamond" panose="02020404030301010803" pitchFamily="18" charset="0"/>
              </a:rPr>
              <a:t>Overlearning </a:t>
            </a:r>
            <a:r>
              <a:rPr lang="en-US" sz="2000" dirty="0">
                <a:latin typeface="Garamond" panose="02020404030301010803" pitchFamily="18" charset="0"/>
              </a:rPr>
              <a:t>from the past:  we tend to go back to our experience or look for historical parallels – not always useful. </a:t>
            </a:r>
            <a:endParaRPr lang="en-US" sz="2000" dirty="0" smtClean="0">
              <a:latin typeface="Garamond" panose="02020404030301010803" pitchFamily="18" charset="0"/>
            </a:endParaRPr>
          </a:p>
          <a:p>
            <a:pPr marL="342900" indent="-342900" algn="l">
              <a:buFont typeface="Arial" panose="020B0604020202020204" pitchFamily="34" charset="0"/>
              <a:buChar char="•"/>
            </a:pPr>
            <a:r>
              <a:rPr lang="en-US" sz="2000" dirty="0" smtClean="0">
                <a:latin typeface="Garamond" panose="02020404030301010803" pitchFamily="18" charset="0"/>
              </a:rPr>
              <a:t>Premature </a:t>
            </a:r>
            <a:r>
              <a:rPr lang="en-US" sz="2000" dirty="0">
                <a:latin typeface="Garamond" panose="02020404030301010803" pitchFamily="18" charset="0"/>
              </a:rPr>
              <a:t>closure:  leaping on the first hypotheses as the correct answer and failing to probe for other, plausible hypotheses. </a:t>
            </a:r>
            <a:endParaRPr lang="en-US" sz="2000" dirty="0" smtClean="0">
              <a:latin typeface="Garamond" panose="02020404030301010803" pitchFamily="18" charset="0"/>
            </a:endParaRPr>
          </a:p>
          <a:p>
            <a:pPr marL="342900" indent="-342900" algn="l">
              <a:buFont typeface="Arial" panose="020B0604020202020204" pitchFamily="34" charset="0"/>
              <a:buChar char="•"/>
            </a:pPr>
            <a:r>
              <a:rPr lang="en-US" sz="2000" dirty="0" smtClean="0">
                <a:latin typeface="Garamond" panose="02020404030301010803" pitchFamily="18" charset="0"/>
              </a:rPr>
              <a:t>Excessive </a:t>
            </a:r>
            <a:r>
              <a:rPr lang="en-US" sz="2000" dirty="0">
                <a:latin typeface="Garamond" panose="02020404030301010803" pitchFamily="18" charset="0"/>
              </a:rPr>
              <a:t>consensus, can lead to Groupthink:  social pressure rather than professional.  The tendency of tightly-knit groups to seek the comfort and confidence that comes from mutual acceptance and approval.  Such an atmosphere leads people to refrain from disturbing the group </a:t>
            </a:r>
            <a:r>
              <a:rPr lang="en-US" sz="2000" dirty="0" smtClean="0">
                <a:latin typeface="Garamond" panose="02020404030301010803" pitchFamily="18" charset="0"/>
              </a:rPr>
              <a:t>consensus.</a:t>
            </a:r>
          </a:p>
          <a:p>
            <a:pPr marL="342900" indent="-342900" algn="l">
              <a:buFont typeface="Arial" panose="020B0604020202020204" pitchFamily="34" charset="0"/>
              <a:buChar char="•"/>
            </a:pPr>
            <a:r>
              <a:rPr lang="en-US" sz="2000" dirty="0" smtClean="0">
                <a:latin typeface="Garamond" panose="02020404030301010803" pitchFamily="18" charset="0"/>
              </a:rPr>
              <a:t>Mindsets/conceptions </a:t>
            </a:r>
            <a:r>
              <a:rPr lang="en-US" sz="2000" dirty="0">
                <a:latin typeface="Garamond" panose="02020404030301010803" pitchFamily="18" charset="0"/>
              </a:rPr>
              <a:t>– fitting new information into already formed conclusions.  </a:t>
            </a:r>
            <a:r>
              <a:rPr lang="en-US" sz="2000" b="1" dirty="0">
                <a:latin typeface="Garamond" panose="02020404030301010803" pitchFamily="18" charset="0"/>
              </a:rPr>
              <a:t>Wishful thinking/cognitive bias/confirmation </a:t>
            </a:r>
            <a:r>
              <a:rPr lang="en-US" sz="2000" b="1" dirty="0" smtClean="0">
                <a:latin typeface="Garamond" panose="02020404030301010803" pitchFamily="18" charset="0"/>
              </a:rPr>
              <a:t>bias.</a:t>
            </a:r>
            <a:endParaRPr lang="he-IL" sz="2000" b="1" dirty="0" smtClean="0">
              <a:latin typeface="Garamond" panose="02020404030301010803" pitchFamily="18" charset="0"/>
            </a:endParaRPr>
          </a:p>
          <a:p>
            <a:pPr marL="342900" lvl="0" indent="-342900" algn="l">
              <a:buFont typeface="Arial" panose="020B0604020202020204" pitchFamily="34" charset="0"/>
              <a:buChar char="•"/>
            </a:pPr>
            <a:r>
              <a:rPr lang="en-US" sz="2000" dirty="0" smtClean="0">
                <a:latin typeface="Garamond" panose="02020404030301010803" pitchFamily="18" charset="0"/>
              </a:rPr>
              <a:t>Intellectual </a:t>
            </a:r>
            <a:r>
              <a:rPr lang="en-US" sz="2000" dirty="0">
                <a:latin typeface="Garamond" panose="02020404030301010803" pitchFamily="18" charset="0"/>
              </a:rPr>
              <a:t>arrogance</a:t>
            </a:r>
          </a:p>
          <a:p>
            <a:pPr marL="342900" indent="-342900" algn="l">
              <a:buFont typeface="Arial" panose="020B0604020202020204" pitchFamily="34" charset="0"/>
              <a:buChar char="•"/>
            </a:pPr>
            <a:endParaRPr lang="en-US" sz="2000" dirty="0">
              <a:latin typeface="Garamond" panose="02020404030301010803" pitchFamily="18" charset="0"/>
            </a:endParaRPr>
          </a:p>
          <a:p>
            <a:pPr marL="571500" indent="-571500" algn="l">
              <a:buFont typeface="Arial" panose="020B0604020202020204" pitchFamily="34" charset="0"/>
              <a:buChar char="•"/>
            </a:pPr>
            <a:endParaRPr lang="he-IL" sz="2000" b="1" dirty="0" smtClean="0">
              <a:latin typeface="Garamond" panose="02020404030301010803" pitchFamily="18" charset="0"/>
            </a:endParaRPr>
          </a:p>
          <a:p>
            <a:pPr marL="571500" lvl="0" indent="-571500" algn="l">
              <a:buFont typeface="Arial" panose="020B0604020202020204" pitchFamily="34" charset="0"/>
              <a:buChar char="•"/>
            </a:pPr>
            <a:endParaRPr lang="en-US" sz="2000" dirty="0">
              <a:latin typeface="Garamond" panose="02020404030301010803" pitchFamily="18" charset="0"/>
            </a:endParaRPr>
          </a:p>
        </p:txBody>
      </p:sp>
    </p:spTree>
    <p:extLst>
      <p:ext uri="{BB962C8B-B14F-4D97-AF65-F5344CB8AC3E}">
        <p14:creationId xmlns:p14="http://schemas.microsoft.com/office/powerpoint/2010/main" val="617221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889760" y="139700"/>
            <a:ext cx="8412480" cy="774700"/>
          </a:xfrm>
        </p:spPr>
        <p:txBody>
          <a:bodyPr>
            <a:normAutofit/>
          </a:bodyPr>
          <a:lstStyle/>
          <a:p>
            <a:r>
              <a:rPr lang="he-IL" sz="4000" dirty="0" smtClean="0"/>
              <a:t>פתולוגיות של המודיעין – מקורות הטעות (2) </a:t>
            </a:r>
            <a:endParaRPr lang="en-US" sz="4000" dirty="0"/>
          </a:p>
        </p:txBody>
      </p:sp>
      <p:sp>
        <p:nvSpPr>
          <p:cNvPr id="3" name="כותרת משנה 2"/>
          <p:cNvSpPr>
            <a:spLocks noGrp="1"/>
          </p:cNvSpPr>
          <p:nvPr>
            <p:ph type="subTitle" idx="1"/>
          </p:nvPr>
        </p:nvSpPr>
        <p:spPr>
          <a:xfrm>
            <a:off x="660400" y="1600200"/>
            <a:ext cx="11226800" cy="5257800"/>
          </a:xfrm>
        </p:spPr>
        <p:txBody>
          <a:bodyPr>
            <a:noAutofit/>
          </a:bodyPr>
          <a:lstStyle/>
          <a:p>
            <a:pPr marL="571500" indent="-571500" algn="l">
              <a:buFont typeface="Arial" panose="020B0604020202020204" pitchFamily="34" charset="0"/>
              <a:buChar char="•"/>
            </a:pPr>
            <a:r>
              <a:rPr lang="en-US" sz="2000" dirty="0" smtClean="0">
                <a:latin typeface="Garamond" panose="02020404030301010803" pitchFamily="18" charset="0"/>
              </a:rPr>
              <a:t>Pressure </a:t>
            </a:r>
            <a:r>
              <a:rPr lang="en-US" sz="2000" dirty="0">
                <a:latin typeface="Garamond" panose="02020404030301010803" pitchFamily="18" charset="0"/>
              </a:rPr>
              <a:t>of current intelligence which hampers reflection:  "the urgent drives out the important".</a:t>
            </a:r>
            <a:endParaRPr lang="he-IL" sz="2000" dirty="0">
              <a:latin typeface="Garamond" panose="02020404030301010803" pitchFamily="18" charset="0"/>
            </a:endParaRPr>
          </a:p>
          <a:p>
            <a:pPr marL="342900" lvl="0" indent="-342900" algn="l">
              <a:buFont typeface="Arial" panose="020B0604020202020204" pitchFamily="34" charset="0"/>
              <a:buChar char="•"/>
            </a:pPr>
            <a:r>
              <a:rPr lang="en-US" sz="2000" dirty="0" smtClean="0">
                <a:latin typeface="Garamond" panose="02020404030301010803" pitchFamily="18" charset="0"/>
              </a:rPr>
              <a:t>Hedging </a:t>
            </a:r>
            <a:r>
              <a:rPr lang="en-US" sz="2000" dirty="0">
                <a:latin typeface="Garamond" panose="02020404030301010803" pitchFamily="18" charset="0"/>
              </a:rPr>
              <a:t>(lack of guts). - never wanting to be wrong. Other side of this issue – assertiveness in the face of uncertainty.  </a:t>
            </a:r>
          </a:p>
          <a:p>
            <a:pPr marL="342900" lvl="0" indent="-342900" algn="l">
              <a:buFont typeface="Arial" panose="020B0604020202020204" pitchFamily="34" charset="0"/>
              <a:buChar char="•"/>
            </a:pPr>
            <a:r>
              <a:rPr lang="en-US" sz="2000" dirty="0" smtClean="0">
                <a:latin typeface="Garamond" panose="02020404030301010803" pitchFamily="18" charset="0"/>
              </a:rPr>
              <a:t>Cherry-picking </a:t>
            </a:r>
            <a:r>
              <a:rPr lang="en-US" sz="2000" dirty="0">
                <a:latin typeface="Garamond" panose="02020404030301010803" pitchFamily="18" charset="0"/>
              </a:rPr>
              <a:t>(highlighting reports which support your thesis or policy), </a:t>
            </a:r>
            <a:r>
              <a:rPr lang="en-US" sz="2000" dirty="0" err="1">
                <a:latin typeface="Garamond" panose="02020404030301010803" pitchFamily="18" charset="0"/>
              </a:rPr>
              <a:t>stovepiping</a:t>
            </a:r>
            <a:r>
              <a:rPr lang="en-US" sz="2000" dirty="0">
                <a:latin typeface="Garamond" panose="02020404030301010803" pitchFamily="18" charset="0"/>
              </a:rPr>
              <a:t>, can lead to the lack of crucial information</a:t>
            </a:r>
            <a:r>
              <a:rPr lang="en-US" sz="2000" dirty="0" smtClean="0">
                <a:latin typeface="Garamond" panose="02020404030301010803" pitchFamily="18" charset="0"/>
              </a:rPr>
              <a:t>.</a:t>
            </a:r>
            <a:endParaRPr lang="he-IL" sz="2000" dirty="0" smtClean="0">
              <a:latin typeface="Garamond" panose="02020404030301010803" pitchFamily="18" charset="0"/>
            </a:endParaRPr>
          </a:p>
          <a:p>
            <a:pPr marL="342900" indent="-342900" algn="l">
              <a:buFont typeface="Arial" panose="020B0604020202020204" pitchFamily="34" charset="0"/>
              <a:buChar char="•"/>
            </a:pPr>
            <a:r>
              <a:rPr lang="en-US" sz="2000" dirty="0">
                <a:latin typeface="Garamond" panose="02020404030301010803" pitchFamily="18" charset="0"/>
              </a:rPr>
              <a:t>Coordination within and between organizations often leads to "lowest common denominator" analysis (at least as expressed in writing).</a:t>
            </a:r>
            <a:endParaRPr lang="he-IL" sz="2000" dirty="0">
              <a:latin typeface="Garamond" panose="02020404030301010803" pitchFamily="18" charset="0"/>
            </a:endParaRPr>
          </a:p>
          <a:p>
            <a:pPr marL="342900" lvl="0" indent="-342900" algn="l">
              <a:buFont typeface="Arial" panose="020B0604020202020204" pitchFamily="34" charset="0"/>
              <a:buChar char="•"/>
            </a:pPr>
            <a:r>
              <a:rPr lang="en-US" sz="2000" dirty="0" smtClean="0">
                <a:latin typeface="Garamond" panose="02020404030301010803" pitchFamily="18" charset="0"/>
              </a:rPr>
              <a:t>We </a:t>
            </a:r>
            <a:r>
              <a:rPr lang="en-US" sz="2000" dirty="0">
                <a:latin typeface="Garamond" panose="02020404030301010803" pitchFamily="18" charset="0"/>
              </a:rPr>
              <a:t>can also be misled/blinded by the quality of our intelligence.  A source can be so good that we ignore things which are not reflected in it (we think we know everything there is to know). </a:t>
            </a:r>
            <a:endParaRPr lang="he-IL" sz="2000" dirty="0" smtClean="0">
              <a:latin typeface="Garamond" panose="02020404030301010803" pitchFamily="18" charset="0"/>
            </a:endParaRPr>
          </a:p>
          <a:p>
            <a:pPr marL="342900" indent="-342900" algn="l">
              <a:buFont typeface="Arial" panose="020B0604020202020204" pitchFamily="34" charset="0"/>
              <a:buChar char="•"/>
            </a:pPr>
            <a:r>
              <a:rPr lang="en-US" sz="2000" dirty="0" smtClean="0">
                <a:latin typeface="Garamond" panose="02020404030301010803" pitchFamily="18" charset="0"/>
              </a:rPr>
              <a:t>Often</a:t>
            </a:r>
            <a:r>
              <a:rPr lang="en-US" sz="2000" dirty="0">
                <a:latin typeface="Garamond" panose="02020404030301010803" pitchFamily="18" charset="0"/>
              </a:rPr>
              <a:t>, missing key information regarding the "blue side", which impacts crucially on the action of the "red actor".  Our own efforts or activity serve to change the direction of the future.  Future is therefore dynamic</a:t>
            </a:r>
            <a:r>
              <a:rPr lang="en-US" sz="2000" dirty="0" smtClean="0">
                <a:latin typeface="Garamond" panose="02020404030301010803" pitchFamily="18" charset="0"/>
              </a:rPr>
              <a:t>.</a:t>
            </a:r>
            <a:endParaRPr lang="he-IL" sz="2000" dirty="0" smtClean="0">
              <a:latin typeface="Garamond" panose="02020404030301010803" pitchFamily="18" charset="0"/>
            </a:endParaRPr>
          </a:p>
          <a:p>
            <a:pPr marL="342900" indent="-342900" algn="l">
              <a:buFont typeface="Arial" panose="020B0604020202020204" pitchFamily="34" charset="0"/>
              <a:buChar char="•"/>
            </a:pPr>
            <a:r>
              <a:rPr lang="en-US" sz="2000" dirty="0">
                <a:latin typeface="Garamond" panose="02020404030301010803" pitchFamily="18" charset="0"/>
              </a:rPr>
              <a:t>Experts can find it harder to detect change</a:t>
            </a:r>
            <a:r>
              <a:rPr lang="en-US" sz="2000" dirty="0" smtClean="0">
                <a:latin typeface="Garamond" panose="02020404030301010803" pitchFamily="18" charset="0"/>
              </a:rPr>
              <a:t>.</a:t>
            </a:r>
            <a:endParaRPr lang="he-IL" sz="2000" dirty="0" smtClean="0">
              <a:latin typeface="Garamond" panose="02020404030301010803" pitchFamily="18" charset="0"/>
            </a:endParaRPr>
          </a:p>
          <a:p>
            <a:pPr marL="342900" indent="-342900" algn="l">
              <a:buFont typeface="Arial" panose="020B0604020202020204" pitchFamily="34" charset="0"/>
              <a:buChar char="•"/>
            </a:pPr>
            <a:r>
              <a:rPr lang="en-US" sz="2000" dirty="0" smtClean="0">
                <a:latin typeface="Garamond" panose="02020404030301010803" pitchFamily="18" charset="0"/>
              </a:rPr>
              <a:t>Confusion of assumptions for facts.</a:t>
            </a:r>
          </a:p>
          <a:p>
            <a:pPr marL="342900" indent="-342900" algn="l">
              <a:buFont typeface="Arial" panose="020B0604020202020204" pitchFamily="34" charset="0"/>
              <a:buChar char="•"/>
            </a:pPr>
            <a:r>
              <a:rPr lang="en-US" sz="2000" dirty="0">
                <a:latin typeface="Garamond" panose="02020404030301010803" pitchFamily="18" charset="0"/>
              </a:rPr>
              <a:t> Deception: skill of the </a:t>
            </a:r>
            <a:r>
              <a:rPr lang="en-US" sz="2000" dirty="0" smtClean="0">
                <a:latin typeface="Garamond" panose="02020404030301010803" pitchFamily="18" charset="0"/>
              </a:rPr>
              <a:t>adversary.</a:t>
            </a:r>
            <a:endParaRPr lang="he-IL" sz="2000" dirty="0" smtClean="0">
              <a:latin typeface="Garamond" panose="02020404030301010803" pitchFamily="18" charset="0"/>
            </a:endParaRPr>
          </a:p>
          <a:p>
            <a:pPr marL="342900" indent="-342900" algn="l">
              <a:buFont typeface="Arial" panose="020B0604020202020204" pitchFamily="34" charset="0"/>
              <a:buChar char="•"/>
            </a:pPr>
            <a:r>
              <a:rPr lang="en-US" sz="2000" dirty="0" smtClean="0">
                <a:latin typeface="Garamond" panose="02020404030301010803" pitchFamily="18" charset="0"/>
              </a:rPr>
              <a:t>"</a:t>
            </a:r>
            <a:r>
              <a:rPr lang="en-US" sz="2000" dirty="0" err="1" smtClean="0">
                <a:latin typeface="Garamond" panose="02020404030301010803" pitchFamily="18" charset="0"/>
              </a:rPr>
              <a:t>Overwarning</a:t>
            </a:r>
            <a:r>
              <a:rPr lang="en-US" sz="2000" dirty="0" smtClean="0">
                <a:latin typeface="Garamond" panose="02020404030301010803" pitchFamily="18" charset="0"/>
              </a:rPr>
              <a:t>” (flip side – missing opportunities). </a:t>
            </a:r>
            <a:r>
              <a:rPr lang="en-US" sz="2000" dirty="0" err="1" smtClean="0">
                <a:latin typeface="Garamond" panose="02020404030301010803" pitchFamily="18" charset="0"/>
              </a:rPr>
              <a:t>Noone</a:t>
            </a:r>
            <a:r>
              <a:rPr lang="en-US" sz="2000" dirty="0" smtClean="0">
                <a:latin typeface="Garamond" panose="02020404030301010803" pitchFamily="18" charset="0"/>
              </a:rPr>
              <a:t> ever lost his job by being too pessimistic.</a:t>
            </a:r>
          </a:p>
          <a:p>
            <a:pPr algn="l"/>
            <a:r>
              <a:rPr lang="he-IL" sz="2000" dirty="0" smtClean="0">
                <a:latin typeface="Garamond" panose="02020404030301010803" pitchFamily="18" charset="0"/>
              </a:rPr>
              <a:t/>
            </a:r>
            <a:br>
              <a:rPr lang="he-IL" sz="2000" dirty="0" smtClean="0">
                <a:latin typeface="Garamond" panose="02020404030301010803" pitchFamily="18" charset="0"/>
              </a:rPr>
            </a:br>
            <a:endParaRPr lang="en-US" sz="2000" dirty="0" smtClean="0">
              <a:latin typeface="Garamond" panose="02020404030301010803" pitchFamily="18" charset="0"/>
            </a:endParaRPr>
          </a:p>
        </p:txBody>
      </p:sp>
    </p:spTree>
    <p:extLst>
      <p:ext uri="{BB962C8B-B14F-4D97-AF65-F5344CB8AC3E}">
        <p14:creationId xmlns:p14="http://schemas.microsoft.com/office/powerpoint/2010/main" val="605795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342901"/>
            <a:ext cx="9144000" cy="812800"/>
          </a:xfrm>
        </p:spPr>
        <p:txBody>
          <a:bodyPr>
            <a:normAutofit fontScale="90000"/>
          </a:bodyPr>
          <a:lstStyle/>
          <a:p>
            <a:r>
              <a:rPr lang="he-IL" b="1" u="sng" dirty="0" smtClean="0"/>
              <a:t>פוליטיזציה</a:t>
            </a:r>
            <a:endParaRPr lang="en-US" dirty="0"/>
          </a:p>
        </p:txBody>
      </p:sp>
      <p:sp>
        <p:nvSpPr>
          <p:cNvPr id="3" name="כותרת משנה 2"/>
          <p:cNvSpPr>
            <a:spLocks noGrp="1"/>
          </p:cNvSpPr>
          <p:nvPr>
            <p:ph type="subTitle" idx="1"/>
          </p:nvPr>
        </p:nvSpPr>
        <p:spPr>
          <a:xfrm>
            <a:off x="1244600" y="1155701"/>
            <a:ext cx="10477500" cy="5587999"/>
          </a:xfrm>
        </p:spPr>
        <p:txBody>
          <a:bodyPr>
            <a:noAutofit/>
          </a:bodyPr>
          <a:lstStyle/>
          <a:p>
            <a:pPr algn="l"/>
            <a:endParaRPr lang="en-US" sz="2000" dirty="0"/>
          </a:p>
          <a:p>
            <a:pPr algn="l"/>
            <a:r>
              <a:rPr lang="en-US" sz="2000" dirty="0" smtClean="0"/>
              <a:t>Distortion </a:t>
            </a:r>
            <a:r>
              <a:rPr lang="en-US" sz="2000" dirty="0"/>
              <a:t>of facts and judgements that result in or stem from a policy </a:t>
            </a:r>
            <a:r>
              <a:rPr lang="en-US" sz="2000" dirty="0" smtClean="0"/>
              <a:t>bias </a:t>
            </a:r>
            <a:endParaRPr lang="en-US" sz="2000" dirty="0"/>
          </a:p>
          <a:p>
            <a:pPr marL="342900" lvl="0" indent="-342900" algn="l">
              <a:buFont typeface="Arial" panose="020B0604020202020204" pitchFamily="34" charset="0"/>
              <a:buChar char="•"/>
            </a:pPr>
            <a:r>
              <a:rPr lang="en-US" sz="2000" dirty="0" smtClean="0"/>
              <a:t>Every </a:t>
            </a:r>
            <a:r>
              <a:rPr lang="en-US" sz="2000" dirty="0"/>
              <a:t>analyst has his own beliefs, personality and </a:t>
            </a:r>
            <a:r>
              <a:rPr lang="en-US" sz="2000" dirty="0" smtClean="0"/>
              <a:t>preconceptions:  </a:t>
            </a:r>
            <a:r>
              <a:rPr lang="en-US" sz="2000" dirty="0"/>
              <a:t>the question is whether he is able to be aware of them, suspend them and be objective in his analysis. Good analysts can, bad analysts can't. "We are all entitled to our own opinion but not our own facts" (James Schlesinger). Motivated and unconscious biases. </a:t>
            </a:r>
            <a:endParaRPr lang="he-IL" sz="2000" dirty="0" smtClean="0"/>
          </a:p>
          <a:p>
            <a:pPr marL="342900" lvl="0" indent="-342900" algn="l">
              <a:buFont typeface="Arial" panose="020B0604020202020204" pitchFamily="34" charset="0"/>
              <a:buChar char="•"/>
            </a:pPr>
            <a:r>
              <a:rPr lang="en-US" sz="2000" dirty="0" smtClean="0"/>
              <a:t>Pressure </a:t>
            </a:r>
            <a:r>
              <a:rPr lang="en-US" sz="2000" dirty="0"/>
              <a:t>from consumers and sometimes from senior management, to produce analysis which supports a certain direction of policy.</a:t>
            </a:r>
            <a:r>
              <a:rPr lang="he-IL" sz="2000" dirty="0"/>
              <a:t>    </a:t>
            </a:r>
          </a:p>
          <a:p>
            <a:pPr marL="342900" lvl="0" indent="-342900" algn="l">
              <a:buFont typeface="Arial" panose="020B0604020202020204" pitchFamily="34" charset="0"/>
              <a:buChar char="•"/>
            </a:pPr>
            <a:r>
              <a:rPr lang="en-US" sz="2000" dirty="0" smtClean="0"/>
              <a:t>Analysis </a:t>
            </a:r>
            <a:r>
              <a:rPr lang="en-US" sz="2000" dirty="0"/>
              <a:t>which goes against government policy/ideology can be scrutinized/held to a higher standard, and vice versa.  </a:t>
            </a:r>
            <a:endParaRPr lang="he-IL" sz="2000" dirty="0" smtClean="0"/>
          </a:p>
          <a:p>
            <a:pPr marL="342900" indent="-342900" algn="l">
              <a:buFont typeface="Arial" panose="020B0604020202020204" pitchFamily="34" charset="0"/>
              <a:buChar char="•"/>
            </a:pPr>
            <a:r>
              <a:rPr lang="en-US" sz="2000" dirty="0"/>
              <a:t>When the analysis is unpleasant/unpalatable for the consumer or contradicts his ideology or stated position, the analyst is often accused of politicization.</a:t>
            </a:r>
          </a:p>
          <a:p>
            <a:pPr marL="342900" lvl="0" indent="-342900" algn="l">
              <a:buFont typeface="Arial" panose="020B0604020202020204" pitchFamily="34" charset="0"/>
              <a:buChar char="•"/>
            </a:pPr>
            <a:r>
              <a:rPr lang="en-US" sz="2000" dirty="0" smtClean="0"/>
              <a:t>Pressure </a:t>
            </a:r>
            <a:r>
              <a:rPr lang="en-US" sz="2000" dirty="0"/>
              <a:t>to present "just the facts" and refrain from analytical judgements.</a:t>
            </a:r>
          </a:p>
          <a:p>
            <a:pPr marL="342900" lvl="0" indent="-342900" algn="l">
              <a:buFont typeface="Arial" panose="020B0604020202020204" pitchFamily="34" charset="0"/>
              <a:buChar char="•"/>
            </a:pPr>
            <a:r>
              <a:rPr lang="en-US" sz="2000" dirty="0" smtClean="0"/>
              <a:t>More </a:t>
            </a:r>
            <a:r>
              <a:rPr lang="en-US" sz="2000" dirty="0"/>
              <a:t>and more, governments use the selective release of intelligence information to promote or justify policy directions – use of intelligence as an instrument of public persuasion.  Intelligence is therefore sometimes forced into policy-justification rather than policy-informing mode.  </a:t>
            </a:r>
            <a:r>
              <a:rPr lang="he-IL" sz="2000" dirty="0" smtClean="0"/>
              <a:t>("הסברה מודיעינית")</a:t>
            </a:r>
            <a:endParaRPr lang="en-US" sz="2000" dirty="0"/>
          </a:p>
        </p:txBody>
      </p:sp>
    </p:spTree>
    <p:extLst>
      <p:ext uri="{BB962C8B-B14F-4D97-AF65-F5344CB8AC3E}">
        <p14:creationId xmlns:p14="http://schemas.microsoft.com/office/powerpoint/2010/main" val="139775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מעוגל 3"/>
          <p:cNvSpPr/>
          <p:nvPr/>
        </p:nvSpPr>
        <p:spPr>
          <a:xfrm>
            <a:off x="1244600" y="4343400"/>
            <a:ext cx="10337800" cy="13081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כותרת משנה 2"/>
          <p:cNvSpPr>
            <a:spLocks noGrp="1"/>
          </p:cNvSpPr>
          <p:nvPr>
            <p:ph type="subTitle" idx="1"/>
          </p:nvPr>
        </p:nvSpPr>
        <p:spPr>
          <a:xfrm>
            <a:off x="1244600" y="1155701"/>
            <a:ext cx="10477500" cy="5435599"/>
          </a:xfrm>
        </p:spPr>
        <p:txBody>
          <a:bodyPr>
            <a:noAutofit/>
          </a:bodyPr>
          <a:lstStyle/>
          <a:p>
            <a:pPr marL="342900" indent="-342900" algn="l">
              <a:buFont typeface="Arial" panose="020B0604020202020204" pitchFamily="34" charset="0"/>
              <a:buChar char="•"/>
            </a:pPr>
            <a:endParaRPr lang="en-US" sz="2000" dirty="0"/>
          </a:p>
          <a:p>
            <a:pPr marL="342900" lvl="0" indent="-342900" algn="l">
              <a:buFont typeface="Arial" panose="020B0604020202020204" pitchFamily="34" charset="0"/>
              <a:buChar char="•"/>
            </a:pPr>
            <a:endParaRPr lang="en-US" sz="2000" dirty="0"/>
          </a:p>
          <a:p>
            <a:pPr marL="342900" lvl="0" indent="-342900" algn="l">
              <a:buFont typeface="Arial" panose="020B0604020202020204" pitchFamily="34" charset="0"/>
              <a:buChar char="•"/>
            </a:pPr>
            <a:r>
              <a:rPr lang="en-US" sz="2000" dirty="0"/>
              <a:t>The closer the relationship between intelligence and policy-making, the greater the risk the process will be politicized.  </a:t>
            </a:r>
            <a:r>
              <a:rPr lang="en-US" sz="2000" dirty="0" smtClean="0"/>
              <a:t>Writing </a:t>
            </a:r>
            <a:r>
              <a:rPr lang="en-US" sz="2000" dirty="0"/>
              <a:t>analysis to please the </a:t>
            </a:r>
            <a:r>
              <a:rPr lang="en-US" sz="2000" dirty="0" smtClean="0"/>
              <a:t>reader</a:t>
            </a:r>
            <a:r>
              <a:rPr lang="en-US" sz="2000" dirty="0"/>
              <a:t>.</a:t>
            </a:r>
          </a:p>
          <a:p>
            <a:pPr marL="342900" lvl="0" indent="-342900" algn="l">
              <a:buFont typeface="Arial" panose="020B0604020202020204" pitchFamily="34" charset="0"/>
              <a:buChar char="•"/>
            </a:pPr>
            <a:r>
              <a:rPr lang="en-US" sz="2000" dirty="0" smtClean="0"/>
              <a:t>Once </a:t>
            </a:r>
            <a:r>
              <a:rPr lang="en-US" sz="2000" dirty="0"/>
              <a:t>you are guilty or accused of </a:t>
            </a:r>
            <a:r>
              <a:rPr lang="en-US" sz="2000" dirty="0" err="1"/>
              <a:t>politization</a:t>
            </a:r>
            <a:r>
              <a:rPr lang="en-US" sz="2000" dirty="0"/>
              <a:t> once, you lose your effectiveness as an analyst (no longer seen as objective).  </a:t>
            </a:r>
            <a:r>
              <a:rPr lang="en-US" sz="2000" dirty="0" err="1"/>
              <a:t>Shabak</a:t>
            </a:r>
            <a:r>
              <a:rPr lang="en-US" sz="2000" dirty="0"/>
              <a:t> on PLO</a:t>
            </a:r>
            <a:r>
              <a:rPr lang="en-US" sz="2000" dirty="0" smtClean="0"/>
              <a:t>.</a:t>
            </a:r>
            <a:endParaRPr lang="he-IL" sz="2000" dirty="0" smtClean="0"/>
          </a:p>
          <a:p>
            <a:pPr algn="l"/>
            <a:endParaRPr lang="he-IL" sz="2000" dirty="0"/>
          </a:p>
          <a:p>
            <a:pPr algn="l"/>
            <a:endParaRPr lang="he-IL" sz="2000" b="1" dirty="0" smtClean="0"/>
          </a:p>
          <a:p>
            <a:pPr marL="342900" indent="-342900" algn="l">
              <a:buFont typeface="Arial" panose="020B0604020202020204" pitchFamily="34" charset="0"/>
              <a:buChar char="•"/>
            </a:pPr>
            <a:endParaRPr lang="he-IL" sz="2000" b="1" dirty="0" smtClean="0"/>
          </a:p>
          <a:p>
            <a:pPr marL="342900" indent="-342900" algn="l">
              <a:buFont typeface="Arial" panose="020B0604020202020204" pitchFamily="34" charset="0"/>
              <a:buChar char="•"/>
            </a:pPr>
            <a:r>
              <a:rPr lang="en-US" sz="2000" b="1" dirty="0" smtClean="0"/>
              <a:t>Cures/mitigation strategies:  Openness (including understanding when change has occurred), alternative or competing analysis, Red Teams (but not Office of Special Plans or Team B in the 70's), devil's advocate.</a:t>
            </a:r>
          </a:p>
          <a:p>
            <a:pPr marL="342900" indent="-342900" algn="l">
              <a:buFont typeface="Arial" panose="020B0604020202020204" pitchFamily="34" charset="0"/>
              <a:buChar char="•"/>
            </a:pPr>
            <a:endParaRPr lang="en-US" sz="2000" dirty="0"/>
          </a:p>
        </p:txBody>
      </p:sp>
      <p:sp>
        <p:nvSpPr>
          <p:cNvPr id="2" name="כותרת 1"/>
          <p:cNvSpPr>
            <a:spLocks noGrp="1"/>
          </p:cNvSpPr>
          <p:nvPr>
            <p:ph type="ctrTitle"/>
          </p:nvPr>
        </p:nvSpPr>
        <p:spPr>
          <a:xfrm>
            <a:off x="1524000" y="342901"/>
            <a:ext cx="9144000" cy="812800"/>
          </a:xfrm>
        </p:spPr>
        <p:txBody>
          <a:bodyPr>
            <a:normAutofit fontScale="90000"/>
          </a:bodyPr>
          <a:lstStyle/>
          <a:p>
            <a:r>
              <a:rPr lang="he-IL" b="1" u="sng" dirty="0" smtClean="0"/>
              <a:t>פוליטיזציה (2)</a:t>
            </a:r>
            <a:endParaRPr lang="en-US" dirty="0"/>
          </a:p>
        </p:txBody>
      </p:sp>
    </p:spTree>
    <p:extLst>
      <p:ext uri="{BB962C8B-B14F-4D97-AF65-F5344CB8AC3E}">
        <p14:creationId xmlns:p14="http://schemas.microsoft.com/office/powerpoint/2010/main" val="2663532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68300" y="1155701"/>
            <a:ext cx="11353800" cy="5435599"/>
          </a:xfrm>
        </p:spPr>
        <p:txBody>
          <a:bodyPr>
            <a:noAutofit/>
          </a:bodyPr>
          <a:lstStyle/>
          <a:p>
            <a:pPr marL="342900" indent="-342900" algn="r" rtl="1">
              <a:buFont typeface="Arial" panose="020B0604020202020204" pitchFamily="34" charset="0"/>
              <a:buChar char="•"/>
            </a:pPr>
            <a:r>
              <a:rPr lang="he-IL" sz="2000" dirty="0" smtClean="0"/>
              <a:t>"</a:t>
            </a:r>
            <a:r>
              <a:rPr lang="he-IL" dirty="0"/>
              <a:t>מומחיות בלי סמכות" פוגשת את ה"סמכות בלי מומחיות</a:t>
            </a:r>
            <a:r>
              <a:rPr lang="he-IL" dirty="0" smtClean="0"/>
              <a:t>".</a:t>
            </a:r>
          </a:p>
          <a:p>
            <a:pPr marL="342900" indent="-342900" algn="r" rtl="1">
              <a:buFont typeface="Arial" panose="020B0604020202020204" pitchFamily="34" charset="0"/>
              <a:buChar char="•"/>
            </a:pPr>
            <a:r>
              <a:rPr lang="en-US" dirty="0" err="1"/>
              <a:t>Lowenthal</a:t>
            </a:r>
            <a:r>
              <a:rPr lang="en-US" dirty="0"/>
              <a:t>:  two closely related tribes that believe, mistakenly, they speak in the same language </a:t>
            </a:r>
            <a:r>
              <a:rPr lang="en-US" dirty="0" smtClean="0"/>
              <a:t>a</a:t>
            </a:r>
            <a:r>
              <a:rPr lang="en-US" dirty="0"/>
              <a:t>n</a:t>
            </a:r>
            <a:r>
              <a:rPr lang="en-US" dirty="0" smtClean="0"/>
              <a:t>d </a:t>
            </a:r>
            <a:r>
              <a:rPr lang="en-US" dirty="0"/>
              <a:t>work in the same manner for agreed </a:t>
            </a:r>
            <a:r>
              <a:rPr lang="en-US" dirty="0" err="1"/>
              <a:t>outcomens</a:t>
            </a:r>
            <a:r>
              <a:rPr lang="en-US" dirty="0"/>
              <a:t>.</a:t>
            </a:r>
          </a:p>
          <a:p>
            <a:pPr marL="342900" indent="-342900" algn="r" rtl="1">
              <a:buFont typeface="Arial" panose="020B0604020202020204" pitchFamily="34" charset="0"/>
              <a:buChar char="•"/>
            </a:pPr>
            <a:r>
              <a:rPr lang="he-IL" dirty="0"/>
              <a:t>לא תמיד מוצרי המודיעין שמקבל הקברניט מצמצם אי-ודאות או מאפשר לו לעשות את תפקידו טוב יותר. </a:t>
            </a:r>
          </a:p>
          <a:p>
            <a:pPr marL="342900" indent="-342900" algn="r" rtl="1">
              <a:buFont typeface="Arial" panose="020B0604020202020204" pitchFamily="34" charset="0"/>
              <a:buChar char="•"/>
            </a:pPr>
            <a:r>
              <a:rPr lang="he-IL" dirty="0"/>
              <a:t>"להרוג את השליח" – לפעמים האמת כואבת</a:t>
            </a:r>
            <a:r>
              <a:rPr lang="he-IL" dirty="0" smtClean="0"/>
              <a:t>. </a:t>
            </a:r>
            <a:r>
              <a:rPr lang="he-IL" dirty="0"/>
              <a:t>המודיעין פעמים רבות לא מספק את הסחורה שמצפה הקברניט או </a:t>
            </a:r>
            <a:r>
              <a:rPr lang="he-IL" b="1" dirty="0"/>
              <a:t>מקלקל/משבית שמחות</a:t>
            </a:r>
            <a:r>
              <a:rPr lang="he-IL" dirty="0"/>
              <a:t>.</a:t>
            </a:r>
            <a:endParaRPr lang="en-US" dirty="0"/>
          </a:p>
          <a:p>
            <a:pPr marL="342900" indent="-342900" algn="r" rtl="1">
              <a:buFont typeface="Arial" panose="020B0604020202020204" pitchFamily="34" charset="0"/>
              <a:buChar char="•"/>
            </a:pPr>
            <a:r>
              <a:rPr lang="he-IL" dirty="0" smtClean="0"/>
              <a:t>אנשי </a:t>
            </a:r>
            <a:r>
              <a:rPr lang="he-IL" dirty="0"/>
              <a:t>מדיניות מצפים למידע קשה ("עובדות") ורואים בחשדנות הערכות ותחזיות ("ניחושים, ספקולציות"). "למה השיפוט שלך טוב יותר משלי?"</a:t>
            </a:r>
          </a:p>
          <a:p>
            <a:pPr marL="342900" indent="-342900" algn="r" rtl="1">
              <a:buFont typeface="Arial" panose="020B0604020202020204" pitchFamily="34" charset="0"/>
              <a:buChar char="•"/>
            </a:pPr>
            <a:r>
              <a:rPr lang="he-IL" dirty="0"/>
              <a:t>מרגישים כי אנשי המודיעין לא רלוונטיים או "לא חיים בעולם </a:t>
            </a:r>
            <a:r>
              <a:rPr lang="he-IL" dirty="0" err="1"/>
              <a:t>האמיתי</a:t>
            </a:r>
            <a:r>
              <a:rPr lang="he-IL" dirty="0"/>
              <a:t>".</a:t>
            </a:r>
          </a:p>
          <a:p>
            <a:pPr marL="342900" indent="-342900" algn="r" rtl="1">
              <a:buFont typeface="Arial" panose="020B0604020202020204" pitchFamily="34" charset="0"/>
              <a:buChar char="•"/>
            </a:pPr>
            <a:r>
              <a:rPr lang="he-IL" dirty="0" smtClean="0"/>
              <a:t>מקבלי החלטות לא אוהבים דו-משמעות ומורכבות כי הם מעקבים קבלת החלטות. רוצים תשובות, לא עוד שאלות.  מצד שני, אוהבים דו-</a:t>
            </a:r>
            <a:r>
              <a:rPr lang="he-IL" dirty="0" err="1" smtClean="0"/>
              <a:t>משעמות</a:t>
            </a:r>
            <a:r>
              <a:rPr lang="he-IL" dirty="0" smtClean="0"/>
              <a:t> כי הוא מאפשר להם לבחור במה להאמין. בוחרים את ההערכה שמתאימה לדעותיהם הקדומות/קווי המדיניות הרצויים.</a:t>
            </a:r>
          </a:p>
        </p:txBody>
      </p:sp>
      <p:sp>
        <p:nvSpPr>
          <p:cNvPr id="2" name="כותרת 1"/>
          <p:cNvSpPr>
            <a:spLocks noGrp="1"/>
          </p:cNvSpPr>
          <p:nvPr>
            <p:ph type="ctrTitle"/>
          </p:nvPr>
        </p:nvSpPr>
        <p:spPr>
          <a:xfrm>
            <a:off x="1524000" y="342901"/>
            <a:ext cx="9144000" cy="812800"/>
          </a:xfrm>
        </p:spPr>
        <p:txBody>
          <a:bodyPr>
            <a:normAutofit fontScale="90000"/>
          </a:bodyPr>
          <a:lstStyle/>
          <a:p>
            <a:r>
              <a:rPr lang="he-IL" dirty="0" smtClean="0"/>
              <a:t>פערי תפישות/תרבות (1)</a:t>
            </a:r>
            <a:endParaRPr lang="en-US" dirty="0"/>
          </a:p>
        </p:txBody>
      </p:sp>
    </p:spTree>
    <p:extLst>
      <p:ext uri="{BB962C8B-B14F-4D97-AF65-F5344CB8AC3E}">
        <p14:creationId xmlns:p14="http://schemas.microsoft.com/office/powerpoint/2010/main" val="2478880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68300" y="1155701"/>
            <a:ext cx="11353800" cy="5435599"/>
          </a:xfrm>
        </p:spPr>
        <p:txBody>
          <a:bodyPr>
            <a:noAutofit/>
          </a:bodyPr>
          <a:lstStyle/>
          <a:p>
            <a:pPr marL="342900" indent="-342900" algn="r" rtl="1">
              <a:buFont typeface="Arial" panose="020B0604020202020204" pitchFamily="34" charset="0"/>
              <a:buChar char="•"/>
            </a:pPr>
            <a:r>
              <a:rPr lang="he-IL" sz="2000" dirty="0"/>
              <a:t>לא אוהבים "סיבוכים" שעלולים להביאם לבחון מחדש החלטות שכבר התקבלו;  מודיעין יכול לסבך את סדרי היום שלהם במדיניות.</a:t>
            </a:r>
            <a:endParaRPr lang="en-US" sz="2000" dirty="0"/>
          </a:p>
          <a:p>
            <a:pPr marL="342900" indent="-342900" algn="r" rtl="1">
              <a:buFont typeface="Arial" panose="020B0604020202020204" pitchFamily="34" charset="0"/>
              <a:buChar char="•"/>
            </a:pPr>
            <a:r>
              <a:rPr lang="he-IL" sz="2000" dirty="0"/>
              <a:t>מדינאים לא תמיד מעריכים אנשי מודיעין.  חושבים שהם מבינים יותר טוב (ולא פעם צודקים – מדינאים נוטים להבין מדינאים יותר טוב מחוקרים).  </a:t>
            </a:r>
          </a:p>
          <a:p>
            <a:pPr marL="342900" indent="-342900" algn="r" rtl="1">
              <a:buFont typeface="Arial" panose="020B0604020202020204" pitchFamily="34" charset="0"/>
              <a:buChar char="•"/>
            </a:pPr>
            <a:r>
              <a:rPr lang="he-IL" sz="2000" dirty="0" err="1"/>
              <a:t>נטיה</a:t>
            </a:r>
            <a:r>
              <a:rPr lang="he-IL" sz="2000" dirty="0"/>
              <a:t> לדרוש לראות מודיעין גולמי (</a:t>
            </a:r>
            <a:r>
              <a:rPr lang="en-US" sz="2000" dirty="0"/>
              <a:t>WOHLSTETTER</a:t>
            </a:r>
            <a:r>
              <a:rPr lang="he-IL" sz="2000" dirty="0"/>
              <a:t>).  מהפכת המידע מביאה מקבלי החלטות רבים להאמין כי הם מסוגלים להיות קמ"נים שלח עצמם.</a:t>
            </a:r>
          </a:p>
          <a:p>
            <a:pPr marL="342900" indent="-342900" algn="r" rtl="1">
              <a:buFont typeface="Arial" panose="020B0604020202020204" pitchFamily="34" charset="0"/>
              <a:buChar char="•"/>
            </a:pPr>
            <a:r>
              <a:rPr lang="he-IL" sz="2000" dirty="0"/>
              <a:t>על-מנת להיות נכסי למקבל ההחלטות, על איש המודיעין לספק "ערך מוסף/יתרון יחסי" למול מקבלי ההחלטות</a:t>
            </a:r>
            <a:r>
              <a:rPr lang="he-IL" sz="2000" dirty="0" smtClean="0"/>
              <a:t>.</a:t>
            </a:r>
          </a:p>
          <a:p>
            <a:pPr marL="342900" indent="-342900" algn="r" rtl="1">
              <a:buFont typeface="Arial" panose="020B0604020202020204" pitchFamily="34" charset="0"/>
              <a:buChar char="•"/>
            </a:pPr>
            <a:r>
              <a:rPr lang="he-IL" sz="2000" dirty="0" smtClean="0"/>
              <a:t>מקבלי החלטות חשדניים מאד כלפי ניתוחים/הערכות "אובייקטיביים/חסרי פניות".  לעתים חשובים שהמודיעין מנסה לצמצם את מרחב התמרון/האופציות שלהם.</a:t>
            </a:r>
          </a:p>
          <a:p>
            <a:pPr marL="342900" indent="-342900" algn="r" rtl="1">
              <a:buFont typeface="Arial" panose="020B0604020202020204" pitchFamily="34" charset="0"/>
              <a:buChar char="•"/>
            </a:pPr>
            <a:r>
              <a:rPr lang="he-IL" sz="2000" dirty="0" smtClean="0"/>
              <a:t>מקבלי החלטות קנאים מאד לתחום אחריותם – לא רוצים שהמודיעין יעסוק במדיניות/בהמלצות.</a:t>
            </a:r>
          </a:p>
          <a:p>
            <a:pPr algn="l"/>
            <a:endParaRPr lang="he-IL" sz="2000" dirty="0" smtClean="0">
              <a:latin typeface="Garamond" panose="02020404030301010803" pitchFamily="18" charset="0"/>
            </a:endParaRPr>
          </a:p>
        </p:txBody>
      </p:sp>
      <p:sp>
        <p:nvSpPr>
          <p:cNvPr id="2" name="כותרת 1"/>
          <p:cNvSpPr>
            <a:spLocks noGrp="1"/>
          </p:cNvSpPr>
          <p:nvPr>
            <p:ph type="ctrTitle"/>
          </p:nvPr>
        </p:nvSpPr>
        <p:spPr>
          <a:xfrm>
            <a:off x="1524000" y="342901"/>
            <a:ext cx="9144000" cy="812800"/>
          </a:xfrm>
        </p:spPr>
        <p:txBody>
          <a:bodyPr>
            <a:normAutofit fontScale="90000"/>
          </a:bodyPr>
          <a:lstStyle/>
          <a:p>
            <a:r>
              <a:rPr lang="he-IL" dirty="0" smtClean="0"/>
              <a:t>פערי תפישות/תרבות (2)</a:t>
            </a:r>
            <a:endParaRPr lang="en-US" dirty="0"/>
          </a:p>
        </p:txBody>
      </p:sp>
    </p:spTree>
    <p:extLst>
      <p:ext uri="{BB962C8B-B14F-4D97-AF65-F5344CB8AC3E}">
        <p14:creationId xmlns:p14="http://schemas.microsoft.com/office/powerpoint/2010/main" val="44071367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893</TotalTime>
  <Words>1251</Words>
  <Application>Microsoft Office PowerPoint</Application>
  <PresentationFormat>מסך רחב</PresentationFormat>
  <Paragraphs>118</Paragraphs>
  <Slides>11</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11</vt:i4>
      </vt:variant>
    </vt:vector>
  </HeadingPairs>
  <TitlesOfParts>
    <vt:vector size="19" baseType="lpstr">
      <vt:lpstr>ＭＳ Ｐゴシック</vt:lpstr>
      <vt:lpstr>Arial</vt:lpstr>
      <vt:lpstr>Book Antiqua</vt:lpstr>
      <vt:lpstr>Calibri</vt:lpstr>
      <vt:lpstr>Calibri Light</vt:lpstr>
      <vt:lpstr>Garamond</vt:lpstr>
      <vt:lpstr>Times New Roman</vt:lpstr>
      <vt:lpstr>ערכת נושא Office</vt:lpstr>
      <vt:lpstr>קורס מודיעין</vt:lpstr>
      <vt:lpstr>קורס מודיעין – שיעור שני</vt:lpstr>
      <vt:lpstr>מצגת של PowerPoint</vt:lpstr>
      <vt:lpstr>פתולוגיות של המודיעין – מקורות הטעות</vt:lpstr>
      <vt:lpstr>פתולוגיות של המודיעין – מקורות הטעות (2) </vt:lpstr>
      <vt:lpstr>פוליטיזציה</vt:lpstr>
      <vt:lpstr>פוליטיזציה (2)</vt:lpstr>
      <vt:lpstr>פערי תפישות/תרבות (1)</vt:lpstr>
      <vt:lpstr>פערי תפישות/תרבות (2)</vt:lpstr>
      <vt:lpstr>מצגת של PowerPoint</vt:lpstr>
      <vt:lpstr>מצגת של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m</dc:creator>
  <cp:lastModifiedBy>m</cp:lastModifiedBy>
  <cp:revision>24</cp:revision>
  <dcterms:created xsi:type="dcterms:W3CDTF">2016-12-13T06:14:18Z</dcterms:created>
  <dcterms:modified xsi:type="dcterms:W3CDTF">2016-12-18T07:31:28Z</dcterms:modified>
</cp:coreProperties>
</file>