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8" r:id="rId2"/>
    <p:sldId id="272" r:id="rId3"/>
    <p:sldId id="280" r:id="rId4"/>
    <p:sldId id="281" r:id="rId5"/>
    <p:sldId id="283" r:id="rId6"/>
    <p:sldId id="284" r:id="rId7"/>
    <p:sldId id="265" r:id="rId8"/>
    <p:sldId id="263" r:id="rId9"/>
    <p:sldId id="285" r:id="rId10"/>
    <p:sldId id="28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D48CC-9BBB-4ED5-8E01-9D14C26E5628}" type="datetimeFigureOut">
              <a:rPr lang="en-US" smtClean="0"/>
              <a:t>3/22/2017</a:t>
            </a:fld>
            <a:endParaRPr lang="en-US"/>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923935-ADE8-43D1-B5BE-1FB3C23A953E}" type="slidenum">
              <a:rPr lang="en-US" smtClean="0"/>
              <a:t>‹#›</a:t>
            </a:fld>
            <a:endParaRPr lang="en-US"/>
          </a:p>
        </p:txBody>
      </p:sp>
    </p:spTree>
    <p:extLst>
      <p:ext uri="{BB962C8B-B14F-4D97-AF65-F5344CB8AC3E}">
        <p14:creationId xmlns:p14="http://schemas.microsoft.com/office/powerpoint/2010/main" val="328060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DB865FBD-B729-446C-B7BC-7812A00BB727}" type="slidenum">
              <a:rPr lang="en-US" smtClean="0"/>
              <a:t>11</a:t>
            </a:fld>
            <a:endParaRPr lang="en-US"/>
          </a:p>
        </p:txBody>
      </p:sp>
    </p:spTree>
    <p:extLst>
      <p:ext uri="{BB962C8B-B14F-4D97-AF65-F5344CB8AC3E}">
        <p14:creationId xmlns:p14="http://schemas.microsoft.com/office/powerpoint/2010/main" val="3076423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6430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2565417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1715652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1848383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1363568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2592A0E8-D34B-4633-A067-40BB8256FBBC}" type="datetimeFigureOut">
              <a:rPr lang="en-US" smtClean="0"/>
              <a:t>3/22/2017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3653000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2592A0E8-D34B-4633-A067-40BB8256FBBC}" type="datetimeFigureOut">
              <a:rPr lang="en-US" smtClean="0"/>
              <a:t>3/22/2017</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5601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2592A0E8-D34B-4633-A067-40BB8256FBBC}" type="datetimeFigureOut">
              <a:rPr lang="en-US" smtClean="0"/>
              <a:t>3/22/2017</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196822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2592A0E8-D34B-4633-A067-40BB8256FBBC}" type="datetimeFigureOut">
              <a:rPr lang="en-US" smtClean="0"/>
              <a:t>3/22/2017</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203291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592A0E8-D34B-4633-A067-40BB8256FBBC}" type="datetimeFigureOut">
              <a:rPr lang="en-US" smtClean="0"/>
              <a:t>3/22/2017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2615315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2592A0E8-D34B-4633-A067-40BB8256FBBC}" type="datetimeFigureOut">
              <a:rPr lang="en-US" smtClean="0"/>
              <a:t>3/22/2017</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3D3A6F2F-6B78-4AB3-894F-65B2003F6F51}" type="slidenum">
              <a:rPr lang="en-US" smtClean="0"/>
              <a:t>‹#›</a:t>
            </a:fld>
            <a:endParaRPr lang="en-US"/>
          </a:p>
        </p:txBody>
      </p:sp>
    </p:spTree>
    <p:extLst>
      <p:ext uri="{BB962C8B-B14F-4D97-AF65-F5344CB8AC3E}">
        <p14:creationId xmlns:p14="http://schemas.microsoft.com/office/powerpoint/2010/main" val="17691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92A0E8-D34B-4633-A067-40BB8256FBBC}" type="datetimeFigureOut">
              <a:rPr lang="en-US" smtClean="0"/>
              <a:t>3/22/2017</a:t>
            </a:fld>
            <a:endParaRPr lang="en-US"/>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3A6F2F-6B78-4AB3-894F-65B2003F6F51}" type="slidenum">
              <a:rPr lang="en-US" smtClean="0"/>
              <a:t>‹#›</a:t>
            </a:fld>
            <a:endParaRPr lang="en-US"/>
          </a:p>
        </p:txBody>
      </p:sp>
    </p:spTree>
    <p:extLst>
      <p:ext uri="{BB962C8B-B14F-4D97-AF65-F5344CB8AC3E}">
        <p14:creationId xmlns:p14="http://schemas.microsoft.com/office/powerpoint/2010/main" val="41427635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brainyquote.com/quotes/authors/d/donald_rumsfeld.html"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מעוגל 4"/>
          <p:cNvSpPr/>
          <p:nvPr/>
        </p:nvSpPr>
        <p:spPr>
          <a:xfrm>
            <a:off x="774700" y="5321300"/>
            <a:ext cx="4724400" cy="102870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כותרת משנה 2"/>
          <p:cNvSpPr>
            <a:spLocks noGrp="1"/>
          </p:cNvSpPr>
          <p:nvPr>
            <p:ph type="subTitle" idx="1"/>
          </p:nvPr>
        </p:nvSpPr>
        <p:spPr>
          <a:xfrm>
            <a:off x="524256" y="1731264"/>
            <a:ext cx="11497056" cy="5025136"/>
          </a:xfrm>
        </p:spPr>
        <p:txBody>
          <a:bodyPr numCol="2">
            <a:noAutofit/>
          </a:bodyPr>
          <a:lstStyle/>
          <a:p>
            <a:pPr marL="342900" indent="-342900" algn="l">
              <a:buFont typeface="Arial" panose="020B0604020202020204" pitchFamily="34" charset="0"/>
              <a:buChar char="•"/>
            </a:pPr>
            <a:r>
              <a:rPr lang="en-US" dirty="0" smtClean="0"/>
              <a:t>Intelligence </a:t>
            </a:r>
            <a:r>
              <a:rPr lang="en-US" dirty="0"/>
              <a:t>in </a:t>
            </a:r>
            <a:r>
              <a:rPr lang="en-US" dirty="0" smtClean="0"/>
              <a:t>decision-making </a:t>
            </a:r>
            <a:r>
              <a:rPr lang="en-US" dirty="0"/>
              <a:t>and </a:t>
            </a:r>
            <a:r>
              <a:rPr lang="en-US" dirty="0" smtClean="0"/>
              <a:t>strategy – the Israeli case </a:t>
            </a:r>
            <a:r>
              <a:rPr lang="en-US" dirty="0"/>
              <a:t>– BG </a:t>
            </a:r>
            <a:r>
              <a:rPr lang="en-US" dirty="0" err="1"/>
              <a:t>Dror</a:t>
            </a:r>
            <a:r>
              <a:rPr lang="en-US" dirty="0"/>
              <a:t> Shalom</a:t>
            </a:r>
          </a:p>
          <a:p>
            <a:pPr marL="342900" indent="-342900" algn="l">
              <a:buFont typeface="Arial" panose="020B0604020202020204" pitchFamily="34" charset="0"/>
              <a:buChar char="•"/>
            </a:pPr>
            <a:r>
              <a:rPr lang="en-US" dirty="0" smtClean="0"/>
              <a:t>Guided viewing </a:t>
            </a:r>
            <a:r>
              <a:rPr lang="en-US" dirty="0"/>
              <a:t>of ZERO DARK 30 Movie</a:t>
            </a:r>
            <a:endParaRPr lang="he-IL" dirty="0"/>
          </a:p>
          <a:p>
            <a:pPr marL="342900" indent="-342900" algn="l">
              <a:buFont typeface="Arial" panose="020B0604020202020204" pitchFamily="34" charset="0"/>
              <a:buChar char="•"/>
            </a:pPr>
            <a:r>
              <a:rPr lang="en-US" dirty="0"/>
              <a:t>Intelligence challenges today, relevance of the intelligence and possible </a:t>
            </a:r>
            <a:r>
              <a:rPr lang="en-US" dirty="0" smtClean="0"/>
              <a:t>solutions – DG of </a:t>
            </a:r>
            <a:r>
              <a:rPr lang="en-US" dirty="0"/>
              <a:t>the Ministry of Intelligence Matters</a:t>
            </a:r>
          </a:p>
          <a:p>
            <a:pPr marL="342900" indent="-342900" algn="l">
              <a:buFont typeface="Arial" panose="020B0604020202020204" pitchFamily="34" charset="0"/>
              <a:buChar char="•"/>
            </a:pPr>
            <a:r>
              <a:rPr lang="en-US" dirty="0"/>
              <a:t>Intelligence </a:t>
            </a:r>
            <a:r>
              <a:rPr lang="en-US" dirty="0" smtClean="0"/>
              <a:t>as </a:t>
            </a:r>
            <a:r>
              <a:rPr lang="en-US" dirty="0"/>
              <a:t>a </a:t>
            </a:r>
            <a:r>
              <a:rPr lang="en-US" dirty="0" smtClean="0"/>
              <a:t>tool of national </a:t>
            </a:r>
            <a:r>
              <a:rPr lang="en-US" dirty="0" smtClean="0"/>
              <a:t>policy</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smtClean="0">
                <a:solidFill>
                  <a:srgbClr val="FF0000"/>
                </a:solidFill>
              </a:rPr>
              <a:t>Relations between intelligence and decision-making, Summary</a:t>
            </a:r>
          </a:p>
          <a:p>
            <a:pPr marL="342900" indent="-342900" algn="l">
              <a:buFont typeface="Arial" panose="020B0604020202020204" pitchFamily="34" charset="0"/>
              <a:buChar char="•"/>
            </a:pPr>
            <a:endParaRPr lang="he-IL" dirty="0"/>
          </a:p>
          <a:p>
            <a:pPr marL="342900" indent="-342900" algn="r" rtl="1">
              <a:buFont typeface="Arial" panose="020B0604020202020204" pitchFamily="34" charset="0"/>
              <a:buChar char="•"/>
            </a:pPr>
            <a:endParaRPr lang="en-US" dirty="0"/>
          </a:p>
          <a:p>
            <a:pPr marL="342900" indent="-342900" algn="r" rtl="1">
              <a:buFont typeface="Arial" panose="020B0604020202020204" pitchFamily="34" charset="0"/>
              <a:buChar char="•"/>
            </a:pPr>
            <a:endParaRPr lang="en-US" dirty="0"/>
          </a:p>
          <a:p>
            <a:pPr marL="342900" indent="-342900" algn="l">
              <a:buFont typeface="Arial" panose="020B0604020202020204" pitchFamily="34" charset="0"/>
              <a:buChar char="•"/>
            </a:pPr>
            <a:r>
              <a:rPr lang="en-US" dirty="0">
                <a:solidFill>
                  <a:srgbClr val="FF0000"/>
                </a:solidFill>
              </a:rPr>
              <a:t>What is Intelligence? Intelligence, national security and strategy</a:t>
            </a:r>
            <a:endParaRPr lang="he-IL" dirty="0">
              <a:solidFill>
                <a:srgbClr val="FF0000"/>
              </a:solidFill>
            </a:endParaRPr>
          </a:p>
          <a:p>
            <a:pPr marL="342900" indent="-342900" algn="r" rtl="1">
              <a:buFont typeface="Arial" panose="020B0604020202020204" pitchFamily="34" charset="0"/>
              <a:buChar char="•"/>
            </a:pPr>
            <a:r>
              <a:rPr lang="en-US" dirty="0"/>
              <a:t>What is Intelligence? Intelligence, national security and strategy</a:t>
            </a:r>
            <a:endParaRPr lang="he-IL" dirty="0"/>
          </a:p>
          <a:p>
            <a:pPr marL="342900" indent="-342900" algn="r" rtl="1">
              <a:buFont typeface="Arial" panose="020B0604020202020204" pitchFamily="34" charset="0"/>
              <a:buChar char="•"/>
            </a:pPr>
            <a:endParaRPr lang="he-IL" dirty="0"/>
          </a:p>
          <a:p>
            <a:pPr marL="342900" indent="-342900" algn="l">
              <a:buFont typeface="Arial" panose="020B0604020202020204" pitchFamily="34" charset="0"/>
              <a:buChar char="•"/>
            </a:pPr>
            <a:r>
              <a:rPr lang="en-US" dirty="0" smtClean="0"/>
              <a:t>Intelligence Analysis + </a:t>
            </a:r>
            <a:r>
              <a:rPr lang="en-US" dirty="0" err="1" smtClean="0"/>
              <a:t>Demonstation</a:t>
            </a:r>
            <a:endParaRPr lang="en-US" dirty="0"/>
          </a:p>
          <a:p>
            <a:pPr marL="342900" indent="-342900" algn="r" rtl="1">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Intelligence failures or “why is the intelligence always </a:t>
            </a:r>
            <a:r>
              <a:rPr lang="en-US" dirty="0" smtClean="0"/>
              <a:t>wrong/surprised?”</a:t>
            </a:r>
            <a:endParaRPr lang="he-IL" dirty="0"/>
          </a:p>
          <a:p>
            <a:pPr marL="342900" indent="-342900" algn="r" rtl="1">
              <a:buFont typeface="Arial" panose="020B0604020202020204" pitchFamily="34" charset="0"/>
              <a:buChar char="•"/>
            </a:pPr>
            <a:endParaRPr lang="he-IL" dirty="0"/>
          </a:p>
          <a:p>
            <a:pPr marL="342900" indent="-342900" algn="r" rtl="1">
              <a:buFont typeface="Arial" panose="020B0604020202020204" pitchFamily="34" charset="0"/>
              <a:buChar char="•"/>
            </a:pPr>
            <a:endParaRPr lang="en-US" dirty="0"/>
          </a:p>
          <a:p>
            <a:pPr marL="342900" indent="-342900" algn="r" rtl="1">
              <a:buFont typeface="Arial" panose="020B0604020202020204" pitchFamily="34" charset="0"/>
              <a:buChar char="•"/>
            </a:pPr>
            <a:endParaRPr lang="he-IL" dirty="0"/>
          </a:p>
          <a:p>
            <a:pPr marL="342900" indent="-342900" algn="r" rtl="1">
              <a:buFont typeface="Arial" panose="020B0604020202020204" pitchFamily="34" charset="0"/>
              <a:buChar char="•"/>
            </a:pPr>
            <a:endParaRPr lang="en-US" dirty="0"/>
          </a:p>
        </p:txBody>
      </p:sp>
      <p:sp>
        <p:nvSpPr>
          <p:cNvPr id="2" name="כותרת 1"/>
          <p:cNvSpPr>
            <a:spLocks noGrp="1"/>
          </p:cNvSpPr>
          <p:nvPr>
            <p:ph type="ctrTitle"/>
          </p:nvPr>
        </p:nvSpPr>
        <p:spPr>
          <a:xfrm>
            <a:off x="1889760" y="386081"/>
            <a:ext cx="8412480" cy="914400"/>
          </a:xfrm>
        </p:spPr>
        <p:txBody>
          <a:bodyPr>
            <a:normAutofit/>
          </a:bodyPr>
          <a:lstStyle/>
          <a:p>
            <a:r>
              <a:rPr lang="en-US" b="1" dirty="0"/>
              <a:t>Intelligence Course</a:t>
            </a:r>
          </a:p>
        </p:txBody>
      </p:sp>
    </p:spTree>
    <p:extLst>
      <p:ext uri="{BB962C8B-B14F-4D97-AF65-F5344CB8AC3E}">
        <p14:creationId xmlns:p14="http://schemas.microsoft.com/office/powerpoint/2010/main" val="3320762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68300" y="1155701"/>
            <a:ext cx="11353800" cy="5435599"/>
          </a:xfrm>
        </p:spPr>
        <p:txBody>
          <a:bodyPr>
            <a:noAutofit/>
          </a:bodyPr>
          <a:lstStyle/>
          <a:p>
            <a:endParaRPr lang="en-US" sz="2000" dirty="0" smtClean="0">
              <a:latin typeface="Garamond" pitchFamily="18" charset="0"/>
            </a:endParaRPr>
          </a:p>
          <a:p>
            <a:pPr algn="l">
              <a:buFont typeface="Arial" pitchFamily="34" charset="0"/>
              <a:buChar char="•"/>
            </a:pPr>
            <a:r>
              <a:rPr lang="en-US" sz="2000" dirty="0" smtClean="0">
                <a:latin typeface="Garamond" pitchFamily="18" charset="0"/>
              </a:rPr>
              <a:t> They do not like "complications" that may bring them to reconsider decisions that have been already made; intelligence can complicate their policy agendas.</a:t>
            </a:r>
          </a:p>
          <a:p>
            <a:pPr algn="l">
              <a:buFont typeface="Arial" pitchFamily="34" charset="0"/>
              <a:buChar char="•"/>
            </a:pPr>
            <a:r>
              <a:rPr lang="en-US" sz="2000" dirty="0" smtClean="0">
                <a:latin typeface="Garamond" pitchFamily="18" charset="0"/>
              </a:rPr>
              <a:t> Politicians do not always appreciate intelligence analysts. They think they know better (and they are often right – statesmen tend to understand other statesmen better than researchers)</a:t>
            </a:r>
          </a:p>
          <a:p>
            <a:pPr algn="l">
              <a:buFont typeface="Arial" pitchFamily="34" charset="0"/>
              <a:buChar char="•"/>
            </a:pPr>
            <a:r>
              <a:rPr lang="en-US" sz="2000" dirty="0" smtClean="0">
                <a:latin typeface="Garamond" pitchFamily="18" charset="0"/>
              </a:rPr>
              <a:t> Tendency to demand to see raw intelligence (WOHLSTETTER). The information revolution brought many decision-makers to believe that they can be their own intelligence officers.</a:t>
            </a:r>
          </a:p>
          <a:p>
            <a:pPr algn="l">
              <a:buFont typeface="Arial" pitchFamily="34" charset="0"/>
              <a:buChar char="•"/>
            </a:pPr>
            <a:r>
              <a:rPr lang="en-US" sz="2000" dirty="0" smtClean="0">
                <a:latin typeface="Garamond" pitchFamily="18" charset="0"/>
              </a:rPr>
              <a:t> In order to be of value the decision-maker, the intelligence officer has to provide an "added value / comparative advantage” vis-à-vis the decision makers</a:t>
            </a:r>
          </a:p>
          <a:p>
            <a:pPr algn="l">
              <a:buFont typeface="Arial" pitchFamily="34" charset="0"/>
              <a:buChar char="•"/>
            </a:pPr>
            <a:r>
              <a:rPr lang="en-US" sz="2000" dirty="0" smtClean="0">
                <a:latin typeface="Garamond" pitchFamily="18" charset="0"/>
              </a:rPr>
              <a:t> Decision-makers are very suspicious towards analysis / assessments which are  "objective / impartial". Sometimes they believe that the intelligence tries to reduce the room for maneuver / options.</a:t>
            </a:r>
          </a:p>
          <a:p>
            <a:pPr marL="342900" indent="-342900" algn="l">
              <a:buFont typeface="Arial" panose="020B0604020202020204" pitchFamily="34" charset="0"/>
              <a:buChar char="•"/>
            </a:pPr>
            <a:r>
              <a:rPr lang="en-US" sz="2000" dirty="0">
                <a:latin typeface="Garamond" pitchFamily="18" charset="0"/>
              </a:rPr>
              <a:t>D</a:t>
            </a:r>
            <a:r>
              <a:rPr lang="en-US" sz="2000" dirty="0" smtClean="0">
                <a:latin typeface="Garamond" pitchFamily="18" charset="0"/>
              </a:rPr>
              <a:t>ecision-makers are very protective of their </a:t>
            </a:r>
            <a:r>
              <a:rPr lang="en-US" sz="2000" dirty="0" err="1" smtClean="0">
                <a:latin typeface="Garamond" pitchFamily="18" charset="0"/>
              </a:rPr>
              <a:t>prerogratives</a:t>
            </a:r>
            <a:r>
              <a:rPr lang="en-US" sz="2000" dirty="0" smtClean="0">
                <a:latin typeface="Garamond" pitchFamily="18" charset="0"/>
              </a:rPr>
              <a:t> - do not want intelligence to engage in policy / recommendations</a:t>
            </a:r>
            <a:r>
              <a:rPr lang="en-US" sz="2000" dirty="0" smtClean="0">
                <a:latin typeface="Garamond" pitchFamily="18" charset="0"/>
              </a:rPr>
              <a:t>.</a:t>
            </a:r>
          </a:p>
          <a:p>
            <a:pPr marL="342900" indent="-342900" algn="l">
              <a:buFont typeface="Arial" panose="020B0604020202020204" pitchFamily="34" charset="0"/>
              <a:buChar char="•"/>
            </a:pPr>
            <a:r>
              <a:rPr lang="he-IL" sz="2000" dirty="0" smtClean="0"/>
              <a:t>חוסר יכולת לשכנע (הכישור הכי חשוב לאיש מודיעין).</a:t>
            </a:r>
            <a:endParaRPr lang="en-US" sz="2000" dirty="0" smtClean="0"/>
          </a:p>
          <a:p>
            <a:pPr marL="342900" indent="-342900" algn="l">
              <a:buFont typeface="Arial" panose="020B0604020202020204" pitchFamily="34" charset="0"/>
              <a:buChar char="•"/>
            </a:pPr>
            <a:endParaRPr lang="he-IL" sz="2000" dirty="0" smtClean="0">
              <a:latin typeface="Garamond" pitchFamily="18" charset="0"/>
            </a:endParaRPr>
          </a:p>
        </p:txBody>
      </p:sp>
      <p:sp>
        <p:nvSpPr>
          <p:cNvPr id="2" name="כותרת 1"/>
          <p:cNvSpPr>
            <a:spLocks noGrp="1"/>
          </p:cNvSpPr>
          <p:nvPr>
            <p:ph type="ctrTitle"/>
          </p:nvPr>
        </p:nvSpPr>
        <p:spPr>
          <a:xfrm>
            <a:off x="308759" y="0"/>
            <a:ext cx="11447812" cy="926275"/>
          </a:xfrm>
        </p:spPr>
        <p:txBody>
          <a:bodyPr>
            <a:noAutofit/>
          </a:bodyPr>
          <a:lstStyle/>
          <a:p>
            <a:r>
              <a:rPr lang="en-US" sz="5000" dirty="0" smtClean="0"/>
              <a:t>Differences in Perceptions / Culture (2)</a:t>
            </a:r>
            <a:endParaRPr lang="en-US" sz="5000" dirty="0"/>
          </a:p>
        </p:txBody>
      </p:sp>
    </p:spTree>
    <p:extLst>
      <p:ext uri="{BB962C8B-B14F-4D97-AF65-F5344CB8AC3E}">
        <p14:creationId xmlns:p14="http://schemas.microsoft.com/office/powerpoint/2010/main" val="137157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68300" y="1155701"/>
            <a:ext cx="11353800" cy="5435599"/>
          </a:xfrm>
        </p:spPr>
        <p:txBody>
          <a:bodyPr>
            <a:noAutofit/>
          </a:bodyPr>
          <a:lstStyle/>
          <a:p>
            <a:pPr marL="342900" indent="-342900" algn="r" rtl="1">
              <a:buFont typeface="Arial" panose="020B0604020202020204" pitchFamily="34" charset="0"/>
              <a:buChar char="•"/>
            </a:pPr>
            <a:r>
              <a:rPr lang="he-IL" dirty="0"/>
              <a:t>לא תמיד מוצרי המודיעין שמקבל הקברניט מצמצם אי-ודאות או מאפשר לו לעשות את תפקידו טוב יותר. </a:t>
            </a:r>
          </a:p>
          <a:p>
            <a:pPr marL="342900" indent="-342900" algn="r" rtl="1">
              <a:buFont typeface="Arial" panose="020B0604020202020204" pitchFamily="34" charset="0"/>
              <a:buChar char="•"/>
            </a:pPr>
            <a:r>
              <a:rPr lang="he-IL" dirty="0"/>
              <a:t>מקבלי החלטות לא אוהבים דו-משמעות ומורכבות כי הם מעקבים קבלת החלטות. </a:t>
            </a:r>
            <a:r>
              <a:rPr lang="he-IL" b="1" dirty="0"/>
              <a:t>רוצים תשובות, לא עוד שאלות</a:t>
            </a:r>
            <a:r>
              <a:rPr lang="he-IL" dirty="0"/>
              <a:t>.  מצד שני, אוהבים דו-</a:t>
            </a:r>
            <a:r>
              <a:rPr lang="he-IL" dirty="0" err="1"/>
              <a:t>משעמות</a:t>
            </a:r>
            <a:r>
              <a:rPr lang="he-IL" dirty="0"/>
              <a:t> כי הוא מאפשר להם לבחור במה להאמין. בוחרים את ההערכה שמתאימה לדעותיהם הקדומות/קווי המדיניות הרצויים (הצד האפל של הפלורליזם).</a:t>
            </a:r>
          </a:p>
          <a:p>
            <a:pPr marL="342900" indent="-342900" algn="r" rtl="1">
              <a:buFont typeface="Arial" panose="020B0604020202020204" pitchFamily="34" charset="0"/>
              <a:buChar char="•"/>
            </a:pPr>
            <a:r>
              <a:rPr lang="he-IL" dirty="0"/>
              <a:t>"להרוג את השליח" – לפעמים האמת כואבת. המודיעין פעמים רבות לא מספק את הסחורה שמצפה הקברניט או </a:t>
            </a:r>
            <a:r>
              <a:rPr lang="he-IL" b="1" dirty="0"/>
              <a:t>מקלקל/משבית שמחות</a:t>
            </a:r>
            <a:r>
              <a:rPr lang="he-IL" dirty="0"/>
              <a:t>.</a:t>
            </a:r>
            <a:endParaRPr lang="en-US" dirty="0"/>
          </a:p>
          <a:p>
            <a:pPr marL="342900" indent="-342900" algn="r" rtl="1">
              <a:buFont typeface="Arial" panose="020B0604020202020204" pitchFamily="34" charset="0"/>
              <a:buChar char="•"/>
            </a:pPr>
            <a:r>
              <a:rPr lang="he-IL" dirty="0" smtClean="0"/>
              <a:t>לא </a:t>
            </a:r>
            <a:r>
              <a:rPr lang="he-IL" dirty="0"/>
              <a:t>אוהבים "סיבוכים" שעלולים להביאם לבחון מחדש החלטות שכבר התקבלו;  מודיעין יכול לסבך את סדרי היום שלהם במדיניות</a:t>
            </a:r>
            <a:r>
              <a:rPr lang="he-IL" dirty="0" smtClean="0"/>
              <a:t>. </a:t>
            </a:r>
          </a:p>
          <a:p>
            <a:pPr marL="342900" indent="-342900" algn="r">
              <a:buFont typeface="Arial" panose="020B0604020202020204" pitchFamily="34" charset="0"/>
              <a:buChar char="•"/>
            </a:pPr>
            <a:r>
              <a:rPr lang="he-IL" dirty="0" smtClean="0"/>
              <a:t>מקבלי החלטות חשדניים מאד כלפי ניתוחים/הערכות "אובייקטיביים/חסרי פניות".  לעתים חושבים שהמודיעין מנסה לצמצם את מרחב התמרון/האופציות שלהם. חושדים תמיד שיש אג'נדה.</a:t>
            </a:r>
            <a:endParaRPr lang="en-US" dirty="0" smtClean="0"/>
          </a:p>
          <a:p>
            <a:pPr marL="342900" indent="-342900" algn="r" rtl="1">
              <a:buFont typeface="Arial" panose="020B0604020202020204" pitchFamily="34" charset="0"/>
              <a:buChar char="•"/>
            </a:pPr>
            <a:r>
              <a:rPr lang="he-IL" dirty="0" smtClean="0"/>
              <a:t>מקבלי החלטות קנאים מאד לתחום אחריותם – לא רוצים שהמודיעין יעסוק במדיניות/בהמלצות.</a:t>
            </a:r>
          </a:p>
          <a:p>
            <a:pPr algn="l"/>
            <a:endParaRPr lang="he-IL" dirty="0" smtClean="0">
              <a:latin typeface="Garamond" panose="02020404030301010803" pitchFamily="18" charset="0"/>
            </a:endParaRPr>
          </a:p>
        </p:txBody>
      </p:sp>
      <p:sp>
        <p:nvSpPr>
          <p:cNvPr id="2" name="כותרת 1"/>
          <p:cNvSpPr>
            <a:spLocks noGrp="1"/>
          </p:cNvSpPr>
          <p:nvPr>
            <p:ph type="ctrTitle"/>
          </p:nvPr>
        </p:nvSpPr>
        <p:spPr>
          <a:xfrm>
            <a:off x="1524000" y="342901"/>
            <a:ext cx="9144000" cy="812800"/>
          </a:xfrm>
        </p:spPr>
        <p:txBody>
          <a:bodyPr>
            <a:normAutofit fontScale="90000"/>
          </a:bodyPr>
          <a:lstStyle/>
          <a:p>
            <a:r>
              <a:rPr lang="he-IL" dirty="0" smtClean="0"/>
              <a:t>פערי תפישות/תרבות (2)</a:t>
            </a:r>
            <a:endParaRPr lang="en-US" dirty="0"/>
          </a:p>
        </p:txBody>
      </p:sp>
      <p:sp>
        <p:nvSpPr>
          <p:cNvPr id="4" name="מציין מיקום של תאריך 3"/>
          <p:cNvSpPr>
            <a:spLocks noGrp="1"/>
          </p:cNvSpPr>
          <p:nvPr>
            <p:ph type="dt" sz="half" idx="10"/>
          </p:nvPr>
        </p:nvSpPr>
        <p:spPr/>
        <p:txBody>
          <a:bodyPr/>
          <a:lstStyle/>
          <a:p>
            <a:fld id="{3759C47F-654B-409C-B5FD-D8405B5EA67F}" type="datetime1">
              <a:rPr lang="en-US" smtClean="0"/>
              <a:t>3/22/2017</a:t>
            </a:fld>
            <a:endParaRPr lang="en-US"/>
          </a:p>
        </p:txBody>
      </p:sp>
      <p:sp>
        <p:nvSpPr>
          <p:cNvPr id="5" name="מציין מיקום של מספר שקופית 4"/>
          <p:cNvSpPr>
            <a:spLocks noGrp="1"/>
          </p:cNvSpPr>
          <p:nvPr>
            <p:ph type="sldNum" sz="quarter" idx="12"/>
          </p:nvPr>
        </p:nvSpPr>
        <p:spPr/>
        <p:txBody>
          <a:bodyPr/>
          <a:lstStyle/>
          <a:p>
            <a:fld id="{A9C144C9-15A1-4DB7-AA36-830ECEB00C18}" type="slidenum">
              <a:rPr lang="en-US" smtClean="0"/>
              <a:t>11</a:t>
            </a:fld>
            <a:endParaRPr lang="en-US"/>
          </a:p>
        </p:txBody>
      </p:sp>
    </p:spTree>
    <p:extLst>
      <p:ext uri="{BB962C8B-B14F-4D97-AF65-F5344CB8AC3E}">
        <p14:creationId xmlns:p14="http://schemas.microsoft.com/office/powerpoint/2010/main" val="34632906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650240" y="3874771"/>
            <a:ext cx="11236960" cy="16002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כותרת 1"/>
          <p:cNvSpPr>
            <a:spLocks noGrp="1"/>
          </p:cNvSpPr>
          <p:nvPr>
            <p:ph type="ctrTitle"/>
          </p:nvPr>
        </p:nvSpPr>
        <p:spPr>
          <a:xfrm>
            <a:off x="1889760" y="386081"/>
            <a:ext cx="8412480" cy="914400"/>
          </a:xfrm>
        </p:spPr>
        <p:txBody>
          <a:bodyPr>
            <a:normAutofit/>
          </a:bodyPr>
          <a:lstStyle/>
          <a:p>
            <a:r>
              <a:rPr lang="en-US" dirty="0" smtClean="0"/>
              <a:t>What is Intelligence?</a:t>
            </a:r>
            <a:endParaRPr lang="en-US" dirty="0"/>
          </a:p>
        </p:txBody>
      </p:sp>
      <p:sp>
        <p:nvSpPr>
          <p:cNvPr id="5" name="מציין מיקום של מספר שקופית 4"/>
          <p:cNvSpPr>
            <a:spLocks noGrp="1"/>
          </p:cNvSpPr>
          <p:nvPr>
            <p:ph type="sldNum" sz="quarter" idx="12"/>
          </p:nvPr>
        </p:nvSpPr>
        <p:spPr/>
        <p:txBody>
          <a:bodyPr/>
          <a:lstStyle/>
          <a:p>
            <a:fld id="{3C049C38-6368-41E4-9CA2-87E40BC5C79E}" type="slidenum">
              <a:rPr lang="en-US" smtClean="0"/>
              <a:t>2</a:t>
            </a:fld>
            <a:endParaRPr lang="en-US"/>
          </a:p>
        </p:txBody>
      </p:sp>
      <p:sp>
        <p:nvSpPr>
          <p:cNvPr id="3" name="כותרת משנה 2"/>
          <p:cNvSpPr>
            <a:spLocks noGrp="1"/>
          </p:cNvSpPr>
          <p:nvPr>
            <p:ph type="subTitle" idx="1"/>
          </p:nvPr>
        </p:nvSpPr>
        <p:spPr>
          <a:xfrm>
            <a:off x="650240" y="1463040"/>
            <a:ext cx="11236960" cy="4937760"/>
          </a:xfrm>
        </p:spPr>
        <p:txBody>
          <a:bodyPr>
            <a:normAutofit/>
          </a:bodyPr>
          <a:lstStyle/>
          <a:p>
            <a:pPr marL="342900" indent="-342900" algn="r" rtl="1">
              <a:buFont typeface="Arial" panose="020B0604020202020204" pitchFamily="34" charset="0"/>
              <a:buChar char="•"/>
            </a:pPr>
            <a:r>
              <a:rPr lang="he-IL" dirty="0" smtClean="0"/>
              <a:t>.</a:t>
            </a:r>
            <a:r>
              <a:rPr lang="en-US" dirty="0" smtClean="0"/>
              <a:t> Intelligence is information that is required and relevant for a country or organization in understanding reality, forming policy or plan actions. It can be classified or unclassified. </a:t>
            </a:r>
          </a:p>
          <a:p>
            <a:pPr marL="342900" indent="-342900" algn="r" rtl="1">
              <a:buFont typeface="Arial" panose="020B0604020202020204" pitchFamily="34" charset="0"/>
              <a:buChar char="•"/>
            </a:pPr>
            <a:endParaRPr lang="he-IL" dirty="0"/>
          </a:p>
          <a:p>
            <a:pPr marL="342900" indent="-342900" algn="r" rtl="1">
              <a:buFont typeface="Arial" panose="020B0604020202020204" pitchFamily="34" charset="0"/>
              <a:buChar char="•"/>
            </a:pPr>
            <a:r>
              <a:rPr lang="he-IL" dirty="0" smtClean="0"/>
              <a:t>מידע</a:t>
            </a:r>
            <a:r>
              <a:rPr lang="he-IL" dirty="0" smtClean="0"/>
              <a:t>, מודיעין ומה שביניהם:  </a:t>
            </a:r>
            <a:r>
              <a:rPr lang="he-IL" sz="2500" b="1" dirty="0" smtClean="0"/>
              <a:t>כל מודיעין הוא מידע אבל לא כל מידע הוא מודיעין</a:t>
            </a:r>
            <a:r>
              <a:rPr lang="he-IL" dirty="0" smtClean="0"/>
              <a:t>.  </a:t>
            </a:r>
          </a:p>
          <a:p>
            <a:pPr marL="342900" indent="-342900" algn="l">
              <a:buFont typeface="Arial" panose="020B0604020202020204" pitchFamily="34" charset="0"/>
              <a:buChar char="•"/>
            </a:pPr>
            <a:r>
              <a:rPr lang="en-US" dirty="0" smtClean="0"/>
              <a:t>Secrets and mysteries.</a:t>
            </a:r>
            <a:endParaRPr lang="he-IL" dirty="0" smtClean="0"/>
          </a:p>
          <a:p>
            <a:pPr marL="268288" algn="l">
              <a:tabLst>
                <a:tab pos="8437563" algn="l"/>
                <a:tab pos="10313988" algn="l"/>
                <a:tab pos="11033125" algn="l"/>
              </a:tabLst>
            </a:pPr>
            <a:r>
              <a:rPr lang="en-US" dirty="0" smtClean="0"/>
              <a:t>There are known knowns. These are things we know that we know. There are known unknowns. That is to say, there are things that we know we don't know. But there are also unknown unknowns. There are things we don't know we don't know</a:t>
            </a:r>
          </a:p>
          <a:p>
            <a:pPr algn="r" rtl="1"/>
            <a:r>
              <a:rPr lang="en-US" u="sng" dirty="0" smtClean="0">
                <a:hlinkClick r:id="rId2"/>
              </a:rPr>
              <a:t>Donald Rumsfeld</a:t>
            </a:r>
            <a:endParaRPr lang="en-US" dirty="0" smtClean="0"/>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endParaRPr lang="he-IL" dirty="0" smtClean="0"/>
          </a:p>
          <a:p>
            <a:pPr marL="342900" indent="-342900" algn="r" rtl="1">
              <a:buFont typeface="Arial" panose="020B0604020202020204" pitchFamily="34" charset="0"/>
              <a:buChar char="•"/>
            </a:pPr>
            <a:endParaRPr lang="he-IL" dirty="0"/>
          </a:p>
          <a:p>
            <a:pPr algn="r" rtl="1"/>
            <a:endParaRPr lang="he-IL" dirty="0" smtClean="0"/>
          </a:p>
          <a:p>
            <a:pPr algn="r" rtl="1"/>
            <a:endParaRPr lang="en-US" dirty="0"/>
          </a:p>
        </p:txBody>
      </p:sp>
    </p:spTree>
    <p:extLst>
      <p:ext uri="{BB962C8B-B14F-4D97-AF65-F5344CB8AC3E}">
        <p14:creationId xmlns:p14="http://schemas.microsoft.com/office/powerpoint/2010/main" val="2942561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386081"/>
            <a:ext cx="8412480" cy="914400"/>
          </a:xfrm>
        </p:spPr>
        <p:txBody>
          <a:bodyPr>
            <a:normAutofit/>
          </a:bodyPr>
          <a:lstStyle/>
          <a:p>
            <a:r>
              <a:rPr lang="en-US" dirty="0"/>
              <a:t>Intelligence and Strategy</a:t>
            </a:r>
          </a:p>
        </p:txBody>
      </p:sp>
      <p:sp>
        <p:nvSpPr>
          <p:cNvPr id="3" name="כותרת משנה 2"/>
          <p:cNvSpPr>
            <a:spLocks noGrp="1"/>
          </p:cNvSpPr>
          <p:nvPr>
            <p:ph type="subTitle" idx="1"/>
          </p:nvPr>
        </p:nvSpPr>
        <p:spPr>
          <a:xfrm>
            <a:off x="662272" y="1920240"/>
            <a:ext cx="11236960" cy="4937760"/>
          </a:xfrm>
        </p:spPr>
        <p:txBody>
          <a:bodyPr>
            <a:normAutofit fontScale="77500" lnSpcReduction="20000"/>
          </a:bodyPr>
          <a:lstStyle/>
          <a:p>
            <a:pPr marL="342900" indent="-342900" algn="l">
              <a:buFont typeface="Arial" panose="020B0604020202020204" pitchFamily="34" charset="0"/>
              <a:buChar char="•"/>
            </a:pPr>
            <a:r>
              <a:rPr lang="en-US" dirty="0" smtClean="0"/>
              <a:t>Intelligence agencies exist to serve clients</a:t>
            </a:r>
            <a:r>
              <a:rPr lang="en-US" dirty="0" smtClean="0"/>
              <a:t>.</a:t>
            </a:r>
          </a:p>
          <a:p>
            <a:pPr marL="342900" indent="-342900" algn="l">
              <a:buFont typeface="Arial" panose="020B0604020202020204" pitchFamily="34" charset="0"/>
              <a:buChar char="•"/>
            </a:pPr>
            <a:r>
              <a:rPr lang="he-IL" dirty="0" smtClean="0"/>
              <a:t>המודיעין הכי טוב אינו שימושי אם הוא לא מגיע בזמן, באופן מובן, וכשהוא יכול לשמש בסיס לפעולה ורלוונטי.</a:t>
            </a:r>
          </a:p>
          <a:p>
            <a:pPr marL="342900" indent="-342900" algn="l">
              <a:buFont typeface="Arial" panose="020B0604020202020204" pitchFamily="34" charset="0"/>
              <a:buChar char="•"/>
            </a:pPr>
            <a:r>
              <a:rPr lang="en-US" dirty="0" smtClean="0"/>
              <a:t>Intelligence </a:t>
            </a:r>
            <a:r>
              <a:rPr lang="en-US" dirty="0"/>
              <a:t>is a catalyst that wakens and requires thinking, and often </a:t>
            </a:r>
            <a:r>
              <a:rPr lang="en-US" dirty="0" smtClean="0"/>
              <a:t>drives the </a:t>
            </a:r>
            <a:r>
              <a:rPr lang="en-US" dirty="0"/>
              <a:t>engine of policy and strategy.</a:t>
            </a:r>
          </a:p>
          <a:p>
            <a:pPr marL="342900" indent="-342900" algn="l">
              <a:buFont typeface="Arial" panose="020B0604020202020204" pitchFamily="34" charset="0"/>
              <a:buChar char="•"/>
            </a:pPr>
            <a:r>
              <a:rPr lang="en-US" dirty="0"/>
              <a:t>“The one </a:t>
            </a:r>
            <a:r>
              <a:rPr lang="en-US" dirty="0" smtClean="0"/>
              <a:t>pulling on the sleeve” </a:t>
            </a:r>
            <a:r>
              <a:rPr lang="en-US" dirty="0"/>
              <a:t>– intelligence as an agenda </a:t>
            </a:r>
            <a:r>
              <a:rPr lang="en-US" dirty="0" smtClean="0"/>
              <a:t>setter. </a:t>
            </a:r>
            <a:endParaRPr lang="en-US" dirty="0" smtClean="0"/>
          </a:p>
          <a:p>
            <a:pPr marL="342900" indent="-342900" algn="l">
              <a:buFont typeface="Arial" panose="020B0604020202020204" pitchFamily="34" charset="0"/>
              <a:buChar char="•"/>
            </a:pPr>
            <a:r>
              <a:rPr lang="en-US" dirty="0" smtClean="0"/>
              <a:t>The </a:t>
            </a:r>
            <a:r>
              <a:rPr lang="en-US" dirty="0"/>
              <a:t>role of intelligence – to present and represent the </a:t>
            </a:r>
            <a:r>
              <a:rPr lang="en-US" dirty="0" smtClean="0"/>
              <a:t>“other” </a:t>
            </a:r>
            <a:r>
              <a:rPr lang="en-US" dirty="0"/>
              <a:t>in the process of </a:t>
            </a:r>
            <a:r>
              <a:rPr lang="en-US" dirty="0" smtClean="0"/>
              <a:t>situation evaluation and </a:t>
            </a:r>
            <a:r>
              <a:rPr lang="en-US" dirty="0"/>
              <a:t>policy </a:t>
            </a:r>
            <a:r>
              <a:rPr lang="en-US" dirty="0" smtClean="0"/>
              <a:t>making.</a:t>
            </a:r>
            <a:endParaRPr lang="en-US" dirty="0"/>
          </a:p>
          <a:p>
            <a:pPr marL="342900" indent="-342900" algn="l">
              <a:buFont typeface="Arial" panose="020B0604020202020204" pitchFamily="34" charset="0"/>
              <a:buChar char="•"/>
            </a:pPr>
            <a:r>
              <a:rPr lang="en-US" dirty="0"/>
              <a:t>Essence of </a:t>
            </a:r>
            <a:r>
              <a:rPr lang="en-US" dirty="0" smtClean="0"/>
              <a:t>policy </a:t>
            </a:r>
            <a:r>
              <a:rPr lang="en-US" dirty="0"/>
              <a:t>and strategy is determining priorities in distributing limited resources (including attentiveness).</a:t>
            </a:r>
          </a:p>
          <a:p>
            <a:pPr marL="342900" indent="-342900" algn="l">
              <a:buFont typeface="Arial" panose="020B0604020202020204" pitchFamily="34" charset="0"/>
              <a:buChar char="•"/>
            </a:pPr>
            <a:r>
              <a:rPr lang="en-US" dirty="0"/>
              <a:t>The intelligence helps the decision-maker understand </a:t>
            </a:r>
            <a:r>
              <a:rPr lang="en-US" dirty="0" smtClean="0"/>
              <a:t>in depth his opponent, the outline/structure of the system </a:t>
            </a:r>
            <a:r>
              <a:rPr lang="en-US" dirty="0"/>
              <a:t>in which he operates </a:t>
            </a:r>
            <a:r>
              <a:rPr lang="en-US" dirty="0" smtClean="0"/>
              <a:t>and the </a:t>
            </a:r>
            <a:r>
              <a:rPr lang="en-US" dirty="0"/>
              <a:t>rest of the players, including the possible results of </a:t>
            </a:r>
            <a:r>
              <a:rPr lang="en-US" dirty="0" smtClean="0"/>
              <a:t>his own actions. </a:t>
            </a:r>
            <a:r>
              <a:rPr lang="en-US" dirty="0"/>
              <a:t>In addition, helps determine against what </a:t>
            </a:r>
            <a:r>
              <a:rPr lang="en-US" dirty="0" smtClean="0"/>
              <a:t>you need to face at </a:t>
            </a:r>
            <a:r>
              <a:rPr lang="en-US" dirty="0"/>
              <a:t>the moment, </a:t>
            </a:r>
            <a:r>
              <a:rPr lang="en-US" dirty="0" smtClean="0"/>
              <a:t>what in the future </a:t>
            </a:r>
            <a:r>
              <a:rPr lang="en-US" dirty="0"/>
              <a:t>and what can we ignore? (this is the essence of strategic planning)</a:t>
            </a:r>
          </a:p>
          <a:p>
            <a:pPr marL="342900" indent="-342900" algn="l">
              <a:buFont typeface="Arial" panose="020B0604020202020204" pitchFamily="34" charset="0"/>
              <a:buChar char="•"/>
            </a:pPr>
            <a:r>
              <a:rPr lang="en-US" dirty="0"/>
              <a:t>Intelligence is also a monitoring mechanism for policy and strategy. What policy steps work or don’t work, or </a:t>
            </a:r>
            <a:r>
              <a:rPr lang="en-US" dirty="0" smtClean="0"/>
              <a:t>will or won’t work</a:t>
            </a:r>
            <a:r>
              <a:rPr lang="en-US" dirty="0"/>
              <a:t>? </a:t>
            </a:r>
            <a:r>
              <a:rPr lang="en-US" dirty="0" smtClean="0"/>
              <a:t>(Not very popular …)</a:t>
            </a:r>
            <a:endParaRPr lang="en-US" dirty="0"/>
          </a:p>
          <a:p>
            <a:pPr marL="342900" indent="-342900" algn="l">
              <a:buFont typeface="Arial" panose="020B0604020202020204" pitchFamily="34" charset="0"/>
              <a:buChar char="•"/>
            </a:pPr>
            <a:r>
              <a:rPr lang="en-US" dirty="0"/>
              <a:t>Intelligence, as stated, is also an implementation tool for policy and not only an investment for the process of determining strategy policy</a:t>
            </a:r>
            <a:r>
              <a:rPr lang="en-US" dirty="0" smtClean="0"/>
              <a:t>.</a:t>
            </a:r>
          </a:p>
          <a:p>
            <a:pPr marL="342900" indent="-342900" algn="l">
              <a:buFont typeface="Arial" panose="020B0604020202020204" pitchFamily="34" charset="0"/>
              <a:buChar char="•"/>
            </a:pPr>
            <a:r>
              <a:rPr lang="en-US" dirty="0">
                <a:solidFill>
                  <a:srgbClr val="FF0000"/>
                </a:solidFill>
              </a:rPr>
              <a:t>Good intelligence is not always a guarantee of good policy.</a:t>
            </a:r>
          </a:p>
          <a:p>
            <a:pPr marL="342900" indent="-342900" algn="l">
              <a:buFont typeface="Arial" panose="020B0604020202020204" pitchFamily="34" charset="0"/>
              <a:buChar char="•"/>
            </a:pPr>
            <a:endParaRPr lang="he-IL" dirty="0"/>
          </a:p>
          <a:p>
            <a:pPr marL="342900" indent="-342900" algn="r" rtl="1">
              <a:buFont typeface="Arial" panose="020B0604020202020204" pitchFamily="34" charset="0"/>
              <a:buChar char="•"/>
            </a:pPr>
            <a:endParaRPr lang="en-US" dirty="0"/>
          </a:p>
        </p:txBody>
      </p:sp>
    </p:spTree>
    <p:extLst>
      <p:ext uri="{BB962C8B-B14F-4D97-AF65-F5344CB8AC3E}">
        <p14:creationId xmlns:p14="http://schemas.microsoft.com/office/powerpoint/2010/main" val="7006576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889760" y="139700"/>
            <a:ext cx="8412480" cy="1358900"/>
          </a:xfrm>
        </p:spPr>
        <p:txBody>
          <a:bodyPr>
            <a:normAutofit/>
          </a:bodyPr>
          <a:lstStyle/>
          <a:p>
            <a:r>
              <a:rPr lang="en-US" sz="4000" dirty="0"/>
              <a:t>Estimation and Intelligence Analysis – Process, Outcomes and Results</a:t>
            </a:r>
          </a:p>
        </p:txBody>
      </p:sp>
      <p:sp>
        <p:nvSpPr>
          <p:cNvPr id="3" name="כותרת משנה 2"/>
          <p:cNvSpPr>
            <a:spLocks noGrp="1"/>
          </p:cNvSpPr>
          <p:nvPr>
            <p:ph type="subTitle" idx="1"/>
          </p:nvPr>
        </p:nvSpPr>
        <p:spPr>
          <a:xfrm>
            <a:off x="648044" y="1822622"/>
            <a:ext cx="11226800" cy="4800600"/>
          </a:xfrm>
        </p:spPr>
        <p:txBody>
          <a:bodyPr>
            <a:normAutofit fontScale="92500" lnSpcReduction="20000"/>
          </a:bodyPr>
          <a:lstStyle/>
          <a:p>
            <a:r>
              <a:rPr lang="he-IL" sz="4800" dirty="0"/>
              <a:t>תיאור  </a:t>
            </a:r>
            <a:r>
              <a:rPr lang="en-US" sz="4800" dirty="0"/>
              <a:t> - DESCRIPTION</a:t>
            </a:r>
            <a:endParaRPr lang="he-IL" sz="4800" dirty="0"/>
          </a:p>
          <a:p>
            <a:endParaRPr lang="he-IL" sz="4800" dirty="0"/>
          </a:p>
          <a:p>
            <a:r>
              <a:rPr lang="he-IL" sz="4800" dirty="0"/>
              <a:t>הסבר</a:t>
            </a:r>
            <a:r>
              <a:rPr lang="en-US" sz="4800" dirty="0"/>
              <a:t> - EXPLANATION</a:t>
            </a:r>
            <a:endParaRPr lang="he-IL" sz="4800" dirty="0"/>
          </a:p>
          <a:p>
            <a:endParaRPr lang="he-IL" sz="4800" dirty="0"/>
          </a:p>
          <a:p>
            <a:r>
              <a:rPr lang="en-US" sz="4800" dirty="0"/>
              <a:t>    </a:t>
            </a:r>
            <a:r>
              <a:rPr lang="he-IL" sz="4800" dirty="0"/>
              <a:t>חיזוי</a:t>
            </a:r>
            <a:r>
              <a:rPr lang="en-US" sz="4800" dirty="0"/>
              <a:t>- PREDICTION </a:t>
            </a:r>
            <a:endParaRPr lang="he-IL" sz="4800" dirty="0"/>
          </a:p>
          <a:p>
            <a:endParaRPr lang="he-IL" sz="4800" dirty="0"/>
          </a:p>
          <a:p>
            <a:r>
              <a:rPr lang="he-IL" sz="4200" dirty="0"/>
              <a:t>"</a:t>
            </a:r>
            <a:r>
              <a:rPr lang="en-US" sz="3800" dirty="0"/>
              <a:t>At its best, explains what is happening, how, why and to what purpose, as well as aids in predicting possible futures</a:t>
            </a:r>
            <a:r>
              <a:rPr lang="he-IL" sz="3800" dirty="0"/>
              <a:t>"</a:t>
            </a:r>
            <a:r>
              <a:rPr lang="en-US" sz="3800" dirty="0"/>
              <a:t>.  </a:t>
            </a:r>
          </a:p>
          <a:p>
            <a:endParaRPr lang="en-US" sz="4800" dirty="0"/>
          </a:p>
        </p:txBody>
      </p:sp>
    </p:spTree>
    <p:extLst>
      <p:ext uri="{BB962C8B-B14F-4D97-AF65-F5344CB8AC3E}">
        <p14:creationId xmlns:p14="http://schemas.microsoft.com/office/powerpoint/2010/main" val="24751841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342901"/>
            <a:ext cx="9144000" cy="812800"/>
          </a:xfrm>
        </p:spPr>
        <p:txBody>
          <a:bodyPr>
            <a:normAutofit fontScale="90000"/>
          </a:bodyPr>
          <a:lstStyle/>
          <a:p>
            <a:r>
              <a:rPr lang="en-US" dirty="0" smtClean="0"/>
              <a:t>Politicization</a:t>
            </a:r>
            <a:endParaRPr lang="en-US" dirty="0"/>
          </a:p>
        </p:txBody>
      </p:sp>
      <p:sp>
        <p:nvSpPr>
          <p:cNvPr id="3" name="כותרת משנה 2"/>
          <p:cNvSpPr>
            <a:spLocks noGrp="1"/>
          </p:cNvSpPr>
          <p:nvPr>
            <p:ph type="subTitle" idx="1"/>
          </p:nvPr>
        </p:nvSpPr>
        <p:spPr>
          <a:xfrm>
            <a:off x="581891" y="1092531"/>
            <a:ext cx="11140209" cy="5651170"/>
          </a:xfrm>
        </p:spPr>
        <p:txBody>
          <a:bodyPr>
            <a:noAutofit/>
          </a:bodyPr>
          <a:lstStyle/>
          <a:p>
            <a:pPr algn="l"/>
            <a:endParaRPr lang="en-US" sz="2000" dirty="0">
              <a:latin typeface="Garamond" pitchFamily="18" charset="0"/>
            </a:endParaRPr>
          </a:p>
          <a:p>
            <a:pPr algn="l"/>
            <a:r>
              <a:rPr lang="en-US" sz="2000" dirty="0" smtClean="0">
                <a:latin typeface="Garamond" pitchFamily="18" charset="0"/>
              </a:rPr>
              <a:t>Distortion </a:t>
            </a:r>
            <a:r>
              <a:rPr lang="en-US" sz="2000" dirty="0">
                <a:latin typeface="Garamond" pitchFamily="18" charset="0"/>
              </a:rPr>
              <a:t>of facts and judgements that result in or stem from a policy </a:t>
            </a:r>
            <a:r>
              <a:rPr lang="en-US" sz="2000" dirty="0" smtClean="0">
                <a:latin typeface="Garamond" pitchFamily="18" charset="0"/>
              </a:rPr>
              <a:t>bias</a:t>
            </a:r>
            <a:endParaRPr lang="en-US" sz="2000" dirty="0">
              <a:latin typeface="Garamond" pitchFamily="18" charset="0"/>
            </a:endParaRPr>
          </a:p>
          <a:p>
            <a:pPr marL="342900" lvl="0" indent="-342900" algn="l">
              <a:buFont typeface="Arial" panose="020B0604020202020204" pitchFamily="34" charset="0"/>
              <a:buChar char="•"/>
            </a:pPr>
            <a:r>
              <a:rPr lang="en-US" sz="2000" dirty="0" smtClean="0">
                <a:latin typeface="Garamond" pitchFamily="18" charset="0"/>
              </a:rPr>
              <a:t>Every </a:t>
            </a:r>
            <a:r>
              <a:rPr lang="en-US" sz="2000" dirty="0">
                <a:latin typeface="Garamond" pitchFamily="18" charset="0"/>
              </a:rPr>
              <a:t>analyst has his own beliefs, personality and </a:t>
            </a:r>
            <a:r>
              <a:rPr lang="en-US" sz="2000" dirty="0" smtClean="0">
                <a:latin typeface="Garamond" pitchFamily="18" charset="0"/>
              </a:rPr>
              <a:t>preconceptions:  </a:t>
            </a:r>
            <a:r>
              <a:rPr lang="en-US" sz="2000" dirty="0">
                <a:latin typeface="Garamond" pitchFamily="18" charset="0"/>
              </a:rPr>
              <a:t>the question is whether he is able to be aware of them, suspend them and be objective in his analysis. Good analysts can, bad analysts can't. "We are all entitled to our own opinion but not our own facts" (James Schlesinger). Motivated and unconscious biases. </a:t>
            </a:r>
            <a:endParaRPr lang="he-IL" sz="2000" dirty="0" smtClean="0">
              <a:latin typeface="Garamond" pitchFamily="18" charset="0"/>
            </a:endParaRPr>
          </a:p>
          <a:p>
            <a:pPr marL="342900" lvl="0" indent="-342900" algn="l">
              <a:buFont typeface="Arial" panose="020B0604020202020204" pitchFamily="34" charset="0"/>
              <a:buChar char="•"/>
            </a:pPr>
            <a:r>
              <a:rPr lang="en-US" sz="2000" dirty="0" smtClean="0">
                <a:latin typeface="Garamond" pitchFamily="18" charset="0"/>
              </a:rPr>
              <a:t>Pressure </a:t>
            </a:r>
            <a:r>
              <a:rPr lang="en-US" sz="2000" dirty="0">
                <a:latin typeface="Garamond" pitchFamily="18" charset="0"/>
              </a:rPr>
              <a:t>from consumers and sometimes from senior management, to produce analysis which supports a certain direction of policy.</a:t>
            </a:r>
            <a:r>
              <a:rPr lang="he-IL" sz="2000" dirty="0">
                <a:latin typeface="Garamond" pitchFamily="18" charset="0"/>
              </a:rPr>
              <a:t>    </a:t>
            </a:r>
          </a:p>
          <a:p>
            <a:pPr marL="342900" lvl="0" indent="-342900" algn="l">
              <a:buFont typeface="Arial" panose="020B0604020202020204" pitchFamily="34" charset="0"/>
              <a:buChar char="•"/>
            </a:pPr>
            <a:r>
              <a:rPr lang="en-US" sz="2000" dirty="0" smtClean="0">
                <a:latin typeface="Garamond" pitchFamily="18" charset="0"/>
              </a:rPr>
              <a:t>Analysis </a:t>
            </a:r>
            <a:r>
              <a:rPr lang="en-US" sz="2000" dirty="0">
                <a:latin typeface="Garamond" pitchFamily="18" charset="0"/>
              </a:rPr>
              <a:t>which goes against government policy/ideology can be scrutinized/held to a higher standard, and vice versa.  </a:t>
            </a:r>
            <a:endParaRPr lang="he-IL" sz="2000" dirty="0" smtClean="0">
              <a:latin typeface="Garamond" pitchFamily="18" charset="0"/>
            </a:endParaRPr>
          </a:p>
          <a:p>
            <a:pPr marL="342900" indent="-342900" algn="l">
              <a:buFont typeface="Arial" panose="020B0604020202020204" pitchFamily="34" charset="0"/>
              <a:buChar char="•"/>
            </a:pPr>
            <a:r>
              <a:rPr lang="en-US" sz="2000" dirty="0">
                <a:latin typeface="Garamond" pitchFamily="18" charset="0"/>
              </a:rPr>
              <a:t>When the analysis is unpleasant/unpalatable for the consumer or contradicts his ideology or stated position, the analyst is often accused of politicization.</a:t>
            </a:r>
          </a:p>
          <a:p>
            <a:pPr marL="342900" lvl="0" indent="-342900" algn="l">
              <a:buFont typeface="Arial" panose="020B0604020202020204" pitchFamily="34" charset="0"/>
              <a:buChar char="•"/>
            </a:pPr>
            <a:r>
              <a:rPr lang="en-US" sz="2000" dirty="0" smtClean="0">
                <a:latin typeface="Garamond" pitchFamily="18" charset="0"/>
              </a:rPr>
              <a:t>Pressure </a:t>
            </a:r>
            <a:r>
              <a:rPr lang="en-US" sz="2000" dirty="0">
                <a:latin typeface="Garamond" pitchFamily="18" charset="0"/>
              </a:rPr>
              <a:t>to present "just the facts" and refrain from analytical judgements.</a:t>
            </a:r>
          </a:p>
          <a:p>
            <a:pPr marL="342900" lvl="0" indent="-342900" algn="l">
              <a:buFont typeface="Arial" panose="020B0604020202020204" pitchFamily="34" charset="0"/>
              <a:buChar char="•"/>
            </a:pPr>
            <a:r>
              <a:rPr lang="en-US" sz="2000" dirty="0" smtClean="0">
                <a:latin typeface="Garamond" pitchFamily="18" charset="0"/>
              </a:rPr>
              <a:t>More </a:t>
            </a:r>
            <a:r>
              <a:rPr lang="en-US" sz="2000" dirty="0">
                <a:latin typeface="Garamond" pitchFamily="18" charset="0"/>
              </a:rPr>
              <a:t>and more, governments use the selective release of intelligence information to promote or justify policy directions – use of intelligence as an instrument of public persuasion.  Intelligence is therefore sometimes forced into policy-justification rather than policy-informing </a:t>
            </a:r>
            <a:r>
              <a:rPr lang="en-US" sz="2000" dirty="0" smtClean="0">
                <a:latin typeface="Garamond" pitchFamily="18" charset="0"/>
              </a:rPr>
              <a:t>mode. </a:t>
            </a:r>
            <a:r>
              <a:rPr lang="en-US" sz="2000" b="1" dirty="0" smtClean="0">
                <a:latin typeface="Garamond" pitchFamily="18" charset="0"/>
              </a:rPr>
              <a:t>(“PR Intelligence”)</a:t>
            </a:r>
            <a:endParaRPr lang="en-US" sz="2000" b="1" dirty="0">
              <a:latin typeface="Garamond" pitchFamily="18" charset="0"/>
            </a:endParaRPr>
          </a:p>
        </p:txBody>
      </p:sp>
    </p:spTree>
    <p:extLst>
      <p:ext uri="{BB962C8B-B14F-4D97-AF65-F5344CB8AC3E}">
        <p14:creationId xmlns:p14="http://schemas.microsoft.com/office/powerpoint/2010/main" val="3185239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44600" y="1155701"/>
            <a:ext cx="10477500" cy="5435599"/>
          </a:xfrm>
        </p:spPr>
        <p:txBody>
          <a:bodyPr>
            <a:noAutofit/>
          </a:bodyPr>
          <a:lstStyle/>
          <a:p>
            <a:pPr marL="342900" indent="-342900" algn="l">
              <a:buFont typeface="Arial" panose="020B0604020202020204" pitchFamily="34" charset="0"/>
              <a:buChar char="•"/>
            </a:pPr>
            <a:endParaRPr lang="en-US" sz="2000" dirty="0">
              <a:latin typeface="Garamond" pitchFamily="18" charset="0"/>
            </a:endParaRPr>
          </a:p>
          <a:p>
            <a:pPr marL="342900" lvl="0" indent="-342900" algn="l">
              <a:buFont typeface="Arial" panose="020B0604020202020204" pitchFamily="34" charset="0"/>
              <a:buChar char="•"/>
            </a:pPr>
            <a:endParaRPr lang="en-US" sz="2000" dirty="0">
              <a:latin typeface="Garamond" pitchFamily="18" charset="0"/>
            </a:endParaRPr>
          </a:p>
          <a:p>
            <a:pPr marL="342900" lvl="0" indent="-342900" algn="l">
              <a:buFont typeface="Arial" panose="020B0604020202020204" pitchFamily="34" charset="0"/>
              <a:buChar char="•"/>
            </a:pPr>
            <a:r>
              <a:rPr lang="en-US" sz="2000" dirty="0">
                <a:latin typeface="Garamond" pitchFamily="18" charset="0"/>
              </a:rPr>
              <a:t>The closer the relationship between intelligence and policy-making, the greater the risk the process will be politicized.  </a:t>
            </a:r>
            <a:r>
              <a:rPr lang="en-US" sz="2000" dirty="0" smtClean="0">
                <a:latin typeface="Garamond" pitchFamily="18" charset="0"/>
              </a:rPr>
              <a:t>Writing </a:t>
            </a:r>
            <a:r>
              <a:rPr lang="en-US" sz="2000" dirty="0">
                <a:latin typeface="Garamond" pitchFamily="18" charset="0"/>
              </a:rPr>
              <a:t>analysis to please the </a:t>
            </a:r>
            <a:r>
              <a:rPr lang="en-US" sz="2000" dirty="0" smtClean="0">
                <a:latin typeface="Garamond" pitchFamily="18" charset="0"/>
              </a:rPr>
              <a:t>reader</a:t>
            </a:r>
            <a:r>
              <a:rPr lang="en-US" sz="2000" dirty="0">
                <a:latin typeface="Garamond" pitchFamily="18" charset="0"/>
              </a:rPr>
              <a:t>.</a:t>
            </a:r>
          </a:p>
          <a:p>
            <a:pPr marL="342900" lvl="0" indent="-342900" algn="l">
              <a:buFont typeface="Arial" panose="020B0604020202020204" pitchFamily="34" charset="0"/>
              <a:buChar char="•"/>
            </a:pPr>
            <a:r>
              <a:rPr lang="en-US" sz="2000" dirty="0" smtClean="0">
                <a:latin typeface="Garamond" pitchFamily="18" charset="0"/>
              </a:rPr>
              <a:t>Once </a:t>
            </a:r>
            <a:r>
              <a:rPr lang="en-US" sz="2000" dirty="0">
                <a:latin typeface="Garamond" pitchFamily="18" charset="0"/>
              </a:rPr>
              <a:t>you are guilty or accused of </a:t>
            </a:r>
            <a:r>
              <a:rPr lang="en-US" sz="2000" dirty="0" err="1">
                <a:latin typeface="Garamond" pitchFamily="18" charset="0"/>
              </a:rPr>
              <a:t>politization</a:t>
            </a:r>
            <a:r>
              <a:rPr lang="en-US" sz="2000" dirty="0">
                <a:latin typeface="Garamond" pitchFamily="18" charset="0"/>
              </a:rPr>
              <a:t> once, you lose your effectiveness as an analyst (no longer seen as objective).  </a:t>
            </a:r>
            <a:r>
              <a:rPr lang="en-US" sz="2000" dirty="0" err="1">
                <a:latin typeface="Garamond" pitchFamily="18" charset="0"/>
              </a:rPr>
              <a:t>Shabak</a:t>
            </a:r>
            <a:r>
              <a:rPr lang="en-US" sz="2000" dirty="0">
                <a:latin typeface="Garamond" pitchFamily="18" charset="0"/>
              </a:rPr>
              <a:t> on PLO</a:t>
            </a:r>
            <a:r>
              <a:rPr lang="en-US" sz="2000" dirty="0" smtClean="0">
                <a:latin typeface="Garamond" pitchFamily="18" charset="0"/>
              </a:rPr>
              <a:t>.</a:t>
            </a:r>
            <a:endParaRPr lang="he-IL" sz="2000" dirty="0" smtClean="0">
              <a:latin typeface="Garamond" pitchFamily="18" charset="0"/>
            </a:endParaRPr>
          </a:p>
          <a:p>
            <a:pPr algn="l"/>
            <a:endParaRPr lang="he-IL" sz="2000" dirty="0"/>
          </a:p>
          <a:p>
            <a:pPr algn="l"/>
            <a:endParaRPr lang="he-IL" sz="2000" b="1" dirty="0" smtClean="0"/>
          </a:p>
          <a:p>
            <a:pPr marL="342900" indent="-342900" algn="l">
              <a:buFont typeface="Arial" panose="020B0604020202020204" pitchFamily="34" charset="0"/>
              <a:buChar char="•"/>
            </a:pPr>
            <a:endParaRPr lang="he-IL" sz="2000" b="1" dirty="0" smtClean="0"/>
          </a:p>
          <a:p>
            <a:pPr marL="342900" indent="-342900" algn="l">
              <a:buFont typeface="Arial" panose="020B0604020202020204" pitchFamily="34" charset="0"/>
              <a:buChar char="•"/>
            </a:pPr>
            <a:endParaRPr lang="en-US" sz="2000" dirty="0"/>
          </a:p>
        </p:txBody>
      </p:sp>
      <p:sp>
        <p:nvSpPr>
          <p:cNvPr id="2" name="כותרת 1"/>
          <p:cNvSpPr>
            <a:spLocks noGrp="1"/>
          </p:cNvSpPr>
          <p:nvPr>
            <p:ph type="ctrTitle"/>
          </p:nvPr>
        </p:nvSpPr>
        <p:spPr>
          <a:xfrm>
            <a:off x="1524000" y="342901"/>
            <a:ext cx="9144000" cy="812800"/>
          </a:xfrm>
        </p:spPr>
        <p:txBody>
          <a:bodyPr>
            <a:normAutofit fontScale="90000"/>
          </a:bodyPr>
          <a:lstStyle/>
          <a:p>
            <a:r>
              <a:rPr lang="en-US" dirty="0" smtClean="0"/>
              <a:t>Politicization</a:t>
            </a:r>
            <a:r>
              <a:rPr lang="he-IL" dirty="0" smtClean="0"/>
              <a:t>    (2)</a:t>
            </a:r>
            <a:endParaRPr lang="en-US" dirty="0"/>
          </a:p>
        </p:txBody>
      </p:sp>
    </p:spTree>
    <p:extLst>
      <p:ext uri="{BB962C8B-B14F-4D97-AF65-F5344CB8AC3E}">
        <p14:creationId xmlns:p14="http://schemas.microsoft.com/office/powerpoint/2010/main" val="11085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1125537"/>
          </a:xfrm>
        </p:spPr>
        <p:txBody>
          <a:bodyPr/>
          <a:lstStyle/>
          <a:p>
            <a:r>
              <a:rPr lang="he-IL" dirty="0" smtClean="0"/>
              <a:t>יחסים בין מודיעין לקברניט</a:t>
            </a:r>
            <a:endParaRPr lang="he-IL" dirty="0"/>
          </a:p>
        </p:txBody>
      </p:sp>
      <p:sp>
        <p:nvSpPr>
          <p:cNvPr id="3" name="כותרת משנה 2"/>
          <p:cNvSpPr>
            <a:spLocks noGrp="1"/>
          </p:cNvSpPr>
          <p:nvPr>
            <p:ph type="subTitle" idx="1"/>
          </p:nvPr>
        </p:nvSpPr>
        <p:spPr>
          <a:xfrm>
            <a:off x="673100" y="2247900"/>
            <a:ext cx="11226800" cy="4292600"/>
          </a:xfrm>
        </p:spPr>
        <p:txBody>
          <a:bodyPr/>
          <a:lstStyle/>
          <a:p>
            <a:endParaRPr lang="he-IL" dirty="0"/>
          </a:p>
        </p:txBody>
      </p:sp>
      <p:pic>
        <p:nvPicPr>
          <p:cNvPr id="4" name="תמונה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824" y="2309812"/>
            <a:ext cx="2149475" cy="2360405"/>
          </a:xfrm>
          <a:prstGeom prst="rect">
            <a:avLst/>
          </a:prstGeom>
        </p:spPr>
      </p:pic>
      <p:pic>
        <p:nvPicPr>
          <p:cNvPr id="5" name="תמונה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23618" y="4801464"/>
            <a:ext cx="2745582" cy="2056536"/>
          </a:xfrm>
          <a:prstGeom prst="rect">
            <a:avLst/>
          </a:prstGeom>
        </p:spPr>
      </p:pic>
      <p:pic>
        <p:nvPicPr>
          <p:cNvPr id="7" name="תמונה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05640" y="2343150"/>
            <a:ext cx="2670436" cy="2000249"/>
          </a:xfrm>
          <a:prstGeom prst="rect">
            <a:avLst/>
          </a:prstGeom>
        </p:spPr>
      </p:pic>
      <p:pic>
        <p:nvPicPr>
          <p:cNvPr id="9" name="תמונה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936" y="2152649"/>
            <a:ext cx="3045743" cy="1995487"/>
          </a:xfrm>
          <a:prstGeom prst="rect">
            <a:avLst/>
          </a:prstGeom>
        </p:spPr>
      </p:pic>
      <p:pic>
        <p:nvPicPr>
          <p:cNvPr id="6" name="תמונה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581230" y="2876550"/>
            <a:ext cx="1266825" cy="2143125"/>
          </a:xfrm>
          <a:prstGeom prst="rect">
            <a:avLst/>
          </a:prstGeom>
        </p:spPr>
      </p:pic>
      <p:pic>
        <p:nvPicPr>
          <p:cNvPr id="8" name="תמונה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29630" y="3349624"/>
            <a:ext cx="1790700" cy="2552700"/>
          </a:xfrm>
          <a:prstGeom prst="rect">
            <a:avLst/>
          </a:prstGeom>
        </p:spPr>
      </p:pic>
    </p:spTree>
    <p:extLst>
      <p:ext uri="{BB962C8B-B14F-4D97-AF65-F5344CB8AC3E}">
        <p14:creationId xmlns:p14="http://schemas.microsoft.com/office/powerpoint/2010/main" val="1980158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660400" y="1498599"/>
            <a:ext cx="11226800" cy="5222875"/>
          </a:xfrm>
        </p:spPr>
        <p:txBody>
          <a:bodyPr>
            <a:noAutofit/>
          </a:bodyPr>
          <a:lstStyle/>
          <a:p>
            <a:pPr marL="571500" indent="-571500" algn="r" rtl="1">
              <a:buFont typeface="Arial" panose="020B0604020202020204" pitchFamily="34" charset="0"/>
              <a:buChar char="•"/>
            </a:pPr>
            <a:endParaRPr lang="he-IL" sz="2800" dirty="0"/>
          </a:p>
          <a:p>
            <a:pPr marL="571500" indent="-571500" algn="r" rtl="1">
              <a:buFont typeface="Arial" panose="020B0604020202020204" pitchFamily="34" charset="0"/>
              <a:buChar char="•"/>
            </a:pPr>
            <a:r>
              <a:rPr lang="he-IL" sz="2800" dirty="0" smtClean="0"/>
              <a:t>בד"כ, חסר </a:t>
            </a:r>
            <a:r>
              <a:rPr lang="he-IL" sz="2800" dirty="0" smtClean="0"/>
              <a:t>דיאלוג/היזון </a:t>
            </a:r>
            <a:r>
              <a:rPr lang="he-IL" sz="2800" dirty="0" smtClean="0"/>
              <a:t>משמעותי בין </a:t>
            </a:r>
            <a:r>
              <a:rPr lang="he-IL" sz="2800" dirty="0"/>
              <a:t>איש </a:t>
            </a:r>
            <a:r>
              <a:rPr lang="he-IL" sz="2800" dirty="0" smtClean="0"/>
              <a:t>המחקר ומקבל </a:t>
            </a:r>
            <a:r>
              <a:rPr lang="he-IL" sz="2800" dirty="0"/>
              <a:t>ההחלטות</a:t>
            </a:r>
            <a:r>
              <a:rPr lang="he-IL" sz="2800" dirty="0" smtClean="0"/>
              <a:t>. </a:t>
            </a:r>
          </a:p>
          <a:p>
            <a:pPr marL="571500" indent="-571500" algn="r" rtl="1">
              <a:buFont typeface="Arial" panose="020B0604020202020204" pitchFamily="34" charset="0"/>
              <a:buChar char="•"/>
            </a:pPr>
            <a:endParaRPr lang="he-IL" sz="2800" dirty="0" smtClean="0"/>
          </a:p>
          <a:p>
            <a:pPr marL="571500" indent="-571500" algn="r" rtl="1">
              <a:buFont typeface="Arial" panose="020B0604020202020204" pitchFamily="34" charset="0"/>
              <a:buChar char="•"/>
            </a:pPr>
            <a:r>
              <a:rPr lang="he-IL" sz="2800" dirty="0" smtClean="0"/>
              <a:t>תחרות על קשב </a:t>
            </a:r>
            <a:r>
              <a:rPr lang="he-IL" sz="2800" dirty="0" smtClean="0"/>
              <a:t>הקברניט ("מושך בשרוול").</a:t>
            </a:r>
          </a:p>
          <a:p>
            <a:pPr marL="571500" indent="-571500" algn="r" rtl="1">
              <a:buFont typeface="Arial" panose="020B0604020202020204" pitchFamily="34" charset="0"/>
              <a:buChar char="•"/>
            </a:pPr>
            <a:endParaRPr lang="he-IL" sz="2800" dirty="0" smtClean="0"/>
          </a:p>
          <a:p>
            <a:pPr marL="571500" indent="-571500" algn="r" rtl="1">
              <a:buFont typeface="Arial" panose="020B0604020202020204" pitchFamily="34" charset="0"/>
              <a:buChar char="•"/>
            </a:pPr>
            <a:r>
              <a:rPr lang="he-IL" sz="2800" dirty="0" smtClean="0"/>
              <a:t>פילטרים.</a:t>
            </a:r>
            <a:endParaRPr lang="he-IL" sz="2800" dirty="0" smtClean="0"/>
          </a:p>
          <a:p>
            <a:pPr marL="571500" indent="-571500" algn="r" rtl="1">
              <a:buFont typeface="Arial" panose="020B0604020202020204" pitchFamily="34" charset="0"/>
              <a:buChar char="•"/>
            </a:pPr>
            <a:endParaRPr lang="he-IL" sz="2800" dirty="0" smtClean="0"/>
          </a:p>
          <a:p>
            <a:pPr marL="571500" indent="-571500" algn="r" rtl="1">
              <a:buFont typeface="Arial" panose="020B0604020202020204" pitchFamily="34" charset="0"/>
              <a:buChar char="•"/>
            </a:pPr>
            <a:endParaRPr lang="he-IL" sz="2800" dirty="0" smtClean="0"/>
          </a:p>
          <a:p>
            <a:pPr marL="571500" indent="-571500" algn="r" rtl="1">
              <a:buFont typeface="Arial" panose="020B0604020202020204" pitchFamily="34" charset="0"/>
              <a:buChar char="•"/>
            </a:pPr>
            <a:endParaRPr lang="en-US" sz="2800" dirty="0"/>
          </a:p>
        </p:txBody>
      </p:sp>
      <p:sp>
        <p:nvSpPr>
          <p:cNvPr id="4" name="מציין מיקום של מספר שקופית 3"/>
          <p:cNvSpPr>
            <a:spLocks noGrp="1"/>
          </p:cNvSpPr>
          <p:nvPr>
            <p:ph type="sldNum" sz="quarter" idx="12"/>
          </p:nvPr>
        </p:nvSpPr>
        <p:spPr/>
        <p:txBody>
          <a:bodyPr/>
          <a:lstStyle/>
          <a:p>
            <a:fld id="{3C049C38-6368-41E4-9CA2-87E40BC5C79E}" type="slidenum">
              <a:rPr lang="en-US" smtClean="0"/>
              <a:t>8</a:t>
            </a:fld>
            <a:endParaRPr lang="en-US"/>
          </a:p>
        </p:txBody>
      </p:sp>
    </p:spTree>
    <p:extLst>
      <p:ext uri="{BB962C8B-B14F-4D97-AF65-F5344CB8AC3E}">
        <p14:creationId xmlns:p14="http://schemas.microsoft.com/office/powerpoint/2010/main" val="8292089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368300" y="1389413"/>
            <a:ext cx="11353800" cy="5201887"/>
          </a:xfrm>
        </p:spPr>
        <p:txBody>
          <a:bodyPr>
            <a:noAutofit/>
          </a:bodyPr>
          <a:lstStyle/>
          <a:p>
            <a:pPr marL="342900" indent="-342900" algn="l">
              <a:buFont typeface="Arial" panose="020B0604020202020204" pitchFamily="34" charset="0"/>
              <a:buChar char="•"/>
            </a:pPr>
            <a:r>
              <a:rPr lang="en-US" sz="2000" dirty="0" smtClean="0">
                <a:latin typeface="Garamond" pitchFamily="18" charset="0"/>
              </a:rPr>
              <a:t>"Expertise without authority" meets “authority without expertise ".</a:t>
            </a:r>
          </a:p>
          <a:p>
            <a:pPr marL="342900" indent="-342900" algn="l">
              <a:buFont typeface="Arial" panose="020B0604020202020204" pitchFamily="34" charset="0"/>
              <a:buChar char="•"/>
            </a:pPr>
            <a:r>
              <a:rPr lang="en-US" sz="2000" dirty="0" err="1" smtClean="0">
                <a:latin typeface="Garamond" pitchFamily="18" charset="0"/>
              </a:rPr>
              <a:t>Lowenthal</a:t>
            </a:r>
            <a:r>
              <a:rPr lang="en-US" sz="2000" dirty="0">
                <a:latin typeface="Garamond" pitchFamily="18" charset="0"/>
              </a:rPr>
              <a:t>:  two closely related tribes that believe, mistakenly, they speak in the same language </a:t>
            </a:r>
            <a:r>
              <a:rPr lang="en-US" sz="2000" dirty="0" smtClean="0">
                <a:latin typeface="Garamond" pitchFamily="18" charset="0"/>
              </a:rPr>
              <a:t>a</a:t>
            </a:r>
            <a:r>
              <a:rPr lang="en-US" sz="2000" dirty="0">
                <a:latin typeface="Garamond" pitchFamily="18" charset="0"/>
              </a:rPr>
              <a:t>n</a:t>
            </a:r>
            <a:r>
              <a:rPr lang="en-US" sz="2000" dirty="0" smtClean="0">
                <a:latin typeface="Garamond" pitchFamily="18" charset="0"/>
              </a:rPr>
              <a:t>d </a:t>
            </a:r>
            <a:r>
              <a:rPr lang="en-US" sz="2000" dirty="0">
                <a:latin typeface="Garamond" pitchFamily="18" charset="0"/>
              </a:rPr>
              <a:t>work in the same manner for agreed </a:t>
            </a:r>
            <a:r>
              <a:rPr lang="en-US" sz="2000" dirty="0" smtClean="0">
                <a:latin typeface="Garamond" pitchFamily="18" charset="0"/>
              </a:rPr>
              <a:t>outcomes.</a:t>
            </a:r>
            <a:endParaRPr lang="en-US" sz="2000" dirty="0">
              <a:latin typeface="Garamond" pitchFamily="18" charset="0"/>
            </a:endParaRPr>
          </a:p>
          <a:p>
            <a:pPr marL="342900" indent="-342900" algn="l">
              <a:buFont typeface="Arial" panose="020B0604020202020204" pitchFamily="34" charset="0"/>
              <a:buChar char="•"/>
            </a:pPr>
            <a:r>
              <a:rPr lang="en-US" sz="2000" dirty="0" smtClean="0">
                <a:latin typeface="Garamond" pitchFamily="18" charset="0"/>
              </a:rPr>
              <a:t>Intelligence products</a:t>
            </a:r>
            <a:r>
              <a:rPr lang="en-US" sz="2000" dirty="0">
                <a:latin typeface="Garamond" pitchFamily="18" charset="0"/>
              </a:rPr>
              <a:t> </a:t>
            </a:r>
            <a:r>
              <a:rPr lang="en-US" sz="2000" dirty="0" smtClean="0">
                <a:latin typeface="Garamond" pitchFamily="18" charset="0"/>
              </a:rPr>
              <a:t>do always help the leader do a better job and also, not always the intelligence products reduce uncertainty.</a:t>
            </a:r>
          </a:p>
          <a:p>
            <a:pPr marL="342900" indent="-342900" algn="l">
              <a:buFont typeface="Arial" panose="020B0604020202020204" pitchFamily="34" charset="0"/>
              <a:buChar char="•"/>
            </a:pPr>
            <a:r>
              <a:rPr lang="en-US" sz="2000" dirty="0" smtClean="0">
                <a:latin typeface="Garamond" pitchFamily="18" charset="0"/>
              </a:rPr>
              <a:t>"Kill the Messenger" - sometimes the truth hurts. Intelligence often does not deliver what was expected</a:t>
            </a:r>
          </a:p>
          <a:p>
            <a:pPr marL="342900" indent="-342900" algn="l">
              <a:buFont typeface="Arial" panose="020B0604020202020204" pitchFamily="34" charset="0"/>
              <a:buChar char="•"/>
            </a:pPr>
            <a:r>
              <a:rPr lang="en-US" sz="2000" dirty="0" smtClean="0">
                <a:latin typeface="Garamond" pitchFamily="18" charset="0"/>
              </a:rPr>
              <a:t>Policy people expect facts and view with suspicion estimation and forecasts ("conjecture, speculation"). "Why do you think your judgment is  better than my own?"</a:t>
            </a:r>
            <a:endParaRPr lang="en-US" sz="2000" dirty="0">
              <a:latin typeface="Garamond" pitchFamily="18" charset="0"/>
            </a:endParaRPr>
          </a:p>
          <a:p>
            <a:pPr marL="342900" indent="-342900" algn="l">
              <a:buFont typeface="Arial" panose="020B0604020202020204" pitchFamily="34" charset="0"/>
              <a:buChar char="•"/>
            </a:pPr>
            <a:r>
              <a:rPr lang="en-US" sz="2000" dirty="0" smtClean="0">
                <a:latin typeface="Garamond" pitchFamily="18" charset="0"/>
              </a:rPr>
              <a:t>Common feeling that Intelligence officials are irrelevant or "not living in the real world</a:t>
            </a:r>
            <a:r>
              <a:rPr lang="he-IL" sz="2000" dirty="0" smtClean="0">
                <a:latin typeface="Garamond" pitchFamily="18" charset="0"/>
              </a:rPr>
              <a:t>."</a:t>
            </a:r>
          </a:p>
          <a:p>
            <a:pPr marL="342900" indent="-342900" algn="l">
              <a:buFont typeface="Arial" panose="020B0604020202020204" pitchFamily="34" charset="0"/>
              <a:buChar char="•"/>
            </a:pPr>
            <a:r>
              <a:rPr lang="en-US" sz="2000" dirty="0" smtClean="0">
                <a:latin typeface="Garamond" pitchFamily="18" charset="0"/>
              </a:rPr>
              <a:t>Decision-makers do not like ambiguity and complexity because they delay or </a:t>
            </a:r>
            <a:r>
              <a:rPr lang="en-US" sz="2000" dirty="0" err="1" smtClean="0">
                <a:latin typeface="Garamond" pitchFamily="18" charset="0"/>
              </a:rPr>
              <a:t>compolicate</a:t>
            </a:r>
            <a:r>
              <a:rPr lang="en-US" sz="2000" dirty="0" smtClean="0">
                <a:latin typeface="Garamond" pitchFamily="18" charset="0"/>
              </a:rPr>
              <a:t> making decisions. They demand answers, not more questions. On the other hand, they like ambiguity because it allows them to choose what to believe in. They can choose the evaluation that is congruent with their own biases / desired policies.</a:t>
            </a:r>
            <a:endParaRPr lang="he-IL" sz="2000" dirty="0">
              <a:latin typeface="Garamond" pitchFamily="18" charset="0"/>
            </a:endParaRPr>
          </a:p>
          <a:p>
            <a:pPr marL="342900" indent="-342900" algn="r" rtl="1"/>
            <a:r>
              <a:rPr lang="he-IL" dirty="0" smtClean="0"/>
              <a:t>.</a:t>
            </a:r>
          </a:p>
        </p:txBody>
      </p:sp>
      <p:sp>
        <p:nvSpPr>
          <p:cNvPr id="2" name="כותרת 1"/>
          <p:cNvSpPr>
            <a:spLocks noGrp="1"/>
          </p:cNvSpPr>
          <p:nvPr>
            <p:ph type="ctrTitle"/>
          </p:nvPr>
        </p:nvSpPr>
        <p:spPr>
          <a:xfrm>
            <a:off x="308758" y="342901"/>
            <a:ext cx="11883242" cy="812800"/>
          </a:xfrm>
        </p:spPr>
        <p:txBody>
          <a:bodyPr>
            <a:noAutofit/>
          </a:bodyPr>
          <a:lstStyle/>
          <a:p>
            <a:r>
              <a:rPr lang="en-US" sz="5000" dirty="0" smtClean="0"/>
              <a:t>Differences in Perceptions / Culture (1)</a:t>
            </a:r>
            <a:endParaRPr lang="en-US" sz="5000" dirty="0"/>
          </a:p>
        </p:txBody>
      </p:sp>
    </p:spTree>
    <p:extLst>
      <p:ext uri="{BB962C8B-B14F-4D97-AF65-F5344CB8AC3E}">
        <p14:creationId xmlns:p14="http://schemas.microsoft.com/office/powerpoint/2010/main" val="1414973924"/>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1302</Words>
  <Application>Microsoft Office PowerPoint</Application>
  <PresentationFormat>מסך רחב</PresentationFormat>
  <Paragraphs>102</Paragraphs>
  <Slides>11</Slides>
  <Notes>1</Notes>
  <HiddenSlides>1</HiddenSlides>
  <MMClips>0</MMClips>
  <ScaleCrop>false</ScaleCrop>
  <HeadingPairs>
    <vt:vector size="6" baseType="variant">
      <vt:variant>
        <vt:lpstr>גופנים בשימוש</vt:lpstr>
      </vt:variant>
      <vt:variant>
        <vt:i4>5</vt:i4>
      </vt:variant>
      <vt:variant>
        <vt:lpstr>ערכת נושא</vt:lpstr>
      </vt:variant>
      <vt:variant>
        <vt:i4>1</vt:i4>
      </vt:variant>
      <vt:variant>
        <vt:lpstr>כותרות שקופיות</vt:lpstr>
      </vt:variant>
      <vt:variant>
        <vt:i4>11</vt:i4>
      </vt:variant>
    </vt:vector>
  </HeadingPairs>
  <TitlesOfParts>
    <vt:vector size="17" baseType="lpstr">
      <vt:lpstr>Arial</vt:lpstr>
      <vt:lpstr>Calibri</vt:lpstr>
      <vt:lpstr>Calibri Light</vt:lpstr>
      <vt:lpstr>Garamond</vt:lpstr>
      <vt:lpstr>Times New Roman</vt:lpstr>
      <vt:lpstr>ערכת נושא Office</vt:lpstr>
      <vt:lpstr>Intelligence Course</vt:lpstr>
      <vt:lpstr>What is Intelligence?</vt:lpstr>
      <vt:lpstr>Intelligence and Strategy</vt:lpstr>
      <vt:lpstr>Estimation and Intelligence Analysis – Process, Outcomes and Results</vt:lpstr>
      <vt:lpstr>Politicization</vt:lpstr>
      <vt:lpstr>Politicization    (2)</vt:lpstr>
      <vt:lpstr>יחסים בין מודיעין לקברניט</vt:lpstr>
      <vt:lpstr>מצגת של PowerPoint</vt:lpstr>
      <vt:lpstr>Differences in Perceptions / Culture (1)</vt:lpstr>
      <vt:lpstr>Differences in Perceptions / Culture (2)</vt:lpstr>
      <vt:lpstr>פערי תפישות/תרבות (2)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קורס מודיעין</dc:title>
  <dc:creator>u26629</dc:creator>
  <cp:lastModifiedBy>u26629 </cp:lastModifiedBy>
  <cp:revision>6</cp:revision>
  <dcterms:created xsi:type="dcterms:W3CDTF">2017-03-22T04:40:22Z</dcterms:created>
  <dcterms:modified xsi:type="dcterms:W3CDTF">2017-03-22T05:29:24Z</dcterms:modified>
</cp:coreProperties>
</file>