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7">
  <p:sldMasterIdLst>
    <p:sldMasterId id="2147483648" r:id="rId1"/>
    <p:sldMasterId id="2147483673" r:id="rId2"/>
  </p:sldMasterIdLst>
  <p:notesMasterIdLst>
    <p:notesMasterId r:id="rId64"/>
  </p:notesMasterIdLst>
  <p:sldIdLst>
    <p:sldId id="284" r:id="rId3"/>
    <p:sldId id="356" r:id="rId4"/>
    <p:sldId id="357" r:id="rId5"/>
    <p:sldId id="419" r:id="rId6"/>
    <p:sldId id="411" r:id="rId7"/>
    <p:sldId id="421" r:id="rId8"/>
    <p:sldId id="399" r:id="rId9"/>
    <p:sldId id="422" r:id="rId10"/>
    <p:sldId id="287" r:id="rId11"/>
    <p:sldId id="438" r:id="rId12"/>
    <p:sldId id="288" r:id="rId13"/>
    <p:sldId id="289" r:id="rId14"/>
    <p:sldId id="423" r:id="rId15"/>
    <p:sldId id="338" r:id="rId16"/>
    <p:sldId id="533" r:id="rId17"/>
    <p:sldId id="534" r:id="rId18"/>
    <p:sldId id="538" r:id="rId19"/>
    <p:sldId id="542" r:id="rId20"/>
    <p:sldId id="537" r:id="rId21"/>
    <p:sldId id="536" r:id="rId22"/>
    <p:sldId id="535" r:id="rId23"/>
    <p:sldId id="546" r:id="rId24"/>
    <p:sldId id="545" r:id="rId25"/>
    <p:sldId id="539" r:id="rId26"/>
    <p:sldId id="543" r:id="rId27"/>
    <p:sldId id="544" r:id="rId28"/>
    <p:sldId id="257" r:id="rId29"/>
    <p:sldId id="441" r:id="rId30"/>
    <p:sldId id="532" r:id="rId31"/>
    <p:sldId id="498" r:id="rId32"/>
    <p:sldId id="442" r:id="rId33"/>
    <p:sldId id="548" r:id="rId34"/>
    <p:sldId id="439" r:id="rId35"/>
    <p:sldId id="540" r:id="rId36"/>
    <p:sldId id="541" r:id="rId37"/>
    <p:sldId id="547" r:id="rId38"/>
    <p:sldId id="440" r:id="rId39"/>
    <p:sldId id="339" r:id="rId40"/>
    <p:sldId id="340" r:id="rId41"/>
    <p:sldId id="425" r:id="rId42"/>
    <p:sldId id="429" r:id="rId43"/>
    <p:sldId id="430" r:id="rId44"/>
    <p:sldId id="431" r:id="rId45"/>
    <p:sldId id="424" r:id="rId46"/>
    <p:sldId id="427" r:id="rId47"/>
    <p:sldId id="432" r:id="rId48"/>
    <p:sldId id="436" r:id="rId49"/>
    <p:sldId id="437" r:id="rId50"/>
    <p:sldId id="428" r:id="rId51"/>
    <p:sldId id="549" r:id="rId52"/>
    <p:sldId id="347" r:id="rId53"/>
    <p:sldId id="426" r:id="rId54"/>
    <p:sldId id="346" r:id="rId55"/>
    <p:sldId id="263" r:id="rId56"/>
    <p:sldId id="344" r:id="rId57"/>
    <p:sldId id="265" r:id="rId58"/>
    <p:sldId id="292" r:id="rId59"/>
    <p:sldId id="433" r:id="rId60"/>
    <p:sldId id="434" r:id="rId61"/>
    <p:sldId id="337" r:id="rId62"/>
    <p:sldId id="323" r:id="rId6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5154" autoAdjust="0"/>
    <p:restoredTop sz="94660"/>
  </p:normalViewPr>
  <p:slideViewPr>
    <p:cSldViewPr>
      <p:cViewPr>
        <p:scale>
          <a:sx n="65" d="100"/>
          <a:sy n="65" d="100"/>
        </p:scale>
        <p:origin x="789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0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090551181102378E-2"/>
          <c:y val="0.16486074657334499"/>
          <c:w val="0.83734908136482944"/>
          <c:h val="0.74546296296296299"/>
        </c:manualLayout>
      </c:layout>
      <c:lineChart>
        <c:grouping val="standard"/>
        <c:varyColors val="0"/>
        <c:ser>
          <c:idx val="3"/>
          <c:order val="0"/>
          <c:tx>
            <c:strRef>
              <c:f>Trade_total_fuels!$K$2</c:f>
              <c:strCache>
                <c:ptCount val="1"/>
                <c:pt idx="0">
                  <c:v>Imports</c:v>
                </c:pt>
              </c:strCache>
            </c:strRef>
          </c:tx>
          <c:spPr>
            <a:ln w="22225" cap="rnd">
              <a:solidFill>
                <a:srgbClr val="003953"/>
              </a:solidFill>
              <a:round/>
            </a:ln>
            <a:effectLst/>
          </c:spPr>
          <c:marker>
            <c:symbol val="none"/>
          </c:marker>
          <c:cat>
            <c:numRef>
              <c:f>Trade_total_fuels!$AQ$1:$CY$1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Trade_total_fuels!$AQ$2:$CY$2</c:f>
              <c:numCache>
                <c:formatCode>0</c:formatCode>
                <c:ptCount val="61"/>
                <c:pt idx="0">
                  <c:v>18.817257999999999</c:v>
                </c:pt>
                <c:pt idx="1">
                  <c:v>18.334821000000002</c:v>
                </c:pt>
                <c:pt idx="2">
                  <c:v>19.372204</c:v>
                </c:pt>
                <c:pt idx="3">
                  <c:v>21.218333999999999</c:v>
                </c:pt>
                <c:pt idx="4">
                  <c:v>22.306671999999999</c:v>
                </c:pt>
                <c:pt idx="5">
                  <c:v>22.179611999999999</c:v>
                </c:pt>
                <c:pt idx="6">
                  <c:v>23.633255999999999</c:v>
                </c:pt>
                <c:pt idx="7">
                  <c:v>25.119240000000001</c:v>
                </c:pt>
                <c:pt idx="8">
                  <c:v>26.472518999999998</c:v>
                </c:pt>
                <c:pt idx="9">
                  <c:v>27.151581</c:v>
                </c:pt>
                <c:pt idx="10">
                  <c:v>28.865252999999999</c:v>
                </c:pt>
                <c:pt idx="11">
                  <c:v>30.052174999999998</c:v>
                </c:pt>
                <c:pt idx="12">
                  <c:v>29.330542999999999</c:v>
                </c:pt>
                <c:pt idx="13">
                  <c:v>31.006947</c:v>
                </c:pt>
                <c:pt idx="14">
                  <c:v>33.492251000000003</c:v>
                </c:pt>
                <c:pt idx="15">
                  <c:v>34.659267999999997</c:v>
                </c:pt>
                <c:pt idx="16">
                  <c:v>34.648789000000001</c:v>
                </c:pt>
                <c:pt idx="17">
                  <c:v>34.678533999999999</c:v>
                </c:pt>
                <c:pt idx="18">
                  <c:v>32.970368000000001</c:v>
                </c:pt>
                <c:pt idx="19">
                  <c:v>29.690355</c:v>
                </c:pt>
                <c:pt idx="20">
                  <c:v>29.865911000000001</c:v>
                </c:pt>
                <c:pt idx="21">
                  <c:v>28.74803</c:v>
                </c:pt>
                <c:pt idx="22">
                  <c:v>27.068145999999999</c:v>
                </c:pt>
                <c:pt idx="23">
                  <c:v>24.622565999999999</c:v>
                </c:pt>
                <c:pt idx="24">
                  <c:v>23.240985999999999</c:v>
                </c:pt>
                <c:pt idx="25">
                  <c:v>23.793672999999998</c:v>
                </c:pt>
                <c:pt idx="26">
                  <c:v>25.416701</c:v>
                </c:pt>
                <c:pt idx="27">
                  <c:v>26.772487999999999</c:v>
                </c:pt>
                <c:pt idx="28">
                  <c:v>25.706897999999999</c:v>
                </c:pt>
                <c:pt idx="29">
                  <c:v>24.196777000000001</c:v>
                </c:pt>
                <c:pt idx="30">
                  <c:v>25.152607</c:v>
                </c:pt>
                <c:pt idx="31">
                  <c:v>24.591570000000001</c:v>
                </c:pt>
                <c:pt idx="32">
                  <c:v>24.053951000000001</c:v>
                </c:pt>
                <c:pt idx="33">
                  <c:v>23.984584999999999</c:v>
                </c:pt>
                <c:pt idx="34">
                  <c:v>23.362636999999999</c:v>
                </c:pt>
                <c:pt idx="35">
                  <c:v>22.785118000000001</c:v>
                </c:pt>
                <c:pt idx="36">
                  <c:v>21.834854</c:v>
                </c:pt>
                <c:pt idx="37">
                  <c:v>21.613772999999998</c:v>
                </c:pt>
                <c:pt idx="38">
                  <c:v>21.513922000000001</c:v>
                </c:pt>
                <c:pt idx="39">
                  <c:v>21.347035999999999</c:v>
                </c:pt>
                <c:pt idx="40">
                  <c:v>21.259540999999999</c:v>
                </c:pt>
                <c:pt idx="41">
                  <c:v>21.307669000000001</c:v>
                </c:pt>
                <c:pt idx="42">
                  <c:v>21.160719</c:v>
                </c:pt>
                <c:pt idx="43">
                  <c:v>21.232593999999999</c:v>
                </c:pt>
                <c:pt idx="44">
                  <c:v>21.206150000000001</c:v>
                </c:pt>
                <c:pt idx="45">
                  <c:v>21.367628</c:v>
                </c:pt>
                <c:pt idx="46">
                  <c:v>21.412323000000001</c:v>
                </c:pt>
                <c:pt idx="47">
                  <c:v>20.912264</c:v>
                </c:pt>
                <c:pt idx="48">
                  <c:v>21.341861999999999</c:v>
                </c:pt>
                <c:pt idx="49">
                  <c:v>21.481417</c:v>
                </c:pt>
                <c:pt idx="50">
                  <c:v>21.242070999999999</c:v>
                </c:pt>
                <c:pt idx="51">
                  <c:v>21.066002000000001</c:v>
                </c:pt>
                <c:pt idx="52">
                  <c:v>20.876234</c:v>
                </c:pt>
                <c:pt idx="53">
                  <c:v>20.856943000000001</c:v>
                </c:pt>
                <c:pt idx="54">
                  <c:v>20.600905999999998</c:v>
                </c:pt>
                <c:pt idx="55">
                  <c:v>20.851952000000001</c:v>
                </c:pt>
                <c:pt idx="56">
                  <c:v>20.881903000000001</c:v>
                </c:pt>
                <c:pt idx="57">
                  <c:v>20.775288</c:v>
                </c:pt>
                <c:pt idx="58">
                  <c:v>20.990639000000002</c:v>
                </c:pt>
                <c:pt idx="59">
                  <c:v>20.857966999999999</c:v>
                </c:pt>
                <c:pt idx="60">
                  <c:v>20.879515000000001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31-4018-9089-8BD10EF1C7A9}"/>
            </c:ext>
          </c:extLst>
        </c:ser>
        <c:ser>
          <c:idx val="2"/>
          <c:order val="1"/>
          <c:tx>
            <c:strRef>
              <c:f>Trade_total_fuels!$K$3</c:f>
              <c:strCache>
                <c:ptCount val="1"/>
                <c:pt idx="0">
                  <c:v>Exports</c:v>
                </c:pt>
              </c:strCache>
            </c:strRef>
          </c:tx>
          <c:spPr>
            <a:ln w="22225" cap="rnd">
              <a:solidFill>
                <a:srgbClr val="A33340"/>
              </a:solidFill>
              <a:round/>
            </a:ln>
            <a:effectLst/>
          </c:spPr>
          <c:marker>
            <c:symbol val="none"/>
          </c:marker>
          <c:cat>
            <c:numRef>
              <c:f>Trade_total_fuels!$AQ$1:$CY$1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Trade_total_fuels!$AQ$3:$CY$3</c:f>
              <c:numCache>
                <c:formatCode>0</c:formatCode>
                <c:ptCount val="61"/>
                <c:pt idx="0">
                  <c:v>4.7524839999999999</c:v>
                </c:pt>
                <c:pt idx="1">
                  <c:v>5.1409649999999996</c:v>
                </c:pt>
                <c:pt idx="2">
                  <c:v>4.9369420000000002</c:v>
                </c:pt>
                <c:pt idx="3">
                  <c:v>4.2266719999999998</c:v>
                </c:pt>
                <c:pt idx="4">
                  <c:v>4.0352839999999999</c:v>
                </c:pt>
                <c:pt idx="5">
                  <c:v>4.4958929999999997</c:v>
                </c:pt>
                <c:pt idx="6">
                  <c:v>4.612552</c:v>
                </c:pt>
                <c:pt idx="7">
                  <c:v>4.4933949999999996</c:v>
                </c:pt>
                <c:pt idx="8">
                  <c:v>4.236745</c:v>
                </c:pt>
                <c:pt idx="9">
                  <c:v>3.6687880000000002</c:v>
                </c:pt>
                <c:pt idx="10">
                  <c:v>3.9616549999999999</c:v>
                </c:pt>
                <c:pt idx="11">
                  <c:v>3.731109</c:v>
                </c:pt>
                <c:pt idx="12">
                  <c:v>3.6082399999999999</c:v>
                </c:pt>
                <c:pt idx="13">
                  <c:v>4.0131300000000003</c:v>
                </c:pt>
                <c:pt idx="14">
                  <c:v>4.3513599999999997</c:v>
                </c:pt>
                <c:pt idx="15">
                  <c:v>4.4618859999999998</c:v>
                </c:pt>
                <c:pt idx="16">
                  <c:v>4.7273360000000002</c:v>
                </c:pt>
                <c:pt idx="17">
                  <c:v>5.3378100000000002</c:v>
                </c:pt>
                <c:pt idx="18">
                  <c:v>6.9491829999999997</c:v>
                </c:pt>
                <c:pt idx="19">
                  <c:v>6.9202000000000004</c:v>
                </c:pt>
                <c:pt idx="20">
                  <c:v>8.1760300000000008</c:v>
                </c:pt>
                <c:pt idx="21">
                  <c:v>10.372719</c:v>
                </c:pt>
                <c:pt idx="22">
                  <c:v>11.267352000000001</c:v>
                </c:pt>
                <c:pt idx="23">
                  <c:v>11.787545</c:v>
                </c:pt>
                <c:pt idx="24">
                  <c:v>12.269774999999999</c:v>
                </c:pt>
                <c:pt idx="25">
                  <c:v>12.902151999999999</c:v>
                </c:pt>
                <c:pt idx="26">
                  <c:v>14.106894</c:v>
                </c:pt>
                <c:pt idx="27">
                  <c:v>17.892918000000002</c:v>
                </c:pt>
                <c:pt idx="28">
                  <c:v>18.294658999999999</c:v>
                </c:pt>
                <c:pt idx="29">
                  <c:v>19.451328</c:v>
                </c:pt>
                <c:pt idx="30">
                  <c:v>23.147604000000001</c:v>
                </c:pt>
                <c:pt idx="31">
                  <c:v>24.027353000000002</c:v>
                </c:pt>
                <c:pt idx="32">
                  <c:v>24.682497000000001</c:v>
                </c:pt>
                <c:pt idx="33">
                  <c:v>25.601175000000001</c:v>
                </c:pt>
                <c:pt idx="34">
                  <c:v>26.456416999999998</c:v>
                </c:pt>
                <c:pt idx="35">
                  <c:v>26.686926</c:v>
                </c:pt>
                <c:pt idx="36">
                  <c:v>26.468561000000001</c:v>
                </c:pt>
                <c:pt idx="37">
                  <c:v>27.046662999999999</c:v>
                </c:pt>
                <c:pt idx="38">
                  <c:v>27.522877000000001</c:v>
                </c:pt>
                <c:pt idx="39">
                  <c:v>27.744357999999998</c:v>
                </c:pt>
                <c:pt idx="40">
                  <c:v>27.966709000000002</c:v>
                </c:pt>
                <c:pt idx="41">
                  <c:v>28.376712999999999</c:v>
                </c:pt>
                <c:pt idx="42">
                  <c:v>28.477658999999999</c:v>
                </c:pt>
                <c:pt idx="43">
                  <c:v>28.670235000000002</c:v>
                </c:pt>
                <c:pt idx="44">
                  <c:v>28.841829000000001</c:v>
                </c:pt>
                <c:pt idx="45">
                  <c:v>29.084821999999999</c:v>
                </c:pt>
                <c:pt idx="46">
                  <c:v>29.14472</c:v>
                </c:pt>
                <c:pt idx="47">
                  <c:v>29.043479999999999</c:v>
                </c:pt>
                <c:pt idx="48">
                  <c:v>29.158545</c:v>
                </c:pt>
                <c:pt idx="49">
                  <c:v>29.440370999999999</c:v>
                </c:pt>
                <c:pt idx="50">
                  <c:v>29.505051000000002</c:v>
                </c:pt>
                <c:pt idx="51">
                  <c:v>29.380644</c:v>
                </c:pt>
                <c:pt idx="52">
                  <c:v>29.213979999999999</c:v>
                </c:pt>
                <c:pt idx="53">
                  <c:v>29.067824999999999</c:v>
                </c:pt>
                <c:pt idx="54">
                  <c:v>28.592017999999999</c:v>
                </c:pt>
                <c:pt idx="55">
                  <c:v>28.274961000000001</c:v>
                </c:pt>
                <c:pt idx="56">
                  <c:v>28.124001</c:v>
                </c:pt>
                <c:pt idx="57">
                  <c:v>27.945654000000001</c:v>
                </c:pt>
                <c:pt idx="58">
                  <c:v>27.817876999999999</c:v>
                </c:pt>
                <c:pt idx="59">
                  <c:v>27.382964999999999</c:v>
                </c:pt>
                <c:pt idx="60">
                  <c:v>27.139182999999999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31-4018-9089-8BD10EF1C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440416"/>
        <c:axId val="204440976"/>
      </c:lineChart>
      <c:catAx>
        <c:axId val="20444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44097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204440976"/>
        <c:scaling>
          <c:orientation val="minMax"/>
          <c:max val="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low"/>
        <c:spPr>
          <a:noFill/>
          <a:ln w="22225">
            <a:solidFill>
              <a:srgbClr val="FFFFFF">
                <a:lumMod val="65000"/>
              </a:srgb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440416"/>
        <c:crossesAt val="27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090551181102378E-2"/>
          <c:y val="0.18521225802406099"/>
          <c:w val="0.63122720438539071"/>
          <c:h val="0.7281594488188976"/>
        </c:manualLayout>
      </c:layout>
      <c:lineChart>
        <c:grouping val="standard"/>
        <c:varyColors val="0"/>
        <c:ser>
          <c:idx val="5"/>
          <c:order val="0"/>
          <c:tx>
            <c:strRef>
              <c:f>Trade_total_fuels!$K$5</c:f>
              <c:strCache>
                <c:ptCount val="1"/>
                <c:pt idx="0">
                  <c:v>petroleum and other liquids</c:v>
                </c:pt>
              </c:strCache>
            </c:strRef>
          </c:tx>
          <c:spPr>
            <a:ln w="22225" cap="rnd">
              <a:solidFill>
                <a:srgbClr val="BD732A"/>
              </a:solidFill>
              <a:round/>
            </a:ln>
            <a:effectLst/>
          </c:spPr>
          <c:marker>
            <c:symbol val="none"/>
          </c:marker>
          <c:cat>
            <c:numRef>
              <c:f>Trade_total_fuels!$AQ$1:$CY$1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Trade_total_fuels!$AQ$5:$CY$5</c:f>
              <c:numCache>
                <c:formatCode>General</c:formatCode>
                <c:ptCount val="61"/>
                <c:pt idx="0">
                  <c:v>15.293357000000002</c:v>
                </c:pt>
                <c:pt idx="1">
                  <c:v>14.220075000000001</c:v>
                </c:pt>
                <c:pt idx="2">
                  <c:v>14.959920000000002</c:v>
                </c:pt>
                <c:pt idx="3">
                  <c:v>16.372893000000005</c:v>
                </c:pt>
                <c:pt idx="4">
                  <c:v>17.19913</c:v>
                </c:pt>
                <c:pt idx="5">
                  <c:v>16.825246999999997</c:v>
                </c:pt>
                <c:pt idx="6">
                  <c:v>18.178944000000001</c:v>
                </c:pt>
                <c:pt idx="7">
                  <c:v>19.564862999999999</c:v>
                </c:pt>
                <c:pt idx="8">
                  <c:v>20.890242000000001</c:v>
                </c:pt>
                <c:pt idx="9">
                  <c:v>21.124063</c:v>
                </c:pt>
                <c:pt idx="10">
                  <c:v>22.314369000000003</c:v>
                </c:pt>
                <c:pt idx="11">
                  <c:v>23.295788999999996</c:v>
                </c:pt>
                <c:pt idx="12">
                  <c:v>22.616711999999996</c:v>
                </c:pt>
                <c:pt idx="13">
                  <c:v>24.056143000000002</c:v>
                </c:pt>
                <c:pt idx="14">
                  <c:v>26.032464000000001</c:v>
                </c:pt>
                <c:pt idx="15">
                  <c:v>26.865962</c:v>
                </c:pt>
                <c:pt idx="16">
                  <c:v>26.594876000000003</c:v>
                </c:pt>
                <c:pt idx="17">
                  <c:v>25.913962999999999</c:v>
                </c:pt>
                <c:pt idx="18">
                  <c:v>23.971966000000005</c:v>
                </c:pt>
                <c:pt idx="19">
                  <c:v>20.863512</c:v>
                </c:pt>
                <c:pt idx="20">
                  <c:v>20.537501000000002</c:v>
                </c:pt>
                <c:pt idx="21">
                  <c:v>18.624352999999999</c:v>
                </c:pt>
                <c:pt idx="22">
                  <c:v>16.928065999999998</c:v>
                </c:pt>
                <c:pt idx="23">
                  <c:v>13.981785</c:v>
                </c:pt>
                <c:pt idx="24">
                  <c:v>11.759028000000001</c:v>
                </c:pt>
                <c:pt idx="25">
                  <c:v>11.291676000000001</c:v>
                </c:pt>
                <c:pt idx="26">
                  <c:v>11.648423000000003</c:v>
                </c:pt>
                <c:pt idx="27" formatCode="0.000">
                  <c:v>10.450594000000002</c:v>
                </c:pt>
                <c:pt idx="28" formatCode="0.000">
                  <c:v>9.3893209999999989</c:v>
                </c:pt>
                <c:pt idx="29" formatCode="0.000">
                  <c:v>8.1136800000000004</c:v>
                </c:pt>
                <c:pt idx="30" formatCode="0.000">
                  <c:v>6.803445</c:v>
                </c:pt>
                <c:pt idx="31" formatCode="0.000">
                  <c:v>5.7336489999999998</c:v>
                </c:pt>
                <c:pt idx="32" formatCode="0.000">
                  <c:v>5.0761819999999993</c:v>
                </c:pt>
                <c:pt idx="33" formatCode="0.000">
                  <c:v>4.6539569999999983</c:v>
                </c:pt>
                <c:pt idx="34" formatCode="0.000">
                  <c:v>3.9188329999999993</c:v>
                </c:pt>
                <c:pt idx="35" formatCode="0.000">
                  <c:v>3.5000020000000021</c:v>
                </c:pt>
                <c:pt idx="36" formatCode="0.000">
                  <c:v>3.0966309999999986</c:v>
                </c:pt>
                <c:pt idx="37" formatCode="0.000">
                  <c:v>2.6330160000000014</c:v>
                </c:pt>
                <c:pt idx="38" formatCode="0.000">
                  <c:v>2.2970180000000013</c:v>
                </c:pt>
                <c:pt idx="39" formatCode="0.000">
                  <c:v>2.0712499999999991</c:v>
                </c:pt>
                <c:pt idx="40" formatCode="0.000">
                  <c:v>1.8482559999999992</c:v>
                </c:pt>
                <c:pt idx="41" formatCode="0.000">
                  <c:v>1.5253490000000021</c:v>
                </c:pt>
                <c:pt idx="42" formatCode="0.000">
                  <c:v>1.3880710000000001</c:v>
                </c:pt>
                <c:pt idx="43" formatCode="0.000">
                  <c:v>1.3511229999999976</c:v>
                </c:pt>
                <c:pt idx="44" formatCode="0.000">
                  <c:v>1.1150299999999973</c:v>
                </c:pt>
                <c:pt idx="45" formatCode="0.000">
                  <c:v>1.1149650000000015</c:v>
                </c:pt>
                <c:pt idx="46" formatCode="0.000">
                  <c:v>1.2580929999999988</c:v>
                </c:pt>
                <c:pt idx="47" formatCode="0.000">
                  <c:v>1.0332249999999981</c:v>
                </c:pt>
                <c:pt idx="48" formatCode="0.000">
                  <c:v>1.4876490000000011</c:v>
                </c:pt>
                <c:pt idx="49" formatCode="0.000">
                  <c:v>1.4470310000000026</c:v>
                </c:pt>
                <c:pt idx="50" formatCode="0.000">
                  <c:v>1.2776810000000012</c:v>
                </c:pt>
                <c:pt idx="51" formatCode="0.000">
                  <c:v>1.2742920000000026</c:v>
                </c:pt>
                <c:pt idx="52" formatCode="0.000">
                  <c:v>1.3431880000000014</c:v>
                </c:pt>
                <c:pt idx="53" formatCode="0.000">
                  <c:v>1.53613</c:v>
                </c:pt>
                <c:pt idx="54" formatCode="0.000">
                  <c:v>1.8400940000000006</c:v>
                </c:pt>
                <c:pt idx="55" formatCode="0.000">
                  <c:v>2.4372570000000024</c:v>
                </c:pt>
                <c:pt idx="56" formatCode="0.000">
                  <c:v>2.7572030000000005</c:v>
                </c:pt>
                <c:pt idx="57" formatCode="0.000">
                  <c:v>2.9636570000000013</c:v>
                </c:pt>
                <c:pt idx="58" formatCode="0.000">
                  <c:v>3.4468640000000015</c:v>
                </c:pt>
                <c:pt idx="59" formatCode="0.000">
                  <c:v>3.796047999999999</c:v>
                </c:pt>
                <c:pt idx="60" formatCode="0.000">
                  <c:v>4.0800290000000015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68-45B1-9C45-D18D2205D079}"/>
            </c:ext>
          </c:extLst>
        </c:ser>
        <c:ser>
          <c:idx val="1"/>
          <c:order val="1"/>
          <c:tx>
            <c:strRef>
              <c:f>Trade_total_fuels!$K$7</c:f>
              <c:strCache>
                <c:ptCount val="1"/>
                <c:pt idx="0">
                  <c:v>coal and coke</c:v>
                </c:pt>
              </c:strCache>
            </c:strRef>
          </c:tx>
          <c:spPr>
            <a:ln w="22225" cap="rnd">
              <a:solidFill>
                <a:srgbClr val="675005"/>
              </a:solidFill>
              <a:round/>
            </a:ln>
            <a:effectLst/>
          </c:spPr>
          <c:marker>
            <c:symbol val="none"/>
          </c:marker>
          <c:cat>
            <c:numRef>
              <c:f>Trade_total_fuels!$AQ$1:$CY$1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Trade_total_fuels!$AQ$7:$CY$7</c:f>
              <c:numCache>
                <c:formatCode>General</c:formatCode>
                <c:ptCount val="61"/>
                <c:pt idx="0">
                  <c:v>-2.7000110000000004</c:v>
                </c:pt>
                <c:pt idx="1">
                  <c:v>-2.7592360000000005</c:v>
                </c:pt>
                <c:pt idx="2">
                  <c:v>-2.5522320000000001</c:v>
                </c:pt>
                <c:pt idx="3">
                  <c:v>-1.730834</c:v>
                </c:pt>
                <c:pt idx="4">
                  <c:v>-1.5987259999999999</c:v>
                </c:pt>
                <c:pt idx="5">
                  <c:v>-2.0202789999999999</c:v>
                </c:pt>
                <c:pt idx="6">
                  <c:v>-2.1423380000000005</c:v>
                </c:pt>
                <c:pt idx="7">
                  <c:v>-1.9595269999999998</c:v>
                </c:pt>
                <c:pt idx="8">
                  <c:v>-1.8064899999999999</c:v>
                </c:pt>
                <c:pt idx="9">
                  <c:v>-1.240183</c:v>
                </c:pt>
                <c:pt idx="10">
                  <c:v>-1.1493719999999998</c:v>
                </c:pt>
                <c:pt idx="11">
                  <c:v>-0.74127799999999999</c:v>
                </c:pt>
                <c:pt idx="12">
                  <c:v>-0.54944399999999993</c:v>
                </c:pt>
                <c:pt idx="13">
                  <c:v>-0.44053299999999995</c:v>
                </c:pt>
                <c:pt idx="14">
                  <c:v>-0.43336699999999984</c:v>
                </c:pt>
                <c:pt idx="15">
                  <c:v>-0.46752700000000014</c:v>
                </c:pt>
                <c:pt idx="16">
                  <c:v>-0.29673599999999983</c:v>
                </c:pt>
                <c:pt idx="17">
                  <c:v>-0.57278600000000002</c:v>
                </c:pt>
                <c:pt idx="18">
                  <c:v>-1.1745400000000001</c:v>
                </c:pt>
                <c:pt idx="19">
                  <c:v>-0.97267999999999999</c:v>
                </c:pt>
                <c:pt idx="20">
                  <c:v>-1.6235089999999999</c:v>
                </c:pt>
                <c:pt idx="21">
                  <c:v>-2.4123520000000003</c:v>
                </c:pt>
                <c:pt idx="22">
                  <c:v>-2.8713630000000001</c:v>
                </c:pt>
                <c:pt idx="23">
                  <c:v>-2.7131110000000001</c:v>
                </c:pt>
                <c:pt idx="24">
                  <c:v>-2.2042700000000002</c:v>
                </c:pt>
                <c:pt idx="25">
                  <c:v>-1.614117</c:v>
                </c:pt>
                <c:pt idx="26">
                  <c:v>-1.3058779999999999</c:v>
                </c:pt>
                <c:pt idx="27" formatCode="0.000">
                  <c:v>-1.7473660612799999</c:v>
                </c:pt>
                <c:pt idx="28" formatCode="0.000">
                  <c:v>-1.505439163024</c:v>
                </c:pt>
                <c:pt idx="29" formatCode="0.000">
                  <c:v>-1.5025861802080001</c:v>
                </c:pt>
                <c:pt idx="30" formatCode="0.000">
                  <c:v>-1.45982953652</c:v>
                </c:pt>
                <c:pt idx="31" formatCode="0.000">
                  <c:v>-1.5381305659320001</c:v>
                </c:pt>
                <c:pt idx="32" formatCode="0.000">
                  <c:v>-1.623367535788</c:v>
                </c:pt>
                <c:pt idx="33" formatCode="0.000">
                  <c:v>-1.7038594526759998</c:v>
                </c:pt>
                <c:pt idx="34" formatCode="0.000">
                  <c:v>-1.765017744748</c:v>
                </c:pt>
                <c:pt idx="35" formatCode="0.000">
                  <c:v>-1.6917388536519999</c:v>
                </c:pt>
                <c:pt idx="36" formatCode="0.000">
                  <c:v>-1.6561794202039999</c:v>
                </c:pt>
                <c:pt idx="37" formatCode="0.000">
                  <c:v>-1.6541230522960002</c:v>
                </c:pt>
                <c:pt idx="38" formatCode="0.000">
                  <c:v>-1.684473276696</c:v>
                </c:pt>
                <c:pt idx="39" formatCode="0.000">
                  <c:v>-1.7112066153880001</c:v>
                </c:pt>
                <c:pt idx="40" formatCode="0.000">
                  <c:v>-1.7341879865600001</c:v>
                </c:pt>
                <c:pt idx="41" formatCode="0.000">
                  <c:v>-1.756358190632</c:v>
                </c:pt>
                <c:pt idx="42" formatCode="0.000">
                  <c:v>-1.842714229272</c:v>
                </c:pt>
                <c:pt idx="43" formatCode="0.000">
                  <c:v>-1.9025463934040001</c:v>
                </c:pt>
                <c:pt idx="44" formatCode="0.000">
                  <c:v>-1.775044422016</c:v>
                </c:pt>
                <c:pt idx="45" formatCode="0.000">
                  <c:v>-1.8056366496759999</c:v>
                </c:pt>
                <c:pt idx="46" formatCode="0.000">
                  <c:v>-1.865769149768</c:v>
                </c:pt>
                <c:pt idx="47" formatCode="0.000">
                  <c:v>-1.925700376312</c:v>
                </c:pt>
                <c:pt idx="48" formatCode="0.000">
                  <c:v>-2.0356367829719999</c:v>
                </c:pt>
                <c:pt idx="49" formatCode="0.000">
                  <c:v>-2.0704434452960001</c:v>
                </c:pt>
                <c:pt idx="50" formatCode="0.000">
                  <c:v>-2.1253778453800001</c:v>
                </c:pt>
                <c:pt idx="51" formatCode="0.000">
                  <c:v>-2.147023372364</c:v>
                </c:pt>
                <c:pt idx="52" formatCode="0.000">
                  <c:v>-2.1738339243599998</c:v>
                </c:pt>
                <c:pt idx="53" formatCode="0.000">
                  <c:v>-2.1760521206559997</c:v>
                </c:pt>
                <c:pt idx="54" formatCode="0.000">
                  <c:v>-2.0733321571559999</c:v>
                </c:pt>
                <c:pt idx="55" formatCode="0.000">
                  <c:v>-2.0501559632920001</c:v>
                </c:pt>
                <c:pt idx="56" formatCode="0.000">
                  <c:v>-2.0727886346160003</c:v>
                </c:pt>
                <c:pt idx="57" formatCode="0.000">
                  <c:v>-2.0881808561840001</c:v>
                </c:pt>
                <c:pt idx="58" formatCode="0.000">
                  <c:v>-2.1401539026159999</c:v>
                </c:pt>
                <c:pt idx="59" formatCode="0.000">
                  <c:v>-2.1444718452560001</c:v>
                </c:pt>
                <c:pt idx="60" formatCode="0.000">
                  <c:v>-2.0733811885239999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68-45B1-9C45-D18D2205D079}"/>
            </c:ext>
          </c:extLst>
        </c:ser>
        <c:ser>
          <c:idx val="4"/>
          <c:order val="2"/>
          <c:tx>
            <c:strRef>
              <c:f>Trade_total_fuels!$K$8</c:f>
              <c:strCache>
                <c:ptCount val="1"/>
                <c:pt idx="0">
                  <c:v>natural gas</c:v>
                </c:pt>
              </c:strCache>
            </c:strRef>
          </c:tx>
          <c:spPr>
            <a:ln w="22225" cap="rnd">
              <a:solidFill>
                <a:srgbClr val="0096D7"/>
              </a:solidFill>
              <a:round/>
            </a:ln>
            <a:effectLst/>
          </c:spPr>
          <c:marker>
            <c:symbol val="none"/>
          </c:marker>
          <c:cat>
            <c:numRef>
              <c:f>Trade_total_fuels!$AQ$1:$CY$1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Trade_total_fuels!$AQ$8:$CY$8</c:f>
              <c:numCache>
                <c:formatCode>General</c:formatCode>
                <c:ptCount val="61"/>
                <c:pt idx="0">
                  <c:v>1.463541</c:v>
                </c:pt>
                <c:pt idx="1">
                  <c:v>1.6660509999999999</c:v>
                </c:pt>
                <c:pt idx="2">
                  <c:v>1.940841</c:v>
                </c:pt>
                <c:pt idx="3">
                  <c:v>2.2546910000000002</c:v>
                </c:pt>
                <c:pt idx="4">
                  <c:v>2.5180469999999997</c:v>
                </c:pt>
                <c:pt idx="5">
                  <c:v>2.7448960000000002</c:v>
                </c:pt>
                <c:pt idx="6">
                  <c:v>2.846956</c:v>
                </c:pt>
                <c:pt idx="7">
                  <c:v>2.9043060000000001</c:v>
                </c:pt>
                <c:pt idx="8">
                  <c:v>3.0637989999999999</c:v>
                </c:pt>
                <c:pt idx="9">
                  <c:v>3.4999910000000001</c:v>
                </c:pt>
                <c:pt idx="10">
                  <c:v>3.623402</c:v>
                </c:pt>
                <c:pt idx="11">
                  <c:v>3.691398</c:v>
                </c:pt>
                <c:pt idx="12">
                  <c:v>3.58344</c:v>
                </c:pt>
                <c:pt idx="13">
                  <c:v>3.3563009999999998</c:v>
                </c:pt>
                <c:pt idx="14">
                  <c:v>3.5031969999999997</c:v>
                </c:pt>
                <c:pt idx="15">
                  <c:v>3.7144019999999998</c:v>
                </c:pt>
                <c:pt idx="16">
                  <c:v>3.5604639999999996</c:v>
                </c:pt>
                <c:pt idx="17">
                  <c:v>3.8929149999999999</c:v>
                </c:pt>
                <c:pt idx="18">
                  <c:v>3.1117720000000002</c:v>
                </c:pt>
                <c:pt idx="19">
                  <c:v>2.7631359999999998</c:v>
                </c:pt>
                <c:pt idx="20">
                  <c:v>2.6872560000000001</c:v>
                </c:pt>
                <c:pt idx="21">
                  <c:v>2.0362090000000004</c:v>
                </c:pt>
                <c:pt idx="22">
                  <c:v>1.5828360000000001</c:v>
                </c:pt>
                <c:pt idx="23">
                  <c:v>1.3688740000000001</c:v>
                </c:pt>
                <c:pt idx="24">
                  <c:v>1.234893</c:v>
                </c:pt>
                <c:pt idx="25">
                  <c:v>0.98648199999999986</c:v>
                </c:pt>
                <c:pt idx="26">
                  <c:v>0.72513300000000003</c:v>
                </c:pt>
                <c:pt idx="27" formatCode="0.000">
                  <c:v>-4.3324999999999836E-2</c:v>
                </c:pt>
                <c:pt idx="28" formatCode="0.000">
                  <c:v>-0.6834880000000001</c:v>
                </c:pt>
                <c:pt idx="29" formatCode="0.000">
                  <c:v>-2.0693340000000005</c:v>
                </c:pt>
                <c:pt idx="30" formatCode="0.000">
                  <c:v>-3.5356030000000005</c:v>
                </c:pt>
                <c:pt idx="31" formatCode="0.000">
                  <c:v>-3.8261130000000003</c:v>
                </c:pt>
                <c:pt idx="32" formatCode="0.000">
                  <c:v>-4.2693340000000006</c:v>
                </c:pt>
                <c:pt idx="33" formatCode="0.000">
                  <c:v>-4.7552509999999995</c:v>
                </c:pt>
                <c:pt idx="34" formatCode="0.000">
                  <c:v>-5.4337870000000006</c:v>
                </c:pt>
                <c:pt idx="35" formatCode="0.000">
                  <c:v>-5.8979809999999997</c:v>
                </c:pt>
                <c:pt idx="36" formatCode="0.000">
                  <c:v>-6.2608449999999998</c:v>
                </c:pt>
                <c:pt idx="37" formatCode="0.000">
                  <c:v>-6.6044969999999994</c:v>
                </c:pt>
                <c:pt idx="38" formatCode="0.000">
                  <c:v>-6.815252000000001</c:v>
                </c:pt>
                <c:pt idx="39" formatCode="0.000">
                  <c:v>-6.9529739999999993</c:v>
                </c:pt>
                <c:pt idx="40" formatCode="0.000">
                  <c:v>-7.0180509999999998</c:v>
                </c:pt>
                <c:pt idx="41" formatCode="0.000">
                  <c:v>-7.035463</c:v>
                </c:pt>
                <c:pt idx="42" formatCode="0.000">
                  <c:v>-7.0587869999999997</c:v>
                </c:pt>
                <c:pt idx="43" formatCode="0.000">
                  <c:v>-7.0820700000000008</c:v>
                </c:pt>
                <c:pt idx="44" formatCode="0.000">
                  <c:v>-7.1703419999999998</c:v>
                </c:pt>
                <c:pt idx="45" formatCode="0.000">
                  <c:v>-7.2209299999999992</c:v>
                </c:pt>
                <c:pt idx="46" formatCode="0.000">
                  <c:v>-7.3198319999999999</c:v>
                </c:pt>
                <c:pt idx="47" formatCode="0.000">
                  <c:v>-7.4310829999999992</c:v>
                </c:pt>
                <c:pt idx="48" formatCode="0.000">
                  <c:v>-7.4629320000000003</c:v>
                </c:pt>
                <c:pt idx="49" formatCode="0.000">
                  <c:v>-7.5292629999999994</c:v>
                </c:pt>
                <c:pt idx="50" formatCode="0.000">
                  <c:v>-7.6082299999999998</c:v>
                </c:pt>
                <c:pt idx="51" formatCode="0.000">
                  <c:v>-7.6343520000000007</c:v>
                </c:pt>
                <c:pt idx="52" formatCode="0.000">
                  <c:v>-7.6990029999999994</c:v>
                </c:pt>
                <c:pt idx="53" formatCode="0.000">
                  <c:v>-7.7623280000000001</c:v>
                </c:pt>
                <c:pt idx="54" formatCode="0.000">
                  <c:v>-7.9487020000000008</c:v>
                </c:pt>
                <c:pt idx="55" formatCode="0.000">
                  <c:v>-8.000240999999999</c:v>
                </c:pt>
                <c:pt idx="56" formatCode="0.000">
                  <c:v>-8.1158290000000015</c:v>
                </c:pt>
                <c:pt idx="57" formatCode="0.000">
                  <c:v>-8.2345259999999989</c:v>
                </c:pt>
                <c:pt idx="58" formatCode="0.000">
                  <c:v>-8.3220340000000004</c:v>
                </c:pt>
                <c:pt idx="59" formatCode="0.000">
                  <c:v>-8.3640349999999994</c:v>
                </c:pt>
                <c:pt idx="60" formatCode="0.000">
                  <c:v>-8.4531559999999999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768-45B1-9C45-D18D2205D079}"/>
            </c:ext>
          </c:extLst>
        </c:ser>
        <c:ser>
          <c:idx val="7"/>
          <c:order val="3"/>
          <c:tx>
            <c:strRef>
              <c:f>Trade_total_fuels!$K$6</c:f>
              <c:strCache>
                <c:ptCount val="1"/>
                <c:pt idx="0">
                  <c:v>electricity</c:v>
                </c:pt>
              </c:strCache>
            </c:strRef>
          </c:tx>
          <c:spPr>
            <a:ln w="22225" cap="rnd">
              <a:solidFill>
                <a:srgbClr val="FFC702"/>
              </a:solidFill>
              <a:round/>
            </a:ln>
            <a:effectLst/>
          </c:spPr>
          <c:marker>
            <c:symbol val="none"/>
          </c:marker>
          <c:cat>
            <c:numRef>
              <c:f>Trade_total_fuels!$AQ$1:$CY$1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Trade_total_fuels!$AQ$6:$CY$6</c:f>
              <c:numCache>
                <c:formatCode>General</c:formatCode>
                <c:ptCount val="61"/>
                <c:pt idx="0">
                  <c:v>7.8880000000000061E-3</c:v>
                </c:pt>
                <c:pt idx="1">
                  <c:v>6.6966000000000012E-2</c:v>
                </c:pt>
                <c:pt idx="2">
                  <c:v>8.6733000000000005E-2</c:v>
                </c:pt>
                <c:pt idx="3">
                  <c:v>9.4910000000000008E-2</c:v>
                </c:pt>
                <c:pt idx="4">
                  <c:v>0.15293699999999999</c:v>
                </c:pt>
                <c:pt idx="5">
                  <c:v>0.133855</c:v>
                </c:pt>
                <c:pt idx="6">
                  <c:v>0.13714399999999999</c:v>
                </c:pt>
                <c:pt idx="7">
                  <c:v>0.116204</c:v>
                </c:pt>
                <c:pt idx="8">
                  <c:v>8.8223999999999997E-2</c:v>
                </c:pt>
                <c:pt idx="9">
                  <c:v>9.8923999999999998E-2</c:v>
                </c:pt>
                <c:pt idx="10">
                  <c:v>0.115199</c:v>
                </c:pt>
                <c:pt idx="11">
                  <c:v>7.5156000000000001E-2</c:v>
                </c:pt>
                <c:pt idx="12">
                  <c:v>7.1594999999999992E-2</c:v>
                </c:pt>
                <c:pt idx="13">
                  <c:v>2.1904000000000007E-2</c:v>
                </c:pt>
                <c:pt idx="14">
                  <c:v>3.8596999999999992E-2</c:v>
                </c:pt>
                <c:pt idx="15">
                  <c:v>8.4543999999999994E-2</c:v>
                </c:pt>
                <c:pt idx="16">
                  <c:v>6.2848999999999988E-2</c:v>
                </c:pt>
                <c:pt idx="17">
                  <c:v>0.10663199999999999</c:v>
                </c:pt>
                <c:pt idx="18">
                  <c:v>0.111986</c:v>
                </c:pt>
                <c:pt idx="19">
                  <c:v>0.11618700000000001</c:v>
                </c:pt>
                <c:pt idx="20">
                  <c:v>8.8633999999999991E-2</c:v>
                </c:pt>
                <c:pt idx="21">
                  <c:v>0.12710099999999999</c:v>
                </c:pt>
                <c:pt idx="22">
                  <c:v>0.16125600000000001</c:v>
                </c:pt>
                <c:pt idx="23">
                  <c:v>0.19747299999999998</c:v>
                </c:pt>
                <c:pt idx="24">
                  <c:v>0.181559</c:v>
                </c:pt>
                <c:pt idx="25">
                  <c:v>0.22748000000000002</c:v>
                </c:pt>
                <c:pt idx="26">
                  <c:v>0.24213000000000001</c:v>
                </c:pt>
                <c:pt idx="27" formatCode="0.000">
                  <c:v>0.21966606127999996</c:v>
                </c:pt>
                <c:pt idx="28" formatCode="0.000">
                  <c:v>0.211847163024</c:v>
                </c:pt>
                <c:pt idx="29" formatCode="0.000">
                  <c:v>0.203689180208</c:v>
                </c:pt>
                <c:pt idx="30" formatCode="0.000">
                  <c:v>0.19699253651999998</c:v>
                </c:pt>
                <c:pt idx="31" formatCode="0.000">
                  <c:v>0.194810565932</c:v>
                </c:pt>
                <c:pt idx="32" formatCode="0.000">
                  <c:v>0.18797253578799999</c:v>
                </c:pt>
                <c:pt idx="33" formatCode="0.000">
                  <c:v>0.18856545267599997</c:v>
                </c:pt>
                <c:pt idx="34" formatCode="0.000">
                  <c:v>0.18619174474799999</c:v>
                </c:pt>
                <c:pt idx="35" formatCode="0.000">
                  <c:v>0.187910853652</c:v>
                </c:pt>
                <c:pt idx="36" formatCode="0.000">
                  <c:v>0.18668542020400003</c:v>
                </c:pt>
                <c:pt idx="37" formatCode="0.000">
                  <c:v>0.19271405229599997</c:v>
                </c:pt>
                <c:pt idx="38" formatCode="0.000">
                  <c:v>0.19375027669600001</c:v>
                </c:pt>
                <c:pt idx="39" formatCode="0.000">
                  <c:v>0.19560961538800001</c:v>
                </c:pt>
                <c:pt idx="40" formatCode="0.000">
                  <c:v>0.19681398655999999</c:v>
                </c:pt>
                <c:pt idx="41" formatCode="0.000">
                  <c:v>0.19742919063199998</c:v>
                </c:pt>
                <c:pt idx="42" formatCode="0.000">
                  <c:v>0.19648822927199999</c:v>
                </c:pt>
                <c:pt idx="43" formatCode="0.000">
                  <c:v>0.19585039340400001</c:v>
                </c:pt>
                <c:pt idx="44" formatCode="0.000">
                  <c:v>0.19468042201600003</c:v>
                </c:pt>
                <c:pt idx="45" formatCode="0.000">
                  <c:v>0.19440764967599999</c:v>
                </c:pt>
                <c:pt idx="46" formatCode="0.000">
                  <c:v>0.19511014976800001</c:v>
                </c:pt>
                <c:pt idx="47" formatCode="0.000">
                  <c:v>0.19234237631200002</c:v>
                </c:pt>
                <c:pt idx="48" formatCode="0.000">
                  <c:v>0.19423878297200001</c:v>
                </c:pt>
                <c:pt idx="49" formatCode="0.000">
                  <c:v>0.19372144529599999</c:v>
                </c:pt>
                <c:pt idx="50" formatCode="0.000">
                  <c:v>0.19294984537999998</c:v>
                </c:pt>
                <c:pt idx="51" formatCode="0.000">
                  <c:v>0.19244037236399997</c:v>
                </c:pt>
                <c:pt idx="52" formatCode="0.000">
                  <c:v>0.19190292436</c:v>
                </c:pt>
                <c:pt idx="53" formatCode="0.000">
                  <c:v>0.19136812065599998</c:v>
                </c:pt>
                <c:pt idx="54" formatCode="0.000">
                  <c:v>0.19083115715599999</c:v>
                </c:pt>
                <c:pt idx="55" formatCode="0.000">
                  <c:v>0.19013196329199999</c:v>
                </c:pt>
                <c:pt idx="56" formatCode="0.000">
                  <c:v>0.18931863461599999</c:v>
                </c:pt>
                <c:pt idx="57" formatCode="0.000">
                  <c:v>0.18868285618399999</c:v>
                </c:pt>
                <c:pt idx="58" formatCode="0.000">
                  <c:v>0.188086902616</c:v>
                </c:pt>
                <c:pt idx="59" formatCode="0.000">
                  <c:v>0.18745984525600001</c:v>
                </c:pt>
                <c:pt idx="60" formatCode="0.000">
                  <c:v>0.186840188524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768-45B1-9C45-D18D2205D0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321808"/>
        <c:axId val="205322368"/>
      </c:lineChart>
      <c:catAx>
        <c:axId val="20532180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2236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205322368"/>
        <c:scaling>
          <c:orientation val="minMax"/>
          <c:min val="-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rgbClr val="FFFFFF">
                <a:lumMod val="65000"/>
              </a:srgb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21808"/>
        <c:crossesAt val="27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167104111986006E-2"/>
          <c:y val="0.1514295804221652"/>
          <c:w val="0.73805352490179044"/>
          <c:h val="0.6644109891744403"/>
        </c:manualLayout>
      </c:layout>
      <c:lineChart>
        <c:grouping val="standard"/>
        <c:varyColors val="0"/>
        <c:ser>
          <c:idx val="0"/>
          <c:order val="0"/>
          <c:tx>
            <c:strRef>
              <c:f>gen_noCPPvCPP!$B$25</c:f>
              <c:strCache>
                <c:ptCount val="1"/>
                <c:pt idx="0">
                  <c:v>Coal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gen_noCPPvCPP!$C$1:$BK$1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gen_noCPPvCPP!$C$25:$BK$25</c:f>
              <c:numCache>
                <c:formatCode>0</c:formatCode>
                <c:ptCount val="61"/>
                <c:pt idx="0">
                  <c:v>1594.011479</c:v>
                </c:pt>
                <c:pt idx="1">
                  <c:v>1590.622748</c:v>
                </c:pt>
                <c:pt idx="2">
                  <c:v>1621.2060390000001</c:v>
                </c:pt>
                <c:pt idx="3">
                  <c:v>1690.070232</c:v>
                </c:pt>
                <c:pt idx="4">
                  <c:v>1690.6938640000001</c:v>
                </c:pt>
                <c:pt idx="5">
                  <c:v>1709.4264680000001</c:v>
                </c:pt>
                <c:pt idx="6">
                  <c:v>1795.1955930000001</c:v>
                </c:pt>
                <c:pt idx="7">
                  <c:v>1845.0157360000001</c:v>
                </c:pt>
                <c:pt idx="8">
                  <c:v>1873.5156899999999</c:v>
                </c:pt>
                <c:pt idx="9">
                  <c:v>1881.0872239999999</c:v>
                </c:pt>
                <c:pt idx="10">
                  <c:v>1966.264596</c:v>
                </c:pt>
                <c:pt idx="11">
                  <c:v>1903.9559420000001</c:v>
                </c:pt>
                <c:pt idx="12">
                  <c:v>1933.1303540000001</c:v>
                </c:pt>
                <c:pt idx="13">
                  <c:v>1973.736752</c:v>
                </c:pt>
                <c:pt idx="14">
                  <c:v>1978.300549</c:v>
                </c:pt>
                <c:pt idx="15">
                  <c:v>2012.8730460000002</c:v>
                </c:pt>
                <c:pt idx="16">
                  <c:v>1990.511135</c:v>
                </c:pt>
                <c:pt idx="17">
                  <c:v>2016.455584</c:v>
                </c:pt>
                <c:pt idx="18">
                  <c:v>1985.8012469999999</c:v>
                </c:pt>
                <c:pt idx="19">
                  <c:v>1755.9042529999999</c:v>
                </c:pt>
                <c:pt idx="20">
                  <c:v>1847.2902790000001</c:v>
                </c:pt>
                <c:pt idx="21">
                  <c:v>1733.4300049999999</c:v>
                </c:pt>
                <c:pt idx="22">
                  <c:v>1514.0429450000001</c:v>
                </c:pt>
                <c:pt idx="23">
                  <c:v>1581.114716</c:v>
                </c:pt>
                <c:pt idx="24">
                  <c:v>1581.7103500000001</c:v>
                </c:pt>
                <c:pt idx="25">
                  <c:v>1352.398197</c:v>
                </c:pt>
                <c:pt idx="26">
                  <c:v>1240.1083819999999</c:v>
                </c:pt>
                <c:pt idx="27">
                  <c:v>1268.2502440000001</c:v>
                </c:pt>
                <c:pt idx="28">
                  <c:v>1253.7235109999999</c:v>
                </c:pt>
                <c:pt idx="29">
                  <c:v>1197.143311</c:v>
                </c:pt>
                <c:pt idx="30">
                  <c:v>1194.0115969999999</c:v>
                </c:pt>
                <c:pt idx="31">
                  <c:v>1158.112427</c:v>
                </c:pt>
                <c:pt idx="32">
                  <c:v>1122.615967</c:v>
                </c:pt>
                <c:pt idx="33">
                  <c:v>1128.708496</c:v>
                </c:pt>
                <c:pt idx="34">
                  <c:v>1168.2563479999999</c:v>
                </c:pt>
                <c:pt idx="35">
                  <c:v>1183.2105710000001</c:v>
                </c:pt>
                <c:pt idx="36">
                  <c:v>1200.5576169999999</c:v>
                </c:pt>
                <c:pt idx="37">
                  <c:v>1198.621582</c:v>
                </c:pt>
                <c:pt idx="38">
                  <c:v>1192.400024</c:v>
                </c:pt>
                <c:pt idx="39">
                  <c:v>1196.428467</c:v>
                </c:pt>
                <c:pt idx="40">
                  <c:v>1196.1217039999999</c:v>
                </c:pt>
                <c:pt idx="41">
                  <c:v>1184.567749</c:v>
                </c:pt>
                <c:pt idx="42">
                  <c:v>1177.0010990000001</c:v>
                </c:pt>
                <c:pt idx="43">
                  <c:v>1172.362061</c:v>
                </c:pt>
                <c:pt idx="44">
                  <c:v>1169.6286620000001</c:v>
                </c:pt>
                <c:pt idx="45">
                  <c:v>1166.952393</c:v>
                </c:pt>
                <c:pt idx="46">
                  <c:v>1169.306885</c:v>
                </c:pt>
                <c:pt idx="47">
                  <c:v>1166.7861330000001</c:v>
                </c:pt>
                <c:pt idx="48">
                  <c:v>1167.3706050000001</c:v>
                </c:pt>
                <c:pt idx="49">
                  <c:v>1168.505371</c:v>
                </c:pt>
                <c:pt idx="50">
                  <c:v>1163.58728</c:v>
                </c:pt>
                <c:pt idx="51">
                  <c:v>1162.105225</c:v>
                </c:pt>
                <c:pt idx="52">
                  <c:v>1152.887207</c:v>
                </c:pt>
                <c:pt idx="53">
                  <c:v>1151.535889</c:v>
                </c:pt>
                <c:pt idx="54">
                  <c:v>1161.826294</c:v>
                </c:pt>
                <c:pt idx="55">
                  <c:v>1161.928711</c:v>
                </c:pt>
                <c:pt idx="56">
                  <c:v>1155.2741699999999</c:v>
                </c:pt>
                <c:pt idx="57">
                  <c:v>1154.7508539999999</c:v>
                </c:pt>
                <c:pt idx="58">
                  <c:v>1153.095581</c:v>
                </c:pt>
                <c:pt idx="59">
                  <c:v>1162.0546879999999</c:v>
                </c:pt>
                <c:pt idx="60">
                  <c:v>1164.637817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1A-4574-82B6-50589AFE99B4}"/>
            </c:ext>
          </c:extLst>
        </c:ser>
        <c:ser>
          <c:idx val="1"/>
          <c:order val="1"/>
          <c:tx>
            <c:strRef>
              <c:f>gen_noCPPvCPP!$B$26</c:f>
              <c:strCache>
                <c:ptCount val="1"/>
                <c:pt idx="0">
                  <c:v>Petroleum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gen_noCPPvCPP!$C$1:$BK$1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gen_noCPPvCPP!$C$26:$BK$26</c:f>
              <c:numCache>
                <c:formatCode>0</c:formatCode>
                <c:ptCount val="61"/>
                <c:pt idx="0">
                  <c:v>126.46020200000001</c:v>
                </c:pt>
                <c:pt idx="1">
                  <c:v>119.75157300000001</c:v>
                </c:pt>
                <c:pt idx="2">
                  <c:v>100.154163</c:v>
                </c:pt>
                <c:pt idx="3">
                  <c:v>112.78818</c:v>
                </c:pt>
                <c:pt idx="4">
                  <c:v>105.900983</c:v>
                </c:pt>
                <c:pt idx="5">
                  <c:v>74.554065000000008</c:v>
                </c:pt>
                <c:pt idx="6">
                  <c:v>81.411225000000002</c:v>
                </c:pt>
                <c:pt idx="7">
                  <c:v>92.554873000000001</c:v>
                </c:pt>
                <c:pt idx="8">
                  <c:v>128.800173</c:v>
                </c:pt>
                <c:pt idx="9">
                  <c:v>118.060838</c:v>
                </c:pt>
                <c:pt idx="10">
                  <c:v>111.22096499999999</c:v>
                </c:pt>
                <c:pt idx="11">
                  <c:v>124.88022100000001</c:v>
                </c:pt>
                <c:pt idx="12">
                  <c:v>94.567395000000005</c:v>
                </c:pt>
                <c:pt idx="13">
                  <c:v>119.405643</c:v>
                </c:pt>
                <c:pt idx="14">
                  <c:v>121.14505699999999</c:v>
                </c:pt>
                <c:pt idx="15">
                  <c:v>122.22501700000001</c:v>
                </c:pt>
                <c:pt idx="16">
                  <c:v>64.166414000000003</c:v>
                </c:pt>
                <c:pt idx="17">
                  <c:v>65.738978000000003</c:v>
                </c:pt>
                <c:pt idx="18">
                  <c:v>46.242612000000001</c:v>
                </c:pt>
                <c:pt idx="19">
                  <c:v>38.936515</c:v>
                </c:pt>
                <c:pt idx="20">
                  <c:v>37.061012999999996</c:v>
                </c:pt>
                <c:pt idx="21">
                  <c:v>30.182244999999998</c:v>
                </c:pt>
                <c:pt idx="22">
                  <c:v>23.189542000000003</c:v>
                </c:pt>
                <c:pt idx="23">
                  <c:v>27.164444</c:v>
                </c:pt>
                <c:pt idx="24">
                  <c:v>30.231862</c:v>
                </c:pt>
                <c:pt idx="25">
                  <c:v>28.248749</c:v>
                </c:pt>
                <c:pt idx="26">
                  <c:v>23.906444999999998</c:v>
                </c:pt>
                <c:pt idx="27">
                  <c:v>18.542149999999999</c:v>
                </c:pt>
                <c:pt idx="28">
                  <c:v>17.941782</c:v>
                </c:pt>
                <c:pt idx="29">
                  <c:v>13.779178999999999</c:v>
                </c:pt>
                <c:pt idx="30">
                  <c:v>13.470622000000001</c:v>
                </c:pt>
                <c:pt idx="31">
                  <c:v>13.165107000000001</c:v>
                </c:pt>
                <c:pt idx="32">
                  <c:v>12.929026</c:v>
                </c:pt>
                <c:pt idx="33">
                  <c:v>12.827476000000001</c:v>
                </c:pt>
                <c:pt idx="34">
                  <c:v>12.851402999999999</c:v>
                </c:pt>
                <c:pt idx="35">
                  <c:v>12.64456</c:v>
                </c:pt>
                <c:pt idx="36">
                  <c:v>12.084134000000001</c:v>
                </c:pt>
                <c:pt idx="37">
                  <c:v>11.642170999999999</c:v>
                </c:pt>
                <c:pt idx="38">
                  <c:v>11.259771000000001</c:v>
                </c:pt>
                <c:pt idx="39">
                  <c:v>11.135324000000001</c:v>
                </c:pt>
                <c:pt idx="40">
                  <c:v>10.934353</c:v>
                </c:pt>
                <c:pt idx="41">
                  <c:v>10.548183999999999</c:v>
                </c:pt>
                <c:pt idx="42">
                  <c:v>10.473571</c:v>
                </c:pt>
                <c:pt idx="43">
                  <c:v>10.406651</c:v>
                </c:pt>
                <c:pt idx="44">
                  <c:v>10.362018000000001</c:v>
                </c:pt>
                <c:pt idx="45">
                  <c:v>10.324833999999999</c:v>
                </c:pt>
                <c:pt idx="46">
                  <c:v>10.277081000000001</c:v>
                </c:pt>
                <c:pt idx="47">
                  <c:v>10.155984999999999</c:v>
                </c:pt>
                <c:pt idx="48">
                  <c:v>9.8867740000000008</c:v>
                </c:pt>
                <c:pt idx="49">
                  <c:v>9.8255560000000006</c:v>
                </c:pt>
                <c:pt idx="50">
                  <c:v>9.8200789999999998</c:v>
                </c:pt>
                <c:pt idx="51">
                  <c:v>9.4970970000000001</c:v>
                </c:pt>
                <c:pt idx="52">
                  <c:v>9.1563680000000005</c:v>
                </c:pt>
                <c:pt idx="53">
                  <c:v>8.8736370000000004</c:v>
                </c:pt>
                <c:pt idx="54">
                  <c:v>8.5817540000000001</c:v>
                </c:pt>
                <c:pt idx="55">
                  <c:v>8.2286750000000008</c:v>
                </c:pt>
                <c:pt idx="56">
                  <c:v>8.2264739999999996</c:v>
                </c:pt>
                <c:pt idx="57">
                  <c:v>8.2400269999999995</c:v>
                </c:pt>
                <c:pt idx="58">
                  <c:v>8.394107</c:v>
                </c:pt>
                <c:pt idx="59">
                  <c:v>8.2520579999999999</c:v>
                </c:pt>
                <c:pt idx="60">
                  <c:v>8.2580089999999995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1A-4574-82B6-50589AFE99B4}"/>
            </c:ext>
          </c:extLst>
        </c:ser>
        <c:ser>
          <c:idx val="2"/>
          <c:order val="2"/>
          <c:tx>
            <c:v>Reference case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gen_noCPPvCPP!$C$1:$BK$1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gen_noCPPvCPP!$C$27:$BK$27</c:f>
              <c:numCache>
                <c:formatCode>0</c:formatCode>
                <c:ptCount val="61"/>
                <c:pt idx="0">
                  <c:v>372.765154</c:v>
                </c:pt>
                <c:pt idx="1">
                  <c:v>381.55301700000001</c:v>
                </c:pt>
                <c:pt idx="2">
                  <c:v>404.07437199999998</c:v>
                </c:pt>
                <c:pt idx="3">
                  <c:v>414.92679800000002</c:v>
                </c:pt>
                <c:pt idx="4">
                  <c:v>460.21868199999994</c:v>
                </c:pt>
                <c:pt idx="5">
                  <c:v>496.05794500000002</c:v>
                </c:pt>
                <c:pt idx="6">
                  <c:v>455.05557599999997</c:v>
                </c:pt>
                <c:pt idx="7">
                  <c:v>479.39866999999998</c:v>
                </c:pt>
                <c:pt idx="8">
                  <c:v>531.25710400000003</c:v>
                </c:pt>
                <c:pt idx="9">
                  <c:v>556.39612699999998</c:v>
                </c:pt>
                <c:pt idx="10">
                  <c:v>601.03815899999995</c:v>
                </c:pt>
                <c:pt idx="11">
                  <c:v>639.12911899999995</c:v>
                </c:pt>
                <c:pt idx="12">
                  <c:v>691.00574399999994</c:v>
                </c:pt>
                <c:pt idx="13">
                  <c:v>649.90753900000004</c:v>
                </c:pt>
                <c:pt idx="14">
                  <c:v>710.10001699999998</c:v>
                </c:pt>
                <c:pt idx="15">
                  <c:v>760.96025399999996</c:v>
                </c:pt>
                <c:pt idx="16">
                  <c:v>816.44077000000004</c:v>
                </c:pt>
                <c:pt idx="17">
                  <c:v>896.58979099999999</c:v>
                </c:pt>
                <c:pt idx="18">
                  <c:v>882.9805990000001</c:v>
                </c:pt>
                <c:pt idx="19">
                  <c:v>920.97868099999994</c:v>
                </c:pt>
                <c:pt idx="20">
                  <c:v>987.69723400000009</c:v>
                </c:pt>
                <c:pt idx="21">
                  <c:v>1013.688929</c:v>
                </c:pt>
                <c:pt idx="22">
                  <c:v>1225.8941750000001</c:v>
                </c:pt>
                <c:pt idx="23">
                  <c:v>1124.83556</c:v>
                </c:pt>
                <c:pt idx="24">
                  <c:v>1126.608958</c:v>
                </c:pt>
                <c:pt idx="25">
                  <c:v>1333.4821100000001</c:v>
                </c:pt>
                <c:pt idx="26">
                  <c:v>1380.294635</c:v>
                </c:pt>
                <c:pt idx="27">
                  <c:v>1252.0474850000001</c:v>
                </c:pt>
                <c:pt idx="28">
                  <c:v>1329.3070070000001</c:v>
                </c:pt>
                <c:pt idx="29">
                  <c:v>1417.3608400000001</c:v>
                </c:pt>
                <c:pt idx="30">
                  <c:v>1371.9248050000001</c:v>
                </c:pt>
                <c:pt idx="31">
                  <c:v>1379.1457519999999</c:v>
                </c:pt>
                <c:pt idx="32">
                  <c:v>1413.4293210000001</c:v>
                </c:pt>
                <c:pt idx="33">
                  <c:v>1445.3469239999999</c:v>
                </c:pt>
                <c:pt idx="34">
                  <c:v>1432.5203859999999</c:v>
                </c:pt>
                <c:pt idx="35">
                  <c:v>1448.5419919999999</c:v>
                </c:pt>
                <c:pt idx="36">
                  <c:v>1455.6645510000001</c:v>
                </c:pt>
                <c:pt idx="37">
                  <c:v>1476.9848629999999</c:v>
                </c:pt>
                <c:pt idx="38">
                  <c:v>1507.5471190000001</c:v>
                </c:pt>
                <c:pt idx="39">
                  <c:v>1524.9589840000001</c:v>
                </c:pt>
                <c:pt idx="40">
                  <c:v>1535.065186</c:v>
                </c:pt>
                <c:pt idx="41">
                  <c:v>1554.5004879999999</c:v>
                </c:pt>
                <c:pt idx="42">
                  <c:v>1559.8123780000001</c:v>
                </c:pt>
                <c:pt idx="43">
                  <c:v>1566.865845</c:v>
                </c:pt>
                <c:pt idx="44">
                  <c:v>1587.534668</c:v>
                </c:pt>
                <c:pt idx="45">
                  <c:v>1593.311279</c:v>
                </c:pt>
                <c:pt idx="46">
                  <c:v>1613.7929690000001</c:v>
                </c:pt>
                <c:pt idx="47">
                  <c:v>1635.7857670000001</c:v>
                </c:pt>
                <c:pt idx="48">
                  <c:v>1647.9144289999999</c:v>
                </c:pt>
                <c:pt idx="49">
                  <c:v>1664.040039</c:v>
                </c:pt>
                <c:pt idx="50">
                  <c:v>1686.4370120000001</c:v>
                </c:pt>
                <c:pt idx="51">
                  <c:v>1709.0042719999999</c:v>
                </c:pt>
                <c:pt idx="52">
                  <c:v>1738.790405</c:v>
                </c:pt>
                <c:pt idx="53">
                  <c:v>1761.9052730000001</c:v>
                </c:pt>
                <c:pt idx="54">
                  <c:v>1770.473389</c:v>
                </c:pt>
                <c:pt idx="55">
                  <c:v>1789.0780030000001</c:v>
                </c:pt>
                <c:pt idx="56">
                  <c:v>1813.25</c:v>
                </c:pt>
                <c:pt idx="57">
                  <c:v>1834.5036620000001</c:v>
                </c:pt>
                <c:pt idx="58">
                  <c:v>1860.8427730000001</c:v>
                </c:pt>
                <c:pt idx="59">
                  <c:v>1876.1748050000001</c:v>
                </c:pt>
                <c:pt idx="60">
                  <c:v>1914.0344239999999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1A-4574-82B6-50589AFE99B4}"/>
            </c:ext>
          </c:extLst>
        </c:ser>
        <c:ser>
          <c:idx val="3"/>
          <c:order val="3"/>
          <c:tx>
            <c:strRef>
              <c:f>gen_noCPPvCPP!$B$28</c:f>
              <c:strCache>
                <c:ptCount val="1"/>
                <c:pt idx="0">
                  <c:v>Nuclear Power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gen_noCPPvCPP!$C$1:$BK$1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gen_noCPPvCPP!$C$28:$BK$28</c:f>
              <c:numCache>
                <c:formatCode>0</c:formatCode>
                <c:ptCount val="61"/>
                <c:pt idx="0">
                  <c:v>576.86167799999998</c:v>
                </c:pt>
                <c:pt idx="1">
                  <c:v>612.56508700000006</c:v>
                </c:pt>
                <c:pt idx="2">
                  <c:v>618.77626300000009</c:v>
                </c:pt>
                <c:pt idx="3">
                  <c:v>610.29121400000008</c:v>
                </c:pt>
                <c:pt idx="4">
                  <c:v>640.43983200000002</c:v>
                </c:pt>
                <c:pt idx="5">
                  <c:v>673.40212300000007</c:v>
                </c:pt>
                <c:pt idx="6">
                  <c:v>674.72854599999994</c:v>
                </c:pt>
                <c:pt idx="7">
                  <c:v>628.64417100000003</c:v>
                </c:pt>
                <c:pt idx="8">
                  <c:v>673.70210400000008</c:v>
                </c:pt>
                <c:pt idx="9">
                  <c:v>728.25412399999993</c:v>
                </c:pt>
                <c:pt idx="10">
                  <c:v>753.89293999999995</c:v>
                </c:pt>
                <c:pt idx="11">
                  <c:v>768.82630799999993</c:v>
                </c:pt>
                <c:pt idx="12">
                  <c:v>780.06408700000009</c:v>
                </c:pt>
                <c:pt idx="13">
                  <c:v>763.73269499999992</c:v>
                </c:pt>
                <c:pt idx="14">
                  <c:v>788.52838699999995</c:v>
                </c:pt>
                <c:pt idx="15">
                  <c:v>781.98636499999998</c:v>
                </c:pt>
                <c:pt idx="16">
                  <c:v>787.21863600000006</c:v>
                </c:pt>
                <c:pt idx="17">
                  <c:v>806.42475300000001</c:v>
                </c:pt>
                <c:pt idx="18">
                  <c:v>806.20843500000001</c:v>
                </c:pt>
                <c:pt idx="19">
                  <c:v>798.85458499999993</c:v>
                </c:pt>
                <c:pt idx="20">
                  <c:v>806.968301</c:v>
                </c:pt>
                <c:pt idx="21">
                  <c:v>790.20436699999993</c:v>
                </c:pt>
                <c:pt idx="22">
                  <c:v>769.33124899999996</c:v>
                </c:pt>
                <c:pt idx="23">
                  <c:v>789.01647300000002</c:v>
                </c:pt>
                <c:pt idx="24">
                  <c:v>797.16598199999999</c:v>
                </c:pt>
                <c:pt idx="25">
                  <c:v>797.17787699999997</c:v>
                </c:pt>
                <c:pt idx="26">
                  <c:v>805.32722100000001</c:v>
                </c:pt>
                <c:pt idx="27">
                  <c:v>792.31762700000002</c:v>
                </c:pt>
                <c:pt idx="28">
                  <c:v>797.01434300000005</c:v>
                </c:pt>
                <c:pt idx="29">
                  <c:v>788.09143100000006</c:v>
                </c:pt>
                <c:pt idx="30">
                  <c:v>764.65728799999999</c:v>
                </c:pt>
                <c:pt idx="31">
                  <c:v>761.19787599999995</c:v>
                </c:pt>
                <c:pt idx="32">
                  <c:v>763.49212599999998</c:v>
                </c:pt>
                <c:pt idx="33">
                  <c:v>745.05279499999995</c:v>
                </c:pt>
                <c:pt idx="34">
                  <c:v>738.86377000000005</c:v>
                </c:pt>
                <c:pt idx="35">
                  <c:v>718.57702600000005</c:v>
                </c:pt>
                <c:pt idx="36">
                  <c:v>709.66754200000003</c:v>
                </c:pt>
                <c:pt idx="37">
                  <c:v>709.65618900000004</c:v>
                </c:pt>
                <c:pt idx="38">
                  <c:v>708.66925000000003</c:v>
                </c:pt>
                <c:pt idx="39">
                  <c:v>706.12182600000006</c:v>
                </c:pt>
                <c:pt idx="40">
                  <c:v>695.88855000000001</c:v>
                </c:pt>
                <c:pt idx="41">
                  <c:v>688.67211899999995</c:v>
                </c:pt>
                <c:pt idx="42">
                  <c:v>689.55242899999996</c:v>
                </c:pt>
                <c:pt idx="43">
                  <c:v>686.97314500000005</c:v>
                </c:pt>
                <c:pt idx="44">
                  <c:v>671.14794900000004</c:v>
                </c:pt>
                <c:pt idx="45">
                  <c:v>668.58374000000003</c:v>
                </c:pt>
                <c:pt idx="46">
                  <c:v>661.01690699999995</c:v>
                </c:pt>
                <c:pt idx="47">
                  <c:v>660.05346699999996</c:v>
                </c:pt>
                <c:pt idx="48">
                  <c:v>661.28747599999997</c:v>
                </c:pt>
                <c:pt idx="49">
                  <c:v>663.45989999999995</c:v>
                </c:pt>
                <c:pt idx="50">
                  <c:v>665.71881099999996</c:v>
                </c:pt>
                <c:pt idx="51">
                  <c:v>665.78790300000003</c:v>
                </c:pt>
                <c:pt idx="52">
                  <c:v>664.10913100000005</c:v>
                </c:pt>
                <c:pt idx="53">
                  <c:v>662.43102999999996</c:v>
                </c:pt>
                <c:pt idx="54">
                  <c:v>661.05725099999995</c:v>
                </c:pt>
                <c:pt idx="55">
                  <c:v>655.42919900000004</c:v>
                </c:pt>
                <c:pt idx="56">
                  <c:v>649.92663600000003</c:v>
                </c:pt>
                <c:pt idx="57">
                  <c:v>647.09252900000001</c:v>
                </c:pt>
                <c:pt idx="58">
                  <c:v>645.884094</c:v>
                </c:pt>
                <c:pt idx="59">
                  <c:v>645.884094</c:v>
                </c:pt>
                <c:pt idx="60">
                  <c:v>634.91815199999996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D1A-4574-82B6-50589AFE99B4}"/>
            </c:ext>
          </c:extLst>
        </c:ser>
        <c:ser>
          <c:idx val="4"/>
          <c:order val="4"/>
          <c:tx>
            <c:strRef>
              <c:f>gen_noCPPvCPP!$B$29</c:f>
              <c:strCache>
                <c:ptCount val="1"/>
                <c:pt idx="0">
                  <c:v>Renewable Sources</c:v>
                </c:pt>
              </c:strCache>
            </c:strRef>
          </c:tx>
          <c:spPr>
            <a:ln w="22225" cap="rnd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gen_noCPPvCPP!$C$1:$BK$1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gen_noCPPvCPP!$C$29:$BK$29</c:f>
              <c:numCache>
                <c:formatCode>0</c:formatCode>
                <c:ptCount val="61"/>
                <c:pt idx="0">
                  <c:v>357.23807200000005</c:v>
                </c:pt>
                <c:pt idx="1">
                  <c:v>357.77345300000002</c:v>
                </c:pt>
                <c:pt idx="2">
                  <c:v>326.85782499999993</c:v>
                </c:pt>
                <c:pt idx="3">
                  <c:v>356.70729</c:v>
                </c:pt>
                <c:pt idx="4">
                  <c:v>336.66087599999997</c:v>
                </c:pt>
                <c:pt idx="5">
                  <c:v>384.79813300000001</c:v>
                </c:pt>
                <c:pt idx="6">
                  <c:v>422.95766700000007</c:v>
                </c:pt>
                <c:pt idx="7">
                  <c:v>433.63611399999996</c:v>
                </c:pt>
                <c:pt idx="8">
                  <c:v>400.42406700000004</c:v>
                </c:pt>
                <c:pt idx="9">
                  <c:v>398.95903099999998</c:v>
                </c:pt>
                <c:pt idx="10">
                  <c:v>356.47857099999999</c:v>
                </c:pt>
                <c:pt idx="11">
                  <c:v>287.72968900000001</c:v>
                </c:pt>
                <c:pt idx="12">
                  <c:v>343.43800100000004</c:v>
                </c:pt>
                <c:pt idx="13">
                  <c:v>355.29310900000002</c:v>
                </c:pt>
                <c:pt idx="14">
                  <c:v>351.48463199999998</c:v>
                </c:pt>
                <c:pt idx="15">
                  <c:v>357.65065299999998</c:v>
                </c:pt>
                <c:pt idx="16">
                  <c:v>385.77190900000005</c:v>
                </c:pt>
                <c:pt idx="17">
                  <c:v>352.74748499999998</c:v>
                </c:pt>
                <c:pt idx="18">
                  <c:v>380.932389</c:v>
                </c:pt>
                <c:pt idx="19">
                  <c:v>417.72379699999999</c:v>
                </c:pt>
                <c:pt idx="20">
                  <c:v>427.37607699999995</c:v>
                </c:pt>
                <c:pt idx="21">
                  <c:v>513.33609699999988</c:v>
                </c:pt>
                <c:pt idx="22">
                  <c:v>494.57319299999995</c:v>
                </c:pt>
                <c:pt idx="23">
                  <c:v>522.07344899999998</c:v>
                </c:pt>
                <c:pt idx="24">
                  <c:v>538.57932000000005</c:v>
                </c:pt>
                <c:pt idx="25">
                  <c:v>544.24099000000001</c:v>
                </c:pt>
                <c:pt idx="26">
                  <c:v>609.44474200000013</c:v>
                </c:pt>
                <c:pt idx="27">
                  <c:v>690.78637700000002</c:v>
                </c:pt>
                <c:pt idx="28">
                  <c:v>684.509277</c:v>
                </c:pt>
                <c:pt idx="29">
                  <c:v>760.12573199999997</c:v>
                </c:pt>
                <c:pt idx="30">
                  <c:v>861.13708499999996</c:v>
                </c:pt>
                <c:pt idx="31">
                  <c:v>912.41229199999998</c:v>
                </c:pt>
                <c:pt idx="32">
                  <c:v>939.39679000000001</c:v>
                </c:pt>
                <c:pt idx="33">
                  <c:v>950.63622999999995</c:v>
                </c:pt>
                <c:pt idx="34">
                  <c:v>961.88055399999996</c:v>
                </c:pt>
                <c:pt idx="35">
                  <c:v>976.36071800000002</c:v>
                </c:pt>
                <c:pt idx="36">
                  <c:v>989.89959699999997</c:v>
                </c:pt>
                <c:pt idx="37">
                  <c:v>1003.156067</c:v>
                </c:pt>
                <c:pt idx="38">
                  <c:v>1015.848267</c:v>
                </c:pt>
                <c:pt idx="39">
                  <c:v>1030.9979249999999</c:v>
                </c:pt>
                <c:pt idx="40">
                  <c:v>1054.7231449999999</c:v>
                </c:pt>
                <c:pt idx="41">
                  <c:v>1082.451904</c:v>
                </c:pt>
                <c:pt idx="42">
                  <c:v>1111.7310789999999</c:v>
                </c:pt>
                <c:pt idx="43">
                  <c:v>1144.114624</c:v>
                </c:pt>
                <c:pt idx="44">
                  <c:v>1179.2985839999999</c:v>
                </c:pt>
                <c:pt idx="45">
                  <c:v>1218.740112</c:v>
                </c:pt>
                <c:pt idx="46">
                  <c:v>1245.0708010000001</c:v>
                </c:pt>
                <c:pt idx="47">
                  <c:v>1271.2788089999999</c:v>
                </c:pt>
                <c:pt idx="48">
                  <c:v>1301.9195560000001</c:v>
                </c:pt>
                <c:pt idx="49">
                  <c:v>1326.8485109999999</c:v>
                </c:pt>
                <c:pt idx="50">
                  <c:v>1347.0112300000001</c:v>
                </c:pt>
                <c:pt idx="51">
                  <c:v>1368.8679199999999</c:v>
                </c:pt>
                <c:pt idx="52">
                  <c:v>1393.290894</c:v>
                </c:pt>
                <c:pt idx="53">
                  <c:v>1420.2197269999999</c:v>
                </c:pt>
                <c:pt idx="54">
                  <c:v>1449.474365</c:v>
                </c:pt>
                <c:pt idx="55">
                  <c:v>1486.0548100000001</c:v>
                </c:pt>
                <c:pt idx="56">
                  <c:v>1528.317871</c:v>
                </c:pt>
                <c:pt idx="57">
                  <c:v>1562.9219969999999</c:v>
                </c:pt>
                <c:pt idx="58">
                  <c:v>1593.321289</c:v>
                </c:pt>
                <c:pt idx="59">
                  <c:v>1622.0639650000001</c:v>
                </c:pt>
                <c:pt idx="60">
                  <c:v>1650.7463379999999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D1A-4574-82B6-50589AFE99B4}"/>
            </c:ext>
          </c:extLst>
        </c:ser>
        <c:ser>
          <c:idx val="5"/>
          <c:order val="5"/>
          <c:tx>
            <c:strRef>
              <c:f>gen_noCPPvCPP!$B$30</c:f>
              <c:strCache>
                <c:ptCount val="1"/>
                <c:pt idx="0">
                  <c:v>Coal CPP</c:v>
                </c:pt>
              </c:strCache>
            </c:strRef>
          </c:tx>
          <c:spPr>
            <a:ln w="2222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gen_noCPPvCPP!$C$1:$BK$1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gen_noCPPvCPP!$C$30:$BK$30</c:f>
              <c:numCache>
                <c:formatCode>General</c:formatCode>
                <c:ptCount val="61"/>
                <c:pt idx="27" formatCode="0">
                  <c:v>1263.740601</c:v>
                </c:pt>
                <c:pt idx="28" formatCode="0">
                  <c:v>1254.1834719999999</c:v>
                </c:pt>
                <c:pt idx="29" formatCode="0">
                  <c:v>1193.793457</c:v>
                </c:pt>
                <c:pt idx="30" formatCode="0">
                  <c:v>1191.3156739999999</c:v>
                </c:pt>
                <c:pt idx="31" formatCode="0">
                  <c:v>1138.194092</c:v>
                </c:pt>
                <c:pt idx="32" formatCode="0">
                  <c:v>1089.1114500000001</c:v>
                </c:pt>
                <c:pt idx="33" formatCode="0">
                  <c:v>1079.6110839999999</c:v>
                </c:pt>
                <c:pt idx="34" formatCode="0">
                  <c:v>1103.6057129999999</c:v>
                </c:pt>
                <c:pt idx="35" formatCode="0">
                  <c:v>1115.985962</c:v>
                </c:pt>
                <c:pt idx="36" formatCode="0">
                  <c:v>1103.7969969999999</c:v>
                </c:pt>
                <c:pt idx="37" formatCode="0">
                  <c:v>1072.605225</c:v>
                </c:pt>
                <c:pt idx="38" formatCode="0">
                  <c:v>1034.536865</c:v>
                </c:pt>
                <c:pt idx="39" formatCode="0">
                  <c:v>995.85894800000005</c:v>
                </c:pt>
                <c:pt idx="40" formatCode="0">
                  <c:v>965.75921600000004</c:v>
                </c:pt>
                <c:pt idx="41" formatCode="0">
                  <c:v>964.75476100000003</c:v>
                </c:pt>
                <c:pt idx="42" formatCode="0">
                  <c:v>966.61651600000005</c:v>
                </c:pt>
                <c:pt idx="43" formatCode="0">
                  <c:v>968.43872099999999</c:v>
                </c:pt>
                <c:pt idx="44" formatCode="0">
                  <c:v>959.97735599999999</c:v>
                </c:pt>
                <c:pt idx="45" formatCode="0">
                  <c:v>954.42687999999998</c:v>
                </c:pt>
                <c:pt idx="46" formatCode="0">
                  <c:v>953.20428500000003</c:v>
                </c:pt>
                <c:pt idx="47" formatCode="0">
                  <c:v>949.97863800000005</c:v>
                </c:pt>
                <c:pt idx="48" formatCode="0">
                  <c:v>942.54370100000006</c:v>
                </c:pt>
                <c:pt idx="49" formatCode="0">
                  <c:v>938.57037400000002</c:v>
                </c:pt>
                <c:pt idx="50" formatCode="0">
                  <c:v>934.79425000000003</c:v>
                </c:pt>
                <c:pt idx="51" formatCode="0">
                  <c:v>932.337219</c:v>
                </c:pt>
                <c:pt idx="52" formatCode="0">
                  <c:v>924.95245399999999</c:v>
                </c:pt>
                <c:pt idx="53" formatCode="0">
                  <c:v>922.33111599999995</c:v>
                </c:pt>
                <c:pt idx="54" formatCode="0">
                  <c:v>917.93969700000002</c:v>
                </c:pt>
                <c:pt idx="55" formatCode="0">
                  <c:v>911.66863999999998</c:v>
                </c:pt>
                <c:pt idx="56" formatCode="0">
                  <c:v>906.04718000000003</c:v>
                </c:pt>
                <c:pt idx="57" formatCode="0">
                  <c:v>903.07952899999998</c:v>
                </c:pt>
                <c:pt idx="58" formatCode="0">
                  <c:v>899.46807899999999</c:v>
                </c:pt>
                <c:pt idx="59" formatCode="0">
                  <c:v>898.64446999999996</c:v>
                </c:pt>
                <c:pt idx="60" formatCode="0">
                  <c:v>890.48431400000004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D1A-4574-82B6-50589AFE99B4}"/>
            </c:ext>
          </c:extLst>
        </c:ser>
        <c:ser>
          <c:idx val="6"/>
          <c:order val="6"/>
          <c:tx>
            <c:strRef>
              <c:f>gen_noCPPvCPP!$B$31</c:f>
              <c:strCache>
                <c:ptCount val="1"/>
                <c:pt idx="0">
                  <c:v>Petroleum CPP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gen_noCPPvCPP!$C$1:$BK$1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gen_noCPPvCPP!$C$31:$BK$31</c:f>
              <c:numCache>
                <c:formatCode>General</c:formatCode>
                <c:ptCount val="61"/>
                <c:pt idx="27" formatCode="0">
                  <c:v>18.524747999999999</c:v>
                </c:pt>
                <c:pt idx="28" formatCode="0">
                  <c:v>17.944216000000001</c:v>
                </c:pt>
                <c:pt idx="29" formatCode="0">
                  <c:v>13.750753</c:v>
                </c:pt>
                <c:pt idx="30" formatCode="0">
                  <c:v>13.411630000000001</c:v>
                </c:pt>
                <c:pt idx="31" formatCode="0">
                  <c:v>13.081460999999999</c:v>
                </c:pt>
                <c:pt idx="32" formatCode="0">
                  <c:v>12.787383</c:v>
                </c:pt>
                <c:pt idx="33" formatCode="0">
                  <c:v>12.611274</c:v>
                </c:pt>
                <c:pt idx="34" formatCode="0">
                  <c:v>12.591646000000001</c:v>
                </c:pt>
                <c:pt idx="35" formatCode="0">
                  <c:v>12.355606</c:v>
                </c:pt>
                <c:pt idx="36" formatCode="0">
                  <c:v>11.639898000000001</c:v>
                </c:pt>
                <c:pt idx="37" formatCode="0">
                  <c:v>11.048299</c:v>
                </c:pt>
                <c:pt idx="38" formatCode="0">
                  <c:v>10.427906999999999</c:v>
                </c:pt>
                <c:pt idx="39" formatCode="0">
                  <c:v>10.154374000000001</c:v>
                </c:pt>
                <c:pt idx="40" formatCode="0">
                  <c:v>9.8993839999999995</c:v>
                </c:pt>
                <c:pt idx="41" formatCode="0">
                  <c:v>9.6448239999999998</c:v>
                </c:pt>
                <c:pt idx="42" formatCode="0">
                  <c:v>9.6024799999999999</c:v>
                </c:pt>
                <c:pt idx="43" formatCode="0">
                  <c:v>9.5416349999999994</c:v>
                </c:pt>
                <c:pt idx="44" formatCode="0">
                  <c:v>9.4980519999999995</c:v>
                </c:pt>
                <c:pt idx="45" formatCode="0">
                  <c:v>9.4725719999999995</c:v>
                </c:pt>
                <c:pt idx="46" formatCode="0">
                  <c:v>9.381316</c:v>
                </c:pt>
                <c:pt idx="47" formatCode="0">
                  <c:v>9.2315299999999993</c:v>
                </c:pt>
                <c:pt idx="48" formatCode="0">
                  <c:v>8.9515910000000005</c:v>
                </c:pt>
                <c:pt idx="49" formatCode="0">
                  <c:v>8.8912209999999998</c:v>
                </c:pt>
                <c:pt idx="50" formatCode="0">
                  <c:v>8.7346360000000001</c:v>
                </c:pt>
                <c:pt idx="51" formatCode="0">
                  <c:v>8.4362279999999998</c:v>
                </c:pt>
                <c:pt idx="52" formatCode="0">
                  <c:v>8.1317780000000006</c:v>
                </c:pt>
                <c:pt idx="53" formatCode="0">
                  <c:v>7.8309699999999998</c:v>
                </c:pt>
                <c:pt idx="54" formatCode="0">
                  <c:v>7.5475770000000004</c:v>
                </c:pt>
                <c:pt idx="55" formatCode="0">
                  <c:v>7.2215559999999996</c:v>
                </c:pt>
                <c:pt idx="56" formatCode="0">
                  <c:v>7.2129890000000003</c:v>
                </c:pt>
                <c:pt idx="57" formatCode="0">
                  <c:v>7.095078</c:v>
                </c:pt>
                <c:pt idx="58" formatCode="0">
                  <c:v>7.0354809999999999</c:v>
                </c:pt>
                <c:pt idx="59" formatCode="0">
                  <c:v>7.1019180000000004</c:v>
                </c:pt>
                <c:pt idx="60" formatCode="0">
                  <c:v>7.016127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D1A-4574-82B6-50589AFE99B4}"/>
            </c:ext>
          </c:extLst>
        </c:ser>
        <c:ser>
          <c:idx val="7"/>
          <c:order val="7"/>
          <c:tx>
            <c:v>Reference w/CPP</c:v>
          </c:tx>
          <c:spPr>
            <a:ln w="2222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gen_noCPPvCPP!$C$1:$BK$1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gen_noCPPvCPP!$C$32:$BK$32</c:f>
              <c:numCache>
                <c:formatCode>General</c:formatCode>
                <c:ptCount val="61"/>
                <c:pt idx="27" formatCode="0">
                  <c:v>1256.6083980000001</c:v>
                </c:pt>
                <c:pt idx="28" formatCode="0">
                  <c:v>1328.7445070000001</c:v>
                </c:pt>
                <c:pt idx="29" formatCode="0">
                  <c:v>1418.6789550000001</c:v>
                </c:pt>
                <c:pt idx="30" formatCode="0">
                  <c:v>1368.3599850000001</c:v>
                </c:pt>
                <c:pt idx="31" formatCode="0">
                  <c:v>1368.321655</c:v>
                </c:pt>
                <c:pt idx="32" formatCode="0">
                  <c:v>1399.6845699999999</c:v>
                </c:pt>
                <c:pt idx="33" formatCode="0">
                  <c:v>1431.4945070000001</c:v>
                </c:pt>
                <c:pt idx="34" formatCode="0">
                  <c:v>1425.57251</c:v>
                </c:pt>
                <c:pt idx="35" formatCode="0">
                  <c:v>1420.731323</c:v>
                </c:pt>
                <c:pt idx="36" formatCode="0">
                  <c:v>1445.9458010000001</c:v>
                </c:pt>
                <c:pt idx="37" formatCode="0">
                  <c:v>1482.298706</c:v>
                </c:pt>
                <c:pt idx="38" formatCode="0">
                  <c:v>1534.9508060000001</c:v>
                </c:pt>
                <c:pt idx="39" formatCode="0">
                  <c:v>1582.3551030000001</c:v>
                </c:pt>
                <c:pt idx="40" formatCode="0">
                  <c:v>1612.136475</c:v>
                </c:pt>
                <c:pt idx="41" formatCode="0">
                  <c:v>1611.302124</c:v>
                </c:pt>
                <c:pt idx="42" formatCode="0">
                  <c:v>1601.7320560000001</c:v>
                </c:pt>
                <c:pt idx="43" formatCode="0">
                  <c:v>1603.2055660000001</c:v>
                </c:pt>
                <c:pt idx="44" formatCode="0">
                  <c:v>1633.9514160000001</c:v>
                </c:pt>
                <c:pt idx="45" formatCode="0">
                  <c:v>1652.6655270000001</c:v>
                </c:pt>
                <c:pt idx="46" formatCode="0">
                  <c:v>1660.574707</c:v>
                </c:pt>
                <c:pt idx="47" formatCode="0">
                  <c:v>1666.2274170000001</c:v>
                </c:pt>
                <c:pt idx="48" formatCode="0">
                  <c:v>1693.880005</c:v>
                </c:pt>
                <c:pt idx="49" formatCode="0">
                  <c:v>1719.340332</c:v>
                </c:pt>
                <c:pt idx="50" formatCode="0">
                  <c:v>1733.8583980000001</c:v>
                </c:pt>
                <c:pt idx="51" formatCode="0">
                  <c:v>1755.7617190000001</c:v>
                </c:pt>
                <c:pt idx="52" formatCode="0">
                  <c:v>1786.4350589999999</c:v>
                </c:pt>
                <c:pt idx="53" formatCode="0">
                  <c:v>1808.469971</c:v>
                </c:pt>
                <c:pt idx="54" formatCode="0">
                  <c:v>1818.0169679999999</c:v>
                </c:pt>
                <c:pt idx="55" formatCode="0">
                  <c:v>1845.9646</c:v>
                </c:pt>
                <c:pt idx="56" formatCode="0">
                  <c:v>1880.581177</c:v>
                </c:pt>
                <c:pt idx="57" formatCode="0">
                  <c:v>1911.2423100000001</c:v>
                </c:pt>
                <c:pt idx="58" formatCode="0">
                  <c:v>1935.1892089999999</c:v>
                </c:pt>
                <c:pt idx="59" formatCode="0">
                  <c:v>1953.66687</c:v>
                </c:pt>
                <c:pt idx="60" formatCode="0">
                  <c:v>1994.0439449999999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D1A-4574-82B6-50589AFE99B4}"/>
            </c:ext>
          </c:extLst>
        </c:ser>
        <c:ser>
          <c:idx val="8"/>
          <c:order val="8"/>
          <c:tx>
            <c:strRef>
              <c:f>gen_noCPPvCPP!$B$33</c:f>
              <c:strCache>
                <c:ptCount val="1"/>
                <c:pt idx="0">
                  <c:v>Nuclear Power CPP</c:v>
                </c:pt>
              </c:strCache>
            </c:strRef>
          </c:tx>
          <c:spPr>
            <a:ln w="2222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gen_noCPPvCPP!$C$1:$BK$1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gen_noCPPvCPP!$C$33:$BK$33</c:f>
              <c:numCache>
                <c:formatCode>General</c:formatCode>
                <c:ptCount val="61"/>
                <c:pt idx="27" formatCode="0">
                  <c:v>792.31762700000002</c:v>
                </c:pt>
                <c:pt idx="28" formatCode="0">
                  <c:v>797.01440400000001</c:v>
                </c:pt>
                <c:pt idx="29" formatCode="0">
                  <c:v>788.09143100000006</c:v>
                </c:pt>
                <c:pt idx="30" formatCode="0">
                  <c:v>764.65466300000003</c:v>
                </c:pt>
                <c:pt idx="31" formatCode="0">
                  <c:v>761.19397000000004</c:v>
                </c:pt>
                <c:pt idx="32" formatCode="0">
                  <c:v>763.59130900000002</c:v>
                </c:pt>
                <c:pt idx="33" formatCode="0">
                  <c:v>745.04907200000002</c:v>
                </c:pt>
                <c:pt idx="34" formatCode="0">
                  <c:v>734.456909</c:v>
                </c:pt>
                <c:pt idx="35" formatCode="0">
                  <c:v>726.79504399999996</c:v>
                </c:pt>
                <c:pt idx="36" formatCode="0">
                  <c:v>717.885132</c:v>
                </c:pt>
                <c:pt idx="37" formatCode="0">
                  <c:v>717.87335199999995</c:v>
                </c:pt>
                <c:pt idx="38" formatCode="0">
                  <c:v>716.885986</c:v>
                </c:pt>
                <c:pt idx="39" formatCode="0">
                  <c:v>714.43951400000003</c:v>
                </c:pt>
                <c:pt idx="40" formatCode="0">
                  <c:v>704.49377400000003</c:v>
                </c:pt>
                <c:pt idx="41" formatCode="0">
                  <c:v>697.18432600000006</c:v>
                </c:pt>
                <c:pt idx="42" formatCode="0">
                  <c:v>698.11706500000003</c:v>
                </c:pt>
                <c:pt idx="43" formatCode="0">
                  <c:v>686.19726600000001</c:v>
                </c:pt>
                <c:pt idx="44" formatCode="0">
                  <c:v>673.26263400000005</c:v>
                </c:pt>
                <c:pt idx="45" formatCode="0">
                  <c:v>670.68615699999998</c:v>
                </c:pt>
                <c:pt idx="46" formatCode="0">
                  <c:v>669.53576699999996</c:v>
                </c:pt>
                <c:pt idx="47" formatCode="0">
                  <c:v>668.57238800000005</c:v>
                </c:pt>
                <c:pt idx="48" formatCode="0">
                  <c:v>669.80651899999998</c:v>
                </c:pt>
                <c:pt idx="49" formatCode="0">
                  <c:v>671.97924799999998</c:v>
                </c:pt>
                <c:pt idx="50" formatCode="0">
                  <c:v>674.23913600000003</c:v>
                </c:pt>
                <c:pt idx="51" formatCode="0">
                  <c:v>674.30920400000002</c:v>
                </c:pt>
                <c:pt idx="52" formatCode="0">
                  <c:v>672.63159199999996</c:v>
                </c:pt>
                <c:pt idx="53" formatCode="0">
                  <c:v>670.95410200000003</c:v>
                </c:pt>
                <c:pt idx="54" formatCode="0">
                  <c:v>669.27856399999996</c:v>
                </c:pt>
                <c:pt idx="55" formatCode="0">
                  <c:v>663.65051300000005</c:v>
                </c:pt>
                <c:pt idx="56" formatCode="0">
                  <c:v>658.14794900000004</c:v>
                </c:pt>
                <c:pt idx="57" formatCode="0">
                  <c:v>655.00561500000003</c:v>
                </c:pt>
                <c:pt idx="58" formatCode="0">
                  <c:v>653.79614300000003</c:v>
                </c:pt>
                <c:pt idx="59" formatCode="0">
                  <c:v>653.79516599999999</c:v>
                </c:pt>
                <c:pt idx="60" formatCode="0">
                  <c:v>642.82824700000003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D1A-4574-82B6-50589AFE99B4}"/>
            </c:ext>
          </c:extLst>
        </c:ser>
        <c:ser>
          <c:idx val="9"/>
          <c:order val="9"/>
          <c:tx>
            <c:strRef>
              <c:f>gen_noCPPvCPP!$B$34</c:f>
              <c:strCache>
                <c:ptCount val="1"/>
                <c:pt idx="0">
                  <c:v>Renewable Sources CPP</c:v>
                </c:pt>
              </c:strCache>
            </c:strRef>
          </c:tx>
          <c:spPr>
            <a:ln w="2222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gen_noCPPvCPP!$C$1:$BK$1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gen_noCPPvCPP!$C$34:$BK$34</c:f>
              <c:numCache>
                <c:formatCode>General</c:formatCode>
                <c:ptCount val="61"/>
                <c:pt idx="27" formatCode="0">
                  <c:v>690.91662599999995</c:v>
                </c:pt>
                <c:pt idx="28" formatCode="0">
                  <c:v>684.39209000000005</c:v>
                </c:pt>
                <c:pt idx="29" formatCode="0">
                  <c:v>760.15783699999997</c:v>
                </c:pt>
                <c:pt idx="30" formatCode="0">
                  <c:v>862.678223</c:v>
                </c:pt>
                <c:pt idx="31" formatCode="0">
                  <c:v>934.44720500000005</c:v>
                </c:pt>
                <c:pt idx="32" formatCode="0">
                  <c:v>963.75036599999999</c:v>
                </c:pt>
                <c:pt idx="33" formatCode="0">
                  <c:v>978.80255099999999</c:v>
                </c:pt>
                <c:pt idx="34" formatCode="0">
                  <c:v>994.41815199999996</c:v>
                </c:pt>
                <c:pt idx="35" formatCode="0">
                  <c:v>1008.187134</c:v>
                </c:pt>
                <c:pt idx="36" formatCode="0">
                  <c:v>1023.021179</c:v>
                </c:pt>
                <c:pt idx="37" formatCode="0">
                  <c:v>1041.0313719999999</c:v>
                </c:pt>
                <c:pt idx="38" formatCode="0">
                  <c:v>1053.8817140000001</c:v>
                </c:pt>
                <c:pt idx="39" formatCode="0">
                  <c:v>1071.9798579999999</c:v>
                </c:pt>
                <c:pt idx="40" formatCode="0">
                  <c:v>1098.51062</c:v>
                </c:pt>
                <c:pt idx="41" formatCode="0">
                  <c:v>1130.4449460000001</c:v>
                </c:pt>
                <c:pt idx="42" formatCode="0">
                  <c:v>1162.11499</c:v>
                </c:pt>
                <c:pt idx="43" formatCode="0">
                  <c:v>1199.5764160000001</c:v>
                </c:pt>
                <c:pt idx="44" formatCode="0">
                  <c:v>1223.5479740000001</c:v>
                </c:pt>
                <c:pt idx="45" formatCode="0">
                  <c:v>1249.24585</c:v>
                </c:pt>
                <c:pt idx="46" formatCode="0">
                  <c:v>1282.386841</c:v>
                </c:pt>
                <c:pt idx="47" formatCode="0">
                  <c:v>1322.178711</c:v>
                </c:pt>
                <c:pt idx="48" formatCode="0">
                  <c:v>1345.598755</c:v>
                </c:pt>
                <c:pt idx="49" formatCode="0">
                  <c:v>1365.306763</c:v>
                </c:pt>
                <c:pt idx="50" formatCode="0">
                  <c:v>1393.4157709999999</c:v>
                </c:pt>
                <c:pt idx="51" formatCode="0">
                  <c:v>1418.4681399999999</c:v>
                </c:pt>
                <c:pt idx="52" formatCode="0">
                  <c:v>1441.1594239999999</c:v>
                </c:pt>
                <c:pt idx="53" formatCode="0">
                  <c:v>1469.286865</c:v>
                </c:pt>
                <c:pt idx="54" formatCode="0">
                  <c:v>1513.166626</c:v>
                </c:pt>
                <c:pt idx="55" formatCode="0">
                  <c:v>1543.7246090000001</c:v>
                </c:pt>
                <c:pt idx="56" formatCode="0">
                  <c:v>1568.612427</c:v>
                </c:pt>
                <c:pt idx="57" formatCode="0">
                  <c:v>1595.317749</c:v>
                </c:pt>
                <c:pt idx="58" formatCode="0">
                  <c:v>1627.320068</c:v>
                </c:pt>
                <c:pt idx="59" formatCode="0">
                  <c:v>1662.8283690000001</c:v>
                </c:pt>
                <c:pt idx="60" formatCode="0">
                  <c:v>1697.0061040000001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D1A-4574-82B6-50589AFE9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0007472"/>
        <c:axId val="260008032"/>
      </c:lineChart>
      <c:catAx>
        <c:axId val="26000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00803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26000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007472"/>
        <c:crossesAt val="28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DF2A47-A71E-4350-B6A7-8C11D35BFAFE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85CC4776-8284-4793-87E9-48C330B044C4}">
      <dgm:prSet phldrT="[טקסט]"/>
      <dgm:spPr/>
      <dgm:t>
        <a:bodyPr/>
        <a:lstStyle/>
        <a:p>
          <a:pPr rtl="1"/>
          <a:r>
            <a:rPr lang="he-IL" b="1" dirty="0"/>
            <a:t>ביטחון לאומי</a:t>
          </a:r>
        </a:p>
      </dgm:t>
    </dgm:pt>
    <dgm:pt modelId="{EFD52162-0978-455C-8608-EA56BA0293A3}" type="parTrans" cxnId="{714DA8FA-02C6-4898-8F68-7C3A17DDB92F}">
      <dgm:prSet/>
      <dgm:spPr/>
      <dgm:t>
        <a:bodyPr/>
        <a:lstStyle/>
        <a:p>
          <a:pPr rtl="1"/>
          <a:endParaRPr lang="he-IL"/>
        </a:p>
      </dgm:t>
    </dgm:pt>
    <dgm:pt modelId="{ECD8E95C-A316-4B13-996C-6BDF5F94ED2D}" type="sibTrans" cxnId="{714DA8FA-02C6-4898-8F68-7C3A17DDB92F}">
      <dgm:prSet/>
      <dgm:spPr/>
      <dgm:t>
        <a:bodyPr/>
        <a:lstStyle/>
        <a:p>
          <a:pPr rtl="1"/>
          <a:endParaRPr lang="he-IL"/>
        </a:p>
      </dgm:t>
    </dgm:pt>
    <dgm:pt modelId="{3CCA654D-9E39-412B-8988-76E519E4EB4C}" type="pres">
      <dgm:prSet presAssocID="{F0DF2A47-A71E-4350-B6A7-8C11D35BFA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1B64D2C-6B49-4672-950B-4E369788A6C5}" type="pres">
      <dgm:prSet presAssocID="{85CC4776-8284-4793-87E9-48C330B044C4}" presName="hierRoot1" presStyleCnt="0">
        <dgm:presLayoutVars>
          <dgm:hierBranch val="init"/>
        </dgm:presLayoutVars>
      </dgm:prSet>
      <dgm:spPr/>
    </dgm:pt>
    <dgm:pt modelId="{C7793CB4-8422-4B60-A1C7-EDB79D1DCDE9}" type="pres">
      <dgm:prSet presAssocID="{85CC4776-8284-4793-87E9-48C330B044C4}" presName="rootComposite1" presStyleCnt="0"/>
      <dgm:spPr/>
    </dgm:pt>
    <dgm:pt modelId="{FECDCE72-2DEE-4BDC-89DF-46928C90D55A}" type="pres">
      <dgm:prSet presAssocID="{85CC4776-8284-4793-87E9-48C330B044C4}" presName="rootText1" presStyleLbl="node0" presStyleIdx="0" presStyleCnt="1" custLinFactNeighborX="-922" custLinFactNeighborY="-15940">
        <dgm:presLayoutVars>
          <dgm:chPref val="3"/>
        </dgm:presLayoutVars>
      </dgm:prSet>
      <dgm:spPr/>
    </dgm:pt>
    <dgm:pt modelId="{77B78EBB-1F1A-4DFA-8AE1-4075E957885A}" type="pres">
      <dgm:prSet presAssocID="{85CC4776-8284-4793-87E9-48C330B044C4}" presName="rootConnector1" presStyleLbl="node1" presStyleIdx="0" presStyleCnt="0"/>
      <dgm:spPr/>
    </dgm:pt>
    <dgm:pt modelId="{801316DB-CB6E-4180-9C34-819A8ACBCD60}" type="pres">
      <dgm:prSet presAssocID="{85CC4776-8284-4793-87E9-48C330B044C4}" presName="hierChild2" presStyleCnt="0"/>
      <dgm:spPr/>
    </dgm:pt>
    <dgm:pt modelId="{6C5F663D-91BE-4CAD-B4CD-90301C3746D9}" type="pres">
      <dgm:prSet presAssocID="{85CC4776-8284-4793-87E9-48C330B044C4}" presName="hierChild3" presStyleCnt="0"/>
      <dgm:spPr/>
    </dgm:pt>
  </dgm:ptLst>
  <dgm:cxnLst>
    <dgm:cxn modelId="{343F7AA7-7A11-46C2-B7FD-54EB7226D38C}" type="presOf" srcId="{F0DF2A47-A71E-4350-B6A7-8C11D35BFAFE}" destId="{3CCA654D-9E39-412B-8988-76E519E4EB4C}" srcOrd="0" destOrd="0" presId="urn:microsoft.com/office/officeart/2005/8/layout/orgChart1"/>
    <dgm:cxn modelId="{124381C6-82BB-45B4-AD8D-31D5C5E6524E}" type="presOf" srcId="{85CC4776-8284-4793-87E9-48C330B044C4}" destId="{77B78EBB-1F1A-4DFA-8AE1-4075E957885A}" srcOrd="1" destOrd="0" presId="urn:microsoft.com/office/officeart/2005/8/layout/orgChart1"/>
    <dgm:cxn modelId="{31B678CB-0CEE-49C4-A540-28C006C006FB}" type="presOf" srcId="{85CC4776-8284-4793-87E9-48C330B044C4}" destId="{FECDCE72-2DEE-4BDC-89DF-46928C90D55A}" srcOrd="0" destOrd="0" presId="urn:microsoft.com/office/officeart/2005/8/layout/orgChart1"/>
    <dgm:cxn modelId="{714DA8FA-02C6-4898-8F68-7C3A17DDB92F}" srcId="{F0DF2A47-A71E-4350-B6A7-8C11D35BFAFE}" destId="{85CC4776-8284-4793-87E9-48C330B044C4}" srcOrd="0" destOrd="0" parTransId="{EFD52162-0978-455C-8608-EA56BA0293A3}" sibTransId="{ECD8E95C-A316-4B13-996C-6BDF5F94ED2D}"/>
    <dgm:cxn modelId="{1A204BF8-3E14-4907-9248-12EFEAE99B35}" type="presParOf" srcId="{3CCA654D-9E39-412B-8988-76E519E4EB4C}" destId="{E1B64D2C-6B49-4672-950B-4E369788A6C5}" srcOrd="0" destOrd="0" presId="urn:microsoft.com/office/officeart/2005/8/layout/orgChart1"/>
    <dgm:cxn modelId="{B509874C-C155-4608-BB60-B5F7EC77881F}" type="presParOf" srcId="{E1B64D2C-6B49-4672-950B-4E369788A6C5}" destId="{C7793CB4-8422-4B60-A1C7-EDB79D1DCDE9}" srcOrd="0" destOrd="0" presId="urn:microsoft.com/office/officeart/2005/8/layout/orgChart1"/>
    <dgm:cxn modelId="{51A7353A-3BE9-4B14-A697-506E94F9C768}" type="presParOf" srcId="{C7793CB4-8422-4B60-A1C7-EDB79D1DCDE9}" destId="{FECDCE72-2DEE-4BDC-89DF-46928C90D55A}" srcOrd="0" destOrd="0" presId="urn:microsoft.com/office/officeart/2005/8/layout/orgChart1"/>
    <dgm:cxn modelId="{7F337402-48A1-4368-9775-3654DDDF99F4}" type="presParOf" srcId="{C7793CB4-8422-4B60-A1C7-EDB79D1DCDE9}" destId="{77B78EBB-1F1A-4DFA-8AE1-4075E957885A}" srcOrd="1" destOrd="0" presId="urn:microsoft.com/office/officeart/2005/8/layout/orgChart1"/>
    <dgm:cxn modelId="{278DF0FE-8F64-4244-8B83-A1B950843713}" type="presParOf" srcId="{E1B64D2C-6B49-4672-950B-4E369788A6C5}" destId="{801316DB-CB6E-4180-9C34-819A8ACBCD60}" srcOrd="1" destOrd="0" presId="urn:microsoft.com/office/officeart/2005/8/layout/orgChart1"/>
    <dgm:cxn modelId="{14B9C472-16ED-45DD-9A35-BCD8F1D58487}" type="presParOf" srcId="{E1B64D2C-6B49-4672-950B-4E369788A6C5}" destId="{6C5F663D-91BE-4CAD-B4CD-90301C3746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DF2A47-A71E-4350-B6A7-8C11D35BFAFE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85CC4776-8284-4793-87E9-48C330B044C4}">
      <dgm:prSet phldrT="[טקסט]" custT="1"/>
      <dgm:spPr/>
      <dgm:t>
        <a:bodyPr/>
        <a:lstStyle/>
        <a:p>
          <a:pPr rtl="1"/>
          <a:r>
            <a:rPr lang="he-IL" sz="3200" b="1" dirty="0"/>
            <a:t>ביטחון לאומי</a:t>
          </a:r>
        </a:p>
      </dgm:t>
    </dgm:pt>
    <dgm:pt modelId="{EFD52162-0978-455C-8608-EA56BA0293A3}" type="parTrans" cxnId="{714DA8FA-02C6-4898-8F68-7C3A17DDB92F}">
      <dgm:prSet/>
      <dgm:spPr/>
      <dgm:t>
        <a:bodyPr/>
        <a:lstStyle/>
        <a:p>
          <a:pPr rtl="1"/>
          <a:endParaRPr lang="he-IL"/>
        </a:p>
      </dgm:t>
    </dgm:pt>
    <dgm:pt modelId="{ECD8E95C-A316-4B13-996C-6BDF5F94ED2D}" type="sibTrans" cxnId="{714DA8FA-02C6-4898-8F68-7C3A17DDB92F}">
      <dgm:prSet/>
      <dgm:spPr/>
      <dgm:t>
        <a:bodyPr/>
        <a:lstStyle/>
        <a:p>
          <a:pPr rtl="1"/>
          <a:endParaRPr lang="he-IL"/>
        </a:p>
      </dgm:t>
    </dgm:pt>
    <dgm:pt modelId="{A43091AC-6EB9-4F95-9729-A0D9B0894E95}">
      <dgm:prSet phldrT="[טקסט]"/>
      <dgm:spPr/>
      <dgm:t>
        <a:bodyPr/>
        <a:lstStyle/>
        <a:p>
          <a:pPr rtl="1"/>
          <a:r>
            <a:rPr lang="he-IL" b="1" dirty="0"/>
            <a:t>מדיניות פנים ובטחון פנים</a:t>
          </a:r>
        </a:p>
      </dgm:t>
    </dgm:pt>
    <dgm:pt modelId="{71243B76-C676-49F2-9780-4D0EDFC806DB}" type="parTrans" cxnId="{FAA7C114-F01E-4EB0-A18E-82B33EDB700C}">
      <dgm:prSet/>
      <dgm:spPr/>
      <dgm:t>
        <a:bodyPr/>
        <a:lstStyle/>
        <a:p>
          <a:pPr rtl="1"/>
          <a:endParaRPr lang="he-IL"/>
        </a:p>
      </dgm:t>
    </dgm:pt>
    <dgm:pt modelId="{AFCC1E9F-DE3E-4999-8935-EE959976AAAB}" type="sibTrans" cxnId="{FAA7C114-F01E-4EB0-A18E-82B33EDB700C}">
      <dgm:prSet/>
      <dgm:spPr/>
      <dgm:t>
        <a:bodyPr/>
        <a:lstStyle/>
        <a:p>
          <a:pPr rtl="1"/>
          <a:endParaRPr lang="he-IL"/>
        </a:p>
      </dgm:t>
    </dgm:pt>
    <dgm:pt modelId="{B981838A-A6E1-407B-8E0F-B0597B0A7F6B}">
      <dgm:prSet phldrT="[טקסט]"/>
      <dgm:spPr/>
      <dgm:t>
        <a:bodyPr/>
        <a:lstStyle/>
        <a:p>
          <a:pPr rtl="1"/>
          <a:r>
            <a:rPr lang="he-IL" b="1" dirty="0"/>
            <a:t>מדיניות ביטחון</a:t>
          </a:r>
        </a:p>
      </dgm:t>
    </dgm:pt>
    <dgm:pt modelId="{5C8567EC-AC87-4654-9E50-F12D2A953527}" type="parTrans" cxnId="{9E6CE2EC-D071-45B3-816E-0242D3F98C2B}">
      <dgm:prSet/>
      <dgm:spPr/>
      <dgm:t>
        <a:bodyPr/>
        <a:lstStyle/>
        <a:p>
          <a:pPr rtl="1"/>
          <a:endParaRPr lang="he-IL"/>
        </a:p>
      </dgm:t>
    </dgm:pt>
    <dgm:pt modelId="{5A3E2939-DCF2-4806-9376-065DBD867E91}" type="sibTrans" cxnId="{9E6CE2EC-D071-45B3-816E-0242D3F98C2B}">
      <dgm:prSet/>
      <dgm:spPr/>
      <dgm:t>
        <a:bodyPr/>
        <a:lstStyle/>
        <a:p>
          <a:pPr rtl="1"/>
          <a:endParaRPr lang="he-IL"/>
        </a:p>
      </dgm:t>
    </dgm:pt>
    <dgm:pt modelId="{49719781-8FD2-47AD-A01D-5779AFB7A69A}">
      <dgm:prSet custT="1"/>
      <dgm:spPr/>
      <dgm:t>
        <a:bodyPr/>
        <a:lstStyle/>
        <a:p>
          <a:pPr rtl="1"/>
          <a:r>
            <a:rPr lang="he-IL" sz="2800" b="1" dirty="0">
              <a:solidFill>
                <a:srgbClr val="FF0000"/>
              </a:solidFill>
            </a:rPr>
            <a:t>מדיניות חוץ</a:t>
          </a:r>
        </a:p>
      </dgm:t>
    </dgm:pt>
    <dgm:pt modelId="{A549CE8E-1C80-4D1F-BFD7-330A4464F8CE}" type="parTrans" cxnId="{8985F285-AD17-4624-975D-0C8F8149A95D}">
      <dgm:prSet/>
      <dgm:spPr/>
      <dgm:t>
        <a:bodyPr/>
        <a:lstStyle/>
        <a:p>
          <a:pPr rtl="1"/>
          <a:endParaRPr lang="he-IL"/>
        </a:p>
      </dgm:t>
    </dgm:pt>
    <dgm:pt modelId="{43F9D76A-AD9F-4F0D-823F-70EB4B8B7F5A}" type="sibTrans" cxnId="{8985F285-AD17-4624-975D-0C8F8149A95D}">
      <dgm:prSet/>
      <dgm:spPr/>
      <dgm:t>
        <a:bodyPr/>
        <a:lstStyle/>
        <a:p>
          <a:pPr rtl="1"/>
          <a:endParaRPr lang="he-IL"/>
        </a:p>
      </dgm:t>
    </dgm:pt>
    <dgm:pt modelId="{A21914ED-6B09-47C7-81A1-3C96ECEFDD22}">
      <dgm:prSet/>
      <dgm:spPr/>
      <dgm:t>
        <a:bodyPr/>
        <a:lstStyle/>
        <a:p>
          <a:pPr rtl="1"/>
          <a:r>
            <a:rPr lang="he-IL" b="1" dirty="0"/>
            <a:t>מדיניות כלכלית-חברתית</a:t>
          </a:r>
        </a:p>
      </dgm:t>
    </dgm:pt>
    <dgm:pt modelId="{C308D816-0E13-4F15-8D19-464CB1D6EF99}" type="parTrans" cxnId="{BF7605F5-86EE-4DA2-8694-B3C37AC919AA}">
      <dgm:prSet/>
      <dgm:spPr/>
      <dgm:t>
        <a:bodyPr/>
        <a:lstStyle/>
        <a:p>
          <a:pPr rtl="1"/>
          <a:endParaRPr lang="he-IL"/>
        </a:p>
      </dgm:t>
    </dgm:pt>
    <dgm:pt modelId="{C1048133-5A3E-4F11-9782-0DAD48BEE53B}" type="sibTrans" cxnId="{BF7605F5-86EE-4DA2-8694-B3C37AC919AA}">
      <dgm:prSet/>
      <dgm:spPr/>
      <dgm:t>
        <a:bodyPr/>
        <a:lstStyle/>
        <a:p>
          <a:pPr rtl="1"/>
          <a:endParaRPr lang="he-IL"/>
        </a:p>
      </dgm:t>
    </dgm:pt>
    <dgm:pt modelId="{3CCA654D-9E39-412B-8988-76E519E4EB4C}" type="pres">
      <dgm:prSet presAssocID="{F0DF2A47-A71E-4350-B6A7-8C11D35BFA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1B64D2C-6B49-4672-950B-4E369788A6C5}" type="pres">
      <dgm:prSet presAssocID="{85CC4776-8284-4793-87E9-48C330B044C4}" presName="hierRoot1" presStyleCnt="0">
        <dgm:presLayoutVars>
          <dgm:hierBranch val="init"/>
        </dgm:presLayoutVars>
      </dgm:prSet>
      <dgm:spPr/>
    </dgm:pt>
    <dgm:pt modelId="{C7793CB4-8422-4B60-A1C7-EDB79D1DCDE9}" type="pres">
      <dgm:prSet presAssocID="{85CC4776-8284-4793-87E9-48C330B044C4}" presName="rootComposite1" presStyleCnt="0"/>
      <dgm:spPr/>
    </dgm:pt>
    <dgm:pt modelId="{FECDCE72-2DEE-4BDC-89DF-46928C90D55A}" type="pres">
      <dgm:prSet presAssocID="{85CC4776-8284-4793-87E9-48C330B044C4}" presName="rootText1" presStyleLbl="node0" presStyleIdx="0" presStyleCnt="1" custScaleX="131319" custScaleY="154921">
        <dgm:presLayoutVars>
          <dgm:chPref val="3"/>
        </dgm:presLayoutVars>
      </dgm:prSet>
      <dgm:spPr/>
    </dgm:pt>
    <dgm:pt modelId="{77B78EBB-1F1A-4DFA-8AE1-4075E957885A}" type="pres">
      <dgm:prSet presAssocID="{85CC4776-8284-4793-87E9-48C330B044C4}" presName="rootConnector1" presStyleLbl="node1" presStyleIdx="0" presStyleCnt="0"/>
      <dgm:spPr/>
    </dgm:pt>
    <dgm:pt modelId="{801316DB-CB6E-4180-9C34-819A8ACBCD60}" type="pres">
      <dgm:prSet presAssocID="{85CC4776-8284-4793-87E9-48C330B044C4}" presName="hierChild2" presStyleCnt="0"/>
      <dgm:spPr/>
    </dgm:pt>
    <dgm:pt modelId="{9F09DDC7-BAA4-41B6-AB05-04659E215D86}" type="pres">
      <dgm:prSet presAssocID="{C308D816-0E13-4F15-8D19-464CB1D6EF99}" presName="Name37" presStyleLbl="parChTrans1D2" presStyleIdx="0" presStyleCnt="4"/>
      <dgm:spPr/>
    </dgm:pt>
    <dgm:pt modelId="{E384A672-CBD4-49CE-98B5-3D9A3FCC7A81}" type="pres">
      <dgm:prSet presAssocID="{A21914ED-6B09-47C7-81A1-3C96ECEFDD22}" presName="hierRoot2" presStyleCnt="0">
        <dgm:presLayoutVars>
          <dgm:hierBranch val="init"/>
        </dgm:presLayoutVars>
      </dgm:prSet>
      <dgm:spPr/>
    </dgm:pt>
    <dgm:pt modelId="{92154095-F80E-4D79-9766-23C95F508603}" type="pres">
      <dgm:prSet presAssocID="{A21914ED-6B09-47C7-81A1-3C96ECEFDD22}" presName="rootComposite" presStyleCnt="0"/>
      <dgm:spPr/>
    </dgm:pt>
    <dgm:pt modelId="{DC59DFD0-9C7F-40F5-BBA4-DEDDA8E2B548}" type="pres">
      <dgm:prSet presAssocID="{A21914ED-6B09-47C7-81A1-3C96ECEFDD22}" presName="rootText" presStyleLbl="node2" presStyleIdx="0" presStyleCnt="4">
        <dgm:presLayoutVars>
          <dgm:chPref val="3"/>
        </dgm:presLayoutVars>
      </dgm:prSet>
      <dgm:spPr/>
    </dgm:pt>
    <dgm:pt modelId="{40451830-F487-4895-94AC-17623362E486}" type="pres">
      <dgm:prSet presAssocID="{A21914ED-6B09-47C7-81A1-3C96ECEFDD22}" presName="rootConnector" presStyleLbl="node2" presStyleIdx="0" presStyleCnt="4"/>
      <dgm:spPr/>
    </dgm:pt>
    <dgm:pt modelId="{1274F146-2BB1-461E-9A68-28AE68BC71A8}" type="pres">
      <dgm:prSet presAssocID="{A21914ED-6B09-47C7-81A1-3C96ECEFDD22}" presName="hierChild4" presStyleCnt="0"/>
      <dgm:spPr/>
    </dgm:pt>
    <dgm:pt modelId="{1B9BB8CA-C4DD-400B-AD97-92FD4EAD195B}" type="pres">
      <dgm:prSet presAssocID="{A21914ED-6B09-47C7-81A1-3C96ECEFDD22}" presName="hierChild5" presStyleCnt="0"/>
      <dgm:spPr/>
    </dgm:pt>
    <dgm:pt modelId="{EAE88E98-E78A-4E83-809F-7644A008D029}" type="pres">
      <dgm:prSet presAssocID="{71243B76-C676-49F2-9780-4D0EDFC806DB}" presName="Name37" presStyleLbl="parChTrans1D2" presStyleIdx="1" presStyleCnt="4"/>
      <dgm:spPr/>
    </dgm:pt>
    <dgm:pt modelId="{133077B8-B47D-4CF4-91B4-9BCD0E64FEF6}" type="pres">
      <dgm:prSet presAssocID="{A43091AC-6EB9-4F95-9729-A0D9B0894E95}" presName="hierRoot2" presStyleCnt="0">
        <dgm:presLayoutVars>
          <dgm:hierBranch val="init"/>
        </dgm:presLayoutVars>
      </dgm:prSet>
      <dgm:spPr/>
    </dgm:pt>
    <dgm:pt modelId="{3DFEDA39-877A-403E-8280-282E88BC71B7}" type="pres">
      <dgm:prSet presAssocID="{A43091AC-6EB9-4F95-9729-A0D9B0894E95}" presName="rootComposite" presStyleCnt="0"/>
      <dgm:spPr/>
    </dgm:pt>
    <dgm:pt modelId="{EA9CF70F-38E9-4C33-991B-A37A1FFD84EB}" type="pres">
      <dgm:prSet presAssocID="{A43091AC-6EB9-4F95-9729-A0D9B0894E95}" presName="rootText" presStyleLbl="node2" presStyleIdx="1" presStyleCnt="4">
        <dgm:presLayoutVars>
          <dgm:chPref val="3"/>
        </dgm:presLayoutVars>
      </dgm:prSet>
      <dgm:spPr/>
    </dgm:pt>
    <dgm:pt modelId="{2764613A-2371-4CEC-BC44-6CEFEB40EE6F}" type="pres">
      <dgm:prSet presAssocID="{A43091AC-6EB9-4F95-9729-A0D9B0894E95}" presName="rootConnector" presStyleLbl="node2" presStyleIdx="1" presStyleCnt="4"/>
      <dgm:spPr/>
    </dgm:pt>
    <dgm:pt modelId="{07DC95CB-8037-4F6F-BF3F-5E5E281D084A}" type="pres">
      <dgm:prSet presAssocID="{A43091AC-6EB9-4F95-9729-A0D9B0894E95}" presName="hierChild4" presStyleCnt="0"/>
      <dgm:spPr/>
    </dgm:pt>
    <dgm:pt modelId="{42A4EFDF-A5BE-47FE-8E47-F463346D3766}" type="pres">
      <dgm:prSet presAssocID="{A43091AC-6EB9-4F95-9729-A0D9B0894E95}" presName="hierChild5" presStyleCnt="0"/>
      <dgm:spPr/>
    </dgm:pt>
    <dgm:pt modelId="{EF1E5FFD-1A80-434A-8D7A-5453FA69BF46}" type="pres">
      <dgm:prSet presAssocID="{A549CE8E-1C80-4D1F-BFD7-330A4464F8CE}" presName="Name37" presStyleLbl="parChTrans1D2" presStyleIdx="2" presStyleCnt="4"/>
      <dgm:spPr/>
    </dgm:pt>
    <dgm:pt modelId="{A6A9893A-1C19-4C2B-BB4E-F47E59E6F9D9}" type="pres">
      <dgm:prSet presAssocID="{49719781-8FD2-47AD-A01D-5779AFB7A69A}" presName="hierRoot2" presStyleCnt="0">
        <dgm:presLayoutVars>
          <dgm:hierBranch val="init"/>
        </dgm:presLayoutVars>
      </dgm:prSet>
      <dgm:spPr/>
    </dgm:pt>
    <dgm:pt modelId="{2B53B618-16A5-430C-94F3-E9CA14A57938}" type="pres">
      <dgm:prSet presAssocID="{49719781-8FD2-47AD-A01D-5779AFB7A69A}" presName="rootComposite" presStyleCnt="0"/>
      <dgm:spPr/>
    </dgm:pt>
    <dgm:pt modelId="{906BDE0B-68CE-4E20-9377-0FD1E454D2BC}" type="pres">
      <dgm:prSet presAssocID="{49719781-8FD2-47AD-A01D-5779AFB7A69A}" presName="rootText" presStyleLbl="node2" presStyleIdx="2" presStyleCnt="4">
        <dgm:presLayoutVars>
          <dgm:chPref val="3"/>
        </dgm:presLayoutVars>
      </dgm:prSet>
      <dgm:spPr/>
    </dgm:pt>
    <dgm:pt modelId="{B091F3F4-AADE-4ADD-84B6-10F880FCAE73}" type="pres">
      <dgm:prSet presAssocID="{49719781-8FD2-47AD-A01D-5779AFB7A69A}" presName="rootConnector" presStyleLbl="node2" presStyleIdx="2" presStyleCnt="4"/>
      <dgm:spPr/>
    </dgm:pt>
    <dgm:pt modelId="{F61EBD8A-A2EF-4C73-90AA-68D83D46C4FF}" type="pres">
      <dgm:prSet presAssocID="{49719781-8FD2-47AD-A01D-5779AFB7A69A}" presName="hierChild4" presStyleCnt="0"/>
      <dgm:spPr/>
    </dgm:pt>
    <dgm:pt modelId="{2CDF1D22-E1D4-4A21-ACA9-AD2F5099D316}" type="pres">
      <dgm:prSet presAssocID="{49719781-8FD2-47AD-A01D-5779AFB7A69A}" presName="hierChild5" presStyleCnt="0"/>
      <dgm:spPr/>
    </dgm:pt>
    <dgm:pt modelId="{41E5F3C4-965C-4E96-ACA9-41C98FB6FD89}" type="pres">
      <dgm:prSet presAssocID="{5C8567EC-AC87-4654-9E50-F12D2A953527}" presName="Name37" presStyleLbl="parChTrans1D2" presStyleIdx="3" presStyleCnt="4"/>
      <dgm:spPr/>
    </dgm:pt>
    <dgm:pt modelId="{C150DA84-7E13-48C0-BA0E-22928631FDC7}" type="pres">
      <dgm:prSet presAssocID="{B981838A-A6E1-407B-8E0F-B0597B0A7F6B}" presName="hierRoot2" presStyleCnt="0">
        <dgm:presLayoutVars>
          <dgm:hierBranch val="init"/>
        </dgm:presLayoutVars>
      </dgm:prSet>
      <dgm:spPr/>
    </dgm:pt>
    <dgm:pt modelId="{C862E6AB-7FBB-4293-8DF2-AF182C9A403B}" type="pres">
      <dgm:prSet presAssocID="{B981838A-A6E1-407B-8E0F-B0597B0A7F6B}" presName="rootComposite" presStyleCnt="0"/>
      <dgm:spPr/>
    </dgm:pt>
    <dgm:pt modelId="{CFE48AC4-2D61-45E9-AA04-8C032049418B}" type="pres">
      <dgm:prSet presAssocID="{B981838A-A6E1-407B-8E0F-B0597B0A7F6B}" presName="rootText" presStyleLbl="node2" presStyleIdx="3" presStyleCnt="4">
        <dgm:presLayoutVars>
          <dgm:chPref val="3"/>
        </dgm:presLayoutVars>
      </dgm:prSet>
      <dgm:spPr/>
    </dgm:pt>
    <dgm:pt modelId="{16577631-D117-4D53-81C9-FC108F73AC2D}" type="pres">
      <dgm:prSet presAssocID="{B981838A-A6E1-407B-8E0F-B0597B0A7F6B}" presName="rootConnector" presStyleLbl="node2" presStyleIdx="3" presStyleCnt="4"/>
      <dgm:spPr/>
    </dgm:pt>
    <dgm:pt modelId="{70EC5E2F-9905-4C6F-94A8-EA28C1FB0548}" type="pres">
      <dgm:prSet presAssocID="{B981838A-A6E1-407B-8E0F-B0597B0A7F6B}" presName="hierChild4" presStyleCnt="0"/>
      <dgm:spPr/>
    </dgm:pt>
    <dgm:pt modelId="{01AC39FC-D5BC-406D-BEEE-E4B7992EBCFD}" type="pres">
      <dgm:prSet presAssocID="{B981838A-A6E1-407B-8E0F-B0597B0A7F6B}" presName="hierChild5" presStyleCnt="0"/>
      <dgm:spPr/>
    </dgm:pt>
    <dgm:pt modelId="{6C5F663D-91BE-4CAD-B4CD-90301C3746D9}" type="pres">
      <dgm:prSet presAssocID="{85CC4776-8284-4793-87E9-48C330B044C4}" presName="hierChild3" presStyleCnt="0"/>
      <dgm:spPr/>
    </dgm:pt>
  </dgm:ptLst>
  <dgm:cxnLst>
    <dgm:cxn modelId="{F629C401-A619-48E8-9AD2-52F4CDB440C5}" type="presOf" srcId="{A43091AC-6EB9-4F95-9729-A0D9B0894E95}" destId="{2764613A-2371-4CEC-BC44-6CEFEB40EE6F}" srcOrd="1" destOrd="0" presId="urn:microsoft.com/office/officeart/2005/8/layout/orgChart1"/>
    <dgm:cxn modelId="{FAA7C114-F01E-4EB0-A18E-82B33EDB700C}" srcId="{85CC4776-8284-4793-87E9-48C330B044C4}" destId="{A43091AC-6EB9-4F95-9729-A0D9B0894E95}" srcOrd="1" destOrd="0" parTransId="{71243B76-C676-49F2-9780-4D0EDFC806DB}" sibTransId="{AFCC1E9F-DE3E-4999-8935-EE959976AAAB}"/>
    <dgm:cxn modelId="{F9634A66-3CC4-40B7-9B45-833DC0B374AF}" type="presOf" srcId="{5C8567EC-AC87-4654-9E50-F12D2A953527}" destId="{41E5F3C4-965C-4E96-ACA9-41C98FB6FD89}" srcOrd="0" destOrd="0" presId="urn:microsoft.com/office/officeart/2005/8/layout/orgChart1"/>
    <dgm:cxn modelId="{94194B48-F3A3-49F2-B201-4530AB1FF0D0}" type="presOf" srcId="{A549CE8E-1C80-4D1F-BFD7-330A4464F8CE}" destId="{EF1E5FFD-1A80-434A-8D7A-5453FA69BF46}" srcOrd="0" destOrd="0" presId="urn:microsoft.com/office/officeart/2005/8/layout/orgChart1"/>
    <dgm:cxn modelId="{94B6A64B-DA9F-47AE-823E-A49DF20DB47B}" type="presOf" srcId="{A43091AC-6EB9-4F95-9729-A0D9B0894E95}" destId="{EA9CF70F-38E9-4C33-991B-A37A1FFD84EB}" srcOrd="0" destOrd="0" presId="urn:microsoft.com/office/officeart/2005/8/layout/orgChart1"/>
    <dgm:cxn modelId="{BF78C456-FC49-4F6D-9A3B-896F36C7C234}" type="presOf" srcId="{71243B76-C676-49F2-9780-4D0EDFC806DB}" destId="{EAE88E98-E78A-4E83-809F-7644A008D029}" srcOrd="0" destOrd="0" presId="urn:microsoft.com/office/officeart/2005/8/layout/orgChart1"/>
    <dgm:cxn modelId="{B5DFCC5A-C681-4A89-AEAF-3BD7A649EEAC}" type="presOf" srcId="{F0DF2A47-A71E-4350-B6A7-8C11D35BFAFE}" destId="{3CCA654D-9E39-412B-8988-76E519E4EB4C}" srcOrd="0" destOrd="0" presId="urn:microsoft.com/office/officeart/2005/8/layout/orgChart1"/>
    <dgm:cxn modelId="{9A483B83-98C1-4EDB-8B34-60D2521449C7}" type="presOf" srcId="{C308D816-0E13-4F15-8D19-464CB1D6EF99}" destId="{9F09DDC7-BAA4-41B6-AB05-04659E215D86}" srcOrd="0" destOrd="0" presId="urn:microsoft.com/office/officeart/2005/8/layout/orgChart1"/>
    <dgm:cxn modelId="{8985F285-AD17-4624-975D-0C8F8149A95D}" srcId="{85CC4776-8284-4793-87E9-48C330B044C4}" destId="{49719781-8FD2-47AD-A01D-5779AFB7A69A}" srcOrd="2" destOrd="0" parTransId="{A549CE8E-1C80-4D1F-BFD7-330A4464F8CE}" sibTransId="{43F9D76A-AD9F-4F0D-823F-70EB4B8B7F5A}"/>
    <dgm:cxn modelId="{F8FBD397-ED99-401D-A360-E6E1E0A19DD4}" type="presOf" srcId="{85CC4776-8284-4793-87E9-48C330B044C4}" destId="{77B78EBB-1F1A-4DFA-8AE1-4075E957885A}" srcOrd="1" destOrd="0" presId="urn:microsoft.com/office/officeart/2005/8/layout/orgChart1"/>
    <dgm:cxn modelId="{F68495AA-E4A9-4243-8EE7-A43EFF36AF6B}" type="presOf" srcId="{A21914ED-6B09-47C7-81A1-3C96ECEFDD22}" destId="{40451830-F487-4895-94AC-17623362E486}" srcOrd="1" destOrd="0" presId="urn:microsoft.com/office/officeart/2005/8/layout/orgChart1"/>
    <dgm:cxn modelId="{9C3DF3B0-06FE-4137-A3DF-AD9DCF9AD232}" type="presOf" srcId="{A21914ED-6B09-47C7-81A1-3C96ECEFDD22}" destId="{DC59DFD0-9C7F-40F5-BBA4-DEDDA8E2B548}" srcOrd="0" destOrd="0" presId="urn:microsoft.com/office/officeart/2005/8/layout/orgChart1"/>
    <dgm:cxn modelId="{D086E6B7-127A-4732-A72E-F0D185383064}" type="presOf" srcId="{85CC4776-8284-4793-87E9-48C330B044C4}" destId="{FECDCE72-2DEE-4BDC-89DF-46928C90D55A}" srcOrd="0" destOrd="0" presId="urn:microsoft.com/office/officeart/2005/8/layout/orgChart1"/>
    <dgm:cxn modelId="{8D47E3E4-D5FB-4A32-995A-449639D59034}" type="presOf" srcId="{49719781-8FD2-47AD-A01D-5779AFB7A69A}" destId="{B091F3F4-AADE-4ADD-84B6-10F880FCAE73}" srcOrd="1" destOrd="0" presId="urn:microsoft.com/office/officeart/2005/8/layout/orgChart1"/>
    <dgm:cxn modelId="{653D84E6-FA7D-4ECA-80B5-F69AD6CEA586}" type="presOf" srcId="{49719781-8FD2-47AD-A01D-5779AFB7A69A}" destId="{906BDE0B-68CE-4E20-9377-0FD1E454D2BC}" srcOrd="0" destOrd="0" presId="urn:microsoft.com/office/officeart/2005/8/layout/orgChart1"/>
    <dgm:cxn modelId="{CA7DCFE7-12B7-436C-9917-953A1C8254A5}" type="presOf" srcId="{B981838A-A6E1-407B-8E0F-B0597B0A7F6B}" destId="{CFE48AC4-2D61-45E9-AA04-8C032049418B}" srcOrd="0" destOrd="0" presId="urn:microsoft.com/office/officeart/2005/8/layout/orgChart1"/>
    <dgm:cxn modelId="{9E6CE2EC-D071-45B3-816E-0242D3F98C2B}" srcId="{85CC4776-8284-4793-87E9-48C330B044C4}" destId="{B981838A-A6E1-407B-8E0F-B0597B0A7F6B}" srcOrd="3" destOrd="0" parTransId="{5C8567EC-AC87-4654-9E50-F12D2A953527}" sibTransId="{5A3E2939-DCF2-4806-9376-065DBD867E91}"/>
    <dgm:cxn modelId="{BF7605F5-86EE-4DA2-8694-B3C37AC919AA}" srcId="{85CC4776-8284-4793-87E9-48C330B044C4}" destId="{A21914ED-6B09-47C7-81A1-3C96ECEFDD22}" srcOrd="0" destOrd="0" parTransId="{C308D816-0E13-4F15-8D19-464CB1D6EF99}" sibTransId="{C1048133-5A3E-4F11-9782-0DAD48BEE53B}"/>
    <dgm:cxn modelId="{E049CEF8-8573-431F-AE78-6C5D485F4EEF}" type="presOf" srcId="{B981838A-A6E1-407B-8E0F-B0597B0A7F6B}" destId="{16577631-D117-4D53-81C9-FC108F73AC2D}" srcOrd="1" destOrd="0" presId="urn:microsoft.com/office/officeart/2005/8/layout/orgChart1"/>
    <dgm:cxn modelId="{714DA8FA-02C6-4898-8F68-7C3A17DDB92F}" srcId="{F0DF2A47-A71E-4350-B6A7-8C11D35BFAFE}" destId="{85CC4776-8284-4793-87E9-48C330B044C4}" srcOrd="0" destOrd="0" parTransId="{EFD52162-0978-455C-8608-EA56BA0293A3}" sibTransId="{ECD8E95C-A316-4B13-996C-6BDF5F94ED2D}"/>
    <dgm:cxn modelId="{ACEFE583-CAB4-4B46-8259-EFAA3D1BFF5D}" type="presParOf" srcId="{3CCA654D-9E39-412B-8988-76E519E4EB4C}" destId="{E1B64D2C-6B49-4672-950B-4E369788A6C5}" srcOrd="0" destOrd="0" presId="urn:microsoft.com/office/officeart/2005/8/layout/orgChart1"/>
    <dgm:cxn modelId="{E553B481-FE2F-4ED7-B111-99C4441E8417}" type="presParOf" srcId="{E1B64D2C-6B49-4672-950B-4E369788A6C5}" destId="{C7793CB4-8422-4B60-A1C7-EDB79D1DCDE9}" srcOrd="0" destOrd="0" presId="urn:microsoft.com/office/officeart/2005/8/layout/orgChart1"/>
    <dgm:cxn modelId="{06877B78-5CCD-4758-B6F4-378D12C8C0F5}" type="presParOf" srcId="{C7793CB4-8422-4B60-A1C7-EDB79D1DCDE9}" destId="{FECDCE72-2DEE-4BDC-89DF-46928C90D55A}" srcOrd="0" destOrd="0" presId="urn:microsoft.com/office/officeart/2005/8/layout/orgChart1"/>
    <dgm:cxn modelId="{D8CFFB13-537A-4FBB-9911-F2A889CB8D95}" type="presParOf" srcId="{C7793CB4-8422-4B60-A1C7-EDB79D1DCDE9}" destId="{77B78EBB-1F1A-4DFA-8AE1-4075E957885A}" srcOrd="1" destOrd="0" presId="urn:microsoft.com/office/officeart/2005/8/layout/orgChart1"/>
    <dgm:cxn modelId="{3F02C6A5-131E-4834-B470-8FD1B8EC426E}" type="presParOf" srcId="{E1B64D2C-6B49-4672-950B-4E369788A6C5}" destId="{801316DB-CB6E-4180-9C34-819A8ACBCD60}" srcOrd="1" destOrd="0" presId="urn:microsoft.com/office/officeart/2005/8/layout/orgChart1"/>
    <dgm:cxn modelId="{223B1E3C-4B18-476B-82BC-596830114B74}" type="presParOf" srcId="{801316DB-CB6E-4180-9C34-819A8ACBCD60}" destId="{9F09DDC7-BAA4-41B6-AB05-04659E215D86}" srcOrd="0" destOrd="0" presId="urn:microsoft.com/office/officeart/2005/8/layout/orgChart1"/>
    <dgm:cxn modelId="{FBE5846E-C812-4545-8BDF-1605620F2D50}" type="presParOf" srcId="{801316DB-CB6E-4180-9C34-819A8ACBCD60}" destId="{E384A672-CBD4-49CE-98B5-3D9A3FCC7A81}" srcOrd="1" destOrd="0" presId="urn:microsoft.com/office/officeart/2005/8/layout/orgChart1"/>
    <dgm:cxn modelId="{95CF2B34-AF0F-496D-AC29-91E9C47F874C}" type="presParOf" srcId="{E384A672-CBD4-49CE-98B5-3D9A3FCC7A81}" destId="{92154095-F80E-4D79-9766-23C95F508603}" srcOrd="0" destOrd="0" presId="urn:microsoft.com/office/officeart/2005/8/layout/orgChart1"/>
    <dgm:cxn modelId="{E237FAF6-0DEF-48E5-9C0A-BA6117ED994A}" type="presParOf" srcId="{92154095-F80E-4D79-9766-23C95F508603}" destId="{DC59DFD0-9C7F-40F5-BBA4-DEDDA8E2B548}" srcOrd="0" destOrd="0" presId="urn:microsoft.com/office/officeart/2005/8/layout/orgChart1"/>
    <dgm:cxn modelId="{3EFA8B70-15C8-48C0-BC46-94D29EB153A8}" type="presParOf" srcId="{92154095-F80E-4D79-9766-23C95F508603}" destId="{40451830-F487-4895-94AC-17623362E486}" srcOrd="1" destOrd="0" presId="urn:microsoft.com/office/officeart/2005/8/layout/orgChart1"/>
    <dgm:cxn modelId="{B9FD21E6-A6D9-4124-978F-48731B29E3C8}" type="presParOf" srcId="{E384A672-CBD4-49CE-98B5-3D9A3FCC7A81}" destId="{1274F146-2BB1-461E-9A68-28AE68BC71A8}" srcOrd="1" destOrd="0" presId="urn:microsoft.com/office/officeart/2005/8/layout/orgChart1"/>
    <dgm:cxn modelId="{D525CFDE-88B4-465C-88FA-952622423235}" type="presParOf" srcId="{E384A672-CBD4-49CE-98B5-3D9A3FCC7A81}" destId="{1B9BB8CA-C4DD-400B-AD97-92FD4EAD195B}" srcOrd="2" destOrd="0" presId="urn:microsoft.com/office/officeart/2005/8/layout/orgChart1"/>
    <dgm:cxn modelId="{F86791E0-668D-4BC2-9B2A-F57429CA1EA7}" type="presParOf" srcId="{801316DB-CB6E-4180-9C34-819A8ACBCD60}" destId="{EAE88E98-E78A-4E83-809F-7644A008D029}" srcOrd="2" destOrd="0" presId="urn:microsoft.com/office/officeart/2005/8/layout/orgChart1"/>
    <dgm:cxn modelId="{F3016000-8B9C-4AF5-908F-3B55F659066E}" type="presParOf" srcId="{801316DB-CB6E-4180-9C34-819A8ACBCD60}" destId="{133077B8-B47D-4CF4-91B4-9BCD0E64FEF6}" srcOrd="3" destOrd="0" presId="urn:microsoft.com/office/officeart/2005/8/layout/orgChart1"/>
    <dgm:cxn modelId="{6A366B26-0EE0-4272-869C-79E09D3C4641}" type="presParOf" srcId="{133077B8-B47D-4CF4-91B4-9BCD0E64FEF6}" destId="{3DFEDA39-877A-403E-8280-282E88BC71B7}" srcOrd="0" destOrd="0" presId="urn:microsoft.com/office/officeart/2005/8/layout/orgChart1"/>
    <dgm:cxn modelId="{FAF34E44-1F36-4C80-8125-CF68AD7724BA}" type="presParOf" srcId="{3DFEDA39-877A-403E-8280-282E88BC71B7}" destId="{EA9CF70F-38E9-4C33-991B-A37A1FFD84EB}" srcOrd="0" destOrd="0" presId="urn:microsoft.com/office/officeart/2005/8/layout/orgChart1"/>
    <dgm:cxn modelId="{82E48072-2E66-4B6E-8DF2-5809F334B78B}" type="presParOf" srcId="{3DFEDA39-877A-403E-8280-282E88BC71B7}" destId="{2764613A-2371-4CEC-BC44-6CEFEB40EE6F}" srcOrd="1" destOrd="0" presId="urn:microsoft.com/office/officeart/2005/8/layout/orgChart1"/>
    <dgm:cxn modelId="{C22B76DE-0808-4E10-AE88-898526A15903}" type="presParOf" srcId="{133077B8-B47D-4CF4-91B4-9BCD0E64FEF6}" destId="{07DC95CB-8037-4F6F-BF3F-5E5E281D084A}" srcOrd="1" destOrd="0" presId="urn:microsoft.com/office/officeart/2005/8/layout/orgChart1"/>
    <dgm:cxn modelId="{CEB31AA7-F74D-48BF-BB34-1C498BC2338A}" type="presParOf" srcId="{133077B8-B47D-4CF4-91B4-9BCD0E64FEF6}" destId="{42A4EFDF-A5BE-47FE-8E47-F463346D3766}" srcOrd="2" destOrd="0" presId="urn:microsoft.com/office/officeart/2005/8/layout/orgChart1"/>
    <dgm:cxn modelId="{9731E527-8E76-40D4-8D78-72649D8D723B}" type="presParOf" srcId="{801316DB-CB6E-4180-9C34-819A8ACBCD60}" destId="{EF1E5FFD-1A80-434A-8D7A-5453FA69BF46}" srcOrd="4" destOrd="0" presId="urn:microsoft.com/office/officeart/2005/8/layout/orgChart1"/>
    <dgm:cxn modelId="{D624432F-6172-42DD-ADF3-92137DF2DC4B}" type="presParOf" srcId="{801316DB-CB6E-4180-9C34-819A8ACBCD60}" destId="{A6A9893A-1C19-4C2B-BB4E-F47E59E6F9D9}" srcOrd="5" destOrd="0" presId="urn:microsoft.com/office/officeart/2005/8/layout/orgChart1"/>
    <dgm:cxn modelId="{DD8CB39F-A408-43F3-A4D5-E61C0453E7A0}" type="presParOf" srcId="{A6A9893A-1C19-4C2B-BB4E-F47E59E6F9D9}" destId="{2B53B618-16A5-430C-94F3-E9CA14A57938}" srcOrd="0" destOrd="0" presId="urn:microsoft.com/office/officeart/2005/8/layout/orgChart1"/>
    <dgm:cxn modelId="{AE9D4257-5AB9-40DA-A030-A7F7B7988D12}" type="presParOf" srcId="{2B53B618-16A5-430C-94F3-E9CA14A57938}" destId="{906BDE0B-68CE-4E20-9377-0FD1E454D2BC}" srcOrd="0" destOrd="0" presId="urn:microsoft.com/office/officeart/2005/8/layout/orgChart1"/>
    <dgm:cxn modelId="{5DDE620F-D343-475A-B7F9-679EB5992D99}" type="presParOf" srcId="{2B53B618-16A5-430C-94F3-E9CA14A57938}" destId="{B091F3F4-AADE-4ADD-84B6-10F880FCAE73}" srcOrd="1" destOrd="0" presId="urn:microsoft.com/office/officeart/2005/8/layout/orgChart1"/>
    <dgm:cxn modelId="{CC09A8C5-AD6F-47D6-B0FB-385D257FDD8C}" type="presParOf" srcId="{A6A9893A-1C19-4C2B-BB4E-F47E59E6F9D9}" destId="{F61EBD8A-A2EF-4C73-90AA-68D83D46C4FF}" srcOrd="1" destOrd="0" presId="urn:microsoft.com/office/officeart/2005/8/layout/orgChart1"/>
    <dgm:cxn modelId="{03C6183A-712E-453F-AC7E-676ECAA72F1E}" type="presParOf" srcId="{A6A9893A-1C19-4C2B-BB4E-F47E59E6F9D9}" destId="{2CDF1D22-E1D4-4A21-ACA9-AD2F5099D316}" srcOrd="2" destOrd="0" presId="urn:microsoft.com/office/officeart/2005/8/layout/orgChart1"/>
    <dgm:cxn modelId="{05D34CE2-813C-4D26-B3A6-9047A19F9F06}" type="presParOf" srcId="{801316DB-CB6E-4180-9C34-819A8ACBCD60}" destId="{41E5F3C4-965C-4E96-ACA9-41C98FB6FD89}" srcOrd="6" destOrd="0" presId="urn:microsoft.com/office/officeart/2005/8/layout/orgChart1"/>
    <dgm:cxn modelId="{5FEE302D-ACA7-4DEA-8009-EC984B55F2A8}" type="presParOf" srcId="{801316DB-CB6E-4180-9C34-819A8ACBCD60}" destId="{C150DA84-7E13-48C0-BA0E-22928631FDC7}" srcOrd="7" destOrd="0" presId="urn:microsoft.com/office/officeart/2005/8/layout/orgChart1"/>
    <dgm:cxn modelId="{DC5E5619-828B-4054-B53E-0F91FCA99610}" type="presParOf" srcId="{C150DA84-7E13-48C0-BA0E-22928631FDC7}" destId="{C862E6AB-7FBB-4293-8DF2-AF182C9A403B}" srcOrd="0" destOrd="0" presId="urn:microsoft.com/office/officeart/2005/8/layout/orgChart1"/>
    <dgm:cxn modelId="{3FA5AADD-FF71-423C-B91F-65D742D0C057}" type="presParOf" srcId="{C862E6AB-7FBB-4293-8DF2-AF182C9A403B}" destId="{CFE48AC4-2D61-45E9-AA04-8C032049418B}" srcOrd="0" destOrd="0" presId="urn:microsoft.com/office/officeart/2005/8/layout/orgChart1"/>
    <dgm:cxn modelId="{746BD974-6C7F-4D2C-ABA4-DB9FE26DA3C9}" type="presParOf" srcId="{C862E6AB-7FBB-4293-8DF2-AF182C9A403B}" destId="{16577631-D117-4D53-81C9-FC108F73AC2D}" srcOrd="1" destOrd="0" presId="urn:microsoft.com/office/officeart/2005/8/layout/orgChart1"/>
    <dgm:cxn modelId="{F656CA1F-C30B-44D1-8330-304E0BF62BF4}" type="presParOf" srcId="{C150DA84-7E13-48C0-BA0E-22928631FDC7}" destId="{70EC5E2F-9905-4C6F-94A8-EA28C1FB0548}" srcOrd="1" destOrd="0" presId="urn:microsoft.com/office/officeart/2005/8/layout/orgChart1"/>
    <dgm:cxn modelId="{A5551833-D207-430F-B3F2-B9204EF7E833}" type="presParOf" srcId="{C150DA84-7E13-48C0-BA0E-22928631FDC7}" destId="{01AC39FC-D5BC-406D-BEEE-E4B7992EBCFD}" srcOrd="2" destOrd="0" presId="urn:microsoft.com/office/officeart/2005/8/layout/orgChart1"/>
    <dgm:cxn modelId="{FB958FAE-7AF1-455A-8933-FA470264D5F7}" type="presParOf" srcId="{E1B64D2C-6B49-4672-950B-4E369788A6C5}" destId="{6C5F663D-91BE-4CAD-B4CD-90301C3746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E90D80-BCFC-4FDC-9F46-2EE94A9A9FA7}" type="doc">
      <dgm:prSet loTypeId="urn:microsoft.com/office/officeart/2005/8/layout/matrix2" loCatId="matrix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86343145-84DF-4602-A3D7-3F0F3515FC9C}">
      <dgm:prSet phldrT="[טקסט]"/>
      <dgm:spPr/>
      <dgm:t>
        <a:bodyPr/>
        <a:lstStyle/>
        <a:p>
          <a:pPr rtl="1"/>
          <a:endParaRPr lang="he-IL" dirty="0"/>
        </a:p>
      </dgm:t>
    </dgm:pt>
    <dgm:pt modelId="{F9F4F9D3-9F82-47C6-BD6D-237FECB2933E}" type="parTrans" cxnId="{0CC81C50-FCAF-42E8-908E-8F978E6AC2AA}">
      <dgm:prSet/>
      <dgm:spPr/>
      <dgm:t>
        <a:bodyPr/>
        <a:lstStyle/>
        <a:p>
          <a:pPr rtl="1"/>
          <a:endParaRPr lang="he-IL"/>
        </a:p>
      </dgm:t>
    </dgm:pt>
    <dgm:pt modelId="{EBA68635-36F5-4337-A067-333D1C41A524}" type="sibTrans" cxnId="{0CC81C50-FCAF-42E8-908E-8F978E6AC2AA}">
      <dgm:prSet/>
      <dgm:spPr/>
      <dgm:t>
        <a:bodyPr/>
        <a:lstStyle/>
        <a:p>
          <a:pPr rtl="1"/>
          <a:endParaRPr lang="he-IL"/>
        </a:p>
      </dgm:t>
    </dgm:pt>
    <dgm:pt modelId="{E14831D9-FA74-4358-B620-5193BD473058}" type="pres">
      <dgm:prSet presAssocID="{2BE90D80-BCFC-4FDC-9F46-2EE94A9A9FA7}" presName="matrix" presStyleCnt="0">
        <dgm:presLayoutVars>
          <dgm:chMax val="1"/>
          <dgm:dir/>
          <dgm:resizeHandles val="exact"/>
        </dgm:presLayoutVars>
      </dgm:prSet>
      <dgm:spPr/>
    </dgm:pt>
    <dgm:pt modelId="{71D87C55-FDE2-4463-ABDF-E0058BD2C7EC}" type="pres">
      <dgm:prSet presAssocID="{2BE90D80-BCFC-4FDC-9F46-2EE94A9A9FA7}" presName="axisShape" presStyleLbl="bgShp" presStyleIdx="0" presStyleCnt="1"/>
      <dgm:spPr/>
    </dgm:pt>
    <dgm:pt modelId="{0B6DCBB3-2071-403B-93E0-39A797DFD8B5}" type="pres">
      <dgm:prSet presAssocID="{2BE90D80-BCFC-4FDC-9F46-2EE94A9A9FA7}" presName="rect1" presStyleLbl="node1" presStyleIdx="0" presStyleCnt="4" custScaleX="112763" custScaleY="106184">
        <dgm:presLayoutVars>
          <dgm:chMax val="0"/>
          <dgm:chPref val="0"/>
          <dgm:bulletEnabled val="1"/>
        </dgm:presLayoutVars>
      </dgm:prSet>
      <dgm:spPr/>
    </dgm:pt>
    <dgm:pt modelId="{CC8DEB66-DBC2-4F13-B382-8F53DA4A30BE}" type="pres">
      <dgm:prSet presAssocID="{2BE90D80-BCFC-4FDC-9F46-2EE94A9A9FA7}" presName="rect2" presStyleLbl="node1" presStyleIdx="1" presStyleCnt="4" custScaleX="113955" custScaleY="106184" custLinFactNeighborX="230">
        <dgm:presLayoutVars>
          <dgm:chMax val="0"/>
          <dgm:chPref val="0"/>
          <dgm:bulletEnabled val="1"/>
        </dgm:presLayoutVars>
      </dgm:prSet>
      <dgm:spPr/>
    </dgm:pt>
    <dgm:pt modelId="{EDC65D9C-0795-4201-95F3-ABEBC415865E}" type="pres">
      <dgm:prSet presAssocID="{2BE90D80-BCFC-4FDC-9F46-2EE94A9A9FA7}" presName="rect3" presStyleLbl="node1" presStyleIdx="2" presStyleCnt="4" custScaleX="110921" custScaleY="110921">
        <dgm:presLayoutVars>
          <dgm:chMax val="0"/>
          <dgm:chPref val="0"/>
          <dgm:bulletEnabled val="1"/>
        </dgm:presLayoutVars>
      </dgm:prSet>
      <dgm:spPr/>
    </dgm:pt>
    <dgm:pt modelId="{6255D35A-0082-4949-B7EE-310D7600AA1E}" type="pres">
      <dgm:prSet presAssocID="{2BE90D80-BCFC-4FDC-9F46-2EE94A9A9FA7}" presName="rect4" presStyleLbl="node1" presStyleIdx="3" presStyleCnt="4" custScaleX="113157" custScaleY="113157" custLinFactNeighborX="1118" custLinFactNeighborY="1118">
        <dgm:presLayoutVars>
          <dgm:chMax val="0"/>
          <dgm:chPref val="0"/>
          <dgm:bulletEnabled val="1"/>
        </dgm:presLayoutVars>
      </dgm:prSet>
      <dgm:spPr/>
    </dgm:pt>
  </dgm:ptLst>
  <dgm:cxnLst>
    <dgm:cxn modelId="{C7DE8F0E-2B33-45D3-9CB8-0613C4F41996}" type="presOf" srcId="{2BE90D80-BCFC-4FDC-9F46-2EE94A9A9FA7}" destId="{E14831D9-FA74-4358-B620-5193BD473058}" srcOrd="0" destOrd="0" presId="urn:microsoft.com/office/officeart/2005/8/layout/matrix2"/>
    <dgm:cxn modelId="{62D90C41-7B90-4C9E-92A1-DFD18BAD57CA}" type="presOf" srcId="{86343145-84DF-4602-A3D7-3F0F3515FC9C}" destId="{0B6DCBB3-2071-403B-93E0-39A797DFD8B5}" srcOrd="0" destOrd="0" presId="urn:microsoft.com/office/officeart/2005/8/layout/matrix2"/>
    <dgm:cxn modelId="{0CC81C50-FCAF-42E8-908E-8F978E6AC2AA}" srcId="{2BE90D80-BCFC-4FDC-9F46-2EE94A9A9FA7}" destId="{86343145-84DF-4602-A3D7-3F0F3515FC9C}" srcOrd="0" destOrd="0" parTransId="{F9F4F9D3-9F82-47C6-BD6D-237FECB2933E}" sibTransId="{EBA68635-36F5-4337-A067-333D1C41A524}"/>
    <dgm:cxn modelId="{D4ED9030-1CBE-4E47-AD76-4DDDCB8F7DEF}" type="presParOf" srcId="{E14831D9-FA74-4358-B620-5193BD473058}" destId="{71D87C55-FDE2-4463-ABDF-E0058BD2C7EC}" srcOrd="0" destOrd="0" presId="urn:microsoft.com/office/officeart/2005/8/layout/matrix2"/>
    <dgm:cxn modelId="{5758DBD2-495B-44E6-864E-12BD1C14A2EB}" type="presParOf" srcId="{E14831D9-FA74-4358-B620-5193BD473058}" destId="{0B6DCBB3-2071-403B-93E0-39A797DFD8B5}" srcOrd="1" destOrd="0" presId="urn:microsoft.com/office/officeart/2005/8/layout/matrix2"/>
    <dgm:cxn modelId="{3200BE8A-9FA6-40E9-9656-0B7FB84D9FD4}" type="presParOf" srcId="{E14831D9-FA74-4358-B620-5193BD473058}" destId="{CC8DEB66-DBC2-4F13-B382-8F53DA4A30BE}" srcOrd="2" destOrd="0" presId="urn:microsoft.com/office/officeart/2005/8/layout/matrix2"/>
    <dgm:cxn modelId="{A8D8D7B6-2E5F-4240-B399-AD9D14283D08}" type="presParOf" srcId="{E14831D9-FA74-4358-B620-5193BD473058}" destId="{EDC65D9C-0795-4201-95F3-ABEBC415865E}" srcOrd="3" destOrd="0" presId="urn:microsoft.com/office/officeart/2005/8/layout/matrix2"/>
    <dgm:cxn modelId="{A1441A7A-6C84-4423-A78D-53FF686845E9}" type="presParOf" srcId="{E14831D9-FA74-4358-B620-5193BD473058}" destId="{6255D35A-0082-4949-B7EE-310D7600AA1E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DCE72-2DEE-4BDC-89DF-46928C90D55A}">
      <dsp:nvSpPr>
        <dsp:cNvPr id="0" name=""/>
        <dsp:cNvSpPr/>
      </dsp:nvSpPr>
      <dsp:spPr>
        <a:xfrm>
          <a:off x="2016202" y="0"/>
          <a:ext cx="4525112" cy="22625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6500" b="1" kern="1200" dirty="0"/>
            <a:t>ביטחון לאומי</a:t>
          </a:r>
        </a:p>
      </dsp:txBody>
      <dsp:txXfrm>
        <a:off x="2016202" y="0"/>
        <a:ext cx="4525112" cy="2262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5F3C4-965C-4E96-ACA9-41C98FB6FD89}">
      <dsp:nvSpPr>
        <dsp:cNvPr id="0" name=""/>
        <dsp:cNvSpPr/>
      </dsp:nvSpPr>
      <dsp:spPr>
        <a:xfrm>
          <a:off x="4320479" y="2092223"/>
          <a:ext cx="3383826" cy="391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8"/>
              </a:lnTo>
              <a:lnTo>
                <a:pt x="3383826" y="195758"/>
              </a:lnTo>
              <a:lnTo>
                <a:pt x="3383826" y="3915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1E5FFD-1A80-434A-8D7A-5453FA69BF46}">
      <dsp:nvSpPr>
        <dsp:cNvPr id="0" name=""/>
        <dsp:cNvSpPr/>
      </dsp:nvSpPr>
      <dsp:spPr>
        <a:xfrm>
          <a:off x="4320479" y="2092223"/>
          <a:ext cx="1127942" cy="391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8"/>
              </a:lnTo>
              <a:lnTo>
                <a:pt x="1127942" y="195758"/>
              </a:lnTo>
              <a:lnTo>
                <a:pt x="1127942" y="3915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88E98-E78A-4E83-809F-7644A008D029}">
      <dsp:nvSpPr>
        <dsp:cNvPr id="0" name=""/>
        <dsp:cNvSpPr/>
      </dsp:nvSpPr>
      <dsp:spPr>
        <a:xfrm>
          <a:off x="3192537" y="2092223"/>
          <a:ext cx="1127942" cy="391517"/>
        </a:xfrm>
        <a:custGeom>
          <a:avLst/>
          <a:gdLst/>
          <a:ahLst/>
          <a:cxnLst/>
          <a:rect l="0" t="0" r="0" b="0"/>
          <a:pathLst>
            <a:path>
              <a:moveTo>
                <a:pt x="1127942" y="0"/>
              </a:moveTo>
              <a:lnTo>
                <a:pt x="1127942" y="195758"/>
              </a:lnTo>
              <a:lnTo>
                <a:pt x="0" y="195758"/>
              </a:lnTo>
              <a:lnTo>
                <a:pt x="0" y="3915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9DDC7-BAA4-41B6-AB05-04659E215D86}">
      <dsp:nvSpPr>
        <dsp:cNvPr id="0" name=""/>
        <dsp:cNvSpPr/>
      </dsp:nvSpPr>
      <dsp:spPr>
        <a:xfrm>
          <a:off x="936653" y="2092223"/>
          <a:ext cx="3383826" cy="391517"/>
        </a:xfrm>
        <a:custGeom>
          <a:avLst/>
          <a:gdLst/>
          <a:ahLst/>
          <a:cxnLst/>
          <a:rect l="0" t="0" r="0" b="0"/>
          <a:pathLst>
            <a:path>
              <a:moveTo>
                <a:pt x="3383826" y="0"/>
              </a:moveTo>
              <a:lnTo>
                <a:pt x="3383826" y="195758"/>
              </a:lnTo>
              <a:lnTo>
                <a:pt x="0" y="195758"/>
              </a:lnTo>
              <a:lnTo>
                <a:pt x="0" y="3915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DCE72-2DEE-4BDC-89DF-46928C90D55A}">
      <dsp:nvSpPr>
        <dsp:cNvPr id="0" name=""/>
        <dsp:cNvSpPr/>
      </dsp:nvSpPr>
      <dsp:spPr>
        <a:xfrm>
          <a:off x="3096345" y="648075"/>
          <a:ext cx="2448268" cy="14441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b="1" kern="1200" dirty="0"/>
            <a:t>ביטחון לאומי</a:t>
          </a:r>
        </a:p>
      </dsp:txBody>
      <dsp:txXfrm>
        <a:off x="3096345" y="648075"/>
        <a:ext cx="2448268" cy="1444148"/>
      </dsp:txXfrm>
    </dsp:sp>
    <dsp:sp modelId="{DC59DFD0-9C7F-40F5-BBA4-DEDDA8E2B548}">
      <dsp:nvSpPr>
        <dsp:cNvPr id="0" name=""/>
        <dsp:cNvSpPr/>
      </dsp:nvSpPr>
      <dsp:spPr>
        <a:xfrm>
          <a:off x="4469" y="2483740"/>
          <a:ext cx="1864367" cy="9321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b="1" kern="1200" dirty="0"/>
            <a:t>מדיניות כלכלית-חברתית</a:t>
          </a:r>
        </a:p>
      </dsp:txBody>
      <dsp:txXfrm>
        <a:off x="4469" y="2483740"/>
        <a:ext cx="1864367" cy="932183"/>
      </dsp:txXfrm>
    </dsp:sp>
    <dsp:sp modelId="{EA9CF70F-38E9-4C33-991B-A37A1FFD84EB}">
      <dsp:nvSpPr>
        <dsp:cNvPr id="0" name=""/>
        <dsp:cNvSpPr/>
      </dsp:nvSpPr>
      <dsp:spPr>
        <a:xfrm>
          <a:off x="2260354" y="2483740"/>
          <a:ext cx="1864367" cy="9321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b="1" kern="1200" dirty="0"/>
            <a:t>מדיניות פנים ובטחון פנים</a:t>
          </a:r>
        </a:p>
      </dsp:txBody>
      <dsp:txXfrm>
        <a:off x="2260354" y="2483740"/>
        <a:ext cx="1864367" cy="932183"/>
      </dsp:txXfrm>
    </dsp:sp>
    <dsp:sp modelId="{906BDE0B-68CE-4E20-9377-0FD1E454D2BC}">
      <dsp:nvSpPr>
        <dsp:cNvPr id="0" name=""/>
        <dsp:cNvSpPr/>
      </dsp:nvSpPr>
      <dsp:spPr>
        <a:xfrm>
          <a:off x="4516238" y="2483740"/>
          <a:ext cx="1864367" cy="9321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b="1" kern="1200" dirty="0">
              <a:solidFill>
                <a:srgbClr val="FF0000"/>
              </a:solidFill>
            </a:rPr>
            <a:t>מדיניות חוץ</a:t>
          </a:r>
        </a:p>
      </dsp:txBody>
      <dsp:txXfrm>
        <a:off x="4516238" y="2483740"/>
        <a:ext cx="1864367" cy="932183"/>
      </dsp:txXfrm>
    </dsp:sp>
    <dsp:sp modelId="{CFE48AC4-2D61-45E9-AA04-8C032049418B}">
      <dsp:nvSpPr>
        <dsp:cNvPr id="0" name=""/>
        <dsp:cNvSpPr/>
      </dsp:nvSpPr>
      <dsp:spPr>
        <a:xfrm>
          <a:off x="6772122" y="2483740"/>
          <a:ext cx="1864367" cy="9321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b="1" kern="1200" dirty="0"/>
            <a:t>מדיניות ביטחון</a:t>
          </a:r>
        </a:p>
      </dsp:txBody>
      <dsp:txXfrm>
        <a:off x="6772122" y="2483740"/>
        <a:ext cx="1864367" cy="9321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87C55-FDE2-4463-ABDF-E0058BD2C7EC}">
      <dsp:nvSpPr>
        <dsp:cNvPr id="0" name=""/>
        <dsp:cNvSpPr/>
      </dsp:nvSpPr>
      <dsp:spPr>
        <a:xfrm>
          <a:off x="1643074" y="0"/>
          <a:ext cx="5429288" cy="5429288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B6DCBB3-2071-403B-93E0-39A797DFD8B5}">
      <dsp:nvSpPr>
        <dsp:cNvPr id="0" name=""/>
        <dsp:cNvSpPr/>
      </dsp:nvSpPr>
      <dsp:spPr>
        <a:xfrm>
          <a:off x="1857389" y="285754"/>
          <a:ext cx="2448891" cy="230601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6500" kern="1200" dirty="0"/>
        </a:p>
      </dsp:txBody>
      <dsp:txXfrm>
        <a:off x="1969959" y="398324"/>
        <a:ext cx="2223751" cy="2080874"/>
      </dsp:txXfrm>
    </dsp:sp>
    <dsp:sp modelId="{CC8DEB66-DBC2-4F13-B382-8F53DA4A30BE}">
      <dsp:nvSpPr>
        <dsp:cNvPr id="0" name=""/>
        <dsp:cNvSpPr/>
      </dsp:nvSpPr>
      <dsp:spPr>
        <a:xfrm>
          <a:off x="4401206" y="285754"/>
          <a:ext cx="2474778" cy="2306014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C65D9C-0795-4201-95F3-ABEBC415865E}">
      <dsp:nvSpPr>
        <dsp:cNvPr id="0" name=""/>
        <dsp:cNvSpPr/>
      </dsp:nvSpPr>
      <dsp:spPr>
        <a:xfrm>
          <a:off x="1877391" y="2786082"/>
          <a:ext cx="2408888" cy="2408888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55D35A-0082-4949-B7EE-310D7600AA1E}">
      <dsp:nvSpPr>
        <dsp:cNvPr id="0" name=""/>
        <dsp:cNvSpPr/>
      </dsp:nvSpPr>
      <dsp:spPr>
        <a:xfrm>
          <a:off x="4429156" y="2786082"/>
          <a:ext cx="2457447" cy="2457447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0.00521</cdr:x>
      <cdr:y>0</cdr:y>
    </cdr:from>
    <cdr:to>
      <cdr:x>0.46875</cdr:x>
      <cdr:y>0.23264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28575" y="0"/>
          <a:ext cx="2543175" cy="638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400" b="1" i="0" baseline="0" dirty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Energy trade (Reference case)</a:t>
          </a:r>
        </a:p>
        <a:p xmlns:a="http://schemas.openxmlformats.org/drawingml/2006/main">
          <a:pPr eaLnBrk="0" hangingPunct="0"/>
          <a:r>
            <a:rPr lang="en-US" sz="1400" i="0" baseline="0" dirty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quadrillion British thermal units</a:t>
          </a:r>
          <a:endParaRPr lang="en-US" sz="1400" i="0" dirty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0.75688</cdr:x>
      <cdr:y>0.30621</cdr:y>
    </cdr:from>
    <cdr:to>
      <cdr:x>0.95737</cdr:x>
      <cdr:y>0.57406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3107214" y="1375204"/>
          <a:ext cx="823066" cy="12029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400" b="0" i="0" dirty="0">
              <a:solidFill>
                <a:schemeClr val="accent5"/>
              </a:solidFill>
              <a:latin typeface="+mn-lt"/>
              <a:ea typeface="Times New Roman" charset="0"/>
              <a:cs typeface="Times New Roman" charset="0"/>
            </a:rPr>
            <a:t>exports</a:t>
          </a:r>
        </a:p>
        <a:p xmlns:a="http://schemas.openxmlformats.org/drawingml/2006/main">
          <a:pPr eaLnBrk="0" hangingPunct="0"/>
          <a:endParaRPr lang="en-US" sz="900" b="0" i="0" dirty="0">
            <a:solidFill>
              <a:schemeClr val="tx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900" b="0" i="0" dirty="0">
            <a:solidFill>
              <a:schemeClr val="tx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900" b="0" i="0" dirty="0">
            <a:solidFill>
              <a:schemeClr val="tx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400" b="0" i="0" dirty="0">
              <a:solidFill>
                <a:schemeClr val="tx2"/>
              </a:solidFill>
              <a:latin typeface="+mn-lt"/>
              <a:ea typeface="Times New Roman" charset="0"/>
              <a:cs typeface="Times New Roman" charset="0"/>
            </a:rPr>
            <a:t>imports</a:t>
          </a:r>
        </a:p>
      </cdr:txBody>
    </cdr:sp>
  </cdr:relSizeAnchor>
  <cdr:relSizeAnchor xmlns:cdr="http://schemas.openxmlformats.org/drawingml/2006/chartDrawing">
    <cdr:from>
      <cdr:x>0.31211</cdr:x>
      <cdr:y>0.11467</cdr:y>
    </cdr:from>
    <cdr:to>
      <cdr:x>0.52507</cdr:x>
      <cdr:y>0.24892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1281292" y="514984"/>
          <a:ext cx="874259" cy="6029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9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    </a:t>
          </a:r>
          <a:r>
            <a:rPr lang="en-US" sz="1400" b="1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2017</a:t>
          </a:r>
        </a:p>
        <a:p xmlns:a="http://schemas.openxmlformats.org/drawingml/2006/main">
          <a:pPr eaLnBrk="0" hangingPunct="0"/>
          <a:endParaRPr lang="en-US" sz="300" b="0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4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400" b="0" i="0" baseline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projections</a:t>
          </a:r>
          <a:endParaRPr lang="en-US" sz="1400" b="0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0.00521</cdr:x>
      <cdr:y>0</cdr:y>
    </cdr:from>
    <cdr:to>
      <cdr:x>0.46875</cdr:x>
      <cdr:y>0.23264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28575" y="0"/>
          <a:ext cx="2543175" cy="638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400" b="1" i="0" baseline="0" dirty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Net energy trade (Reference case)</a:t>
          </a:r>
        </a:p>
        <a:p xmlns:a="http://schemas.openxmlformats.org/drawingml/2006/main">
          <a:pPr eaLnBrk="0" hangingPunct="0"/>
          <a:r>
            <a:rPr lang="en-US" sz="1400" i="0" baseline="0" dirty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quadrillion British thermal units</a:t>
          </a:r>
          <a:endParaRPr lang="en-US" sz="1400" i="0" dirty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0.74829</cdr:x>
      <cdr:y>0.24586</cdr:y>
    </cdr:from>
    <cdr:to>
      <cdr:x>0.99148</cdr:x>
      <cdr:y>0.90818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3071936" y="1104167"/>
          <a:ext cx="998362" cy="29744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400" b="0" i="0" dirty="0">
            <a:solidFill>
              <a:schemeClr val="accent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400" b="0" i="0" dirty="0">
            <a:solidFill>
              <a:schemeClr val="accent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400" b="0" i="0" dirty="0">
            <a:solidFill>
              <a:schemeClr val="accent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400" b="0" i="0" dirty="0">
            <a:solidFill>
              <a:schemeClr val="accent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400" b="0" i="0" dirty="0">
            <a:solidFill>
              <a:schemeClr val="accent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400" b="0" i="0" dirty="0">
              <a:solidFill>
                <a:schemeClr val="accent2"/>
              </a:solidFill>
              <a:latin typeface="+mn-lt"/>
              <a:ea typeface="Times New Roman" charset="0"/>
              <a:cs typeface="Times New Roman" charset="0"/>
            </a:rPr>
            <a:t>petroleum</a:t>
          </a:r>
          <a:r>
            <a:rPr lang="en-US" sz="1400" b="0" i="0" baseline="0" dirty="0">
              <a:solidFill>
                <a:schemeClr val="accent2"/>
              </a:solidFill>
              <a:latin typeface="+mn-lt"/>
              <a:ea typeface="Times New Roman" charset="0"/>
              <a:cs typeface="Times New Roman" charset="0"/>
            </a:rPr>
            <a:t> and other l</a:t>
          </a:r>
          <a:r>
            <a:rPr lang="en-US" sz="1400" b="0" i="0" dirty="0">
              <a:solidFill>
                <a:schemeClr val="accent2"/>
              </a:solidFill>
              <a:latin typeface="+mn-lt"/>
              <a:ea typeface="Times New Roman" charset="0"/>
              <a:cs typeface="Times New Roman" charset="0"/>
            </a:rPr>
            <a:t>iquids</a:t>
          </a:r>
        </a:p>
        <a:p xmlns:a="http://schemas.openxmlformats.org/drawingml/2006/main">
          <a:pPr eaLnBrk="0" hangingPunct="0"/>
          <a:endParaRPr lang="en-US" sz="1400" b="0" i="0" dirty="0">
            <a:solidFill>
              <a:schemeClr val="accent4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400" b="0" i="0" dirty="0">
              <a:solidFill>
                <a:schemeClr val="accent4"/>
              </a:solidFill>
              <a:latin typeface="+mn-lt"/>
              <a:ea typeface="Times New Roman" charset="0"/>
              <a:cs typeface="Times New Roman" charset="0"/>
            </a:rPr>
            <a:t>electricity</a:t>
          </a:r>
        </a:p>
        <a:p xmlns:a="http://schemas.openxmlformats.org/drawingml/2006/main">
          <a:pPr eaLnBrk="0" hangingPunct="0"/>
          <a:r>
            <a:rPr lang="en-US" sz="1400" b="0" i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Times New Roman" charset="0"/>
              <a:cs typeface="Times New Roman" charset="0"/>
            </a:rPr>
            <a:t>coal and coke</a:t>
          </a:r>
        </a:p>
        <a:p xmlns:a="http://schemas.openxmlformats.org/drawingml/2006/main">
          <a:pPr eaLnBrk="0" hangingPunct="0"/>
          <a:r>
            <a:rPr lang="en-US" sz="1400" b="0" i="0" dirty="0">
              <a:solidFill>
                <a:schemeClr val="accent1"/>
              </a:solidFill>
              <a:latin typeface="+mn-lt"/>
              <a:ea typeface="Times New Roman" charset="0"/>
              <a:cs typeface="Times New Roman" charset="0"/>
            </a:rPr>
            <a:t>natural gas</a:t>
          </a:r>
        </a:p>
      </cdr:txBody>
    </cdr:sp>
  </cdr:relSizeAnchor>
  <cdr:relSizeAnchor xmlns:cdr="http://schemas.openxmlformats.org/drawingml/2006/chartDrawing">
    <cdr:from>
      <cdr:x>0.23558</cdr:x>
      <cdr:y>0.12453</cdr:y>
    </cdr:from>
    <cdr:to>
      <cdr:x>0.44854</cdr:x>
      <cdr:y>0.25877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1047911" y="559258"/>
          <a:ext cx="947294" cy="6028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9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    </a:t>
          </a:r>
          <a:r>
            <a:rPr lang="en-US" sz="1400" b="1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2017</a:t>
          </a:r>
        </a:p>
        <a:p xmlns:a="http://schemas.openxmlformats.org/drawingml/2006/main">
          <a:pPr eaLnBrk="0" hangingPunct="0"/>
          <a:endParaRPr lang="en-US" sz="300" b="0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4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400" b="0" i="0" baseline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projections</a:t>
          </a:r>
          <a:endParaRPr lang="en-US" sz="1400" b="0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0.14989</cdr:x>
      <cdr:y>0.59144</cdr:y>
    </cdr:from>
    <cdr:to>
      <cdr:x>0.27952</cdr:x>
      <cdr:y>0.78125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411169" y="1622426"/>
          <a:ext cx="355601" cy="5206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4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net</a:t>
          </a:r>
          <a:r>
            <a:rPr lang="en-US" sz="1400" b="0" i="0" baseline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imports</a:t>
          </a:r>
        </a:p>
        <a:p xmlns:a="http://schemas.openxmlformats.org/drawingml/2006/main">
          <a:pPr eaLnBrk="0" hangingPunct="0"/>
          <a:endParaRPr lang="en-US" sz="1400" b="0" i="0" baseline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400" b="0" i="0" baseline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400" b="0" i="0" baseline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400" b="0" i="0" baseline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400" b="0" i="0" baseline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net exports</a:t>
          </a:r>
          <a:endParaRPr lang="en-US" sz="1400" b="0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0.01111</cdr:x>
      <cdr:y>0.01104</cdr:y>
    </cdr:from>
    <cdr:to>
      <cdr:x>0.49107</cdr:x>
      <cdr:y>0.15232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50800" y="31750"/>
          <a:ext cx="2194364" cy="406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400" b="1" i="0" baseline="0" dirty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Net electricity generation from select fuels</a:t>
          </a:r>
        </a:p>
        <a:p xmlns:a="http://schemas.openxmlformats.org/drawingml/2006/main">
          <a:pPr eaLnBrk="0" hangingPunct="0"/>
          <a:r>
            <a:rPr lang="en-US" sz="1400" i="0" baseline="0" dirty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billion kilowatthours</a:t>
          </a:r>
          <a:endParaRPr lang="en-US" sz="1400" i="0" dirty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0.35209</cdr:x>
      <cdr:y>0.09612</cdr:y>
    </cdr:from>
    <cdr:to>
      <cdr:x>0.5726</cdr:x>
      <cdr:y>0.22414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3060737" y="431661"/>
          <a:ext cx="1916927" cy="5749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4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400" b="1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2017</a:t>
          </a:r>
          <a:endParaRPr lang="en-US" sz="1400" b="0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4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400" b="0" i="0" baseline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projection</a:t>
          </a:r>
          <a:endParaRPr lang="en-US" sz="1400" b="0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0.08947</cdr:x>
      <cdr:y>0.90122</cdr:y>
    </cdr:from>
    <cdr:to>
      <cdr:x>0.96104</cdr:x>
      <cdr:y>0.99312</cdr:y>
    </cdr:to>
    <cdr:grpSp>
      <cdr:nvGrpSpPr>
        <cdr:cNvPr id="13" name="Group 12">
          <a:extLst xmlns:a="http://schemas.openxmlformats.org/drawingml/2006/main">
            <a:ext uri="{FF2B5EF4-FFF2-40B4-BE49-F238E27FC236}">
              <a16:creationId xmlns:a16="http://schemas.microsoft.com/office/drawing/2014/main" id="{FC67ED12-192F-4178-A554-2F7CD99C4184}"/>
            </a:ext>
          </a:extLst>
        </cdr:cNvPr>
        <cdr:cNvGrpSpPr/>
      </cdr:nvGrpSpPr>
      <cdr:grpSpPr>
        <a:xfrm xmlns:a="http://schemas.openxmlformats.org/drawingml/2006/main">
          <a:off x="777776" y="4047413"/>
          <a:ext cx="7576689" cy="412727"/>
          <a:chOff x="47020" y="0"/>
          <a:chExt cx="4144016" cy="318764"/>
        </a:xfrm>
      </cdr:grpSpPr>
      <cdr:grpSp>
        <cdr:nvGrpSpPr>
          <cdr:cNvPr id="14" name="Group 13">
            <a:extLst xmlns:a="http://schemas.openxmlformats.org/drawingml/2006/main">
              <a:ext uri="{FF2B5EF4-FFF2-40B4-BE49-F238E27FC236}">
                <a16:creationId xmlns:a16="http://schemas.microsoft.com/office/drawing/2014/main" id="{D9B9E84D-8A11-46E3-B2EF-0455F65E2BDB}"/>
              </a:ext>
            </a:extLst>
          </cdr:cNvPr>
          <cdr:cNvGrpSpPr/>
        </cdr:nvGrpSpPr>
        <cdr:grpSpPr>
          <a:xfrm xmlns:a="http://schemas.openxmlformats.org/drawingml/2006/main">
            <a:off x="47020" y="0"/>
            <a:ext cx="4144016" cy="318764"/>
            <a:chOff x="44543" y="0"/>
            <a:chExt cx="3925744" cy="318794"/>
          </a:xfrm>
        </cdr:grpSpPr>
        <cdr:sp macro="" textlink="">
          <cdr:nvSpPr>
            <cdr:cNvPr id="16" name="TextBox 4"/>
            <cdr:cNvSpPr txBox="1"/>
          </cdr:nvSpPr>
          <cdr:spPr bwMode="auto">
            <a:xfrm xmlns:a="http://schemas.openxmlformats.org/drawingml/2006/main">
              <a:off x="483777" y="0"/>
              <a:ext cx="3486510" cy="318794"/>
            </a:xfrm>
            <a:prstGeom xmlns:a="http://schemas.openxmlformats.org/drawingml/2006/main" prst="rect">
              <a:avLst/>
            </a:prstGeom>
            <a:noFill xmlns:a="http://schemas.openxmlformats.org/drawingml/2006/main"/>
            <a:ln xmlns:a="http://schemas.openxmlformats.org/drawingml/2006/main" w="9525">
              <a:noFill/>
              <a:miter lim="800000"/>
              <a:headEnd/>
              <a:tailEnd/>
            </a:ln>
          </cdr:spPr>
          <cdr:txBody>
            <a:bodyPr xmlns:a="http://schemas.openxmlformats.org/drawingml/2006/main" wrap="square" lIns="0" tIns="0" rIns="0" rtlCol="0">
              <a:prstTxWarp prst="textNoShape">
                <a:avLst/>
              </a:prstTxWarp>
            </a:bodyPr>
            <a:lstStyle xmlns:a="http://schemas.openxmlformats.org/drawingml/2006/main"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eaLnBrk="0" hangingPunct="0"/>
              <a:r>
                <a:rPr lang="en-US" sz="1400" i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Times New Roman" charset="0"/>
                  <a:cs typeface="Times New Roman" charset="0"/>
                </a:rPr>
                <a:t>Reference</a:t>
              </a:r>
              <a:r>
                <a:rPr lang="en-US" sz="1400" i="0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Times New Roman" charset="0"/>
                  <a:cs typeface="Times New Roman" charset="0"/>
                </a:rPr>
                <a:t> case                                 Reference with Clean Power Plan</a:t>
              </a:r>
              <a:endParaRPr lang="en-US" sz="14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imes New Roman" charset="0"/>
                <a:cs typeface="Times New Roman" charset="0"/>
              </a:endParaRPr>
            </a:p>
          </cdr:txBody>
        </cdr:sp>
        <cdr:cxnSp macro="">
          <cdr:nvCxnSpPr>
            <cdr:cNvPr id="17" name="Straight Connector 16">
              <a:extLst xmlns:a="http://schemas.openxmlformats.org/drawingml/2006/main">
                <a:ext uri="{FF2B5EF4-FFF2-40B4-BE49-F238E27FC236}">
                  <a16:creationId xmlns:a16="http://schemas.microsoft.com/office/drawing/2014/main" id="{1DC2D5BE-5538-4702-AFC8-4EFE183D819C}"/>
                </a:ext>
              </a:extLst>
            </cdr:cNvPr>
            <cdr:cNvCxnSpPr/>
          </cdr:nvCxnSpPr>
          <cdr:spPr bwMode="auto">
            <a:xfrm xmlns:a="http://schemas.openxmlformats.org/drawingml/2006/main">
              <a:off x="44543" y="82706"/>
              <a:ext cx="360994" cy="0"/>
            </a:xfrm>
            <a:prstGeom xmlns:a="http://schemas.openxmlformats.org/drawingml/2006/main" prst="line">
              <a:avLst/>
            </a:prstGeom>
            <a:solidFill xmlns:a="http://schemas.openxmlformats.org/drawingml/2006/main">
              <a:schemeClr val="accent1"/>
            </a:solidFill>
            <a:ln xmlns:a="http://schemas.openxmlformats.org/drawingml/2006/main" w="222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 xmlns:a="http://schemas.openxmlformats.org/drawingml/2006/main"/>
          </cdr:spPr>
        </cdr:cxnSp>
      </cdr:grpSp>
      <cdr:cxnSp macro="">
        <cdr:nvCxnSpPr>
          <cdr:cNvPr id="15" name="Straight Connector 14">
            <a:extLst xmlns:a="http://schemas.openxmlformats.org/drawingml/2006/main">
              <a:ext uri="{FF2B5EF4-FFF2-40B4-BE49-F238E27FC236}">
                <a16:creationId xmlns:a16="http://schemas.microsoft.com/office/drawing/2014/main" id="{2EB7122A-C31C-4601-A923-7B7964AB6F35}"/>
              </a:ext>
            </a:extLst>
          </cdr:cNvPr>
          <cdr:cNvCxnSpPr/>
        </cdr:nvCxnSpPr>
        <cdr:spPr bwMode="auto">
          <a:xfrm xmlns:a="http://schemas.openxmlformats.org/drawingml/2006/main">
            <a:off x="1654279" y="96266"/>
            <a:ext cx="386789" cy="0"/>
          </a:xfrm>
          <a:prstGeom xmlns:a="http://schemas.openxmlformats.org/drawingml/2006/main" prst="line">
            <a:avLst/>
          </a:prstGeom>
          <a:solidFill xmlns:a="http://schemas.openxmlformats.org/drawingml/2006/main">
            <a:schemeClr val="accent1"/>
          </a:solidFill>
          <a:ln xmlns:a="http://schemas.openxmlformats.org/drawingml/2006/main" w="22225" cap="flat" cmpd="sng" algn="ctr">
            <a:solidFill>
              <a:schemeClr val="tx1">
                <a:lumMod val="50000"/>
                <a:lumOff val="50000"/>
              </a:schemeClr>
            </a:solidFill>
            <a:prstDash val="lgDash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</cdr:grpSp>
  </cdr:relSizeAnchor>
  <cdr:relSizeAnchor xmlns:cdr="http://schemas.openxmlformats.org/drawingml/2006/chartDrawing">
    <cdr:from>
      <cdr:x>0.8307</cdr:x>
      <cdr:y>0.25392</cdr:y>
    </cdr:from>
    <cdr:to>
      <cdr:x>1</cdr:x>
      <cdr:y>0.82884</cdr:y>
    </cdr:to>
    <cdr:sp macro="" textlink="">
      <cdr:nvSpPr>
        <cdr:cNvPr id="22" name="TextBox 1"/>
        <cdr:cNvSpPr txBox="1"/>
      </cdr:nvSpPr>
      <cdr:spPr bwMode="auto">
        <a:xfrm xmlns:a="http://schemas.openxmlformats.org/drawingml/2006/main">
          <a:off x="7221400" y="1140365"/>
          <a:ext cx="1471750" cy="25819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400" b="1" i="0" dirty="0">
              <a:solidFill>
                <a:schemeClr val="accent1"/>
              </a:solidFill>
              <a:latin typeface="+mn-lt"/>
              <a:ea typeface="Times New Roman" charset="0"/>
              <a:cs typeface="Times New Roman" charset="0"/>
            </a:rPr>
            <a:t>natural</a:t>
          </a:r>
          <a:r>
            <a:rPr lang="en-US" sz="1400" b="1" i="0" baseline="0" dirty="0">
              <a:solidFill>
                <a:schemeClr val="accent1"/>
              </a:solidFill>
              <a:latin typeface="+mn-lt"/>
              <a:ea typeface="Times New Roman" charset="0"/>
              <a:cs typeface="Times New Roman" charset="0"/>
            </a:rPr>
            <a:t> gas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b="1" i="0" dirty="0">
            <a:solidFill>
              <a:schemeClr val="accent3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i="0" dirty="0">
              <a:solidFill>
                <a:schemeClr val="accent3"/>
              </a:solidFill>
              <a:effectLst/>
              <a:latin typeface="+mn-lt"/>
              <a:ea typeface="+mn-ea"/>
              <a:cs typeface="+mn-cs"/>
            </a:rPr>
            <a:t>renewables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b="1" i="0" dirty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b="1" i="0" dirty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i="0" dirty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coal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b="1" i="0" dirty="0">
            <a:solidFill>
              <a:schemeClr val="accent5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b="1" i="0" dirty="0">
            <a:solidFill>
              <a:schemeClr val="accent5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i="0" dirty="0">
              <a:solidFill>
                <a:schemeClr val="accent5"/>
              </a:solidFill>
              <a:effectLst/>
              <a:latin typeface="+mn-lt"/>
              <a:ea typeface="+mn-ea"/>
              <a:cs typeface="+mn-cs"/>
            </a:rPr>
            <a:t>nuclear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b="1" i="0" dirty="0">
            <a:solidFill>
              <a:schemeClr val="accent2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b="1" i="0" dirty="0">
            <a:solidFill>
              <a:schemeClr val="accent2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i="0" dirty="0">
              <a:solidFill>
                <a:schemeClr val="accent2"/>
              </a:solidFill>
              <a:effectLst/>
              <a:latin typeface="+mn-lt"/>
              <a:ea typeface="+mn-ea"/>
              <a:cs typeface="+mn-cs"/>
            </a:rPr>
            <a:t>petroleum</a:t>
          </a:r>
          <a:endParaRPr lang="en-US" sz="1400" dirty="0">
            <a:solidFill>
              <a:schemeClr val="accent2"/>
            </a:solidFill>
            <a:effectLst/>
          </a:endParaRPr>
        </a:p>
        <a:p xmlns:a="http://schemas.openxmlformats.org/drawingml/2006/main">
          <a:pPr eaLnBrk="0" hangingPunct="0"/>
          <a:endParaRPr lang="en-US" sz="1400" i="0" dirty="0">
            <a:solidFill>
              <a:schemeClr val="accent2">
                <a:lumMod val="50000"/>
              </a:schemeClr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46921E6-5313-4A91-BE2E-58CDA9E66F8A}" type="datetimeFigureOut">
              <a:rPr lang="he-IL" smtClean="0"/>
              <a:t>כ"א/חשון/תשע"ט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8E41FF8-E97A-462E-BF6E-00C69126A1F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6821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C84A8-D166-427A-8318-C24CFBD30826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3573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971F0-2A35-4987-B5A8-835387C8831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9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014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8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C375-CE24-45D5-AC34-E150FC6A4F2B}" type="datetimeFigureOut">
              <a:rPr lang="he-IL" smtClean="0"/>
              <a:t>כ"א/חשון/תשע"ט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3241-7BBC-4321-A830-FA8EC0EC9EF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C375-CE24-45D5-AC34-E150FC6A4F2B}" type="datetimeFigureOut">
              <a:rPr lang="he-IL" smtClean="0"/>
              <a:t>כ"א/חשון/תשע"ט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3241-7BBC-4321-A830-FA8EC0EC9EF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C375-CE24-45D5-AC34-E150FC6A4F2B}" type="datetimeFigureOut">
              <a:rPr lang="he-IL" smtClean="0"/>
              <a:t>כ"א/חשון/תשע"ט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3241-7BBC-4321-A830-FA8EC0EC9EF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F708-94C4-44A1-B92F-727C66634376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44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7188-FCDA-42A6-8B25-69BBDC0496FB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06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4A09-5FD0-4E13-A197-783AEE555C41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37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E210-C747-4285-979C-6C75DB184BC2}" type="datetime1">
              <a:rPr lang="en-US" smtClean="0"/>
              <a:t>10/30/2018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73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4744-DF8E-4730-96E4-0D47CF71F155}" type="datetime1">
              <a:rPr lang="en-US" smtClean="0"/>
              <a:t>10/30/2018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7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DF84-FD00-41A5-A13B-C2ECDBFC932C}" type="datetime1">
              <a:rPr lang="en-US" smtClean="0"/>
              <a:t>10/30/2018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13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F0F1-955D-4579-9745-18DF883854CE}" type="datetime1">
              <a:rPr lang="en-US" smtClean="0"/>
              <a:t>10/30/2018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57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2040-48AF-4BC4-BE5A-A306316F4167}" type="datetime1">
              <a:rPr lang="en-US" smtClean="0"/>
              <a:t>10/30/2018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5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C375-CE24-45D5-AC34-E150FC6A4F2B}" type="datetimeFigureOut">
              <a:rPr lang="he-IL" smtClean="0"/>
              <a:t>כ"א/חשון/תשע"ט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3241-7BBC-4321-A830-FA8EC0EC9EF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F11E-CA99-449B-9D99-C3FA95BF9BC9}" type="datetime1">
              <a:rPr lang="en-US" smtClean="0"/>
              <a:t>10/30/2018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16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DB1C-CD44-4CE2-8DA3-E9129F2F895D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06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D7B1-6618-4651-A1D1-38158DE335CA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66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>
            <a:off x="457200" y="6404296"/>
            <a:ext cx="2133600" cy="26924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l" defTabSz="514350">
              <a:defRPr sz="675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492265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*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59" y="1689100"/>
            <a:ext cx="8693239" cy="4491567"/>
          </a:xfrm>
          <a:prstGeom prst="rect">
            <a:avLst/>
          </a:prstGeom>
        </p:spPr>
        <p:txBody>
          <a:bodyPr/>
          <a:lstStyle>
            <a:lvl1pPr marL="237744" indent="-237744">
              <a:lnSpc>
                <a:spcPct val="125000"/>
              </a:lnSpc>
              <a:spcBef>
                <a:spcPts val="1600"/>
              </a:spcBef>
              <a:spcAft>
                <a:spcPts val="600"/>
              </a:spcAft>
              <a:defRPr sz="1400"/>
            </a:lvl1pPr>
            <a:lvl2pPr>
              <a:lnSpc>
                <a:spcPct val="125000"/>
              </a:lnSpc>
              <a:spcAft>
                <a:spcPts val="400"/>
              </a:spcAft>
              <a:defRPr sz="1400"/>
            </a:lvl2pPr>
            <a:lvl3pPr>
              <a:lnSpc>
                <a:spcPct val="125000"/>
              </a:lnSpc>
              <a:spcAft>
                <a:spcPts val="400"/>
              </a:spcAft>
              <a:defRPr sz="1400"/>
            </a:lvl3pPr>
            <a:lvl4pPr>
              <a:lnSpc>
                <a:spcPct val="125000"/>
              </a:lnSpc>
              <a:spcAft>
                <a:spcPts val="400"/>
              </a:spcAft>
              <a:defRPr sz="1400"/>
            </a:lvl4pPr>
            <a:lvl5pPr>
              <a:lnSpc>
                <a:spcPct val="125000"/>
              </a:lnSpc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0533" y="6460067"/>
            <a:ext cx="570315" cy="324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1819" y="755506"/>
            <a:ext cx="8699679" cy="755794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text.</a:t>
            </a:r>
          </a:p>
        </p:txBody>
      </p:sp>
    </p:spTree>
    <p:extLst>
      <p:ext uri="{BB962C8B-B14F-4D97-AF65-F5344CB8AC3E}">
        <p14:creationId xmlns:p14="http://schemas.microsoft.com/office/powerpoint/2010/main" val="4242421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59" y="1689100"/>
            <a:ext cx="4105141" cy="4491567"/>
          </a:xfrm>
          <a:prstGeom prst="rect">
            <a:avLst/>
          </a:prstGeom>
        </p:spPr>
        <p:txBody>
          <a:bodyPr/>
          <a:lstStyle>
            <a:lvl1pPr marL="237744" indent="-237744">
              <a:lnSpc>
                <a:spcPct val="125000"/>
              </a:lnSpc>
              <a:spcBef>
                <a:spcPts val="1600"/>
              </a:spcBef>
              <a:spcAft>
                <a:spcPts val="600"/>
              </a:spcAft>
              <a:defRPr sz="1400"/>
            </a:lvl1pPr>
            <a:lvl2pPr>
              <a:lnSpc>
                <a:spcPct val="125000"/>
              </a:lnSpc>
              <a:spcAft>
                <a:spcPts val="400"/>
              </a:spcAft>
              <a:defRPr sz="1400"/>
            </a:lvl2pPr>
            <a:lvl3pPr>
              <a:lnSpc>
                <a:spcPct val="125000"/>
              </a:lnSpc>
              <a:spcAft>
                <a:spcPts val="400"/>
              </a:spcAft>
              <a:defRPr sz="1400"/>
            </a:lvl3pPr>
            <a:lvl4pPr>
              <a:lnSpc>
                <a:spcPct val="125000"/>
              </a:lnSpc>
              <a:spcAft>
                <a:spcPts val="400"/>
              </a:spcAft>
              <a:defRPr sz="1400"/>
            </a:lvl4pPr>
            <a:lvl5pPr>
              <a:lnSpc>
                <a:spcPct val="125000"/>
              </a:lnSpc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16698" y="1689100"/>
            <a:ext cx="4105141" cy="4491567"/>
          </a:xfrm>
          <a:prstGeom prst="rect">
            <a:avLst/>
          </a:prstGeom>
        </p:spPr>
        <p:txBody>
          <a:bodyPr/>
          <a:lstStyle>
            <a:lvl1pPr marL="237744" indent="-237744">
              <a:lnSpc>
                <a:spcPct val="125000"/>
              </a:lnSpc>
              <a:spcBef>
                <a:spcPts val="1600"/>
              </a:spcBef>
              <a:spcAft>
                <a:spcPts val="600"/>
              </a:spcAft>
              <a:defRPr sz="1400"/>
            </a:lvl1pPr>
            <a:lvl2pPr>
              <a:lnSpc>
                <a:spcPct val="125000"/>
              </a:lnSpc>
              <a:spcAft>
                <a:spcPts val="400"/>
              </a:spcAft>
              <a:defRPr sz="1400"/>
            </a:lvl2pPr>
            <a:lvl3pPr>
              <a:lnSpc>
                <a:spcPct val="125000"/>
              </a:lnSpc>
              <a:spcAft>
                <a:spcPts val="400"/>
              </a:spcAft>
              <a:defRPr sz="1400"/>
            </a:lvl3pPr>
            <a:lvl4pPr>
              <a:lnSpc>
                <a:spcPct val="125000"/>
              </a:lnSpc>
              <a:spcAft>
                <a:spcPts val="400"/>
              </a:spcAft>
              <a:defRPr sz="1400"/>
            </a:lvl4pPr>
            <a:lvl5pPr>
              <a:lnSpc>
                <a:spcPct val="125000"/>
              </a:lnSpc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088"/>
            <a:ext cx="384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1819" y="755506"/>
            <a:ext cx="8699679" cy="755794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text.</a:t>
            </a:r>
          </a:p>
        </p:txBody>
      </p:sp>
    </p:spTree>
    <p:extLst>
      <p:ext uri="{BB962C8B-B14F-4D97-AF65-F5344CB8AC3E}">
        <p14:creationId xmlns:p14="http://schemas.microsoft.com/office/powerpoint/2010/main" val="321670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C375-CE24-45D5-AC34-E150FC6A4F2B}" type="datetimeFigureOut">
              <a:rPr lang="he-IL" smtClean="0"/>
              <a:t>כ"א/חשון/תשע"ט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3241-7BBC-4321-A830-FA8EC0EC9EF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C375-CE24-45D5-AC34-E150FC6A4F2B}" type="datetimeFigureOut">
              <a:rPr lang="he-IL" smtClean="0"/>
              <a:t>כ"א/חשון/תשע"ט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3241-7BBC-4321-A830-FA8EC0EC9EF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C375-CE24-45D5-AC34-E150FC6A4F2B}" type="datetimeFigureOut">
              <a:rPr lang="he-IL" smtClean="0"/>
              <a:t>כ"א/חשון/תשע"ט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3241-7BBC-4321-A830-FA8EC0EC9EF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C375-CE24-45D5-AC34-E150FC6A4F2B}" type="datetimeFigureOut">
              <a:rPr lang="he-IL" smtClean="0"/>
              <a:t>כ"א/חשון/תשע"ט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3241-7BBC-4321-A830-FA8EC0EC9EF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C375-CE24-45D5-AC34-E150FC6A4F2B}" type="datetimeFigureOut">
              <a:rPr lang="he-IL" smtClean="0"/>
              <a:t>כ"א/חשון/תשע"ט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3241-7BBC-4321-A830-FA8EC0EC9EF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C375-CE24-45D5-AC34-E150FC6A4F2B}" type="datetimeFigureOut">
              <a:rPr lang="he-IL" smtClean="0"/>
              <a:t>כ"א/חשון/תשע"ט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3241-7BBC-4321-A830-FA8EC0EC9EF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C375-CE24-45D5-AC34-E150FC6A4F2B}" type="datetimeFigureOut">
              <a:rPr lang="he-IL" smtClean="0"/>
              <a:t>כ"א/חשון/תשע"ט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3241-7BBC-4321-A830-FA8EC0EC9EF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EC375-CE24-45D5-AC34-E150FC6A4F2B}" type="datetimeFigureOut">
              <a:rPr lang="he-IL" smtClean="0"/>
              <a:t>כ"א/חשון/תשע"ט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63241-7BBC-4321-A830-FA8EC0EC9EFF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69EF2-3A7B-46C8-9566-F46B8F12C241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F5515-DD70-42B6-A74B-EE91C4A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8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1.png"/><Relationship Id="rId3" Type="http://schemas.openxmlformats.org/officeDocument/2006/relationships/slide" Target="slide24.xml"/><Relationship Id="rId7" Type="http://schemas.openxmlformats.org/officeDocument/2006/relationships/slide" Target="slide35.xml"/><Relationship Id="rId12" Type="http://schemas.openxmlformats.org/officeDocument/2006/relationships/slide" Target="slide38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8.xml"/><Relationship Id="rId11" Type="http://schemas.openxmlformats.org/officeDocument/2006/relationships/slide" Target="slide33.xml"/><Relationship Id="rId5" Type="http://schemas.openxmlformats.org/officeDocument/2006/relationships/slide" Target="slide17.xml"/><Relationship Id="rId10" Type="http://schemas.openxmlformats.org/officeDocument/2006/relationships/slide" Target="slide27.xml"/><Relationship Id="rId4" Type="http://schemas.openxmlformats.org/officeDocument/2006/relationships/slide" Target="slide18.xml"/><Relationship Id="rId9" Type="http://schemas.openxmlformats.org/officeDocument/2006/relationships/slide" Target="slide30.xml"/><Relationship Id="rId1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slide" Target="slid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hart" Target="../charts/chart1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chart" Target="../charts/chart2.xml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11" Type="http://schemas.openxmlformats.org/officeDocument/2006/relationships/chart" Target="../charts/chart3.xml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.sv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ultural_diplomacy" TargetMode="External"/><Relationship Id="rId13" Type="http://schemas.openxmlformats.org/officeDocument/2006/relationships/hyperlink" Target="https://en.wikipedia.org/wiki/Dollar_diplomacy" TargetMode="External"/><Relationship Id="rId18" Type="http://schemas.openxmlformats.org/officeDocument/2006/relationships/hyperlink" Target="https://en.wikipedia.org/wiki/Gift_basket_diplomacy" TargetMode="External"/><Relationship Id="rId26" Type="http://schemas.openxmlformats.org/officeDocument/2006/relationships/hyperlink" Target="https://en.wikipedia.org/wiki/Public_diplomacy_of_the_United_States" TargetMode="External"/><Relationship Id="rId3" Type="http://schemas.openxmlformats.org/officeDocument/2006/relationships/hyperlink" Target="https://en.wikipedia.org/wiki/Checkbook_diplomacy" TargetMode="External"/><Relationship Id="rId21" Type="http://schemas.openxmlformats.org/officeDocument/2006/relationships/hyperlink" Target="https://en.wikipedia.org/wiki/Gunboat_diplomacy" TargetMode="External"/><Relationship Id="rId34" Type="http://schemas.openxmlformats.org/officeDocument/2006/relationships/hyperlink" Target="https://en.wikipedia.org/wiki/Trade_mission" TargetMode="External"/><Relationship Id="rId7" Type="http://schemas.openxmlformats.org/officeDocument/2006/relationships/hyperlink" Target="https://en.wikipedia.org/wiki/Cricket_diplomacy" TargetMode="External"/><Relationship Id="rId12" Type="http://schemas.openxmlformats.org/officeDocument/2006/relationships/hyperlink" Target="https://en.wikipedia.org/wiki/Digital_diplomacy" TargetMode="External"/><Relationship Id="rId17" Type="http://schemas.openxmlformats.org/officeDocument/2006/relationships/hyperlink" Target="https://en.wikipedia.org/wiki/Freelance_diplomacy" TargetMode="External"/><Relationship Id="rId25" Type="http://schemas.openxmlformats.org/officeDocument/2006/relationships/hyperlink" Target="https://en.wikipedia.org/wiki/Public_diplomacy" TargetMode="External"/><Relationship Id="rId33" Type="http://schemas.openxmlformats.org/officeDocument/2006/relationships/hyperlink" Target="https://en.wikipedia.org/wiki/Track_II_diplomacy" TargetMode="External"/><Relationship Id="rId2" Type="http://schemas.openxmlformats.org/officeDocument/2006/relationships/hyperlink" Target="https://en.wikipedia.org/wiki/Appeasement" TargetMode="External"/><Relationship Id="rId16" Type="http://schemas.openxmlformats.org/officeDocument/2006/relationships/hyperlink" Target="https://en.wikipedia.org/wiki/Facebook_diplomacy" TargetMode="External"/><Relationship Id="rId20" Type="http://schemas.openxmlformats.org/officeDocument/2006/relationships/hyperlink" Target="https://en.wikipedia.org/wiki/Guerrilla_diplomacy" TargetMode="External"/><Relationship Id="rId29" Type="http://schemas.openxmlformats.org/officeDocument/2006/relationships/hyperlink" Target="https://en.wikipedia.org/wiki/Science_diplomacy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n.wikipedia.org/wiki/Commercial_diplomacy" TargetMode="External"/><Relationship Id="rId11" Type="http://schemas.openxmlformats.org/officeDocument/2006/relationships/hyperlink" Target="https://en.wikipedia.org/wiki/Deference" TargetMode="External"/><Relationship Id="rId24" Type="http://schemas.openxmlformats.org/officeDocument/2006/relationships/hyperlink" Target="https://en.wikipedia.org/wiki/Ping-pong_diplomacy" TargetMode="External"/><Relationship Id="rId32" Type="http://schemas.openxmlformats.org/officeDocument/2006/relationships/hyperlink" Target="https://en.wikipedia.org/wiki/Team_Canada_Mission" TargetMode="External"/><Relationship Id="rId5" Type="http://schemas.openxmlformats.org/officeDocument/2006/relationships/hyperlink" Target="https://en.wikipedia.org/wiki/Coercive_diplomacy" TargetMode="External"/><Relationship Id="rId15" Type="http://schemas.openxmlformats.org/officeDocument/2006/relationships/hyperlink" Target="https://en.wikipedia.org/wiki/Engagement_(diplomacy)" TargetMode="External"/><Relationship Id="rId23" Type="http://schemas.openxmlformats.org/officeDocument/2006/relationships/hyperlink" Target="https://en.wikipedia.org/wiki/Pilgrimage_diplomacy" TargetMode="External"/><Relationship Id="rId28" Type="http://schemas.openxmlformats.org/officeDocument/2006/relationships/hyperlink" Target="https://en.wikipedia.org/wiki/Regional_diplomacy" TargetMode="External"/><Relationship Id="rId10" Type="http://schemas.openxmlformats.org/officeDocument/2006/relationships/hyperlink" Target="https://en.wikipedia.org/wiki/Defence_diplomacy" TargetMode="External"/><Relationship Id="rId19" Type="http://schemas.openxmlformats.org/officeDocument/2006/relationships/hyperlink" Target="https://en.wikipedia.org/wiki/Global_Innovation_through_Science_and_Technology_initiative" TargetMode="External"/><Relationship Id="rId31" Type="http://schemas.openxmlformats.org/officeDocument/2006/relationships/hyperlink" Target="https://en.wikipedia.org/wiki/Stadium_diplomacy" TargetMode="External"/><Relationship Id="rId4" Type="http://schemas.openxmlformats.org/officeDocument/2006/relationships/hyperlink" Target="https://en.wikipedia.org/wiki/Citizen_diplomacy" TargetMode="External"/><Relationship Id="rId9" Type="http://schemas.openxmlformats.org/officeDocument/2006/relationships/hyperlink" Target="https://en.wikipedia.org/wiki/United_States_cyber-diplomacy" TargetMode="External"/><Relationship Id="rId14" Type="http://schemas.openxmlformats.org/officeDocument/2006/relationships/hyperlink" Target="https://en.wikipedia.org/wiki/Economic_diplomacy" TargetMode="External"/><Relationship Id="rId22" Type="http://schemas.openxmlformats.org/officeDocument/2006/relationships/hyperlink" Target="https://en.wikipedia.org/wiki/Paradiplomacy" TargetMode="External"/><Relationship Id="rId27" Type="http://schemas.openxmlformats.org/officeDocument/2006/relationships/hyperlink" Target="https://en.wikipedia.org/wiki/Public_talks" TargetMode="External"/><Relationship Id="rId30" Type="http://schemas.openxmlformats.org/officeDocument/2006/relationships/hyperlink" Target="https://en.wikipedia.org/wiki/Shuttle_diplomacy" TargetMode="External"/><Relationship Id="rId35" Type="http://schemas.openxmlformats.org/officeDocument/2006/relationships/hyperlink" Target="https://en.wikipedia.org/wiki/Transformational_Diplomacy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gif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gif"/><Relationship Id="rId7" Type="http://schemas.openxmlformats.org/officeDocument/2006/relationships/image" Target="../media/image42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fivethings.org/leslie-nicholas/index.html" TargetMode="External"/><Relationship Id="rId2" Type="http://schemas.openxmlformats.org/officeDocument/2006/relationships/hyperlink" Target="http://www.thefivethings.org/tony-jackson/index.html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1196752"/>
            <a:ext cx="8820472" cy="3384376"/>
          </a:xfrm>
        </p:spPr>
        <p:txBody>
          <a:bodyPr>
            <a:normAutofit fontScale="90000"/>
          </a:bodyPr>
          <a:lstStyle/>
          <a:p>
            <a:r>
              <a:rPr lang="he-IL" sz="6000" dirty="0">
                <a:solidFill>
                  <a:prstClr val="black"/>
                </a:solidFill>
                <a:cs typeface="Arial"/>
              </a:rPr>
              <a:t>פתיחת קורס מדיניות חוץ ודיפלומטיה</a:t>
            </a:r>
            <a:br>
              <a:rPr lang="he-IL" sz="6000" dirty="0">
                <a:solidFill>
                  <a:prstClr val="black"/>
                </a:solidFill>
                <a:cs typeface="Arial"/>
              </a:rPr>
            </a:br>
            <a:r>
              <a:rPr lang="he-IL" sz="60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מבוא למערכת הבינ"ל ולדיפלומטיה במאה ה-21</a:t>
            </a:r>
            <a:br>
              <a:rPr lang="he-IL" sz="6000" dirty="0">
                <a:solidFill>
                  <a:prstClr val="black"/>
                </a:solidFill>
                <a:cs typeface="Arial"/>
              </a:rPr>
            </a:br>
            <a:br>
              <a:rPr lang="he-IL" dirty="0">
                <a:solidFill>
                  <a:prstClr val="black"/>
                </a:solidFill>
                <a:cs typeface="Arial"/>
              </a:rPr>
            </a:b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-161764" y="4995841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/>
              <a:t>מב"ל מחזור מ"ו</a:t>
            </a:r>
          </a:p>
          <a:p>
            <a:pPr algn="ctr"/>
            <a:r>
              <a:rPr lang="he-IL" sz="2800" dirty="0"/>
              <a:t>31/10/2019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8D17-B2D5-4DC3-B57F-3955578DC6D2}" type="slidenum">
              <a:rPr lang="he-IL" smtClean="0"/>
              <a:pPr/>
              <a:t>1</a:t>
            </a:fld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2718811" y="6075144"/>
            <a:ext cx="338285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/>
              <a:t>ערן עציון </a:t>
            </a:r>
            <a:r>
              <a:rPr lang="en-US" b="1" dirty="0"/>
              <a:t>eranetzion1@gmail.com</a:t>
            </a:r>
            <a:endParaRPr lang="he-IL" b="1" dirty="0"/>
          </a:p>
          <a:p>
            <a:pPr algn="ctr"/>
            <a:r>
              <a:rPr lang="en-US" b="1" dirty="0"/>
              <a:t>GS2A</a:t>
            </a:r>
            <a:endParaRPr lang="he-IL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/>
          </a:bodyPr>
          <a:lstStyle/>
          <a:p>
            <a:r>
              <a:rPr lang="he-I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בטחון לאומי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2987824" y="764704"/>
            <a:ext cx="3312368" cy="165618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/>
              <a:t>עוצמה לאומית</a:t>
            </a:r>
          </a:p>
          <a:p>
            <a:pPr algn="ctr"/>
            <a:r>
              <a:rPr lang="he-IL" sz="2800" b="1" dirty="0"/>
              <a:t>חוסן לאומי</a:t>
            </a:r>
          </a:p>
        </p:txBody>
      </p:sp>
      <p:graphicFrame>
        <p:nvGraphicFramePr>
          <p:cNvPr id="5" name="דיאגרמה 4"/>
          <p:cNvGraphicFramePr/>
          <p:nvPr>
            <p:extLst/>
          </p:nvPr>
        </p:nvGraphicFramePr>
        <p:xfrm>
          <a:off x="323528" y="2564904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חץ למטה 10"/>
          <p:cNvSpPr/>
          <p:nvPr/>
        </p:nvSpPr>
        <p:spPr>
          <a:xfrm>
            <a:off x="4355976" y="2420888"/>
            <a:ext cx="432048" cy="72008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460BEC-55E3-4D04-84AB-57EF45FD8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A8AA-562A-47F5-BF95-23895F3A3D5C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569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854968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מרכיבי תפיסת בטחון לאומי</a:t>
            </a:r>
          </a:p>
        </p:txBody>
      </p:sp>
      <p:sp>
        <p:nvSpPr>
          <p:cNvPr id="5" name="Oval 4"/>
          <p:cNvSpPr/>
          <p:nvPr/>
        </p:nvSpPr>
        <p:spPr>
          <a:xfrm>
            <a:off x="606227" y="1323386"/>
            <a:ext cx="3016335" cy="2681677"/>
          </a:xfrm>
          <a:prstGeom prst="ellipse">
            <a:avLst/>
          </a:prstGeom>
          <a:solidFill>
            <a:srgbClr val="FFC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TopUp">
              <a:rot lat="19476217" lon="18883145" rev="3609743"/>
            </a:camera>
            <a:lightRig rig="threePt" dir="t"/>
          </a:scene3d>
          <a:sp3d>
            <a:bevelT w="450850" h="2286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dirty="0"/>
              <a:t>אסטרטגיית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dirty="0"/>
              <a:t>לכידות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dirty="0"/>
              <a:t>חברתית</a:t>
            </a:r>
          </a:p>
        </p:txBody>
      </p:sp>
      <p:sp>
        <p:nvSpPr>
          <p:cNvPr id="8" name="Oval 7"/>
          <p:cNvSpPr/>
          <p:nvPr/>
        </p:nvSpPr>
        <p:spPr>
          <a:xfrm>
            <a:off x="5896883" y="1286142"/>
            <a:ext cx="3067606" cy="2502898"/>
          </a:xfrm>
          <a:prstGeom prst="ellipse">
            <a:avLst/>
          </a:prstGeom>
          <a:solidFill>
            <a:srgbClr val="00B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TopUp">
              <a:rot lat="19476217" lon="18883145" rev="3609743"/>
            </a:camera>
            <a:lightRig rig="threePt" dir="t"/>
          </a:scene3d>
          <a:sp3d>
            <a:bevelT w="450850" h="2286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dirty="0"/>
              <a:t>אסטרטגיה כלכלית לאומית</a:t>
            </a:r>
          </a:p>
        </p:txBody>
      </p:sp>
      <p:sp>
        <p:nvSpPr>
          <p:cNvPr id="11" name="Oval 10"/>
          <p:cNvSpPr/>
          <p:nvPr/>
        </p:nvSpPr>
        <p:spPr>
          <a:xfrm>
            <a:off x="2699792" y="4752528"/>
            <a:ext cx="2376264" cy="1844824"/>
          </a:xfrm>
          <a:prstGeom prst="ellipse">
            <a:avLst/>
          </a:prstGeom>
          <a:solidFill>
            <a:srgbClr val="0070C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HeroicExtremeRightFacing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600" b="1" dirty="0"/>
              <a:t>מערכה</a:t>
            </a:r>
            <a:r>
              <a:rPr lang="he-IL" sz="2600" dirty="0"/>
              <a:t> </a:t>
            </a:r>
            <a:r>
              <a:rPr lang="he-IL" sz="2600" b="1" dirty="0"/>
              <a:t>מדינית-דיפלומטית</a:t>
            </a:r>
          </a:p>
        </p:txBody>
      </p:sp>
      <p:sp>
        <p:nvSpPr>
          <p:cNvPr id="12" name="Oval 11"/>
          <p:cNvSpPr/>
          <p:nvPr/>
        </p:nvSpPr>
        <p:spPr>
          <a:xfrm>
            <a:off x="4427984" y="4797720"/>
            <a:ext cx="2376264" cy="1844824"/>
          </a:xfrm>
          <a:prstGeom prst="ellipse">
            <a:avLst/>
          </a:prstGeom>
          <a:solidFill>
            <a:srgbClr val="C0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HeroicExtremeLeftFacing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600" b="1" dirty="0"/>
              <a:t>מערכה</a:t>
            </a:r>
            <a:r>
              <a:rPr lang="he-IL" sz="2600" dirty="0"/>
              <a:t> </a:t>
            </a:r>
            <a:r>
              <a:rPr lang="he-IL" sz="2600" b="1" dirty="0"/>
              <a:t>צבאית</a:t>
            </a:r>
          </a:p>
        </p:txBody>
      </p:sp>
      <p:sp>
        <p:nvSpPr>
          <p:cNvPr id="9" name="Oval 8"/>
          <p:cNvSpPr/>
          <p:nvPr/>
        </p:nvSpPr>
        <p:spPr>
          <a:xfrm>
            <a:off x="1979712" y="3068961"/>
            <a:ext cx="2808312" cy="2592287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TopUp">
              <a:rot lat="19476217" lon="18883145" rev="3609743"/>
            </a:camera>
            <a:lightRig rig="threePt" dir="t"/>
          </a:scene3d>
          <a:sp3d>
            <a:bevelT w="450850" h="2286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/>
              <a:t>תפיסת מדיניות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/>
              <a:t>חוץ</a:t>
            </a:r>
          </a:p>
        </p:txBody>
      </p:sp>
      <p:sp>
        <p:nvSpPr>
          <p:cNvPr id="10" name="Oval 9"/>
          <p:cNvSpPr/>
          <p:nvPr/>
        </p:nvSpPr>
        <p:spPr>
          <a:xfrm>
            <a:off x="4716016" y="2996952"/>
            <a:ext cx="2808312" cy="2592287"/>
          </a:xfrm>
          <a:prstGeom prst="ellipse">
            <a:avLst/>
          </a:prstGeom>
          <a:solidFill>
            <a:srgbClr val="FF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TopUp">
              <a:rot lat="19476217" lon="18883145" rev="3609743"/>
            </a:camera>
            <a:lightRig rig="threePt" dir="t"/>
          </a:scene3d>
          <a:sp3d>
            <a:bevelT w="450850" h="2286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/>
              <a:t>תפיסת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/>
              <a:t>בטחון</a:t>
            </a:r>
          </a:p>
        </p:txBody>
      </p:sp>
      <p:sp>
        <p:nvSpPr>
          <p:cNvPr id="7" name="Oval 6"/>
          <p:cNvSpPr/>
          <p:nvPr/>
        </p:nvSpPr>
        <p:spPr>
          <a:xfrm>
            <a:off x="3203848" y="908720"/>
            <a:ext cx="3240360" cy="3240360"/>
          </a:xfrm>
          <a:prstGeom prst="ellipse">
            <a:avLst/>
          </a:prstGeom>
          <a:solidFill>
            <a:srgbClr val="3366FF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obliqueTopLef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600" b="1" dirty="0"/>
              <a:t>יעדי </a:t>
            </a:r>
            <a:r>
              <a:rPr lang="he-IL" sz="2600" b="1" dirty="0" err="1"/>
              <a:t>הבטחון</a:t>
            </a:r>
            <a:r>
              <a:rPr lang="he-IL" sz="2600" b="1" dirty="0"/>
              <a:t> הלאומי</a:t>
            </a:r>
            <a:endParaRPr lang="he-IL" sz="2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200" dirty="0"/>
              <a:t>"מדינה יהודית-דמוקרטית בגבולות בטוחים ומוכרים"</a:t>
            </a:r>
          </a:p>
        </p:txBody>
      </p:sp>
      <p:sp>
        <p:nvSpPr>
          <p:cNvPr id="13" name="מציין מיקום של מספר שקופית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7EA8B-038B-4AED-A778-81058BDECE69}" type="slidenum">
              <a:rPr lang="he-IL"/>
              <a:pPr>
                <a:defRPr/>
              </a:pPr>
              <a:t>11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87624" y="1268760"/>
            <a:ext cx="4464496" cy="4392488"/>
          </a:xfrm>
          <a:prstGeom prst="ellipse">
            <a:avLst/>
          </a:prstGeom>
          <a:solidFill>
            <a:srgbClr val="3366FF"/>
          </a:solidFill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200" dirty="0"/>
          </a:p>
        </p:txBody>
      </p:sp>
      <p:sp>
        <p:nvSpPr>
          <p:cNvPr id="15" name="Oval 8"/>
          <p:cNvSpPr/>
          <p:nvPr/>
        </p:nvSpPr>
        <p:spPr>
          <a:xfrm>
            <a:off x="1979712" y="3068961"/>
            <a:ext cx="2808312" cy="2592287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TopU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/>
              <a:t>תפיסת מדיניות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/>
              <a:t>חוץ</a:t>
            </a:r>
          </a:p>
        </p:txBody>
      </p:sp>
      <p:sp>
        <p:nvSpPr>
          <p:cNvPr id="9" name="Oval 8"/>
          <p:cNvSpPr/>
          <p:nvPr/>
        </p:nvSpPr>
        <p:spPr>
          <a:xfrm>
            <a:off x="1763713" y="3716338"/>
            <a:ext cx="2943225" cy="158432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/>
              <a:t>"עוצמה רכה"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מדינאות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דיפלומטיה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דיפלומטיה ציבורית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כלכלה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תרבות</a:t>
            </a:r>
            <a:endParaRPr lang="en-US" dirty="0"/>
          </a:p>
        </p:txBody>
      </p:sp>
      <p:sp>
        <p:nvSpPr>
          <p:cNvPr id="16" name="Oval 9"/>
          <p:cNvSpPr/>
          <p:nvPr/>
        </p:nvSpPr>
        <p:spPr>
          <a:xfrm>
            <a:off x="4716016" y="2996952"/>
            <a:ext cx="2808312" cy="2592287"/>
          </a:xfrm>
          <a:prstGeom prst="ellipse">
            <a:avLst/>
          </a:prstGeom>
          <a:solidFill>
            <a:srgbClr val="FF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TopU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/>
              <a:t>תפיסת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/>
              <a:t>בטחון</a:t>
            </a:r>
          </a:p>
        </p:txBody>
      </p:sp>
      <p:sp>
        <p:nvSpPr>
          <p:cNvPr id="11" name="Oval 4"/>
          <p:cNvSpPr/>
          <p:nvPr/>
        </p:nvSpPr>
        <p:spPr>
          <a:xfrm>
            <a:off x="606227" y="1323386"/>
            <a:ext cx="3016335" cy="2681677"/>
          </a:xfrm>
          <a:prstGeom prst="ellipse">
            <a:avLst/>
          </a:prstGeom>
          <a:solidFill>
            <a:srgbClr val="FFC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TopU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dirty="0"/>
              <a:t>אסטרטגיית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dirty="0"/>
              <a:t>לכידות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dirty="0"/>
              <a:t>חברתית</a:t>
            </a:r>
          </a:p>
        </p:txBody>
      </p:sp>
      <p:sp>
        <p:nvSpPr>
          <p:cNvPr id="12" name="Oval 7"/>
          <p:cNvSpPr/>
          <p:nvPr/>
        </p:nvSpPr>
        <p:spPr>
          <a:xfrm>
            <a:off x="5896883" y="1286142"/>
            <a:ext cx="3067606" cy="2502898"/>
          </a:xfrm>
          <a:prstGeom prst="ellipse">
            <a:avLst/>
          </a:prstGeom>
          <a:solidFill>
            <a:srgbClr val="00B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TopU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dirty="0"/>
              <a:t>אסטרטגיה כלכלית לאומית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dirty="0"/>
              <a:t>לאומית</a:t>
            </a:r>
          </a:p>
        </p:txBody>
      </p:sp>
      <p:sp>
        <p:nvSpPr>
          <p:cNvPr id="13" name="Oval 10"/>
          <p:cNvSpPr/>
          <p:nvPr/>
        </p:nvSpPr>
        <p:spPr>
          <a:xfrm>
            <a:off x="2699792" y="4752528"/>
            <a:ext cx="2376264" cy="1844824"/>
          </a:xfrm>
          <a:prstGeom prst="ellipse">
            <a:avLst/>
          </a:prstGeom>
          <a:solidFill>
            <a:srgbClr val="0070C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HeroicExtremeRightFacing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600" b="1" dirty="0"/>
              <a:t>מערכה</a:t>
            </a:r>
            <a:r>
              <a:rPr lang="he-IL" sz="2600" dirty="0"/>
              <a:t> </a:t>
            </a:r>
            <a:r>
              <a:rPr lang="he-IL" sz="2600" b="1" dirty="0"/>
              <a:t>מדינית-דיפלומטית</a:t>
            </a:r>
          </a:p>
        </p:txBody>
      </p:sp>
      <p:sp>
        <p:nvSpPr>
          <p:cNvPr id="14" name="Oval 11"/>
          <p:cNvSpPr/>
          <p:nvPr/>
        </p:nvSpPr>
        <p:spPr>
          <a:xfrm>
            <a:off x="4427984" y="4797720"/>
            <a:ext cx="2376264" cy="1844824"/>
          </a:xfrm>
          <a:prstGeom prst="ellipse">
            <a:avLst/>
          </a:prstGeom>
          <a:solidFill>
            <a:srgbClr val="C0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HeroicExtremeLeftFacing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600" b="1" dirty="0"/>
              <a:t>מערכה</a:t>
            </a:r>
            <a:r>
              <a:rPr lang="he-IL" sz="2600" dirty="0"/>
              <a:t> </a:t>
            </a:r>
            <a:r>
              <a:rPr lang="he-IL" sz="2600" b="1" dirty="0"/>
              <a:t>צבאית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72008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מדיניות החוץ מול מדיניות </a:t>
            </a:r>
            <a:r>
              <a:rPr lang="he-IL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הבטחון</a:t>
            </a:r>
            <a:endParaRPr lang="he-I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4139952" y="1340768"/>
            <a:ext cx="4464496" cy="4392488"/>
          </a:xfrm>
          <a:prstGeom prst="ellipse">
            <a:avLst/>
          </a:prstGeom>
          <a:solidFill>
            <a:srgbClr val="FF0000"/>
          </a:solidFill>
          <a:effectLst>
            <a:innerShdw blurRad="63500" dist="50800" dir="108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bliqueTopRigh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200" dirty="0"/>
          </a:p>
        </p:txBody>
      </p:sp>
      <p:sp>
        <p:nvSpPr>
          <p:cNvPr id="6" name="Oval 5"/>
          <p:cNvSpPr/>
          <p:nvPr/>
        </p:nvSpPr>
        <p:spPr>
          <a:xfrm>
            <a:off x="5867400" y="1628775"/>
            <a:ext cx="2233613" cy="22320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/>
              <a:t>מדיניות בטחון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הרתעה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התרעה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הכרעה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התגוננות</a:t>
            </a:r>
          </a:p>
        </p:txBody>
      </p:sp>
      <p:sp>
        <p:nvSpPr>
          <p:cNvPr id="8" name="Oval 7"/>
          <p:cNvSpPr/>
          <p:nvPr/>
        </p:nvSpPr>
        <p:spPr>
          <a:xfrm>
            <a:off x="1979563" y="1680828"/>
            <a:ext cx="2305050" cy="180022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/>
              <a:t>מדיניות חוץ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/>
              <a:t>?</a:t>
            </a:r>
            <a:br>
              <a:rPr lang="en-US" sz="2400" b="1" dirty="0"/>
            </a:br>
            <a:r>
              <a:rPr lang="he-IL" sz="2400" b="1" dirty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/>
              <a:t>?</a:t>
            </a:r>
            <a:endParaRPr lang="he-IL" sz="2400" dirty="0"/>
          </a:p>
        </p:txBody>
      </p:sp>
      <p:sp>
        <p:nvSpPr>
          <p:cNvPr id="10" name="Oval 9"/>
          <p:cNvSpPr/>
          <p:nvPr/>
        </p:nvSpPr>
        <p:spPr>
          <a:xfrm>
            <a:off x="4140200" y="1773238"/>
            <a:ext cx="1295400" cy="3311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שת"פ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בינ"ל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("רך"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ו"קשה")</a:t>
            </a:r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E65C1-B1FD-4809-AEDC-2C48FE60B9BB}" type="slidenum">
              <a:rPr lang="he-IL"/>
              <a:pPr>
                <a:defRPr/>
              </a:pPr>
              <a:t>12</a:t>
            </a:fld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5580063" y="4140200"/>
            <a:ext cx="2016125" cy="137636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/>
              <a:t>"עוצמה קשה"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צבא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ושירותים</a:t>
            </a:r>
          </a:p>
        </p:txBody>
      </p:sp>
      <p:sp>
        <p:nvSpPr>
          <p:cNvPr id="17" name="Oval 6"/>
          <p:cNvSpPr/>
          <p:nvPr/>
        </p:nvSpPr>
        <p:spPr>
          <a:xfrm>
            <a:off x="3203848" y="908720"/>
            <a:ext cx="3240360" cy="3240360"/>
          </a:xfrm>
          <a:prstGeom prst="ellipse">
            <a:avLst/>
          </a:prstGeom>
          <a:solidFill>
            <a:srgbClr val="3366FF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obliqueTopLef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/>
              <a:t>יעדי </a:t>
            </a:r>
            <a:r>
              <a:rPr lang="he-IL" sz="3200" b="1" dirty="0" err="1"/>
              <a:t>הבטחון</a:t>
            </a:r>
            <a:r>
              <a:rPr lang="he-IL" sz="3200" b="1" dirty="0"/>
              <a:t> הלאומי</a:t>
            </a:r>
            <a:endParaRPr lang="he-IL" sz="28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200" dirty="0"/>
              <a:t>"מדינה יהודית-דמוקרטית בגבולות בטוחים ומוכרים"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1DF66-B81B-4B12-83D1-3FBE758A6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על מה נדבר היום?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DD032-8304-4513-8EDF-FE6F565FD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e-IL" dirty="0"/>
              <a:t>קורס מדיניות חוץ, דיפלומטיה ויחב"ל במסגרת המב"ל -  </a:t>
            </a:r>
            <a:r>
              <a:rPr lang="en-US" dirty="0"/>
              <a:t>overview</a:t>
            </a:r>
            <a:endParaRPr lang="he-IL" dirty="0"/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מדיניות חוץ כחלק מ"ביטחון לאומי"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4000" b="1" dirty="0">
                <a:solidFill>
                  <a:schemeClr val="accent1">
                    <a:lumMod val="75000"/>
                  </a:schemeClr>
                </a:solidFill>
              </a:rPr>
              <a:t>הערכת מצב מדינית-אסטרטגית  – הזירה הבינ"ל והאזורית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משמעויות לדיפלומטיה במאה ה-21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מדיניות החוץ הישראלית – סביבות פעולה אופרטיביות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37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אליפסה 3"/>
          <p:cNvSpPr/>
          <p:nvPr/>
        </p:nvSpPr>
        <p:spPr>
          <a:xfrm>
            <a:off x="107504" y="476672"/>
            <a:ext cx="8856984" cy="60486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514350"/>
            <a:endParaRPr lang="he-IL" sz="1013" kern="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36280" y="69719"/>
            <a:ext cx="4629150" cy="456584"/>
          </a:xfrm>
        </p:spPr>
        <p:txBody>
          <a:bodyPr vert="horz" lIns="51435" tIns="25718" rIns="51435" bIns="25718" rtlCol="1" anchor="ctr">
            <a:normAutofit/>
          </a:bodyPr>
          <a:lstStyle/>
          <a:p>
            <a:pPr rtl="0"/>
            <a:r>
              <a:rPr lang="en-US" sz="2250" dirty="0"/>
              <a:t>Israel &amp; Global Trends</a:t>
            </a:r>
            <a:endParaRPr lang="he-IL" sz="2250" dirty="0"/>
          </a:p>
        </p:txBody>
      </p:sp>
      <p:sp>
        <p:nvSpPr>
          <p:cNvPr id="19" name="TextBox 18"/>
          <p:cNvSpPr txBox="1"/>
          <p:nvPr/>
        </p:nvSpPr>
        <p:spPr>
          <a:xfrm>
            <a:off x="3987055" y="3226637"/>
            <a:ext cx="1174631" cy="3347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sz="1575" b="1" i="1" kern="0" dirty="0">
                <a:solidFill>
                  <a:sysClr val="windowText" lastClr="000000"/>
                </a:solidFill>
                <a:latin typeface="Calibri" panose="020F0502020204030204"/>
              </a:rPr>
              <a:t>ISRAEL</a:t>
            </a:r>
            <a:endParaRPr lang="he-IL" sz="1575" b="1" i="1" kern="0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55541" y="5155665"/>
            <a:ext cx="19244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Global </a:t>
            </a:r>
            <a:r>
              <a:rPr lang="en-US" b="1" kern="0" dirty="0">
                <a:solidFill>
                  <a:srgbClr val="5B9BD5"/>
                </a:solidFill>
                <a:latin typeface="Calibri" panose="020F0502020204030204"/>
                <a:hlinkClick r:id="rId2" action="ppaction://hlinksldjump"/>
              </a:rPr>
              <a:t>Warming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09909" y="5999961"/>
            <a:ext cx="20225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sz="2400" b="1" kern="0" dirty="0" err="1">
                <a:solidFill>
                  <a:srgbClr val="5B9BD5"/>
                </a:solidFill>
                <a:latin typeface="Calibri" panose="020F0502020204030204"/>
                <a:hlinkClick r:id="rId3" action="ppaction://hlinksldjump"/>
              </a:rPr>
              <a:t>DemoCrisis</a:t>
            </a:r>
            <a:endParaRPr lang="he-IL" sz="2400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81704" y="5199925"/>
            <a:ext cx="22621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Blurred lines btw Domestic &amp; Foreign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44371" y="537452"/>
            <a:ext cx="11746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sz="2400" b="1" kern="0" dirty="0">
                <a:solidFill>
                  <a:srgbClr val="5B9BD5"/>
                </a:solidFill>
                <a:latin typeface="Calibri" panose="020F0502020204030204"/>
                <a:hlinkClick r:id="" action="ppaction://hlinkshowjump?jump=nextslide"/>
              </a:rPr>
              <a:t>G-Zero</a:t>
            </a:r>
            <a:endParaRPr lang="he-IL" sz="2400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70815" y="776520"/>
            <a:ext cx="168573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Regional Powers + global ambitions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13069" y="1516795"/>
            <a:ext cx="11746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Ad-hoc </a:t>
            </a:r>
          </a:p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coalitions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97799" y="4125147"/>
            <a:ext cx="185746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  <a:hlinkClick r:id="rId4" action="ppaction://hlinksldjump"/>
              </a:rPr>
              <a:t>Terrorism and religious</a:t>
            </a:r>
          </a:p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  <a:hlinkClick r:id="rId4" action="ppaction://hlinksldjump"/>
              </a:rPr>
              <a:t>extremism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64921" y="2359103"/>
            <a:ext cx="11746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  <a:hlinkClick r:id="rId5" action="ppaction://hlinksldjump"/>
              </a:rPr>
              <a:t>Migration</a:t>
            </a:r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 Flows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63325" y="3914089"/>
            <a:ext cx="174169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gradFill flip="none" rotWithShape="1">
                  <a:gsLst>
                    <a:gs pos="0">
                      <a:srgbClr val="5B9BD5">
                        <a:shade val="30000"/>
                        <a:satMod val="115000"/>
                      </a:srgbClr>
                    </a:gs>
                    <a:gs pos="50000">
                      <a:srgbClr val="5B9BD5">
                        <a:shade val="67500"/>
                        <a:satMod val="115000"/>
                      </a:srgbClr>
                    </a:gs>
                    <a:gs pos="100000">
                      <a:srgbClr val="5B9BD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  <a:reflection blurRad="6350" stA="60000" endA="900" endPos="60000" dist="29997" dir="5400000" sy="-100000" algn="bl" rotWithShape="0"/>
                </a:effectLst>
                <a:latin typeface="Calibri" panose="020F0502020204030204"/>
              </a:rPr>
              <a:t>“</a:t>
            </a:r>
            <a:r>
              <a:rPr lang="en-US" b="1" kern="0" dirty="0">
                <a:gradFill flip="none" rotWithShape="1">
                  <a:gsLst>
                    <a:gs pos="0">
                      <a:srgbClr val="5B9BD5">
                        <a:shade val="30000"/>
                        <a:satMod val="115000"/>
                      </a:srgbClr>
                    </a:gs>
                    <a:gs pos="50000">
                      <a:srgbClr val="5B9BD5">
                        <a:shade val="67500"/>
                        <a:satMod val="115000"/>
                      </a:srgbClr>
                    </a:gs>
                    <a:gs pos="100000">
                      <a:srgbClr val="5B9BD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  <a:reflection blurRad="6350" stA="60000" endA="900" endPos="60000" dist="29997" dir="5400000" sy="-100000" algn="bl" rotWithShape="0"/>
                </a:effectLst>
                <a:latin typeface="Calibri" panose="020F0502020204030204"/>
                <a:hlinkClick r:id="rId6" action="ppaction://hlinksldjump"/>
              </a:rPr>
              <a:t>Transparent</a:t>
            </a:r>
            <a:r>
              <a:rPr lang="en-US" b="1" kern="0" dirty="0">
                <a:gradFill flip="none" rotWithShape="1">
                  <a:gsLst>
                    <a:gs pos="0">
                      <a:srgbClr val="5B9BD5">
                        <a:shade val="30000"/>
                        <a:satMod val="115000"/>
                      </a:srgbClr>
                    </a:gs>
                    <a:gs pos="50000">
                      <a:srgbClr val="5B9BD5">
                        <a:shade val="67500"/>
                        <a:satMod val="115000"/>
                      </a:srgbClr>
                    </a:gs>
                    <a:gs pos="100000">
                      <a:srgbClr val="5B9BD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  <a:reflection blurRad="6350" stA="60000" endA="900" endPos="60000" dist="29997" dir="5400000" sy="-100000" algn="bl" rotWithShape="0"/>
                </a:effectLst>
                <a:latin typeface="Calibri" panose="020F0502020204030204"/>
              </a:rPr>
              <a:t> “</a:t>
            </a:r>
            <a:br>
              <a:rPr lang="en-US" b="1" kern="0" dirty="0">
                <a:gradFill flip="none" rotWithShape="1">
                  <a:gsLst>
                    <a:gs pos="0">
                      <a:srgbClr val="5B9BD5">
                        <a:shade val="30000"/>
                        <a:satMod val="115000"/>
                      </a:srgbClr>
                    </a:gs>
                    <a:gs pos="50000">
                      <a:srgbClr val="5B9BD5">
                        <a:shade val="67500"/>
                        <a:satMod val="115000"/>
                      </a:srgbClr>
                    </a:gs>
                    <a:gs pos="100000">
                      <a:srgbClr val="5B9BD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  <a:reflection blurRad="6350" stA="60000" endA="900" endPos="60000" dist="29997" dir="5400000" sy="-100000" algn="bl" rotWithShape="0"/>
                </a:effectLst>
                <a:latin typeface="Calibri" panose="020F0502020204030204"/>
              </a:rPr>
            </a:br>
            <a:r>
              <a:rPr lang="en-US" b="1" kern="0" dirty="0">
                <a:gradFill flip="none" rotWithShape="1">
                  <a:gsLst>
                    <a:gs pos="0">
                      <a:srgbClr val="5B9BD5">
                        <a:shade val="30000"/>
                        <a:satMod val="115000"/>
                      </a:srgbClr>
                    </a:gs>
                    <a:gs pos="50000">
                      <a:srgbClr val="5B9BD5">
                        <a:shade val="67500"/>
                        <a:satMod val="115000"/>
                      </a:srgbClr>
                    </a:gs>
                    <a:gs pos="100000">
                      <a:srgbClr val="5B9BD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  <a:reflection blurRad="6350" stA="60000" endA="900" endPos="60000" dist="29997" dir="5400000" sy="-100000" algn="bl" rotWithShape="0"/>
                </a:effectLst>
                <a:latin typeface="Calibri" panose="020F0502020204030204"/>
              </a:rPr>
              <a:t>world</a:t>
            </a:r>
            <a:endParaRPr lang="he-IL" b="1" kern="0" dirty="0">
              <a:gradFill flip="none" rotWithShape="1">
                <a:gsLst>
                  <a:gs pos="0">
                    <a:srgbClr val="5B9BD5">
                      <a:shade val="30000"/>
                      <a:satMod val="115000"/>
                    </a:srgbClr>
                  </a:gs>
                  <a:gs pos="50000">
                    <a:srgbClr val="5B9BD5">
                      <a:shade val="67500"/>
                      <a:satMod val="115000"/>
                    </a:srgbClr>
                  </a:gs>
                  <a:gs pos="100000">
                    <a:srgbClr val="5B9BD5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glow rad="228600">
                  <a:srgbClr val="4472C4">
                    <a:satMod val="175000"/>
                    <a:alpha val="40000"/>
                  </a:srgbClr>
                </a:glow>
                <a:reflection blurRad="6350" stA="60000" endA="900" endPos="60000" dist="29997" dir="5400000" sy="-100000" algn="bl" rotWithShape="0"/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34762" y="1578468"/>
            <a:ext cx="133664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Multi-Crisis </a:t>
            </a:r>
            <a:br>
              <a:rPr lang="en-US" b="1" kern="0" dirty="0">
                <a:solidFill>
                  <a:srgbClr val="5B9BD5"/>
                </a:solidFill>
                <a:latin typeface="Calibri" panose="020F0502020204030204"/>
              </a:rPr>
            </a:br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world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19002" y="781809"/>
            <a:ext cx="156534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Old Intl’ rules and </a:t>
            </a:r>
            <a:r>
              <a:rPr lang="en-US" b="1" kern="0" dirty="0" err="1">
                <a:solidFill>
                  <a:srgbClr val="5B9BD5"/>
                </a:solidFill>
                <a:latin typeface="Calibri" panose="020F0502020204030204"/>
              </a:rPr>
              <a:t>inst</a:t>
            </a:r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’ -Fragmented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1D1F5515-DD70-42B6-A74B-EE91C4A6A7E8}" type="slidenum">
              <a:rPr lang="en-US" sz="1013" kern="0">
                <a:solidFill>
                  <a:sysClr val="windowText" lastClr="000000"/>
                </a:solidFill>
                <a:latin typeface="Calibri" panose="020F0502020204030204"/>
              </a:rPr>
              <a:pPr defTabSz="514350"/>
              <a:t>14</a:t>
            </a:fld>
            <a:endParaRPr lang="en-US" sz="1013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76202" y="2902008"/>
            <a:ext cx="1741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  <a:hlinkClick r:id="rId7" action="ppaction://hlinksldjump"/>
              </a:rPr>
              <a:t>“</a:t>
            </a:r>
            <a:r>
              <a:rPr lang="en-US" b="1" kern="0" dirty="0" err="1">
                <a:solidFill>
                  <a:srgbClr val="5B9BD5"/>
                </a:solidFill>
                <a:latin typeface="Calibri" panose="020F0502020204030204"/>
                <a:hlinkClick r:id="rId7" action="ppaction://hlinksldjump"/>
              </a:rPr>
              <a:t>TechCentury</a:t>
            </a:r>
            <a:r>
              <a:rPr lang="en-US" b="1" kern="0" dirty="0">
                <a:solidFill>
                  <a:srgbClr val="5B9BD5"/>
                </a:solidFill>
                <a:latin typeface="Calibri" panose="020F0502020204030204"/>
                <a:hlinkClick r:id="rId7" action="ppaction://hlinksldjump"/>
              </a:rPr>
              <a:t>”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42147" y="2983891"/>
            <a:ext cx="205852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sz="2400" b="1" kern="0" dirty="0">
                <a:solidFill>
                  <a:srgbClr val="5B9BD5"/>
                </a:solidFill>
                <a:latin typeface="Calibri" panose="020F0502020204030204"/>
                <a:hlinkClick r:id="rId8" action="ppaction://hlinksldjump"/>
              </a:rPr>
              <a:t>De-Globalization</a:t>
            </a:r>
            <a:endParaRPr lang="he-IL" sz="2400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0454" y="4033251"/>
            <a:ext cx="174169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  <a:hlinkClick r:id="rId9" action="ppaction://hlinksldjump"/>
              </a:rPr>
              <a:t>Energy</a:t>
            </a:r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 Revolutions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072" y="3059668"/>
            <a:ext cx="174169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sz="2400" b="1" kern="0" dirty="0">
                <a:solidFill>
                  <a:srgbClr val="5B9BD5"/>
                </a:solidFill>
                <a:latin typeface="Calibri" panose="020F0502020204030204"/>
                <a:hlinkClick r:id="rId10" action="ppaction://hlinksldjump"/>
              </a:rPr>
              <a:t>Capitalism</a:t>
            </a:r>
            <a:r>
              <a:rPr lang="en-US" sz="2400" b="1" kern="0" dirty="0">
                <a:solidFill>
                  <a:srgbClr val="5B9BD5"/>
                </a:solidFill>
                <a:latin typeface="Calibri" panose="020F0502020204030204"/>
              </a:rPr>
              <a:t> 2.0?</a:t>
            </a:r>
            <a:endParaRPr lang="he-IL" sz="2400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5AA0A2-F4DA-4CC3-A89E-6A962C8C30F2}"/>
              </a:ext>
            </a:extLst>
          </p:cNvPr>
          <p:cNvSpPr txBox="1"/>
          <p:nvPr/>
        </p:nvSpPr>
        <p:spPr>
          <a:xfrm>
            <a:off x="3660840" y="3526846"/>
            <a:ext cx="1741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“Truth </a:t>
            </a:r>
            <a:r>
              <a:rPr lang="en-US" b="1" kern="0" dirty="0">
                <a:solidFill>
                  <a:srgbClr val="5B9BD5"/>
                </a:solidFill>
                <a:latin typeface="Calibri" panose="020F0502020204030204"/>
                <a:hlinkClick r:id="rId11" action="ppaction://hlinksldjump"/>
              </a:rPr>
              <a:t>Decay</a:t>
            </a:r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”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E85035-297A-465A-892F-76EF122E91C2}"/>
              </a:ext>
            </a:extLst>
          </p:cNvPr>
          <p:cNvSpPr txBox="1"/>
          <p:nvPr/>
        </p:nvSpPr>
        <p:spPr>
          <a:xfrm>
            <a:off x="342222" y="2455418"/>
            <a:ext cx="1741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“</a:t>
            </a:r>
            <a:r>
              <a:rPr lang="en-US" b="1" kern="0" dirty="0" err="1">
                <a:solidFill>
                  <a:srgbClr val="5B9BD5"/>
                </a:solidFill>
                <a:latin typeface="Calibri" panose="020F0502020204030204"/>
              </a:rPr>
              <a:t>Frienemies</a:t>
            </a:r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”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27" name="Graphic 26" descr="Network">
            <a:hlinkClick r:id="rId12" action="ppaction://hlinksldjump"/>
            <a:extLst>
              <a:ext uri="{FF2B5EF4-FFF2-40B4-BE49-F238E27FC236}">
                <a16:creationId xmlns:a16="http://schemas.microsoft.com/office/drawing/2014/main" id="{165DC1B8-D1A0-440B-8111-454C300BCE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66789" y="6284419"/>
            <a:ext cx="461665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2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8" grpId="0"/>
      <p:bldP spid="41" grpId="0"/>
      <p:bldP spid="42" grpId="0"/>
      <p:bldP spid="43" grpId="0"/>
      <p:bldP spid="45" grpId="0"/>
      <p:bldP spid="48" grpId="0"/>
      <p:bldP spid="50" grpId="0"/>
      <p:bldP spid="20" grpId="0"/>
      <p:bldP spid="21" grpId="0"/>
      <p:bldP spid="24" grpId="0"/>
      <p:bldP spid="25" grpId="0"/>
      <p:bldP spid="26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2C8A3-78AA-42A1-B994-F1EDE3D3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687608"/>
          </a:xfrm>
        </p:spPr>
        <p:txBody>
          <a:bodyPr/>
          <a:lstStyle/>
          <a:p>
            <a:pPr algn="ctr"/>
            <a:r>
              <a:rPr lang="en-US" dirty="0"/>
              <a:t>US-China GDP trend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6E655-DD6E-4511-B17D-ABBEC1924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t>15</a:t>
            </a:fld>
            <a:endParaRPr lang="en-US"/>
          </a:p>
        </p:txBody>
      </p:sp>
      <p:pic>
        <p:nvPicPr>
          <p:cNvPr id="10" name="Content Placeholder 9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523B7D08-72F1-4EC1-8027-D955789D8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620392" cy="4000706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C136F15-8BA1-487A-A943-8A9122A27F96}"/>
              </a:ext>
            </a:extLst>
          </p:cNvPr>
          <p:cNvSpPr/>
          <p:nvPr/>
        </p:nvSpPr>
        <p:spPr>
          <a:xfrm>
            <a:off x="19957" y="537321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https://www.bloomberg.com/graphics/2016-us-vs-china-economy/</a:t>
            </a:r>
          </a:p>
        </p:txBody>
      </p:sp>
    </p:spTree>
    <p:extLst>
      <p:ext uri="{BB962C8B-B14F-4D97-AF65-F5344CB8AC3E}">
        <p14:creationId xmlns:p14="http://schemas.microsoft.com/office/powerpoint/2010/main" val="46564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D5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screenshot of a map&#10;&#10;Description generated with very high confidence">
            <a:extLst>
              <a:ext uri="{FF2B5EF4-FFF2-40B4-BE49-F238E27FC236}">
                <a16:creationId xmlns:a16="http://schemas.microsoft.com/office/drawing/2014/main" id="{82CB629E-F643-40CC-8CE6-144D52941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087819"/>
            <a:ext cx="8178799" cy="46823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D42B1-53AC-4A0C-8C95-1D345AC9F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D1F5515-DD70-42B6-A74B-EE91C4A6A7E8}" type="slidenum">
              <a:rPr lang="en-US" sz="1200">
                <a:solidFill>
                  <a:srgbClr val="FFFFFF"/>
                </a:solidFill>
              </a:rPr>
              <a:pPr rtl="0">
                <a:spcAft>
                  <a:spcPts val="600"/>
                </a:spcAft>
              </a:pPr>
              <a:t>16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9" name="Graphic 8" descr="Network">
            <a:hlinkClick r:id="rId3" action="ppaction://hlinksldjump"/>
            <a:extLst>
              <a:ext uri="{FF2B5EF4-FFF2-40B4-BE49-F238E27FC236}">
                <a16:creationId xmlns:a16="http://schemas.microsoft.com/office/drawing/2014/main" id="{F97751D7-EC59-4A02-B1CE-DC8FC1F76B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9286" y="5582107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56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6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65ED41E8-E9AF-4B7F-8849-218C11A64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4" y="643467"/>
            <a:ext cx="7605550" cy="55710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68A74-32E0-46DF-B49C-A59E9F3B2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D1F5515-DD70-42B6-A74B-EE91C4A6A7E8}" type="slidenum">
              <a:rPr lang="en-US" sz="1200">
                <a:solidFill>
                  <a:srgbClr val="FFFFFF"/>
                </a:solidFill>
              </a:rPr>
              <a:pPr rtl="0">
                <a:spcAft>
                  <a:spcPts val="600"/>
                </a:spcAft>
              </a:pPr>
              <a:t>17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7" name="Graphic 6" descr="Network">
            <a:hlinkClick r:id="rId3" action="ppaction://hlinksldjump"/>
            <a:extLst>
              <a:ext uri="{FF2B5EF4-FFF2-40B4-BE49-F238E27FC236}">
                <a16:creationId xmlns:a16="http://schemas.microsoft.com/office/drawing/2014/main" id="{CC8E997A-982D-4B4B-AD63-F55555B631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42046" y="6299026"/>
            <a:ext cx="558974" cy="55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17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C5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170A1EC-E863-4C89-9FF0-8559C5DA0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99758"/>
            <a:ext cx="8178799" cy="505848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089E7-D9AC-4A56-9A2B-542A3A15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D1F5515-DD70-42B6-A74B-EE91C4A6A7E8}" type="slidenum">
              <a:rPr lang="en-US" sz="1200">
                <a:solidFill>
                  <a:srgbClr val="FFFFFF"/>
                </a:solidFill>
              </a:rPr>
              <a:pPr rtl="0">
                <a:spcAft>
                  <a:spcPts val="600"/>
                </a:spcAft>
              </a:pPr>
              <a:t>18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9" name="Graphic 8" descr="Network">
            <a:hlinkClick r:id="rId3" action="ppaction://hlinksldjump"/>
            <a:extLst>
              <a:ext uri="{FF2B5EF4-FFF2-40B4-BE49-F238E27FC236}">
                <a16:creationId xmlns:a16="http://schemas.microsoft.com/office/drawing/2014/main" id="{3749846F-6F10-44F9-A217-EE864CC09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30844" y="5813829"/>
            <a:ext cx="558974" cy="55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53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6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7443F0D0-E6A0-48E3-9CE5-55B2E726A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179831"/>
            <a:ext cx="8178799" cy="44983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6E9D6-8B35-43F4-ADD2-6EC245ADF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D1F5515-DD70-42B6-A74B-EE91C4A6A7E8}" type="slidenum">
              <a:rPr lang="en-US" sz="1200">
                <a:solidFill>
                  <a:srgbClr val="FFFFFF"/>
                </a:solidFill>
              </a:rPr>
              <a:pPr rtl="0">
                <a:spcAft>
                  <a:spcPts val="600"/>
                </a:spcAft>
              </a:pPr>
              <a:t>19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9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1DF66-B81B-4B12-83D1-3FBE758A6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על מה נדבר היום?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DD032-8304-4513-8EDF-FE6F565FD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e-IL" sz="4000" b="1" dirty="0">
                <a:solidFill>
                  <a:srgbClr val="0070C0"/>
                </a:solidFill>
              </a:rPr>
              <a:t>קורס מדיניות חוץ, דיפלומטיה ויחב"ל במסגרת המב"ל -  </a:t>
            </a:r>
            <a:r>
              <a:rPr lang="en-US" sz="4000" b="1" dirty="0">
                <a:solidFill>
                  <a:srgbClr val="0070C0"/>
                </a:solidFill>
              </a:rPr>
              <a:t>overview</a:t>
            </a:r>
            <a:endParaRPr lang="he-IL" sz="4000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מדיניות חוץ כחלק מ"ביטחון לאומי"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הערכת מצב מדינית-אסטרטגית  – הזירה הבינ"ל והאזורית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משמעויות לדיפלומטיה במאה ה-21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מדיניות החוץ הישראלית – סביבות פעולה אופרטיביות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84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B726CA6-39E0-4A79-AECF-44B0DBDD1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658432"/>
            <a:ext cx="8178799" cy="554113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F4ADA-9F30-414F-8723-00D494F0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208" y="6373749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D1F5515-DD70-42B6-A74B-EE91C4A6A7E8}" type="slidenum">
              <a:rPr lang="en-US" sz="1200">
                <a:solidFill>
                  <a:srgbClr val="FFFFFF"/>
                </a:solidFill>
              </a:rPr>
              <a:pPr rtl="0">
                <a:spcAft>
                  <a:spcPts val="600"/>
                </a:spcAft>
              </a:pPr>
              <a:t>20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656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4D15C-D9CC-49C9-B386-9162C6B4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687607"/>
          </a:xfrm>
        </p:spPr>
        <p:txBody>
          <a:bodyPr/>
          <a:lstStyle/>
          <a:p>
            <a:pPr algn="ctr"/>
            <a:r>
              <a:rPr lang="he-IL" dirty="0"/>
              <a:t>דור ראשון של הורים שמבין שילדיו יצליחו פחות ממנו</a:t>
            </a:r>
            <a:endParaRPr lang="en-US" dirty="0"/>
          </a:p>
        </p:txBody>
      </p:sp>
      <p:pic>
        <p:nvPicPr>
          <p:cNvPr id="6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C9914C7-1D32-43AD-B919-489376911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63" y="1376249"/>
            <a:ext cx="7632848" cy="494357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01DB6-3465-4C14-9DBA-AA5C69A7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t>21</a:t>
            </a:fld>
            <a:endParaRPr lang="en-US"/>
          </a:p>
        </p:txBody>
      </p:sp>
      <p:pic>
        <p:nvPicPr>
          <p:cNvPr id="7" name="Graphic 6" descr="Network">
            <a:hlinkClick r:id="rId3" action="ppaction://hlinksldjump"/>
            <a:extLst>
              <a:ext uri="{FF2B5EF4-FFF2-40B4-BE49-F238E27FC236}">
                <a16:creationId xmlns:a16="http://schemas.microsoft.com/office/drawing/2014/main" id="{E52AFC0A-2E32-463E-8171-E5D32659B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12360" y="6213384"/>
            <a:ext cx="558974" cy="55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3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314B34B3-E890-423B-BF0B-3F988706B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95" y="643467"/>
            <a:ext cx="6455608" cy="55710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67C14-2477-4B5E-9FF1-1AD468469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D1F5515-DD70-42B6-A74B-EE91C4A6A7E8}" type="slidenum">
              <a:rPr lang="en-US" sz="1200">
                <a:solidFill>
                  <a:srgbClr val="FFFFFF"/>
                </a:solidFill>
              </a:rPr>
              <a:pPr rtl="0">
                <a:spcAft>
                  <a:spcPts val="600"/>
                </a:spcAft>
              </a:pPr>
              <a:t>2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79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76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6BCED173-1BB0-481C-B7B8-95D9432B3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873125"/>
            <a:ext cx="8178799" cy="51117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0F749-BFCD-4DF8-9D7F-F5B79BBDA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D1F5515-DD70-42B6-A74B-EE91C4A6A7E8}" type="slidenum">
              <a:rPr lang="en-US" sz="1200">
                <a:solidFill>
                  <a:srgbClr val="FFFFFF"/>
                </a:solidFill>
              </a:rPr>
              <a:pPr rtl="0">
                <a:spcAft>
                  <a:spcPts val="600"/>
                </a:spcAft>
              </a:pPr>
              <a:t>23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9" name="Graphic 8" descr="Network">
            <a:hlinkClick r:id="rId3" action="ppaction://hlinksldjump"/>
            <a:extLst>
              <a:ext uri="{FF2B5EF4-FFF2-40B4-BE49-F238E27FC236}">
                <a16:creationId xmlns:a16="http://schemas.microsoft.com/office/drawing/2014/main" id="{299BEAD2-3423-4A70-B5DE-92F96B9C8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0212" y="6310785"/>
            <a:ext cx="558974" cy="55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66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D6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close up of a map&#10;&#10;Description generated with high confidence">
            <a:extLst>
              <a:ext uri="{FF2B5EF4-FFF2-40B4-BE49-F238E27FC236}">
                <a16:creationId xmlns:a16="http://schemas.microsoft.com/office/drawing/2014/main" id="{16CCDDF6-870E-4E9D-BCBA-A16D59577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5" y="643467"/>
            <a:ext cx="7428088" cy="55710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93106-F056-4263-AF41-A3D541BA4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D1F5515-DD70-42B6-A74B-EE91C4A6A7E8}" type="slidenum">
              <a:rPr lang="en-US" sz="1200">
                <a:solidFill>
                  <a:srgbClr val="FFFFFF"/>
                </a:solidFill>
              </a:rPr>
              <a:pPr rtl="0">
                <a:spcAft>
                  <a:spcPts val="600"/>
                </a:spcAft>
              </a:pPr>
              <a:t>24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18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8B17D509-2CD7-4CB4-982F-2DDACFAAE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292289"/>
            <a:ext cx="8178799" cy="427342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D30A1-24B8-4F60-883C-B1F68299E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D1F5515-DD70-42B6-A74B-EE91C4A6A7E8}" type="slidenum">
              <a:rPr lang="en-US" sz="1200">
                <a:solidFill>
                  <a:srgbClr val="FFFFFF"/>
                </a:solidFill>
              </a:rPr>
              <a:pPr rtl="0">
                <a:spcAft>
                  <a:spcPts val="600"/>
                </a:spcAft>
              </a:pPr>
              <a:t>2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94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54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ADDF9A4E-077D-4E4A-94F9-1F3A9C7A4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96" y="643467"/>
            <a:ext cx="5403806" cy="55710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51693B-8F30-4CCA-B980-7D2E0350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D1F5515-DD70-42B6-A74B-EE91C4A6A7E8}" type="slidenum">
              <a:rPr lang="en-US" sz="1200">
                <a:solidFill>
                  <a:srgbClr val="FFFFFF"/>
                </a:solidFill>
              </a:rPr>
              <a:pPr rtl="0">
                <a:spcAft>
                  <a:spcPts val="600"/>
                </a:spcAft>
              </a:pPr>
              <a:t>26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9" name="Graphic 8" descr="Network">
            <a:hlinkClick r:id="rId3" action="ppaction://hlinksldjump"/>
            <a:extLst>
              <a:ext uri="{FF2B5EF4-FFF2-40B4-BE49-F238E27FC236}">
                <a16:creationId xmlns:a16="http://schemas.microsoft.com/office/drawing/2014/main" id="{F67F8E28-FAB7-4F50-8403-84FFFB366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0352" y="5237745"/>
            <a:ext cx="558974" cy="55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65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543592"/>
          </a:xfrm>
        </p:spPr>
        <p:txBody>
          <a:bodyPr/>
          <a:lstStyle/>
          <a:p>
            <a:pPr algn="ctr"/>
            <a:r>
              <a:rPr lang="fi-FI"/>
              <a:t>Centralized financial power</a:t>
            </a:r>
            <a:endParaRPr lang="fi-F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7804" t="12000" r="17090"/>
          <a:stretch/>
        </p:blipFill>
        <p:spPr>
          <a:xfrm>
            <a:off x="251520" y="1340768"/>
            <a:ext cx="8413750" cy="33528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648200" y="6179403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/>
              <a:t>Sources: The Economist  Jan 14, 2014</a:t>
            </a:r>
          </a:p>
          <a:p>
            <a:r>
              <a:rPr lang="fi-FI" sz="1200"/>
              <a:t>http://</a:t>
            </a:r>
            <a:r>
              <a:rPr lang="fi-FI" sz="800"/>
              <a:t>en.wikipedia.org/wiki/List_of_government_budgets_by_country</a:t>
            </a:r>
          </a:p>
          <a:p>
            <a:r>
              <a:rPr lang="fi-FI"/>
              <a:t>  </a:t>
            </a:r>
            <a:endParaRPr lang="fi-FI" dirty="0"/>
          </a:p>
        </p:txBody>
      </p:sp>
      <p:pic>
        <p:nvPicPr>
          <p:cNvPr id="5" name="Graphic 4" descr="Network">
            <a:hlinkClick r:id="rId4" action="ppaction://hlinksldjump"/>
            <a:extLst>
              <a:ext uri="{FF2B5EF4-FFF2-40B4-BE49-F238E27FC236}">
                <a16:creationId xmlns:a16="http://schemas.microsoft.com/office/drawing/2014/main" id="{DBBD7D6A-79AA-4F9A-9D67-18AF01108F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40352" y="5237745"/>
            <a:ext cx="558974" cy="55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21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758C0-F40E-48DA-AA70-FEA030662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831624"/>
          </a:xfrm>
        </p:spPr>
        <p:txBody>
          <a:bodyPr/>
          <a:lstStyle/>
          <a:p>
            <a:pPr algn="ctr"/>
            <a:r>
              <a:rPr lang="en-US" dirty="0"/>
              <a:t>Transparent world</a:t>
            </a:r>
          </a:p>
        </p:txBody>
      </p:sp>
      <p:pic>
        <p:nvPicPr>
          <p:cNvPr id="6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0665D02-FEA2-4934-A414-A230CDA37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32" y="1268760"/>
            <a:ext cx="7735712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EB27D-1B53-445C-A0C7-B17D16DE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t>28</a:t>
            </a:fld>
            <a:endParaRPr lang="en-US"/>
          </a:p>
        </p:txBody>
      </p:sp>
      <p:pic>
        <p:nvPicPr>
          <p:cNvPr id="7" name="Graphic 6" descr="Network">
            <a:hlinkClick r:id="rId3" action="ppaction://hlinksldjump"/>
            <a:extLst>
              <a:ext uri="{FF2B5EF4-FFF2-40B4-BE49-F238E27FC236}">
                <a16:creationId xmlns:a16="http://schemas.microsoft.com/office/drawing/2014/main" id="{0836BB8C-7B46-4E75-A69C-53DD125AC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80312" y="569210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8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though the United States becomes a net energy exporter in the Reference case—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2"/>
            <p:extLst/>
          </p:nvPr>
        </p:nvGraphicFramePr>
        <p:xfrm>
          <a:off x="310718" y="1719675"/>
          <a:ext cx="4042429" cy="4491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4551370" y="1719675"/>
          <a:ext cx="4380128" cy="4491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295570" y="63335"/>
            <a:ext cx="7592950" cy="665276"/>
            <a:chOff x="1295570" y="63335"/>
            <a:chExt cx="7592950" cy="665276"/>
          </a:xfrm>
        </p:grpSpPr>
        <p:pic>
          <p:nvPicPr>
            <p:cNvPr id="18" name="Picture 17" descr="greyicon_3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5308" y="133136"/>
              <a:ext cx="497959" cy="497959"/>
            </a:xfrm>
            <a:prstGeom prst="rect">
              <a:avLst/>
            </a:prstGeom>
          </p:spPr>
        </p:pic>
        <p:pic>
          <p:nvPicPr>
            <p:cNvPr id="19" name="Picture 18" descr="greyicon_4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261" y="131656"/>
              <a:ext cx="500919" cy="500919"/>
            </a:xfrm>
            <a:prstGeom prst="rect">
              <a:avLst/>
            </a:prstGeom>
          </p:spPr>
        </p:pic>
        <p:pic>
          <p:nvPicPr>
            <p:cNvPr id="20" name="Picture 19" descr="greyicon_5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9754" y="131656"/>
              <a:ext cx="500919" cy="500919"/>
            </a:xfrm>
            <a:prstGeom prst="rect">
              <a:avLst/>
            </a:prstGeom>
          </p:spPr>
        </p:pic>
        <p:pic>
          <p:nvPicPr>
            <p:cNvPr id="21" name="Picture 20" descr="greyicon_6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066" y="104388"/>
              <a:ext cx="555454" cy="555454"/>
            </a:xfrm>
            <a:prstGeom prst="rect">
              <a:avLst/>
            </a:prstGeom>
          </p:spPr>
        </p:pic>
        <p:pic>
          <p:nvPicPr>
            <p:cNvPr id="22" name="Picture 21" descr="greyicon_7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570" y="131656"/>
              <a:ext cx="500918" cy="50091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795" y="78637"/>
              <a:ext cx="594312" cy="60695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276" y="63335"/>
              <a:ext cx="651415" cy="66527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057" y="75762"/>
              <a:ext cx="599941" cy="612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847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827584" y="-334887"/>
            <a:ext cx="7704667" cy="1243607"/>
          </a:xfrm>
        </p:spPr>
        <p:txBody>
          <a:bodyPr>
            <a:normAutofit/>
          </a:bodyPr>
          <a:lstStyle/>
          <a:p>
            <a:pPr algn="ctr"/>
            <a:r>
              <a:rPr lang="he-IL" sz="3200" b="1" dirty="0">
                <a:solidFill>
                  <a:schemeClr val="accent5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מטרות הציר המדיני</a:t>
            </a:r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1" y="620688"/>
            <a:ext cx="9143999" cy="6497960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3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פיתוח </a:t>
            </a:r>
            <a:r>
              <a:rPr lang="he-IL" sz="23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חשיבה מדינית</a:t>
            </a:r>
            <a:r>
              <a:rPr lang="he-IL" sz="23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בראייה רחבה והנחלת מודעות לתפקידם של כלים מדיניים במערכה </a:t>
            </a:r>
            <a:r>
              <a:rPr lang="he-IL" sz="23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המשולבת</a:t>
            </a:r>
            <a:r>
              <a:rPr lang="he-IL" sz="23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על בטחון ישראל</a:t>
            </a:r>
            <a:r>
              <a:rPr lang="he-IL" sz="2300" dirty="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300" dirty="0">
                <a:latin typeface="David" panose="020E0502060401010101" pitchFamily="34" charset="-79"/>
                <a:cs typeface="David" panose="020E0502060401010101" pitchFamily="34" charset="-79"/>
              </a:rPr>
              <a:t> הקניית </a:t>
            </a:r>
            <a:r>
              <a:rPr lang="he-IL" sz="2300" b="1" dirty="0">
                <a:latin typeface="David" panose="020E0502060401010101" pitchFamily="34" charset="-79"/>
                <a:cs typeface="David" panose="020E0502060401010101" pitchFamily="34" charset="-79"/>
              </a:rPr>
              <a:t>מושגי יסוד </a:t>
            </a:r>
            <a:r>
              <a:rPr lang="he-IL" sz="2300" dirty="0">
                <a:latin typeface="David" panose="020E0502060401010101" pitchFamily="34" charset="-79"/>
                <a:cs typeface="David" panose="020E0502060401010101" pitchFamily="34" charset="-79"/>
              </a:rPr>
              <a:t>באשר לדפוסי יסוד ורבדים היסטוריים במבנה המערכת הבינלאומית, בהתפתחות היחסים הבין-מדינתיים, ובהתהוותה של הפרקטיקה הדיפלומטית של ימינו.</a:t>
            </a:r>
            <a:endParaRPr lang="en-US" sz="23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300" dirty="0">
                <a:latin typeface="David" panose="020E0502060401010101" pitchFamily="34" charset="-79"/>
                <a:cs typeface="David" panose="020E0502060401010101" pitchFamily="34" charset="-79"/>
              </a:rPr>
              <a:t> הכרת מקורותיה ומאפייניה של </a:t>
            </a:r>
            <a:r>
              <a:rPr lang="he-IL" sz="2300" b="1" dirty="0">
                <a:latin typeface="David" panose="020E0502060401010101" pitchFamily="34" charset="-79"/>
                <a:cs typeface="David" panose="020E0502060401010101" pitchFamily="34" charset="-79"/>
              </a:rPr>
              <a:t>מדיניות החוץ הישראלית</a:t>
            </a:r>
            <a:r>
              <a:rPr lang="he-IL" sz="2300" dirty="0">
                <a:latin typeface="David" panose="020E0502060401010101" pitchFamily="34" charset="-79"/>
                <a:cs typeface="David" panose="020E0502060401010101" pitchFamily="34" charset="-79"/>
              </a:rPr>
              <a:t>, וזיהוי האתגרים העיקריים שבפניה.</a:t>
            </a:r>
            <a:endParaRPr lang="en-US" sz="23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300" dirty="0">
                <a:latin typeface="David" panose="020E0502060401010101" pitchFamily="34" charset="-79"/>
                <a:cs typeface="David" panose="020E0502060401010101" pitchFamily="34" charset="-79"/>
              </a:rPr>
              <a:t> העמקת ההבנה באשר </a:t>
            </a:r>
            <a:r>
              <a:rPr lang="he-IL" sz="2300" b="1" dirty="0">
                <a:latin typeface="David" panose="020E0502060401010101" pitchFamily="34" charset="-79"/>
                <a:cs typeface="David" panose="020E0502060401010101" pitchFamily="34" charset="-79"/>
              </a:rPr>
              <a:t>למנגנוני עיצוב המדיניות </a:t>
            </a:r>
            <a:r>
              <a:rPr lang="he-IL" sz="2300" dirty="0">
                <a:latin typeface="David" panose="020E0502060401010101" pitchFamily="34" charset="-79"/>
                <a:cs typeface="David" panose="020E0502060401010101" pitchFamily="34" charset="-79"/>
              </a:rPr>
              <a:t>בישראל בנושאים מדיניים מרכזיים העומדים על הפרק, וזיקות הגומלין בין המוקדים השלטוניים הרלבנטיים – הן בקבלת ההחלטות והן ביישומן.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300" dirty="0">
                <a:latin typeface="David" panose="020E0502060401010101" pitchFamily="34" charset="-79"/>
                <a:cs typeface="David" panose="020E0502060401010101" pitchFamily="34" charset="-79"/>
              </a:rPr>
              <a:t> הכרת </a:t>
            </a:r>
            <a:r>
              <a:rPr lang="he-IL" sz="2300" b="1" dirty="0">
                <a:latin typeface="David" panose="020E0502060401010101" pitchFamily="34" charset="-79"/>
                <a:cs typeface="David" panose="020E0502060401010101" pitchFamily="34" charset="-79"/>
              </a:rPr>
              <a:t>העבודה הדיפלומטית </a:t>
            </a:r>
            <a:r>
              <a:rPr lang="he-IL" sz="2300" dirty="0">
                <a:latin typeface="David" panose="020E0502060401010101" pitchFamily="34" charset="-79"/>
                <a:cs typeface="David" panose="020E0502060401010101" pitchFamily="34" charset="-79"/>
              </a:rPr>
              <a:t>ואתגרי משרד החוץ.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596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60921" y="6460067"/>
            <a:ext cx="409927" cy="324146"/>
          </a:xfrm>
        </p:spPr>
        <p:txBody>
          <a:bodyPr/>
          <a:lstStyle/>
          <a:p>
            <a:fld id="{2D80C5C9-96E0-47EC-B500-37C5FE28463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Coal-fired electricity generation remains at a higher level in the Reference case than in the Clean Power Plan case—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2522" y="60070"/>
            <a:ext cx="8596846" cy="657333"/>
            <a:chOff x="282522" y="60070"/>
            <a:chExt cx="8596846" cy="657333"/>
          </a:xfrm>
        </p:grpSpPr>
        <p:pic>
          <p:nvPicPr>
            <p:cNvPr id="6" name="Picture 5" descr="greyicon_4.png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399" y="143947"/>
              <a:ext cx="508000" cy="508000"/>
            </a:xfrm>
            <a:prstGeom prst="rect">
              <a:avLst/>
            </a:prstGeom>
          </p:spPr>
        </p:pic>
        <p:pic>
          <p:nvPicPr>
            <p:cNvPr id="7" name="Picture 6" descr="greyicon_5.png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862" y="124471"/>
              <a:ext cx="508000" cy="508000"/>
            </a:xfrm>
            <a:prstGeom prst="rect">
              <a:avLst/>
            </a:prstGeom>
          </p:spPr>
        </p:pic>
        <p:pic>
          <p:nvPicPr>
            <p:cNvPr id="8" name="Picture 7" descr="greyicon_6.png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9607" y="132125"/>
              <a:ext cx="529761" cy="529761"/>
            </a:xfrm>
            <a:prstGeom prst="rect">
              <a:avLst/>
            </a:prstGeom>
          </p:spPr>
        </p:pic>
        <p:pic>
          <p:nvPicPr>
            <p:cNvPr id="9" name="Picture 8" descr="greyicon_7.png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570" y="132125"/>
              <a:ext cx="508000" cy="508000"/>
            </a:xfrm>
            <a:prstGeom prst="rect">
              <a:avLst/>
            </a:prstGeom>
          </p:spPr>
        </p:pic>
        <p:pic>
          <p:nvPicPr>
            <p:cNvPr id="10" name="Picture 9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0539" y="60070"/>
              <a:ext cx="621633" cy="634859"/>
            </a:xfrm>
            <a:prstGeom prst="rect">
              <a:avLst/>
            </a:prstGeom>
          </p:spPr>
        </p:pic>
        <p:pic>
          <p:nvPicPr>
            <p:cNvPr id="11" name="Picture 10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5210" y="84487"/>
              <a:ext cx="619730" cy="632916"/>
            </a:xfrm>
            <a:prstGeom prst="rect">
              <a:avLst/>
            </a:prstGeom>
          </p:spPr>
        </p:pic>
        <p:pic>
          <p:nvPicPr>
            <p:cNvPr id="12" name="Picture 11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919" y="62013"/>
              <a:ext cx="619730" cy="632916"/>
            </a:xfrm>
            <a:prstGeom prst="rect">
              <a:avLst/>
            </a:prstGeom>
          </p:spPr>
        </p:pic>
        <p:pic>
          <p:nvPicPr>
            <p:cNvPr id="13" name="Picture 12" descr="greyicon_1.png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22" y="132436"/>
              <a:ext cx="508000" cy="508000"/>
            </a:xfrm>
            <a:prstGeom prst="rect">
              <a:avLst/>
            </a:prstGeom>
          </p:spPr>
        </p:pic>
      </p:grpSp>
      <p:graphicFrame>
        <p:nvGraphicFramePr>
          <p:cNvPr id="17" name="Content Placeholder 16"/>
          <p:cNvGraphicFramePr>
            <a:graphicFrameLocks noGrp="1"/>
          </p:cNvGraphicFramePr>
          <p:nvPr>
            <p:ph sz="quarter" idx="12"/>
            <p:extLst/>
          </p:nvPr>
        </p:nvGraphicFramePr>
        <p:xfrm>
          <a:off x="238125" y="1689100"/>
          <a:ext cx="8693150" cy="4491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2098696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B76D5-2888-4AB7-B4A0-719D22E58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687608"/>
          </a:xfrm>
        </p:spPr>
        <p:txBody>
          <a:bodyPr/>
          <a:lstStyle/>
          <a:p>
            <a:pPr algn="ctr"/>
            <a:r>
              <a:rPr lang="en-US" dirty="0"/>
              <a:t>US Energy Independence</a:t>
            </a:r>
          </a:p>
        </p:txBody>
      </p:sp>
      <p:pic>
        <p:nvPicPr>
          <p:cNvPr id="6" name="Content Placeholder 5" descr="A close up of a map&#10;&#10;Description generated with high confidence">
            <a:extLst>
              <a:ext uri="{FF2B5EF4-FFF2-40B4-BE49-F238E27FC236}">
                <a16:creationId xmlns:a16="http://schemas.microsoft.com/office/drawing/2014/main" id="{77695F82-D523-448C-8368-1E4466F9A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1332304"/>
            <a:ext cx="7128792" cy="388843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7FC1C-59BD-45AD-8E9D-1631F5C0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31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device&#10;&#10;Description generated with high confidence">
            <a:extLst>
              <a:ext uri="{FF2B5EF4-FFF2-40B4-BE49-F238E27FC236}">
                <a16:creationId xmlns:a16="http://schemas.microsoft.com/office/drawing/2014/main" id="{F5D68EFE-63A8-447C-BE1A-15C19B5DEC41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848871" cy="540733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A59AD7-1976-4920-A1DA-61C9797AC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920537-2E03-4F1B-86B7-933B6B74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60" y="229175"/>
            <a:ext cx="8699679" cy="513254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Energy cost reductions</a:t>
            </a:r>
          </a:p>
        </p:txBody>
      </p:sp>
      <p:pic>
        <p:nvPicPr>
          <p:cNvPr id="7" name="Graphic 6" descr="Network">
            <a:hlinkClick r:id="rId3" action="ppaction://hlinksldjump"/>
            <a:extLst>
              <a:ext uri="{FF2B5EF4-FFF2-40B4-BE49-F238E27FC236}">
                <a16:creationId xmlns:a16="http://schemas.microsoft.com/office/drawing/2014/main" id="{D2E902F1-167D-41A9-B1AB-4E45C1076C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80112" y="6321450"/>
            <a:ext cx="507327" cy="50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17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9C111-1EC5-45B5-BCEE-70D0B03E7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9333"/>
            <a:ext cx="7886700" cy="543592"/>
          </a:xfrm>
        </p:spPr>
        <p:txBody>
          <a:bodyPr/>
          <a:lstStyle/>
          <a:p>
            <a:pPr algn="ctr"/>
            <a:r>
              <a:rPr lang="en-US" dirty="0"/>
              <a:t>RAND – “Truth Decay”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ED47D-95EF-4907-A6EF-F3F60EC87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652" y="534259"/>
            <a:ext cx="7886700" cy="582209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7200" dirty="0"/>
              <a:t>RAND defines Truth Decay as the diminishing role of facts and data in American public life. </a:t>
            </a:r>
            <a:r>
              <a:rPr lang="en-US" sz="7200" b="1" dirty="0"/>
              <a:t>There are four trends that characterize Truth Decay:</a:t>
            </a:r>
            <a:endParaRPr lang="en-US" sz="7200" dirty="0"/>
          </a:p>
          <a:p>
            <a:pPr lvl="1">
              <a:lnSpc>
                <a:spcPct val="170000"/>
              </a:lnSpc>
            </a:pPr>
            <a:r>
              <a:rPr lang="en-US" sz="9600" dirty="0"/>
              <a:t>increasing </a:t>
            </a:r>
            <a:r>
              <a:rPr lang="en-US" sz="9600" b="1" dirty="0"/>
              <a:t>disagreement about facts </a:t>
            </a:r>
            <a:r>
              <a:rPr lang="en-US" sz="9600" dirty="0"/>
              <a:t>and analytical interpretations of facts and data</a:t>
            </a:r>
          </a:p>
          <a:p>
            <a:pPr lvl="1">
              <a:lnSpc>
                <a:spcPct val="170000"/>
              </a:lnSpc>
            </a:pPr>
            <a:r>
              <a:rPr lang="en-US" sz="9600" dirty="0"/>
              <a:t>a </a:t>
            </a:r>
            <a:r>
              <a:rPr lang="en-US" sz="9600" b="1" dirty="0"/>
              <a:t>blurring of the line between opinion and fact</a:t>
            </a:r>
          </a:p>
          <a:p>
            <a:pPr lvl="1">
              <a:lnSpc>
                <a:spcPct val="170000"/>
              </a:lnSpc>
            </a:pPr>
            <a:r>
              <a:rPr lang="en-US" sz="9600" dirty="0"/>
              <a:t>the increasing relative volume and resulting influence of opinion and </a:t>
            </a:r>
            <a:r>
              <a:rPr lang="en-US" sz="9600" b="1" dirty="0"/>
              <a:t>personal experience over fact</a:t>
            </a:r>
          </a:p>
          <a:p>
            <a:pPr lvl="1">
              <a:lnSpc>
                <a:spcPct val="170000"/>
              </a:lnSpc>
            </a:pPr>
            <a:r>
              <a:rPr lang="en-US" sz="9600" b="1" dirty="0"/>
              <a:t>declining trust in formerly respected sources of facts</a:t>
            </a:r>
            <a:r>
              <a:rPr lang="en-US" sz="9600" dirty="0"/>
              <a:t>.</a:t>
            </a:r>
          </a:p>
          <a:p>
            <a:pPr>
              <a:lnSpc>
                <a:spcPct val="170000"/>
              </a:lnSpc>
            </a:pPr>
            <a:r>
              <a:rPr lang="en-US" sz="7200" dirty="0"/>
              <a:t>Most of these trends are not unprecedented in American history. But today's level of disagreement over objective facts is a new phenomenon. 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n-US" sz="7200" b="1" dirty="0"/>
              <a:t>So how did we get here?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96F3A-5853-4E65-A07B-ABDC7229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579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9C111-1EC5-45B5-BCEE-70D0B03E7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9333"/>
            <a:ext cx="7886700" cy="543592"/>
          </a:xfrm>
        </p:spPr>
        <p:txBody>
          <a:bodyPr/>
          <a:lstStyle/>
          <a:p>
            <a:pPr algn="ctr"/>
            <a:r>
              <a:rPr lang="en-US" dirty="0"/>
              <a:t>RAND – “Truth Decay”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ED47D-95EF-4907-A6EF-F3F60EC87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652" y="534259"/>
            <a:ext cx="7886700" cy="582209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RAND research has investigated what's causing and compounding this problem. </a:t>
            </a:r>
            <a:r>
              <a:rPr lang="en-US" sz="2800" b="1" dirty="0"/>
              <a:t>The main drivers of Truth Decay include:</a:t>
            </a:r>
            <a:endParaRPr lang="en-US" sz="2800" dirty="0"/>
          </a:p>
          <a:p>
            <a:pPr lvl="1">
              <a:lnSpc>
                <a:spcPct val="150000"/>
              </a:lnSpc>
            </a:pPr>
            <a:r>
              <a:rPr lang="en-US" sz="3200" b="1" dirty="0"/>
              <a:t>cognitive biases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the rise of </a:t>
            </a:r>
            <a:r>
              <a:rPr lang="en-US" sz="3200" b="1" dirty="0"/>
              <a:t>social media </a:t>
            </a:r>
            <a:r>
              <a:rPr lang="en-US" sz="3200" dirty="0"/>
              <a:t>and the info environment</a:t>
            </a:r>
          </a:p>
          <a:p>
            <a:pPr lvl="1">
              <a:lnSpc>
                <a:spcPct val="150000"/>
              </a:lnSpc>
            </a:pPr>
            <a:r>
              <a:rPr lang="en-US" sz="3200" b="1" dirty="0"/>
              <a:t>educational system unable to keep </a:t>
            </a:r>
            <a:r>
              <a:rPr lang="en-US" sz="3200" dirty="0"/>
              <a:t>up with changes in the information ecosystem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political and social </a:t>
            </a:r>
            <a:r>
              <a:rPr lang="en-US" sz="3200" b="1" dirty="0"/>
              <a:t>polarization</a:t>
            </a:r>
            <a:r>
              <a:rPr lang="en-US" sz="2800" b="1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96F3A-5853-4E65-A07B-ABDC7229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Graphic 4" descr="Network">
            <a:hlinkClick r:id="rId2" action="ppaction://hlinksldjump"/>
            <a:extLst>
              <a:ext uri="{FF2B5EF4-FFF2-40B4-BE49-F238E27FC236}">
                <a16:creationId xmlns:a16="http://schemas.microsoft.com/office/drawing/2014/main" id="{AA571F54-1E1D-4281-B7C8-D2F27D755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4288" y="6100167"/>
            <a:ext cx="562082" cy="56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2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05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6E473B2-DA73-4221-8A5A-7270CB383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384300"/>
            <a:ext cx="8178799" cy="40893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98F0C-4FEF-41C7-9F68-70317CB12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D1F5515-DD70-42B6-A74B-EE91C4A6A7E8}" type="slidenum">
              <a:rPr lang="en-US" sz="1200">
                <a:solidFill>
                  <a:srgbClr val="FFFFFF"/>
                </a:solidFill>
              </a:rPr>
              <a:pPr rtl="0">
                <a:spcAft>
                  <a:spcPts val="600"/>
                </a:spcAft>
              </a:pPr>
              <a:t>35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9" name="Graphic 8" descr="Network">
            <a:hlinkClick r:id="rId3" action="ppaction://hlinksldjump"/>
            <a:extLst>
              <a:ext uri="{FF2B5EF4-FFF2-40B4-BE49-F238E27FC236}">
                <a16:creationId xmlns:a16="http://schemas.microsoft.com/office/drawing/2014/main" id="{B0B00A77-F179-4951-A12B-9B0A8DD5AC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12360" y="5685984"/>
            <a:ext cx="562082" cy="56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501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E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3A984D6-323D-4125-B001-15E729F4B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95" y="643467"/>
            <a:ext cx="7403409" cy="55710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47D62-663B-4E9B-B77B-1FD93B846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D1F5515-DD70-42B6-A74B-EE91C4A6A7E8}" type="slidenum">
              <a:rPr lang="en-US" sz="1200">
                <a:solidFill>
                  <a:srgbClr val="FFFFFF"/>
                </a:solidFill>
              </a:rPr>
              <a:pPr rtl="0">
                <a:spcAft>
                  <a:spcPts val="600"/>
                </a:spcAft>
              </a:pPr>
              <a:t>36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9" name="Graphic 8" descr="Network">
            <a:hlinkClick r:id="rId3" action="ppaction://hlinksldjump"/>
            <a:extLst>
              <a:ext uri="{FF2B5EF4-FFF2-40B4-BE49-F238E27FC236}">
                <a16:creationId xmlns:a16="http://schemas.microsoft.com/office/drawing/2014/main" id="{273FD2D3-A38C-4AC2-B3A3-F79CBBA53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73704" y="5373216"/>
            <a:ext cx="483259" cy="48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83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56E06-EC53-4397-B4DD-3C49C0C89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543592"/>
          </a:xfrm>
        </p:spPr>
        <p:txBody>
          <a:bodyPr/>
          <a:lstStyle/>
          <a:p>
            <a:pPr algn="ctr"/>
            <a:r>
              <a:rPr lang="en-US" dirty="0"/>
              <a:t>RAND – “Truth Decay”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3C8A0-4027-483D-A310-23CB14F62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435133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RAND research has investigated what's causing and compounding this problem. </a:t>
            </a:r>
            <a:r>
              <a:rPr lang="en-US" sz="4000" b="1" dirty="0"/>
              <a:t>The main drivers of Truth Decay include</a:t>
            </a:r>
            <a:endParaRPr lang="en-US" sz="4000" dirty="0"/>
          </a:p>
          <a:p>
            <a:pPr lvl="1">
              <a:lnSpc>
                <a:spcPct val="150000"/>
              </a:lnSpc>
            </a:pPr>
            <a:r>
              <a:rPr lang="en-US" sz="4000" dirty="0"/>
              <a:t>cognitive biases</a:t>
            </a:r>
          </a:p>
          <a:p>
            <a:pPr lvl="1">
              <a:lnSpc>
                <a:spcPct val="150000"/>
              </a:lnSpc>
            </a:pPr>
            <a:r>
              <a:rPr lang="en-US" sz="4000" dirty="0"/>
              <a:t>the rise of social media and other changes to the information environment</a:t>
            </a:r>
          </a:p>
          <a:p>
            <a:pPr lvl="1">
              <a:lnSpc>
                <a:spcPct val="150000"/>
              </a:lnSpc>
            </a:pPr>
            <a:r>
              <a:rPr lang="en-US" sz="4000" dirty="0"/>
              <a:t>demands on the educational system that limit its ability to keep up with changes in the information ecosystem</a:t>
            </a:r>
          </a:p>
          <a:p>
            <a:pPr lvl="1">
              <a:lnSpc>
                <a:spcPct val="150000"/>
              </a:lnSpc>
            </a:pPr>
            <a:r>
              <a:rPr lang="en-US" sz="4000" dirty="0"/>
              <a:t>political and social polarization</a:t>
            </a:r>
            <a:r>
              <a:rPr lang="en-US" sz="38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C2F6A-9A2C-4C67-97D4-0943DA446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t>37</a:t>
            </a:fld>
            <a:endParaRPr lang="en-US"/>
          </a:p>
        </p:txBody>
      </p:sp>
      <p:pic>
        <p:nvPicPr>
          <p:cNvPr id="7" name="Graphic 6" descr="Network">
            <a:hlinkClick r:id="rId2" action="ppaction://hlinksldjump"/>
            <a:extLst>
              <a:ext uri="{FF2B5EF4-FFF2-40B4-BE49-F238E27FC236}">
                <a16:creationId xmlns:a16="http://schemas.microsoft.com/office/drawing/2014/main" id="{3D334B79-A167-4802-AE23-DE6C23047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09411" y="4890864"/>
            <a:ext cx="914400" cy="914400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5351AE4-90D7-4BA2-B6F5-4FAD6F70D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7" y="0"/>
            <a:ext cx="8742066" cy="6858000"/>
          </a:xfrm>
          <a:prstGeom prst="rect">
            <a:avLst/>
          </a:prstGeom>
        </p:spPr>
      </p:pic>
      <p:pic>
        <p:nvPicPr>
          <p:cNvPr id="10" name="Graphic 9" descr="Network">
            <a:hlinkClick r:id="rId2" action="ppaction://hlinksldjump"/>
            <a:extLst>
              <a:ext uri="{FF2B5EF4-FFF2-40B4-BE49-F238E27FC236}">
                <a16:creationId xmlns:a16="http://schemas.microsoft.com/office/drawing/2014/main" id="{D1E7A8FD-14C6-466B-A6AB-939D070AF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59774" y="6179365"/>
            <a:ext cx="483259" cy="48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595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אליפסה 3"/>
          <p:cNvSpPr/>
          <p:nvPr/>
        </p:nvSpPr>
        <p:spPr>
          <a:xfrm>
            <a:off x="1330111" y="1882878"/>
            <a:ext cx="6443276" cy="334647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514350"/>
            <a:endParaRPr lang="he-IL" sz="1013" kern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72235" y="1352107"/>
            <a:ext cx="4629150" cy="642938"/>
          </a:xfrm>
        </p:spPr>
        <p:txBody>
          <a:bodyPr vert="horz" lIns="51435" tIns="25718" rIns="51435" bIns="25718" rtlCol="1" anchor="ctr">
            <a:normAutofit/>
          </a:bodyPr>
          <a:lstStyle/>
          <a:p>
            <a:pPr rtl="0"/>
            <a:r>
              <a:rPr lang="en-US" sz="2250" dirty="0"/>
              <a:t>Israel &amp; regional Trends</a:t>
            </a:r>
            <a:endParaRPr lang="he-IL" sz="2250" dirty="0"/>
          </a:p>
        </p:txBody>
      </p:sp>
      <p:sp>
        <p:nvSpPr>
          <p:cNvPr id="19" name="TextBox 18"/>
          <p:cNvSpPr txBox="1"/>
          <p:nvPr/>
        </p:nvSpPr>
        <p:spPr>
          <a:xfrm>
            <a:off x="4045441" y="3506534"/>
            <a:ext cx="1174631" cy="3347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sz="1575" i="1" kern="0" dirty="0">
                <a:solidFill>
                  <a:sysClr val="windowText" lastClr="000000"/>
                </a:solidFill>
                <a:latin typeface="Calibri" panose="020F0502020204030204"/>
              </a:rPr>
              <a:t>ISRAEL</a:t>
            </a:r>
            <a:endParaRPr lang="he-IL" sz="1575" i="1" kern="0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30991" y="4699349"/>
            <a:ext cx="18695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Post “Americana”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45441" y="2011345"/>
            <a:ext cx="117463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Post Sykes</a:t>
            </a:r>
          </a:p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Picot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82183" y="2909650"/>
            <a:ext cx="194421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Post</a:t>
            </a:r>
          </a:p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 “Two State Solution”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8688" y="3101948"/>
            <a:ext cx="11746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Post JCPOA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1D1F5515-DD70-42B6-A74B-EE91C4A6A7E8}" type="slidenum">
              <a:rPr lang="en-US" sz="1013" kern="0">
                <a:solidFill>
                  <a:sysClr val="windowText" lastClr="000000"/>
                </a:solidFill>
                <a:latin typeface="Calibri" panose="020F0502020204030204"/>
              </a:rPr>
              <a:pPr defTabSz="514350"/>
              <a:t>38</a:t>
            </a:fld>
            <a:endParaRPr lang="en-US" sz="1013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3276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7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אליפסה 3"/>
          <p:cNvSpPr/>
          <p:nvPr/>
        </p:nvSpPr>
        <p:spPr>
          <a:xfrm>
            <a:off x="1330111" y="1882878"/>
            <a:ext cx="6443276" cy="334647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514350"/>
            <a:endParaRPr lang="he-IL" sz="1013" kern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72235" y="1352107"/>
            <a:ext cx="4629150" cy="642938"/>
          </a:xfrm>
        </p:spPr>
        <p:txBody>
          <a:bodyPr vert="horz" lIns="51435" tIns="25718" rIns="51435" bIns="25718" rtlCol="1" anchor="ctr">
            <a:normAutofit/>
          </a:bodyPr>
          <a:lstStyle/>
          <a:p>
            <a:pPr rtl="0"/>
            <a:r>
              <a:rPr lang="en-US" sz="2250" dirty="0"/>
              <a:t>Israel &amp; Internal Trends</a:t>
            </a:r>
            <a:endParaRPr lang="he-IL" sz="2250" dirty="0"/>
          </a:p>
        </p:txBody>
      </p:sp>
      <p:sp>
        <p:nvSpPr>
          <p:cNvPr id="19" name="TextBox 18"/>
          <p:cNvSpPr txBox="1"/>
          <p:nvPr/>
        </p:nvSpPr>
        <p:spPr>
          <a:xfrm>
            <a:off x="4045441" y="3506534"/>
            <a:ext cx="1174631" cy="3347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sz="1575" i="1" kern="0" dirty="0">
                <a:solidFill>
                  <a:sysClr val="windowText" lastClr="000000"/>
                </a:solidFill>
                <a:latin typeface="Calibri" panose="020F0502020204030204"/>
              </a:rPr>
              <a:t>ISRAEL</a:t>
            </a:r>
            <a:endParaRPr lang="he-IL" sz="1575" i="1" kern="0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30991" y="4699350"/>
            <a:ext cx="18695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Democratic</a:t>
            </a:r>
          </a:p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Identity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45441" y="2011345"/>
            <a:ext cx="11746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Jewish</a:t>
            </a:r>
          </a:p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Identity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82183" y="2909650"/>
            <a:ext cx="19442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“Start-Up</a:t>
            </a:r>
          </a:p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Nation”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8688" y="3101948"/>
            <a:ext cx="11746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Inequality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1D1F5515-DD70-42B6-A74B-EE91C4A6A7E8}" type="slidenum">
              <a:rPr lang="en-US" sz="1013" kern="0">
                <a:solidFill>
                  <a:sysClr val="windowText" lastClr="000000"/>
                </a:solidFill>
                <a:latin typeface="Calibri" panose="020F0502020204030204"/>
              </a:rPr>
              <a:pPr defTabSz="514350"/>
              <a:t>39</a:t>
            </a:fld>
            <a:endParaRPr lang="en-US" sz="1013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5008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7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2"/>
          <p:cNvSpPr>
            <a:spLocks noGrp="1"/>
          </p:cNvSpPr>
          <p:nvPr>
            <p:ph type="title"/>
          </p:nvPr>
        </p:nvSpPr>
        <p:spPr>
          <a:xfrm>
            <a:off x="462395" y="-99392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he-IL" sz="3200" b="1" dirty="0">
                <a:solidFill>
                  <a:schemeClr val="accent5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מרכיבי הציר המדיני</a:t>
            </a:r>
          </a:p>
        </p:txBody>
      </p:sp>
      <p:sp>
        <p:nvSpPr>
          <p:cNvPr id="3" name="משולש שווה שוקיים 2"/>
          <p:cNvSpPr/>
          <p:nvPr/>
        </p:nvSpPr>
        <p:spPr>
          <a:xfrm>
            <a:off x="-54202" y="825320"/>
            <a:ext cx="9216909" cy="6032680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מציין מיקום של מספר שקופית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4</a:t>
            </a:fld>
            <a:endParaRPr lang="he-IL"/>
          </a:p>
        </p:txBody>
      </p:sp>
      <p:sp>
        <p:nvSpPr>
          <p:cNvPr id="5" name="צורה חופשית 4"/>
          <p:cNvSpPr/>
          <p:nvPr/>
        </p:nvSpPr>
        <p:spPr>
          <a:xfrm>
            <a:off x="4502524" y="2992660"/>
            <a:ext cx="3921242" cy="576712"/>
          </a:xfrm>
          <a:custGeom>
            <a:avLst/>
            <a:gdLst>
              <a:gd name="connsiteX0" fmla="*/ 0 w 3921242"/>
              <a:gd name="connsiteY0" fmla="*/ 119006 h 714024"/>
              <a:gd name="connsiteX1" fmla="*/ 119006 w 3921242"/>
              <a:gd name="connsiteY1" fmla="*/ 0 h 714024"/>
              <a:gd name="connsiteX2" fmla="*/ 3802236 w 3921242"/>
              <a:gd name="connsiteY2" fmla="*/ 0 h 714024"/>
              <a:gd name="connsiteX3" fmla="*/ 3921242 w 3921242"/>
              <a:gd name="connsiteY3" fmla="*/ 119006 h 714024"/>
              <a:gd name="connsiteX4" fmla="*/ 3921242 w 3921242"/>
              <a:gd name="connsiteY4" fmla="*/ 595018 h 714024"/>
              <a:gd name="connsiteX5" fmla="*/ 3802236 w 3921242"/>
              <a:gd name="connsiteY5" fmla="*/ 714024 h 714024"/>
              <a:gd name="connsiteX6" fmla="*/ 119006 w 3921242"/>
              <a:gd name="connsiteY6" fmla="*/ 714024 h 714024"/>
              <a:gd name="connsiteX7" fmla="*/ 0 w 3921242"/>
              <a:gd name="connsiteY7" fmla="*/ 595018 h 714024"/>
              <a:gd name="connsiteX8" fmla="*/ 0 w 3921242"/>
              <a:gd name="connsiteY8" fmla="*/ 119006 h 71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242" h="714024">
                <a:moveTo>
                  <a:pt x="0" y="119006"/>
                </a:moveTo>
                <a:cubicBezTo>
                  <a:pt x="0" y="53281"/>
                  <a:pt x="53281" y="0"/>
                  <a:pt x="119006" y="0"/>
                </a:cubicBezTo>
                <a:lnTo>
                  <a:pt x="3802236" y="0"/>
                </a:lnTo>
                <a:cubicBezTo>
                  <a:pt x="3867961" y="0"/>
                  <a:pt x="3921242" y="53281"/>
                  <a:pt x="3921242" y="119006"/>
                </a:cubicBezTo>
                <a:lnTo>
                  <a:pt x="3921242" y="595018"/>
                </a:lnTo>
                <a:cubicBezTo>
                  <a:pt x="3921242" y="660743"/>
                  <a:pt x="3867961" y="714024"/>
                  <a:pt x="3802236" y="714024"/>
                </a:cubicBezTo>
                <a:lnTo>
                  <a:pt x="119006" y="714024"/>
                </a:lnTo>
                <a:cubicBezTo>
                  <a:pt x="53281" y="714024"/>
                  <a:pt x="0" y="660743"/>
                  <a:pt x="0" y="595018"/>
                </a:cubicBezTo>
                <a:lnTo>
                  <a:pt x="0" y="1190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866" tIns="114866" rIns="114866" bIns="114866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100" b="1">
                <a:latin typeface="David" panose="020E0502060401010101" pitchFamily="34" charset="-79"/>
                <a:cs typeface="David" panose="020E0502060401010101" pitchFamily="34" charset="-79"/>
              </a:rPr>
              <a:t>התנסות אסטרטגית שניה - סימולציה מדינית ביטחונית</a:t>
            </a:r>
            <a:endParaRPr lang="he-IL" sz="21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צורה חופשית 5"/>
          <p:cNvSpPr/>
          <p:nvPr/>
        </p:nvSpPr>
        <p:spPr>
          <a:xfrm>
            <a:off x="4502524" y="3641461"/>
            <a:ext cx="3921242" cy="576712"/>
          </a:xfrm>
          <a:custGeom>
            <a:avLst/>
            <a:gdLst>
              <a:gd name="connsiteX0" fmla="*/ 0 w 3921242"/>
              <a:gd name="connsiteY0" fmla="*/ 119006 h 714024"/>
              <a:gd name="connsiteX1" fmla="*/ 119006 w 3921242"/>
              <a:gd name="connsiteY1" fmla="*/ 0 h 714024"/>
              <a:gd name="connsiteX2" fmla="*/ 3802236 w 3921242"/>
              <a:gd name="connsiteY2" fmla="*/ 0 h 714024"/>
              <a:gd name="connsiteX3" fmla="*/ 3921242 w 3921242"/>
              <a:gd name="connsiteY3" fmla="*/ 119006 h 714024"/>
              <a:gd name="connsiteX4" fmla="*/ 3921242 w 3921242"/>
              <a:gd name="connsiteY4" fmla="*/ 595018 h 714024"/>
              <a:gd name="connsiteX5" fmla="*/ 3802236 w 3921242"/>
              <a:gd name="connsiteY5" fmla="*/ 714024 h 714024"/>
              <a:gd name="connsiteX6" fmla="*/ 119006 w 3921242"/>
              <a:gd name="connsiteY6" fmla="*/ 714024 h 714024"/>
              <a:gd name="connsiteX7" fmla="*/ 0 w 3921242"/>
              <a:gd name="connsiteY7" fmla="*/ 595018 h 714024"/>
              <a:gd name="connsiteX8" fmla="*/ 0 w 3921242"/>
              <a:gd name="connsiteY8" fmla="*/ 119006 h 71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242" h="714024">
                <a:moveTo>
                  <a:pt x="0" y="119006"/>
                </a:moveTo>
                <a:cubicBezTo>
                  <a:pt x="0" y="53281"/>
                  <a:pt x="53281" y="0"/>
                  <a:pt x="119006" y="0"/>
                </a:cubicBezTo>
                <a:lnTo>
                  <a:pt x="3802236" y="0"/>
                </a:lnTo>
                <a:cubicBezTo>
                  <a:pt x="3867961" y="0"/>
                  <a:pt x="3921242" y="53281"/>
                  <a:pt x="3921242" y="119006"/>
                </a:cubicBezTo>
                <a:lnTo>
                  <a:pt x="3921242" y="595018"/>
                </a:lnTo>
                <a:cubicBezTo>
                  <a:pt x="3921242" y="660743"/>
                  <a:pt x="3867961" y="714024"/>
                  <a:pt x="3802236" y="714024"/>
                </a:cubicBezTo>
                <a:lnTo>
                  <a:pt x="119006" y="714024"/>
                </a:lnTo>
                <a:cubicBezTo>
                  <a:pt x="53281" y="714024"/>
                  <a:pt x="0" y="660743"/>
                  <a:pt x="0" y="595018"/>
                </a:cubicBezTo>
                <a:lnTo>
                  <a:pt x="0" y="1190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866" tIns="114866" rIns="114866" bIns="114866" numCol="1" spcCol="1270" anchor="ctr" anchorCtr="0">
            <a:noAutofit/>
          </a:bodyPr>
          <a:lstStyle/>
          <a:p>
            <a:pPr lvl="0" algn="ctr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100" b="1" kern="1200" dirty="0">
                <a:latin typeface="David" panose="020E0502060401010101" pitchFamily="34" charset="-79"/>
                <a:cs typeface="David" panose="020E0502060401010101" pitchFamily="34" charset="-79"/>
              </a:rPr>
              <a:t>סיור בירדן</a:t>
            </a:r>
          </a:p>
        </p:txBody>
      </p:sp>
      <p:sp>
        <p:nvSpPr>
          <p:cNvPr id="15" name="צורה חופשית 14"/>
          <p:cNvSpPr/>
          <p:nvPr/>
        </p:nvSpPr>
        <p:spPr>
          <a:xfrm>
            <a:off x="4554252" y="4290262"/>
            <a:ext cx="3921242" cy="576712"/>
          </a:xfrm>
          <a:custGeom>
            <a:avLst/>
            <a:gdLst>
              <a:gd name="connsiteX0" fmla="*/ 0 w 3921242"/>
              <a:gd name="connsiteY0" fmla="*/ 119006 h 714024"/>
              <a:gd name="connsiteX1" fmla="*/ 119006 w 3921242"/>
              <a:gd name="connsiteY1" fmla="*/ 0 h 714024"/>
              <a:gd name="connsiteX2" fmla="*/ 3802236 w 3921242"/>
              <a:gd name="connsiteY2" fmla="*/ 0 h 714024"/>
              <a:gd name="connsiteX3" fmla="*/ 3921242 w 3921242"/>
              <a:gd name="connsiteY3" fmla="*/ 119006 h 714024"/>
              <a:gd name="connsiteX4" fmla="*/ 3921242 w 3921242"/>
              <a:gd name="connsiteY4" fmla="*/ 595018 h 714024"/>
              <a:gd name="connsiteX5" fmla="*/ 3802236 w 3921242"/>
              <a:gd name="connsiteY5" fmla="*/ 714024 h 714024"/>
              <a:gd name="connsiteX6" fmla="*/ 119006 w 3921242"/>
              <a:gd name="connsiteY6" fmla="*/ 714024 h 714024"/>
              <a:gd name="connsiteX7" fmla="*/ 0 w 3921242"/>
              <a:gd name="connsiteY7" fmla="*/ 595018 h 714024"/>
              <a:gd name="connsiteX8" fmla="*/ 0 w 3921242"/>
              <a:gd name="connsiteY8" fmla="*/ 119006 h 71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242" h="714024">
                <a:moveTo>
                  <a:pt x="0" y="119006"/>
                </a:moveTo>
                <a:cubicBezTo>
                  <a:pt x="0" y="53281"/>
                  <a:pt x="53281" y="0"/>
                  <a:pt x="119006" y="0"/>
                </a:cubicBezTo>
                <a:lnTo>
                  <a:pt x="3802236" y="0"/>
                </a:lnTo>
                <a:cubicBezTo>
                  <a:pt x="3867961" y="0"/>
                  <a:pt x="3921242" y="53281"/>
                  <a:pt x="3921242" y="119006"/>
                </a:cubicBezTo>
                <a:lnTo>
                  <a:pt x="3921242" y="595018"/>
                </a:lnTo>
                <a:cubicBezTo>
                  <a:pt x="3921242" y="660743"/>
                  <a:pt x="3867961" y="714024"/>
                  <a:pt x="3802236" y="714024"/>
                </a:cubicBezTo>
                <a:lnTo>
                  <a:pt x="119006" y="714024"/>
                </a:lnTo>
                <a:cubicBezTo>
                  <a:pt x="53281" y="714024"/>
                  <a:pt x="0" y="660743"/>
                  <a:pt x="0" y="595018"/>
                </a:cubicBezTo>
                <a:lnTo>
                  <a:pt x="0" y="1190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866" tIns="114866" rIns="114866" bIns="114866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100" b="1" dirty="0">
                <a:latin typeface="David" panose="020E0502060401010101" pitchFamily="34" charset="-79"/>
                <a:cs typeface="David" panose="020E0502060401010101" pitchFamily="34" charset="-79"/>
              </a:rPr>
              <a:t>ביקור במשרד החוץ</a:t>
            </a:r>
          </a:p>
        </p:txBody>
      </p:sp>
      <p:sp>
        <p:nvSpPr>
          <p:cNvPr id="16" name="צורה חופשית 15"/>
          <p:cNvSpPr/>
          <p:nvPr/>
        </p:nvSpPr>
        <p:spPr>
          <a:xfrm>
            <a:off x="4554252" y="4939063"/>
            <a:ext cx="3921242" cy="576712"/>
          </a:xfrm>
          <a:custGeom>
            <a:avLst/>
            <a:gdLst>
              <a:gd name="connsiteX0" fmla="*/ 0 w 3921242"/>
              <a:gd name="connsiteY0" fmla="*/ 119006 h 714024"/>
              <a:gd name="connsiteX1" fmla="*/ 119006 w 3921242"/>
              <a:gd name="connsiteY1" fmla="*/ 0 h 714024"/>
              <a:gd name="connsiteX2" fmla="*/ 3802236 w 3921242"/>
              <a:gd name="connsiteY2" fmla="*/ 0 h 714024"/>
              <a:gd name="connsiteX3" fmla="*/ 3921242 w 3921242"/>
              <a:gd name="connsiteY3" fmla="*/ 119006 h 714024"/>
              <a:gd name="connsiteX4" fmla="*/ 3921242 w 3921242"/>
              <a:gd name="connsiteY4" fmla="*/ 595018 h 714024"/>
              <a:gd name="connsiteX5" fmla="*/ 3802236 w 3921242"/>
              <a:gd name="connsiteY5" fmla="*/ 714024 h 714024"/>
              <a:gd name="connsiteX6" fmla="*/ 119006 w 3921242"/>
              <a:gd name="connsiteY6" fmla="*/ 714024 h 714024"/>
              <a:gd name="connsiteX7" fmla="*/ 0 w 3921242"/>
              <a:gd name="connsiteY7" fmla="*/ 595018 h 714024"/>
              <a:gd name="connsiteX8" fmla="*/ 0 w 3921242"/>
              <a:gd name="connsiteY8" fmla="*/ 119006 h 71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242" h="714024">
                <a:moveTo>
                  <a:pt x="0" y="119006"/>
                </a:moveTo>
                <a:cubicBezTo>
                  <a:pt x="0" y="53281"/>
                  <a:pt x="53281" y="0"/>
                  <a:pt x="119006" y="0"/>
                </a:cubicBezTo>
                <a:lnTo>
                  <a:pt x="3802236" y="0"/>
                </a:lnTo>
                <a:cubicBezTo>
                  <a:pt x="3867961" y="0"/>
                  <a:pt x="3921242" y="53281"/>
                  <a:pt x="3921242" y="119006"/>
                </a:cubicBezTo>
                <a:lnTo>
                  <a:pt x="3921242" y="595018"/>
                </a:lnTo>
                <a:cubicBezTo>
                  <a:pt x="3921242" y="660743"/>
                  <a:pt x="3867961" y="714024"/>
                  <a:pt x="3802236" y="714024"/>
                </a:cubicBezTo>
                <a:lnTo>
                  <a:pt x="119006" y="714024"/>
                </a:lnTo>
                <a:cubicBezTo>
                  <a:pt x="53281" y="714024"/>
                  <a:pt x="0" y="660743"/>
                  <a:pt x="0" y="595018"/>
                </a:cubicBezTo>
                <a:lnTo>
                  <a:pt x="0" y="1190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866" tIns="114866" rIns="114866" bIns="114866" numCol="1" spcCol="1270" anchor="ctr" anchorCtr="0">
            <a:noAutofit/>
          </a:bodyPr>
          <a:lstStyle/>
          <a:p>
            <a:pPr lvl="0" algn="ctr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100" b="1" kern="1200" dirty="0">
                <a:latin typeface="David" panose="020E0502060401010101" pitchFamily="34" charset="-79"/>
                <a:cs typeface="David" panose="020E0502060401010101" pitchFamily="34" charset="-79"/>
              </a:rPr>
              <a:t>התנסות אסטרטגית ראשונה</a:t>
            </a:r>
          </a:p>
        </p:txBody>
      </p:sp>
      <p:sp>
        <p:nvSpPr>
          <p:cNvPr id="17" name="צורה חופשית 16"/>
          <p:cNvSpPr/>
          <p:nvPr/>
        </p:nvSpPr>
        <p:spPr>
          <a:xfrm>
            <a:off x="4554252" y="5587864"/>
            <a:ext cx="3921242" cy="576712"/>
          </a:xfrm>
          <a:custGeom>
            <a:avLst/>
            <a:gdLst>
              <a:gd name="connsiteX0" fmla="*/ 0 w 3921242"/>
              <a:gd name="connsiteY0" fmla="*/ 119006 h 714024"/>
              <a:gd name="connsiteX1" fmla="*/ 119006 w 3921242"/>
              <a:gd name="connsiteY1" fmla="*/ 0 h 714024"/>
              <a:gd name="connsiteX2" fmla="*/ 3802236 w 3921242"/>
              <a:gd name="connsiteY2" fmla="*/ 0 h 714024"/>
              <a:gd name="connsiteX3" fmla="*/ 3921242 w 3921242"/>
              <a:gd name="connsiteY3" fmla="*/ 119006 h 714024"/>
              <a:gd name="connsiteX4" fmla="*/ 3921242 w 3921242"/>
              <a:gd name="connsiteY4" fmla="*/ 595018 h 714024"/>
              <a:gd name="connsiteX5" fmla="*/ 3802236 w 3921242"/>
              <a:gd name="connsiteY5" fmla="*/ 714024 h 714024"/>
              <a:gd name="connsiteX6" fmla="*/ 119006 w 3921242"/>
              <a:gd name="connsiteY6" fmla="*/ 714024 h 714024"/>
              <a:gd name="connsiteX7" fmla="*/ 0 w 3921242"/>
              <a:gd name="connsiteY7" fmla="*/ 595018 h 714024"/>
              <a:gd name="connsiteX8" fmla="*/ 0 w 3921242"/>
              <a:gd name="connsiteY8" fmla="*/ 119006 h 71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242" h="714024">
                <a:moveTo>
                  <a:pt x="0" y="119006"/>
                </a:moveTo>
                <a:cubicBezTo>
                  <a:pt x="0" y="53281"/>
                  <a:pt x="53281" y="0"/>
                  <a:pt x="119006" y="0"/>
                </a:cubicBezTo>
                <a:lnTo>
                  <a:pt x="3802236" y="0"/>
                </a:lnTo>
                <a:cubicBezTo>
                  <a:pt x="3867961" y="0"/>
                  <a:pt x="3921242" y="53281"/>
                  <a:pt x="3921242" y="119006"/>
                </a:cubicBezTo>
                <a:lnTo>
                  <a:pt x="3921242" y="595018"/>
                </a:lnTo>
                <a:cubicBezTo>
                  <a:pt x="3921242" y="660743"/>
                  <a:pt x="3867961" y="714024"/>
                  <a:pt x="3802236" y="714024"/>
                </a:cubicBezTo>
                <a:lnTo>
                  <a:pt x="119006" y="714024"/>
                </a:lnTo>
                <a:cubicBezTo>
                  <a:pt x="53281" y="714024"/>
                  <a:pt x="0" y="660743"/>
                  <a:pt x="0" y="595018"/>
                </a:cubicBezTo>
                <a:lnTo>
                  <a:pt x="0" y="1190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866" tIns="114866" rIns="114866" bIns="114866" numCol="1" spcCol="1270" anchor="ctr" anchorCtr="0">
            <a:noAutofit/>
          </a:bodyPr>
          <a:lstStyle/>
          <a:p>
            <a:pPr lvl="0" algn="ctr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100" b="1" kern="1200" dirty="0">
                <a:latin typeface="David" panose="020E0502060401010101" pitchFamily="34" charset="-79"/>
                <a:cs typeface="David" panose="020E0502060401010101" pitchFamily="34" charset="-79"/>
              </a:rPr>
              <a:t>תכנים בסיורי </a:t>
            </a:r>
            <a:r>
              <a:rPr lang="he-IL" sz="2100" b="1" kern="1200" dirty="0" err="1">
                <a:latin typeface="David" panose="020E0502060401010101" pitchFamily="34" charset="-79"/>
                <a:cs typeface="David" panose="020E0502060401010101" pitchFamily="34" charset="-79"/>
              </a:rPr>
              <a:t>בטל"ם</a:t>
            </a:r>
            <a:r>
              <a:rPr lang="he-IL" sz="2100" b="1" kern="1200" dirty="0">
                <a:latin typeface="David" panose="020E0502060401010101" pitchFamily="34" charset="-79"/>
                <a:cs typeface="David" panose="020E0502060401010101" pitchFamily="34" charset="-79"/>
              </a:rPr>
              <a:t> ותכנים תומכים</a:t>
            </a:r>
          </a:p>
        </p:txBody>
      </p:sp>
      <p:sp>
        <p:nvSpPr>
          <p:cNvPr id="18" name="צורה חופשית 17"/>
          <p:cNvSpPr/>
          <p:nvPr/>
        </p:nvSpPr>
        <p:spPr>
          <a:xfrm>
            <a:off x="4554252" y="6236664"/>
            <a:ext cx="3921242" cy="576712"/>
          </a:xfrm>
          <a:custGeom>
            <a:avLst/>
            <a:gdLst>
              <a:gd name="connsiteX0" fmla="*/ 0 w 3921242"/>
              <a:gd name="connsiteY0" fmla="*/ 119006 h 714024"/>
              <a:gd name="connsiteX1" fmla="*/ 119006 w 3921242"/>
              <a:gd name="connsiteY1" fmla="*/ 0 h 714024"/>
              <a:gd name="connsiteX2" fmla="*/ 3802236 w 3921242"/>
              <a:gd name="connsiteY2" fmla="*/ 0 h 714024"/>
              <a:gd name="connsiteX3" fmla="*/ 3921242 w 3921242"/>
              <a:gd name="connsiteY3" fmla="*/ 119006 h 714024"/>
              <a:gd name="connsiteX4" fmla="*/ 3921242 w 3921242"/>
              <a:gd name="connsiteY4" fmla="*/ 595018 h 714024"/>
              <a:gd name="connsiteX5" fmla="*/ 3802236 w 3921242"/>
              <a:gd name="connsiteY5" fmla="*/ 714024 h 714024"/>
              <a:gd name="connsiteX6" fmla="*/ 119006 w 3921242"/>
              <a:gd name="connsiteY6" fmla="*/ 714024 h 714024"/>
              <a:gd name="connsiteX7" fmla="*/ 0 w 3921242"/>
              <a:gd name="connsiteY7" fmla="*/ 595018 h 714024"/>
              <a:gd name="connsiteX8" fmla="*/ 0 w 3921242"/>
              <a:gd name="connsiteY8" fmla="*/ 119006 h 71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242" h="714024">
                <a:moveTo>
                  <a:pt x="0" y="119006"/>
                </a:moveTo>
                <a:cubicBezTo>
                  <a:pt x="0" y="53281"/>
                  <a:pt x="53281" y="0"/>
                  <a:pt x="119006" y="0"/>
                </a:cubicBezTo>
                <a:lnTo>
                  <a:pt x="3802236" y="0"/>
                </a:lnTo>
                <a:cubicBezTo>
                  <a:pt x="3867961" y="0"/>
                  <a:pt x="3921242" y="53281"/>
                  <a:pt x="3921242" y="119006"/>
                </a:cubicBezTo>
                <a:lnTo>
                  <a:pt x="3921242" y="595018"/>
                </a:lnTo>
                <a:cubicBezTo>
                  <a:pt x="3921242" y="660743"/>
                  <a:pt x="3867961" y="714024"/>
                  <a:pt x="3802236" y="714024"/>
                </a:cubicBezTo>
                <a:lnTo>
                  <a:pt x="119006" y="714024"/>
                </a:lnTo>
                <a:cubicBezTo>
                  <a:pt x="53281" y="714024"/>
                  <a:pt x="0" y="660743"/>
                  <a:pt x="0" y="595018"/>
                </a:cubicBezTo>
                <a:lnTo>
                  <a:pt x="0" y="1190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866" tIns="114866" rIns="114866" bIns="114866" numCol="1" spcCol="1270" anchor="ctr" anchorCtr="0">
            <a:noAutofit/>
          </a:bodyPr>
          <a:lstStyle/>
          <a:p>
            <a:pPr lvl="0" algn="ctr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100" b="1" kern="1200" dirty="0">
                <a:latin typeface="David" panose="020E0502060401010101" pitchFamily="34" charset="-79"/>
                <a:cs typeface="David" panose="020E0502060401010101" pitchFamily="34" charset="-79"/>
              </a:rPr>
              <a:t>קורס אקדמי – מר ערן עציון</a:t>
            </a:r>
          </a:p>
        </p:txBody>
      </p:sp>
      <p:sp>
        <p:nvSpPr>
          <p:cNvPr id="8" name="מחומש 7"/>
          <p:cNvSpPr/>
          <p:nvPr/>
        </p:nvSpPr>
        <p:spPr>
          <a:xfrm>
            <a:off x="2719564" y="6292410"/>
            <a:ext cx="1512168" cy="46528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עונת הליבה: נוב' - ינואר</a:t>
            </a:r>
          </a:p>
        </p:txBody>
      </p:sp>
      <p:sp>
        <p:nvSpPr>
          <p:cNvPr id="9" name="מחומש 8"/>
          <p:cNvSpPr/>
          <p:nvPr/>
        </p:nvSpPr>
        <p:spPr>
          <a:xfrm>
            <a:off x="2687193" y="5652646"/>
            <a:ext cx="1512168" cy="46528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עונת הליבה: אוק' - ינואר</a:t>
            </a:r>
          </a:p>
        </p:txBody>
      </p:sp>
      <p:sp>
        <p:nvSpPr>
          <p:cNvPr id="10" name="מחומש 9"/>
          <p:cNvSpPr/>
          <p:nvPr/>
        </p:nvSpPr>
        <p:spPr>
          <a:xfrm>
            <a:off x="2687193" y="5012883"/>
            <a:ext cx="1512168" cy="46528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עונת הליבה: ינואר</a:t>
            </a:r>
          </a:p>
        </p:txBody>
      </p:sp>
      <p:sp>
        <p:nvSpPr>
          <p:cNvPr id="11" name="מחומש 10"/>
          <p:cNvSpPr/>
          <p:nvPr/>
        </p:nvSpPr>
        <p:spPr>
          <a:xfrm>
            <a:off x="2687192" y="4373119"/>
            <a:ext cx="1544539" cy="46528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עונת הליבה: </a:t>
            </a:r>
          </a:p>
          <a:p>
            <a:pPr algn="ctr"/>
            <a:r>
              <a:rPr lang="he-IL" sz="16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ינואר</a:t>
            </a:r>
          </a:p>
        </p:txBody>
      </p:sp>
      <p:sp>
        <p:nvSpPr>
          <p:cNvPr id="12" name="מחומש 11"/>
          <p:cNvSpPr/>
          <p:nvPr/>
        </p:nvSpPr>
        <p:spPr>
          <a:xfrm>
            <a:off x="2627232" y="3724155"/>
            <a:ext cx="1544539" cy="46528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עונה מתקדמת: </a:t>
            </a:r>
          </a:p>
          <a:p>
            <a:pPr algn="ctr"/>
            <a:r>
              <a:rPr lang="he-IL" sz="16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פברואר</a:t>
            </a:r>
          </a:p>
        </p:txBody>
      </p:sp>
      <p:sp>
        <p:nvSpPr>
          <p:cNvPr id="13" name="מחומש 12"/>
          <p:cNvSpPr/>
          <p:nvPr/>
        </p:nvSpPr>
        <p:spPr>
          <a:xfrm>
            <a:off x="2627231" y="3059912"/>
            <a:ext cx="1544539" cy="46528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עונה מתקדמת: </a:t>
            </a:r>
          </a:p>
          <a:p>
            <a:pPr algn="ctr"/>
            <a:r>
              <a:rPr lang="he-IL" sz="16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פברואר</a:t>
            </a:r>
          </a:p>
        </p:txBody>
      </p:sp>
      <p:sp>
        <p:nvSpPr>
          <p:cNvPr id="20" name="צורה חופשית 19"/>
          <p:cNvSpPr/>
          <p:nvPr/>
        </p:nvSpPr>
        <p:spPr>
          <a:xfrm>
            <a:off x="4487462" y="2276872"/>
            <a:ext cx="3921242" cy="576712"/>
          </a:xfrm>
          <a:custGeom>
            <a:avLst/>
            <a:gdLst>
              <a:gd name="connsiteX0" fmla="*/ 0 w 3921242"/>
              <a:gd name="connsiteY0" fmla="*/ 119006 h 714024"/>
              <a:gd name="connsiteX1" fmla="*/ 119006 w 3921242"/>
              <a:gd name="connsiteY1" fmla="*/ 0 h 714024"/>
              <a:gd name="connsiteX2" fmla="*/ 3802236 w 3921242"/>
              <a:gd name="connsiteY2" fmla="*/ 0 h 714024"/>
              <a:gd name="connsiteX3" fmla="*/ 3921242 w 3921242"/>
              <a:gd name="connsiteY3" fmla="*/ 119006 h 714024"/>
              <a:gd name="connsiteX4" fmla="*/ 3921242 w 3921242"/>
              <a:gd name="connsiteY4" fmla="*/ 595018 h 714024"/>
              <a:gd name="connsiteX5" fmla="*/ 3802236 w 3921242"/>
              <a:gd name="connsiteY5" fmla="*/ 714024 h 714024"/>
              <a:gd name="connsiteX6" fmla="*/ 119006 w 3921242"/>
              <a:gd name="connsiteY6" fmla="*/ 714024 h 714024"/>
              <a:gd name="connsiteX7" fmla="*/ 0 w 3921242"/>
              <a:gd name="connsiteY7" fmla="*/ 595018 h 714024"/>
              <a:gd name="connsiteX8" fmla="*/ 0 w 3921242"/>
              <a:gd name="connsiteY8" fmla="*/ 119006 h 71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242" h="714024">
                <a:moveTo>
                  <a:pt x="0" y="119006"/>
                </a:moveTo>
                <a:cubicBezTo>
                  <a:pt x="0" y="53281"/>
                  <a:pt x="53281" y="0"/>
                  <a:pt x="119006" y="0"/>
                </a:cubicBezTo>
                <a:lnTo>
                  <a:pt x="3802236" y="0"/>
                </a:lnTo>
                <a:cubicBezTo>
                  <a:pt x="3867961" y="0"/>
                  <a:pt x="3921242" y="53281"/>
                  <a:pt x="3921242" y="119006"/>
                </a:cubicBezTo>
                <a:lnTo>
                  <a:pt x="3921242" y="595018"/>
                </a:lnTo>
                <a:cubicBezTo>
                  <a:pt x="3921242" y="660743"/>
                  <a:pt x="3867961" y="714024"/>
                  <a:pt x="3802236" y="714024"/>
                </a:cubicBezTo>
                <a:lnTo>
                  <a:pt x="119006" y="714024"/>
                </a:lnTo>
                <a:cubicBezTo>
                  <a:pt x="53281" y="714024"/>
                  <a:pt x="0" y="660743"/>
                  <a:pt x="0" y="595018"/>
                </a:cubicBezTo>
                <a:lnTo>
                  <a:pt x="0" y="1190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866" tIns="114866" rIns="114866" bIns="114866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100" b="1" dirty="0">
                <a:latin typeface="David" panose="020E0502060401010101" pitchFamily="34" charset="-79"/>
                <a:cs typeface="David" panose="020E0502060401010101" pitchFamily="34" charset="-79"/>
              </a:rPr>
              <a:t>ביקורים בארגוני המודיעין</a:t>
            </a:r>
          </a:p>
        </p:txBody>
      </p:sp>
      <p:sp>
        <p:nvSpPr>
          <p:cNvPr id="21" name="מחומש 20"/>
          <p:cNvSpPr/>
          <p:nvPr/>
        </p:nvSpPr>
        <p:spPr>
          <a:xfrm>
            <a:off x="2560441" y="2344124"/>
            <a:ext cx="1544539" cy="46528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עונה מתקדמת: </a:t>
            </a:r>
          </a:p>
          <a:p>
            <a:pPr algn="ctr"/>
            <a:r>
              <a:rPr lang="he-IL" sz="16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מרץ - אפריל</a:t>
            </a:r>
          </a:p>
        </p:txBody>
      </p:sp>
      <p:sp>
        <p:nvSpPr>
          <p:cNvPr id="22" name="צורה חופשית 21"/>
          <p:cNvSpPr/>
          <p:nvPr/>
        </p:nvSpPr>
        <p:spPr>
          <a:xfrm>
            <a:off x="4467182" y="1556792"/>
            <a:ext cx="3921242" cy="576712"/>
          </a:xfrm>
          <a:custGeom>
            <a:avLst/>
            <a:gdLst>
              <a:gd name="connsiteX0" fmla="*/ 0 w 3921242"/>
              <a:gd name="connsiteY0" fmla="*/ 119006 h 714024"/>
              <a:gd name="connsiteX1" fmla="*/ 119006 w 3921242"/>
              <a:gd name="connsiteY1" fmla="*/ 0 h 714024"/>
              <a:gd name="connsiteX2" fmla="*/ 3802236 w 3921242"/>
              <a:gd name="connsiteY2" fmla="*/ 0 h 714024"/>
              <a:gd name="connsiteX3" fmla="*/ 3921242 w 3921242"/>
              <a:gd name="connsiteY3" fmla="*/ 119006 h 714024"/>
              <a:gd name="connsiteX4" fmla="*/ 3921242 w 3921242"/>
              <a:gd name="connsiteY4" fmla="*/ 595018 h 714024"/>
              <a:gd name="connsiteX5" fmla="*/ 3802236 w 3921242"/>
              <a:gd name="connsiteY5" fmla="*/ 714024 h 714024"/>
              <a:gd name="connsiteX6" fmla="*/ 119006 w 3921242"/>
              <a:gd name="connsiteY6" fmla="*/ 714024 h 714024"/>
              <a:gd name="connsiteX7" fmla="*/ 0 w 3921242"/>
              <a:gd name="connsiteY7" fmla="*/ 595018 h 714024"/>
              <a:gd name="connsiteX8" fmla="*/ 0 w 3921242"/>
              <a:gd name="connsiteY8" fmla="*/ 119006 h 71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242" h="714024">
                <a:moveTo>
                  <a:pt x="0" y="119006"/>
                </a:moveTo>
                <a:cubicBezTo>
                  <a:pt x="0" y="53281"/>
                  <a:pt x="53281" y="0"/>
                  <a:pt x="119006" y="0"/>
                </a:cubicBezTo>
                <a:lnTo>
                  <a:pt x="3802236" y="0"/>
                </a:lnTo>
                <a:cubicBezTo>
                  <a:pt x="3867961" y="0"/>
                  <a:pt x="3921242" y="53281"/>
                  <a:pt x="3921242" y="119006"/>
                </a:cubicBezTo>
                <a:lnTo>
                  <a:pt x="3921242" y="595018"/>
                </a:lnTo>
                <a:cubicBezTo>
                  <a:pt x="3921242" y="660743"/>
                  <a:pt x="3867961" y="714024"/>
                  <a:pt x="3802236" y="714024"/>
                </a:cubicBezTo>
                <a:lnTo>
                  <a:pt x="119006" y="714024"/>
                </a:lnTo>
                <a:cubicBezTo>
                  <a:pt x="53281" y="714024"/>
                  <a:pt x="0" y="660743"/>
                  <a:pt x="0" y="595018"/>
                </a:cubicBezTo>
                <a:lnTo>
                  <a:pt x="0" y="1190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866" tIns="114866" rIns="114866" bIns="114866" numCol="1" spcCol="1270" anchor="ctr" anchorCtr="0">
            <a:noAutofit/>
          </a:bodyPr>
          <a:lstStyle/>
          <a:p>
            <a:pPr lvl="0" algn="ctr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100" b="1" kern="1200" dirty="0">
                <a:latin typeface="David" panose="020E0502060401010101" pitchFamily="34" charset="-79"/>
                <a:cs typeface="David" panose="020E0502060401010101" pitchFamily="34" charset="-79"/>
              </a:rPr>
              <a:t>סיורי חו"ל</a:t>
            </a:r>
          </a:p>
        </p:txBody>
      </p:sp>
      <p:sp>
        <p:nvSpPr>
          <p:cNvPr id="23" name="מחומש 22"/>
          <p:cNvSpPr/>
          <p:nvPr/>
        </p:nvSpPr>
        <p:spPr>
          <a:xfrm>
            <a:off x="2540161" y="1624044"/>
            <a:ext cx="1544539" cy="46528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עונה מתקדמת: </a:t>
            </a:r>
          </a:p>
          <a:p>
            <a:pPr algn="ctr"/>
            <a:r>
              <a:rPr lang="he-IL" sz="16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מרץ - יוני</a:t>
            </a:r>
          </a:p>
        </p:txBody>
      </p:sp>
    </p:spTree>
    <p:extLst>
      <p:ext uri="{BB962C8B-B14F-4D97-AF65-F5344CB8AC3E}">
        <p14:creationId xmlns:p14="http://schemas.microsoft.com/office/powerpoint/2010/main" val="267211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16" grpId="0" animBg="1"/>
      <p:bldP spid="17" grpId="0" animBg="1"/>
      <p:bldP spid="18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1DF66-B81B-4B12-83D1-3FBE758A6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על מה נדבר היום?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DD032-8304-4513-8EDF-FE6F565FD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e-IL" dirty="0"/>
              <a:t>קורס מדיניות חוץ, דיפלומטיה ויחב"ל במסגרת המב"ל -  </a:t>
            </a:r>
            <a:r>
              <a:rPr lang="en-US" dirty="0"/>
              <a:t>overview</a:t>
            </a:r>
            <a:endParaRPr lang="he-IL" dirty="0"/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מדיניות חוץ כחלק מ"ביטחון לאומי"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הערכת מצב מדינית-אסטרטגית  – הזירה הבינ"ל והאזורית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4000" b="1" dirty="0">
                <a:solidFill>
                  <a:schemeClr val="accent1">
                    <a:lumMod val="75000"/>
                  </a:schemeClr>
                </a:solidFill>
              </a:rPr>
              <a:t>משמעויות לדיפלומטיה במאה ה-21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מדיניות החוץ הישראלית – סביבות פעולה אופרטיביות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564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98C18D-6CB0-460B-A6EF-91A10184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>
              <a:lnSpc>
                <a:spcPct val="90000"/>
              </a:lnSpc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הגדרות של דיפלומטיה</a:t>
            </a:r>
          </a:p>
        </p:txBody>
      </p:sp>
      <p:pic>
        <p:nvPicPr>
          <p:cNvPr id="3074" name="Picture 2" descr="×ª××¦××ª ×ª××× × ×¢×××¨ âªdiplomacy + definitionsâ¬â">
            <a:extLst>
              <a:ext uri="{FF2B5EF4-FFF2-40B4-BE49-F238E27FC236}">
                <a16:creationId xmlns:a16="http://schemas.microsoft.com/office/drawing/2014/main" id="{25645BB9-C06B-4141-9173-BB16ADEC46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320" y="1675227"/>
            <a:ext cx="4763359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1928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×ª××¦××ª ×ª××× × ×¢×××¨ âªirish diplomacy + definitionsâ¬â">
            <a:extLst>
              <a:ext uri="{FF2B5EF4-FFF2-40B4-BE49-F238E27FC236}">
                <a16:creationId xmlns:a16="http://schemas.microsoft.com/office/drawing/2014/main" id="{2BE26447-8969-4BEA-9FFF-B96DCDD41C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55" y="643466"/>
            <a:ext cx="7428089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9310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1A98CC95-4094-4384-A031-2CBCAA6B2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09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Diplomacy in the ‘Age of the Unthinkable’</a:t>
            </a:r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0" y="980728"/>
            <a:ext cx="71642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/>
              <a:t>In the past we might have believed that the best preparation for a career in foreign policy was a fluency with European history, an ability to speak French or Russian, an understanding of the roots of world order. </a:t>
            </a:r>
            <a:r>
              <a:rPr lang="en-US" sz="2000" dirty="0">
                <a:solidFill>
                  <a:srgbClr val="FF0000"/>
                </a:solidFill>
              </a:rPr>
              <a:t>The future demands a different resume</a:t>
            </a:r>
            <a:r>
              <a:rPr lang="en-US" sz="2000" dirty="0"/>
              <a:t>. Today the ideal candidates for foreign-policy power should be able to </a:t>
            </a:r>
            <a:r>
              <a:rPr lang="en-US" sz="2000" dirty="0">
                <a:solidFill>
                  <a:srgbClr val="FF0000"/>
                </a:solidFill>
              </a:rPr>
              <a:t>speak and think in revolutionary terms</a:t>
            </a:r>
            <a:r>
              <a:rPr lang="en-US" sz="2000" dirty="0"/>
              <a:t>. They should have </a:t>
            </a:r>
            <a:r>
              <a:rPr lang="en-US" sz="2000" dirty="0">
                <a:solidFill>
                  <a:srgbClr val="FF0000"/>
                </a:solidFill>
              </a:rPr>
              <a:t>expertise in some area of the world</a:t>
            </a:r>
            <a:r>
              <a:rPr lang="en-US" sz="2000" dirty="0"/>
              <a:t> – be it China or the Internet or bioengineering – where </a:t>
            </a:r>
            <a:r>
              <a:rPr lang="en-US" sz="2000" dirty="0">
                <a:solidFill>
                  <a:srgbClr val="FF0000"/>
                </a:solidFill>
              </a:rPr>
              <a:t>fast change and unpredictability are the dominant facts of life</a:t>
            </a:r>
            <a:r>
              <a:rPr lang="en-US" sz="2000" dirty="0"/>
              <a:t>. They should have experienced the unforgiving </a:t>
            </a:r>
            <a:r>
              <a:rPr lang="en-US" sz="2000" dirty="0">
                <a:solidFill>
                  <a:srgbClr val="FF0000"/>
                </a:solidFill>
              </a:rPr>
              <a:t>demands for precision and care </a:t>
            </a:r>
            <a:r>
              <a:rPr lang="en-US" sz="2000" dirty="0"/>
              <a:t>that characterize </a:t>
            </a:r>
            <a:r>
              <a:rPr lang="en-US" sz="2000" dirty="0">
                <a:solidFill>
                  <a:srgbClr val="FF0000"/>
                </a:solidFill>
              </a:rPr>
              <a:t>real negotiation</a:t>
            </a:r>
            <a:r>
              <a:rPr lang="en-US" sz="2000" dirty="0"/>
              <a:t> – as well as the magical effect of </a:t>
            </a:r>
            <a:r>
              <a:rPr lang="en-US" sz="2000" dirty="0">
                <a:solidFill>
                  <a:srgbClr val="FF0000"/>
                </a:solidFill>
              </a:rPr>
              <a:t>risk-taking at the right moments</a:t>
            </a:r>
            <a:r>
              <a:rPr lang="en-US" sz="2000" dirty="0"/>
              <a:t>. They should have mastered the </a:t>
            </a:r>
            <a:r>
              <a:rPr lang="en-US" sz="2000" dirty="0">
                <a:solidFill>
                  <a:srgbClr val="FF0000"/>
                </a:solidFill>
              </a:rPr>
              <a:t>essential skill of the next fifty years: crisis management</a:t>
            </a:r>
            <a:r>
              <a:rPr lang="en-US" sz="2000" dirty="0"/>
              <a:t>…Most of all however, </a:t>
            </a:r>
            <a:r>
              <a:rPr lang="en-US" sz="2000" dirty="0">
                <a:solidFill>
                  <a:srgbClr val="FF0000"/>
                </a:solidFill>
              </a:rPr>
              <a:t>we need policy makers and thinkers who have that intuitive revolutionary feel  for the inescapable demands of innovation</a:t>
            </a:r>
            <a:r>
              <a:rPr lang="en-US" sz="2000" dirty="0"/>
              <a:t>…believing for instance, that the triumph of democracy and capitalism is inevitable should disqualify you immediately from a serious position in foreign policy. </a:t>
            </a:r>
          </a:p>
          <a:p>
            <a:pPr algn="l" rtl="0"/>
            <a:r>
              <a:rPr lang="en-US" sz="2000" dirty="0"/>
              <a:t>(Joshua Cooper </a:t>
            </a:r>
            <a:r>
              <a:rPr lang="en-US" sz="2000" dirty="0" err="1"/>
              <a:t>Ramo</a:t>
            </a:r>
            <a:r>
              <a:rPr lang="en-US" sz="2000" dirty="0"/>
              <a:t>)</a:t>
            </a:r>
          </a:p>
        </p:txBody>
      </p:sp>
      <p:pic>
        <p:nvPicPr>
          <p:cNvPr id="1026" name="Picture 2" descr="http://www.thirdwave-websites.com/blog/age-of-the-unthink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1579" y="3568799"/>
            <a:ext cx="2066925" cy="1876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224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51922-0B3C-43ED-99F6-11AF339A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/>
              <a:t>George Schultz on Diplomacy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3528D-F058-4B93-8EF0-8874EDA9A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74642"/>
          </a:xfrm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120000"/>
              </a:lnSpc>
            </a:pPr>
            <a:r>
              <a:rPr lang="en-US" dirty="0"/>
              <a:t>The conduct of diplomacy requires a </a:t>
            </a:r>
            <a:r>
              <a:rPr lang="en-US" b="1" dirty="0"/>
              <a:t>clear understanding</a:t>
            </a:r>
            <a:r>
              <a:rPr lang="en-US" dirty="0"/>
              <a:t> of what is happening and the ability to make a </a:t>
            </a:r>
            <a:r>
              <a:rPr lang="en-US" b="1" dirty="0"/>
              <a:t>clear record </a:t>
            </a:r>
            <a:r>
              <a:rPr lang="en-US" dirty="0"/>
              <a:t>of it and report it honestly and in depth. This may seem obvious and easy. It is not: it requires </a:t>
            </a:r>
            <a:r>
              <a:rPr lang="en-US" b="1" dirty="0"/>
              <a:t>exceptional intellectual skills and qualities of character and discipline</a:t>
            </a:r>
            <a:r>
              <a:rPr lang="en-US" dirty="0"/>
              <a:t>. As former Senator Daniel Patrick Moynihan describes, “The true diplomatist [is] aware of </a:t>
            </a:r>
            <a:r>
              <a:rPr lang="en-US" b="1" dirty="0"/>
              <a:t>how much subsequently depends on what clearly can be established to have taken place</a:t>
            </a:r>
            <a:r>
              <a:rPr lang="en-US" dirty="0"/>
              <a:t>. If it seems simple in the archives, try it in the maelstrom.”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496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D40014-C6FF-4F81-963D-C291687ED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343" y="1014750"/>
            <a:ext cx="6469313" cy="482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208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C30B7-2706-42CB-85D0-776CDE2D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זנים של דיפלומטיה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97720-4316-46E2-9703-3095F8DD5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992" y="1437652"/>
            <a:ext cx="4040188" cy="4943676"/>
          </a:xfrm>
        </p:spPr>
        <p:txBody>
          <a:bodyPr>
            <a:normAutofit fontScale="25000" lnSpcReduction="20000"/>
          </a:bodyPr>
          <a:lstStyle/>
          <a:p>
            <a:pPr algn="l" rtl="0"/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2" tooltip="Appeasement"/>
              </a:rPr>
              <a:t>Appeasement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3" tooltip="Checkbook diplomacy"/>
              </a:rPr>
              <a:t>Checkbook diplomacy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4" tooltip="Citizen diplomacy"/>
              </a:rPr>
              <a:t>Citizen diplomacy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5" tooltip="Coercive diplomacy"/>
              </a:rPr>
              <a:t>Coercive diplomacy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6" tooltip="Commercial diplomacy"/>
              </a:rPr>
              <a:t>Commercial diplomacy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7" tooltip="Cricket diplomacy"/>
              </a:rPr>
              <a:t>Cricket diplomacy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8" tooltip="Cultural diplomacy"/>
              </a:rPr>
              <a:t>Cultural diplomacy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9" tooltip="United States cyber-diplomacy"/>
              </a:rPr>
              <a:t>United States cyber-diplomacy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</a:p>
          <a:p>
            <a:pPr algn="l" rtl="0"/>
            <a:r>
              <a:rPr lang="en-US" sz="4800" dirty="0" err="1">
                <a:solidFill>
                  <a:srgbClr val="0B0080"/>
                </a:solidFill>
                <a:latin typeface="Arial" panose="020B0604020202020204" pitchFamily="34" charset="0"/>
                <a:hlinkClick r:id="rId10" tooltip="Defence diplomacy"/>
              </a:rPr>
              <a:t>Defence</a:t>
            </a:r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10" tooltip="Defence diplomacy"/>
              </a:rPr>
              <a:t> diplomacy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11" tooltip="Deference"/>
              </a:rPr>
              <a:t>Deference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12" tooltip="Digital diplomacy"/>
              </a:rPr>
              <a:t>Digital diplomacy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13" tooltip="Dollar diplomacy"/>
              </a:rPr>
              <a:t>Dollar diplomacy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14" tooltip="Economic diplomacy"/>
              </a:rPr>
              <a:t>Economic diplomacy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15" tooltip="Engagement (diplomacy)"/>
              </a:rPr>
              <a:t>Engagement (diplomacy)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16" tooltip="Facebook diplomacy"/>
              </a:rPr>
              <a:t>Facebook diplomacy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17" tooltip="Freelance diplomacy"/>
              </a:rPr>
              <a:t>Freelance diplomacy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18" tooltip="Gift basket diplomacy"/>
              </a:rPr>
              <a:t>Gift basket diplomacy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19" tooltip="Global Innovation through Science and Technology initiative"/>
              </a:rPr>
              <a:t>Global Innovation through Science and Technology initiative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20" tooltip="Guerrilla diplomacy"/>
              </a:rPr>
              <a:t>Guerrilla diplomacy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21" tooltip="Gunboat diplomacy"/>
              </a:rPr>
              <a:t>Gunboat diplomacy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8B04A7-2345-420F-B19D-599BC60BCE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16016" y="1453356"/>
            <a:ext cx="4041775" cy="4711948"/>
          </a:xfrm>
        </p:spPr>
        <p:txBody>
          <a:bodyPr>
            <a:normAutofit fontScale="25000" lnSpcReduction="20000"/>
          </a:bodyPr>
          <a:lstStyle/>
          <a:p>
            <a:pPr algn="l" rtl="0"/>
            <a:r>
              <a:rPr lang="en-US" sz="6400" b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</a:p>
          <a:p>
            <a:pPr algn="l" rtl="0"/>
            <a:r>
              <a:rPr lang="en-US" sz="6400" dirty="0" err="1">
                <a:solidFill>
                  <a:srgbClr val="0B0080"/>
                </a:solidFill>
                <a:latin typeface="Arial" panose="020B0604020202020204" pitchFamily="34" charset="0"/>
                <a:hlinkClick r:id="rId22" tooltip="Paradiplomacy"/>
              </a:rPr>
              <a:t>Paradiplomacy</a:t>
            </a:r>
            <a:endParaRPr lang="en-US" sz="6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6400" dirty="0">
                <a:solidFill>
                  <a:srgbClr val="0B0080"/>
                </a:solidFill>
                <a:latin typeface="Arial" panose="020B0604020202020204" pitchFamily="34" charset="0"/>
                <a:hlinkClick r:id="rId23" tooltip="Pilgrimage diplomacy"/>
              </a:rPr>
              <a:t>Pilgrimage diplomacy</a:t>
            </a:r>
            <a:endParaRPr lang="en-US" sz="6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6400" dirty="0">
                <a:solidFill>
                  <a:srgbClr val="0B0080"/>
                </a:solidFill>
                <a:latin typeface="Arial" panose="020B0604020202020204" pitchFamily="34" charset="0"/>
                <a:hlinkClick r:id="rId24" tooltip="Ping-pong diplomacy"/>
              </a:rPr>
              <a:t>Ping-pong diplomacy</a:t>
            </a:r>
            <a:endParaRPr lang="en-US" sz="6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6400" dirty="0">
                <a:solidFill>
                  <a:srgbClr val="0B0080"/>
                </a:solidFill>
                <a:latin typeface="Arial" panose="020B0604020202020204" pitchFamily="34" charset="0"/>
                <a:hlinkClick r:id="rId25" tooltip="Public diplomacy"/>
              </a:rPr>
              <a:t>Public diplomacy</a:t>
            </a:r>
            <a:endParaRPr lang="en-US" sz="6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6400" dirty="0">
                <a:solidFill>
                  <a:srgbClr val="0B0080"/>
                </a:solidFill>
                <a:latin typeface="Arial" panose="020B0604020202020204" pitchFamily="34" charset="0"/>
                <a:hlinkClick r:id="rId26" tooltip="Public diplomacy of the United States"/>
              </a:rPr>
              <a:t>Public diplomacy of the United States</a:t>
            </a:r>
            <a:endParaRPr lang="en-US" sz="6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6400" dirty="0">
                <a:solidFill>
                  <a:srgbClr val="0B0080"/>
                </a:solidFill>
                <a:latin typeface="Arial" panose="020B0604020202020204" pitchFamily="34" charset="0"/>
                <a:hlinkClick r:id="rId27" tooltip="Public talks"/>
              </a:rPr>
              <a:t>Public talks</a:t>
            </a:r>
            <a:endParaRPr lang="en-US" sz="6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6400" b="1" dirty="0">
                <a:solidFill>
                  <a:srgbClr val="000000"/>
                </a:solidFill>
                <a:latin typeface="Arial" panose="020B0604020202020204" pitchFamily="34" charset="0"/>
              </a:rPr>
              <a:t>R</a:t>
            </a:r>
          </a:p>
          <a:p>
            <a:pPr algn="l" rtl="0"/>
            <a:r>
              <a:rPr lang="en-US" sz="6400" dirty="0">
                <a:solidFill>
                  <a:srgbClr val="0B0080"/>
                </a:solidFill>
                <a:latin typeface="Arial" panose="020B0604020202020204" pitchFamily="34" charset="0"/>
                <a:hlinkClick r:id="rId28" tooltip="Regional diplomacy"/>
              </a:rPr>
              <a:t>Regional diplomacy</a:t>
            </a:r>
            <a:endParaRPr lang="en-US" sz="6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6400" b="1" dirty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</a:p>
          <a:p>
            <a:pPr algn="l" rtl="0"/>
            <a:r>
              <a:rPr lang="en-US" sz="6400" dirty="0">
                <a:solidFill>
                  <a:srgbClr val="0B0080"/>
                </a:solidFill>
                <a:latin typeface="Arial" panose="020B0604020202020204" pitchFamily="34" charset="0"/>
                <a:hlinkClick r:id="rId29" tooltip="Science diplomacy"/>
              </a:rPr>
              <a:t>Science diplomacy</a:t>
            </a:r>
            <a:endParaRPr lang="en-US" sz="6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6400" dirty="0">
                <a:solidFill>
                  <a:srgbClr val="0B0080"/>
                </a:solidFill>
                <a:latin typeface="Arial" panose="020B0604020202020204" pitchFamily="34" charset="0"/>
                <a:hlinkClick r:id="rId30" tooltip="Shuttle diplomacy"/>
              </a:rPr>
              <a:t>Shuttle diplomacy</a:t>
            </a:r>
            <a:endParaRPr lang="en-US" sz="6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6400" dirty="0">
                <a:solidFill>
                  <a:srgbClr val="0B0080"/>
                </a:solidFill>
                <a:latin typeface="Arial" panose="020B0604020202020204" pitchFamily="34" charset="0"/>
                <a:hlinkClick r:id="rId31" tooltip="Stadium diplomacy"/>
              </a:rPr>
              <a:t>Stadium diplomacy</a:t>
            </a:r>
            <a:endParaRPr lang="en-US" sz="6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6400" b="1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</a:p>
          <a:p>
            <a:pPr algn="l" rtl="0"/>
            <a:r>
              <a:rPr lang="en-US" sz="6400" dirty="0">
                <a:solidFill>
                  <a:srgbClr val="0B0080"/>
                </a:solidFill>
                <a:latin typeface="Arial" panose="020B0604020202020204" pitchFamily="34" charset="0"/>
                <a:hlinkClick r:id="rId32" tooltip="Team Canada Mission"/>
              </a:rPr>
              <a:t>Team Canada Mission</a:t>
            </a:r>
            <a:endParaRPr lang="en-US" sz="6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6400" dirty="0">
                <a:solidFill>
                  <a:srgbClr val="0B0080"/>
                </a:solidFill>
                <a:latin typeface="Arial" panose="020B0604020202020204" pitchFamily="34" charset="0"/>
                <a:hlinkClick r:id="rId33" tooltip="Track II diplomacy"/>
              </a:rPr>
              <a:t>Track II diplomacy</a:t>
            </a:r>
            <a:endParaRPr lang="en-US" sz="6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6400" dirty="0">
                <a:solidFill>
                  <a:srgbClr val="0B0080"/>
                </a:solidFill>
                <a:latin typeface="Arial" panose="020B0604020202020204" pitchFamily="34" charset="0"/>
                <a:hlinkClick r:id="rId34" tooltip="Trade mission"/>
              </a:rPr>
              <a:t>Trade mission</a:t>
            </a:r>
            <a:endParaRPr lang="en-US" sz="6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6400" dirty="0">
                <a:solidFill>
                  <a:srgbClr val="0B0080"/>
                </a:solidFill>
                <a:latin typeface="Arial" panose="020B0604020202020204" pitchFamily="34" charset="0"/>
                <a:hlinkClick r:id="rId35" tooltip="Transformational Diplomacy"/>
              </a:rPr>
              <a:t>Transformational Diplomacy</a:t>
            </a:r>
            <a:endParaRPr lang="en-US" sz="6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738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848D0-7C23-45B0-848B-437EE55DF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F26C02D-5BE8-41F8-89FC-9B462084F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8003232" cy="5040560"/>
          </a:xfrm>
        </p:spPr>
      </p:pic>
    </p:spTree>
    <p:extLst>
      <p:ext uri="{BB962C8B-B14F-4D97-AF65-F5344CB8AC3E}">
        <p14:creationId xmlns:p14="http://schemas.microsoft.com/office/powerpoint/2010/main" val="9846708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F98E9-BAC3-47B9-AB16-20269E7C4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e-IL" dirty="0"/>
              <a:t>עשרת הדיברות לדיפלומט במאה ה-21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383CC-AD27-4AD0-B23B-9E7A99B38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5215310"/>
          </a:xfrm>
        </p:spPr>
        <p:txBody>
          <a:bodyPr>
            <a:normAutofit fontScale="77500" lnSpcReduction="2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Know where you come from.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It’s not always about us.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Master the fundamentals.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Stay ahead of the curve.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Promote economic renewal.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Connect leverage to strategy.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Don’t just admire</a:t>
            </a:r>
            <a:r>
              <a:rPr lang="en-US" dirty="0"/>
              <a:t> </a:t>
            </a:r>
            <a:r>
              <a:rPr lang="en-US" b="1" dirty="0"/>
              <a:t>the problem — offer a solution.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Speak truth to power.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Accept risk.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Tiempos"/>
              </a:rPr>
              <a:t>Remain optimistic.</a:t>
            </a:r>
          </a:p>
          <a:p>
            <a:pPr marL="0" indent="0" algn="l" rtl="0">
              <a:buNone/>
            </a:pPr>
            <a:endParaRPr lang="en-US" b="1" dirty="0">
              <a:solidFill>
                <a:srgbClr val="000000"/>
              </a:solidFill>
              <a:latin typeface="Tiempos"/>
            </a:endParaRPr>
          </a:p>
          <a:p>
            <a:pPr marL="0" indent="0" algn="l" rtl="0">
              <a:buNone/>
            </a:pPr>
            <a:endParaRPr lang="en-US" b="1" dirty="0">
              <a:solidFill>
                <a:srgbClr val="000000"/>
              </a:solidFill>
              <a:latin typeface="Tiempos"/>
            </a:endParaRPr>
          </a:p>
          <a:p>
            <a:pPr marL="0" indent="0" algn="l" rtl="0">
              <a:buNone/>
            </a:pPr>
            <a:r>
              <a:rPr lang="en-US" dirty="0"/>
              <a:t>Ambassador Bill Burns </a:t>
            </a:r>
          </a:p>
        </p:txBody>
      </p:sp>
    </p:spTree>
    <p:extLst>
      <p:ext uri="{BB962C8B-B14F-4D97-AF65-F5344CB8AC3E}">
        <p14:creationId xmlns:p14="http://schemas.microsoft.com/office/powerpoint/2010/main" val="2574405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2872"/>
            <a:ext cx="7886700" cy="90300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200" b="1" dirty="0">
                <a:solidFill>
                  <a:schemeClr val="accent5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הקורס </a:t>
            </a:r>
            <a:r>
              <a:rPr lang="en-US" sz="3200" b="1" dirty="0">
                <a:solidFill>
                  <a:schemeClr val="accent5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-</a:t>
            </a:r>
            <a:r>
              <a:rPr lang="he-IL" sz="3200" b="1" dirty="0">
                <a:solidFill>
                  <a:schemeClr val="accent5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מדיניות חוץ, דיפלומטיה ויחסים בינ"ל - משכים מוצעים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5</a:t>
            </a:fld>
            <a:endParaRPr lang="he-IL"/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047774"/>
              </p:ext>
            </p:extLst>
          </p:nvPr>
        </p:nvGraphicFramePr>
        <p:xfrm>
          <a:off x="0" y="1264694"/>
          <a:ext cx="9144000" cy="46828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61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8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34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492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מס"ד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שעה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השיעור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המרצה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92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4.11.18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13:00-14:15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מבוא למערכת הבינ"ל</a:t>
                      </a:r>
                      <a:r>
                        <a:rPr lang="he-IL" sz="2000" b="1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ולדיפלומטיה במאה ה-21</a:t>
                      </a:r>
                      <a:endParaRPr lang="he-IL" sz="20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ערן עציון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92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4.11.18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14:30-16:00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הציונות</a:t>
                      </a:r>
                      <a:r>
                        <a:rPr lang="he-IL" sz="2000" b="1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המדינית ותרומתה לעיצוב מדיניות החוץ הישראלית</a:t>
                      </a:r>
                      <a:endParaRPr lang="he-IL" sz="20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אורי ביאלר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92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11.11.18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13:00-14:15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הזירה המולטילטרלית</a:t>
                      </a:r>
                      <a:r>
                        <a:rPr lang="he-IL" sz="2000" b="1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והאו"ם</a:t>
                      </a:r>
                      <a:endParaRPr lang="he-IL" sz="20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אלון בר</a:t>
                      </a:r>
                      <a:r>
                        <a:rPr lang="he-IL" sz="20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92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11.11.18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14:30-16:00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המשפט הבינלאומי ומשמעויותיו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דניאל </a:t>
                      </a:r>
                      <a:r>
                        <a:rPr lang="he-IL" sz="20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טאוב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492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18.11.18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13:00-14:15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sz="2000" b="1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כתיבת מסמך מדיניות לקברניט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b="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אבי גיל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92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18.11.18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14:30-16:00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Brand</a:t>
                      </a:r>
                      <a:r>
                        <a:rPr lang="en-US" sz="2000" b="1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Israel</a:t>
                      </a:r>
                      <a:r>
                        <a:rPr lang="he-IL" sz="2000" b="1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– המותג הישראלי בעולם</a:t>
                      </a:r>
                      <a:endParaRPr lang="he-IL" sz="20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עידו אהרוני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1121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D0BA6-C1B1-4B8E-93B7-D230E74D7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what’s left for Diplomats?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E7595-B027-4FB6-BE7F-CFD58FA31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Local Networks and access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Local knowledge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Global and regional insight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Economic &amp; business development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Local media and social networks presence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“Star quality” – in rare cases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Interagency integration – in big embassies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Politico-Military expertise at home and abroad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845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214282" y="1000108"/>
          <a:ext cx="871543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6284" y="3527333"/>
            <a:ext cx="15716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יישום מדיניות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(נציגויות)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31186" y="3523874"/>
            <a:ext cx="15985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עיצוב מדיניות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(מטה)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50604" y="630776"/>
            <a:ext cx="16430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מדיני-בטחוני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488" y="6215082"/>
            <a:ext cx="335758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דיפלומטיה ציבורית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(מדיני-אזרחי)</a:t>
            </a:r>
          </a:p>
        </p:txBody>
      </p:sp>
      <p:sp>
        <p:nvSpPr>
          <p:cNvPr id="9" name="אליפסה 8"/>
          <p:cNvSpPr/>
          <p:nvPr/>
        </p:nvSpPr>
        <p:spPr>
          <a:xfrm>
            <a:off x="5643570" y="1285860"/>
            <a:ext cx="1143008" cy="11430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בטחון לאומי: חיזוק המימד המדיני</a:t>
            </a:r>
          </a:p>
        </p:txBody>
      </p:sp>
      <p:sp>
        <p:nvSpPr>
          <p:cNvPr id="10" name="אליפסה 9"/>
          <p:cNvSpPr/>
          <p:nvPr/>
        </p:nvSpPr>
        <p:spPr>
          <a:xfrm>
            <a:off x="4214810" y="1428736"/>
            <a:ext cx="1143008" cy="630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סיכול מדיני</a:t>
            </a:r>
          </a:p>
        </p:txBody>
      </p:sp>
      <p:sp>
        <p:nvSpPr>
          <p:cNvPr id="11" name="אליפסה 10"/>
          <p:cNvSpPr/>
          <p:nvPr/>
        </p:nvSpPr>
        <p:spPr>
          <a:xfrm>
            <a:off x="3929058" y="2143116"/>
            <a:ext cx="1285884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normAutofit fontScale="62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דיפלומטיה </a:t>
            </a:r>
            <a:r>
              <a:rPr kumimoji="0" lang="he-I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בילאטרלית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4429124" y="5143512"/>
            <a:ext cx="1143008" cy="107157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ישראל כשותפה לסדר העולמי החדש</a:t>
            </a:r>
          </a:p>
        </p:txBody>
      </p:sp>
      <p:sp>
        <p:nvSpPr>
          <p:cNvPr id="13" name="אליפסה 12"/>
          <p:cNvSpPr/>
          <p:nvPr/>
        </p:nvSpPr>
        <p:spPr>
          <a:xfrm>
            <a:off x="3929058" y="2857496"/>
            <a:ext cx="1143008" cy="7858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normAutofit fontScale="77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משפט בינלאומי</a:t>
            </a:r>
          </a:p>
        </p:txBody>
      </p:sp>
      <p:sp>
        <p:nvSpPr>
          <p:cNvPr id="14" name="אליפסה 13"/>
          <p:cNvSpPr/>
          <p:nvPr/>
        </p:nvSpPr>
        <p:spPr>
          <a:xfrm>
            <a:off x="2408624" y="3222732"/>
            <a:ext cx="1428760" cy="92869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normAutofit fontScale="85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דיפלומטיה מולטי-</a:t>
            </a:r>
            <a:r>
              <a:rPr kumimoji="0" lang="he-I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לאטרלית</a:t>
            </a: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אליפסה 14"/>
          <p:cNvSpPr/>
          <p:nvPr/>
        </p:nvSpPr>
        <p:spPr>
          <a:xfrm>
            <a:off x="2179370" y="4823541"/>
            <a:ext cx="1526191" cy="90877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דיפלומטיה ציבורית ומיתוג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57884" y="952812"/>
            <a:ext cx="915635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לשכת </a:t>
            </a:r>
            <a:r>
              <a:rPr kumimoji="0" lang="he-I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ראה"ם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24715" y="1571612"/>
            <a:ext cx="458779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מוסד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34332" y="3143248"/>
            <a:ext cx="474810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שב"כ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46485" y="2059536"/>
            <a:ext cx="662361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משהב"ט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94549" y="2643182"/>
            <a:ext cx="452368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צה"ל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35625" y="857232"/>
            <a:ext cx="978921" cy="43088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גורמי ממשל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מקומיים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03118" y="1714488"/>
            <a:ext cx="474810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שב"כ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70213" y="952812"/>
            <a:ext cx="458779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מוסד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72330" y="1071546"/>
            <a:ext cx="450764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מל"ל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37008" y="4572008"/>
            <a:ext cx="439543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אוצר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07247" y="5072074"/>
            <a:ext cx="502061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תמ"ת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59855" y="5643578"/>
            <a:ext cx="543739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סוכנות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15206" y="6000768"/>
            <a:ext cx="776175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מדען ראשי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15206" y="4143380"/>
            <a:ext cx="747319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מכון היצוא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94999" y="6274378"/>
            <a:ext cx="567783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מ' מדע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15008" y="6345816"/>
            <a:ext cx="619080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אחרים..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90896" y="2143116"/>
            <a:ext cx="813043" cy="43088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מכוני מחקר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מקומיים</a:t>
            </a:r>
          </a:p>
        </p:txBody>
      </p:sp>
      <p:sp>
        <p:nvSpPr>
          <p:cNvPr id="34" name="אליפסה 11"/>
          <p:cNvSpPr/>
          <p:nvPr/>
        </p:nvSpPr>
        <p:spPr>
          <a:xfrm>
            <a:off x="2714612" y="5500702"/>
            <a:ext cx="1285884" cy="7858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דיפלומטיה כלכלית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CC77D7-6D06-4B60-9A47-FD58A57D743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אליפסה 11"/>
          <p:cNvSpPr/>
          <p:nvPr/>
        </p:nvSpPr>
        <p:spPr>
          <a:xfrm>
            <a:off x="3071802" y="4000504"/>
            <a:ext cx="1357322" cy="107157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העולם היהודי והמאבק </a:t>
            </a:r>
            <a:r>
              <a:rPr kumimoji="0" lang="he-IL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באנטשימיות</a:t>
            </a:r>
            <a:endParaRPr kumimoji="0" lang="he-IL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אליפסה 12"/>
          <p:cNvSpPr/>
          <p:nvPr/>
        </p:nvSpPr>
        <p:spPr>
          <a:xfrm>
            <a:off x="6143636" y="3357562"/>
            <a:ext cx="1143008" cy="7858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normAutofit fontScale="77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היערכות ארגונית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04234" y="4143380"/>
            <a:ext cx="840294" cy="43088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גורמי ממשל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אזרחיים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78836" y="5500702"/>
            <a:ext cx="864339" cy="43088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גורמי חברה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אזרחית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20965" y="2857496"/>
            <a:ext cx="1063112" cy="43088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תקשורת ומעצבי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דע"ק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Title 29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620688"/>
          </a:xfrm>
        </p:spPr>
        <p:txBody>
          <a:bodyPr>
            <a:noAutofit/>
          </a:bodyPr>
          <a:lstStyle/>
          <a:p>
            <a:r>
              <a:rPr lang="he-IL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משה"ח</a:t>
            </a:r>
            <a:r>
              <a:rPr lang="he-I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– מתחים</a:t>
            </a:r>
          </a:p>
        </p:txBody>
      </p:sp>
    </p:spTree>
    <p:extLst>
      <p:ext uri="{BB962C8B-B14F-4D97-AF65-F5344CB8AC3E}">
        <p14:creationId xmlns:p14="http://schemas.microsoft.com/office/powerpoint/2010/main" val="38219297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1DF66-B81B-4B12-83D1-3FBE758A6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על מה נדבר היום?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DD032-8304-4513-8EDF-FE6F565FD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he-IL" dirty="0"/>
              <a:t>קורס מדיניות חוץ, דיפלומטיה ויחב"ל במסגרת המב"ל -  </a:t>
            </a:r>
            <a:r>
              <a:rPr lang="en-US" dirty="0"/>
              <a:t>overview</a:t>
            </a:r>
            <a:endParaRPr lang="he-IL" dirty="0"/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מדיניות חוץ כחלק מ"ביטחון לאומי"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הערכת מצב מדינית-אסטרטגית  – הזירה הבינ"ל והאזורית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משמעויות לדיפלומטיה במאה ה-21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4000" b="1" dirty="0">
                <a:solidFill>
                  <a:schemeClr val="accent1">
                    <a:lumMod val="75000"/>
                  </a:schemeClr>
                </a:solidFill>
              </a:rPr>
              <a:t>מדיניות החוץ והדיפלומטיה הישראלית – סביבות פעולה אופרטיביות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265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5975100"/>
            <a:ext cx="2133600" cy="365125"/>
          </a:xfrm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51A9E-7E06-4E6B-B7EF-B667D9037BA8}" type="slidenum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384548" y="785794"/>
            <a:ext cx="2340000" cy="432000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8100000" scaled="0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square">
            <a:spAutoFit/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עיצוב מדיניות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58288" y="785794"/>
            <a:ext cx="2340000" cy="432000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8100000" scaled="0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>
            <a:spAutoFit/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יישום מדיניות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6373460" y="1571612"/>
            <a:ext cx="2340000" cy="432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>
            <a:spAutoFit/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חברת תוכן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65488" y="1571612"/>
            <a:ext cx="2340000" cy="432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>
            <a:spAutoFit/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חברת הולכה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383970" y="2357430"/>
            <a:ext cx="2340000" cy="792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square">
            <a:spAutoFit/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חלק ממערך הבטחון הלאומי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265488" y="2357430"/>
            <a:ext cx="2340000" cy="792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square">
            <a:spAutoFit/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עוד משרד ממשלתי אזרחי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375404" y="3500438"/>
            <a:ext cx="2340000" cy="432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>
            <a:spAutoFit/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מדיני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265488" y="3500438"/>
            <a:ext cx="2340000" cy="432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>
            <a:spAutoFit/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מנהלי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6384548" y="4211446"/>
            <a:ext cx="2340000" cy="432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>
            <a:spAutoFit/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פונקציונלי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259168" y="4211446"/>
            <a:ext cx="2340000" cy="432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>
            <a:spAutoFit/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גאוגרפי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6384548" y="4997264"/>
            <a:ext cx="2340000" cy="432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>
            <a:spAutoFit/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מטה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260002" y="4997264"/>
            <a:ext cx="2340000" cy="432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>
            <a:spAutoFit/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נציגויות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6384548" y="5705462"/>
            <a:ext cx="2340000" cy="792000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8100000" scaled="0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>
            <a:spAutoFit/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דיפלומטיה ואסטרטגיה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60002" y="5708834"/>
            <a:ext cx="2340000" cy="792000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8100000" scaled="0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>
            <a:spAutoFit/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הסברה ושירותים בחו"ל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itle 29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143000"/>
          </a:xfrm>
        </p:spPr>
        <p:txBody>
          <a:bodyPr>
            <a:normAutofit/>
          </a:bodyPr>
          <a:lstStyle/>
          <a:p>
            <a:r>
              <a:rPr lang="he-I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תפיסת הפעלה משה"ח</a:t>
            </a:r>
          </a:p>
        </p:txBody>
      </p:sp>
      <p:grpSp>
        <p:nvGrpSpPr>
          <p:cNvPr id="2" name="קבוצה 97"/>
          <p:cNvGrpSpPr/>
          <p:nvPr/>
        </p:nvGrpSpPr>
        <p:grpSpPr>
          <a:xfrm>
            <a:off x="3031894" y="563050"/>
            <a:ext cx="3060000" cy="794248"/>
            <a:chOff x="4500562" y="2553814"/>
            <a:chExt cx="3060000" cy="1080000"/>
          </a:xfrm>
        </p:grpSpPr>
        <p:sp>
          <p:nvSpPr>
            <p:cNvPr id="99" name="מלבן 98"/>
            <p:cNvSpPr/>
            <p:nvPr/>
          </p:nvSpPr>
          <p:spPr>
            <a:xfrm>
              <a:off x="4500562" y="2898976"/>
              <a:ext cx="3060000" cy="3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00" name="מחבר ישר 99"/>
            <p:cNvCxnSpPr/>
            <p:nvPr/>
          </p:nvCxnSpPr>
          <p:spPr>
            <a:xfrm rot="5400000">
              <a:off x="5487655" y="3093814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מחבר ישר 100"/>
            <p:cNvCxnSpPr/>
            <p:nvPr/>
          </p:nvCxnSpPr>
          <p:spPr>
            <a:xfrm rot="5400000">
              <a:off x="5820055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מחבר ישר 101"/>
            <p:cNvCxnSpPr/>
            <p:nvPr/>
          </p:nvCxnSpPr>
          <p:spPr>
            <a:xfrm rot="5400000">
              <a:off x="59620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מחבר ישר 102"/>
            <p:cNvCxnSpPr/>
            <p:nvPr/>
          </p:nvCxnSpPr>
          <p:spPr>
            <a:xfrm rot="5400000">
              <a:off x="61144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מחבר ישר 103"/>
            <p:cNvCxnSpPr/>
            <p:nvPr/>
          </p:nvCxnSpPr>
          <p:spPr>
            <a:xfrm rot="5400000">
              <a:off x="6266890" y="308023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מחבר ישר 104"/>
            <p:cNvCxnSpPr/>
            <p:nvPr/>
          </p:nvCxnSpPr>
          <p:spPr>
            <a:xfrm rot="5400000">
              <a:off x="6419290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מחבר ישר 105"/>
            <p:cNvCxnSpPr/>
            <p:nvPr/>
          </p:nvCxnSpPr>
          <p:spPr>
            <a:xfrm rot="5400000">
              <a:off x="65716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מחבר ישר 106"/>
            <p:cNvCxnSpPr/>
            <p:nvPr/>
          </p:nvCxnSpPr>
          <p:spPr>
            <a:xfrm rot="5400000">
              <a:off x="67240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מחבר ישר 107"/>
            <p:cNvCxnSpPr/>
            <p:nvPr/>
          </p:nvCxnSpPr>
          <p:spPr>
            <a:xfrm rot="5400000">
              <a:off x="6876490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מחבר ישר 108"/>
            <p:cNvCxnSpPr/>
            <p:nvPr/>
          </p:nvCxnSpPr>
          <p:spPr>
            <a:xfrm rot="5400000">
              <a:off x="7028890" y="3080522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מחבר ישר 109"/>
            <p:cNvCxnSpPr/>
            <p:nvPr/>
          </p:nvCxnSpPr>
          <p:spPr>
            <a:xfrm rot="5400000">
              <a:off x="5515814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מחבר ישר 110"/>
            <p:cNvCxnSpPr/>
            <p:nvPr/>
          </p:nvCxnSpPr>
          <p:spPr>
            <a:xfrm rot="5400000">
              <a:off x="5363973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מחבר ישר 111"/>
            <p:cNvCxnSpPr/>
            <p:nvPr/>
          </p:nvCxnSpPr>
          <p:spPr>
            <a:xfrm rot="5400000">
              <a:off x="5212132" y="308357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מחבר ישר 112"/>
            <p:cNvCxnSpPr/>
            <p:nvPr/>
          </p:nvCxnSpPr>
          <p:spPr>
            <a:xfrm rot="5400000">
              <a:off x="5060291" y="308357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מחבר ישר 113"/>
            <p:cNvCxnSpPr/>
            <p:nvPr/>
          </p:nvCxnSpPr>
          <p:spPr>
            <a:xfrm rot="5400000">
              <a:off x="4908449" y="308356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מחבר ישר 114"/>
            <p:cNvCxnSpPr/>
            <p:nvPr/>
          </p:nvCxnSpPr>
          <p:spPr>
            <a:xfrm rot="5400000">
              <a:off x="4747926" y="308356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מחבר ישר 115"/>
            <p:cNvCxnSpPr/>
            <p:nvPr/>
          </p:nvCxnSpPr>
          <p:spPr>
            <a:xfrm rot="5400000">
              <a:off x="4596085" y="308355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מחבר ישר 116"/>
            <p:cNvCxnSpPr/>
            <p:nvPr/>
          </p:nvCxnSpPr>
          <p:spPr>
            <a:xfrm rot="5400000">
              <a:off x="4435279" y="308355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מחבר ישר 117"/>
            <p:cNvCxnSpPr/>
            <p:nvPr/>
          </p:nvCxnSpPr>
          <p:spPr>
            <a:xfrm rot="5400000">
              <a:off x="4283438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מלבן מעוגל 118"/>
          <p:cNvSpPr/>
          <p:nvPr/>
        </p:nvSpPr>
        <p:spPr>
          <a:xfrm>
            <a:off x="4357686" y="714356"/>
            <a:ext cx="357190" cy="577902"/>
          </a:xfrm>
          <a:prstGeom prst="round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קבוצה 119"/>
          <p:cNvGrpSpPr/>
          <p:nvPr/>
        </p:nvGrpSpPr>
        <p:grpSpPr>
          <a:xfrm>
            <a:off x="3031894" y="1357298"/>
            <a:ext cx="3060000" cy="794248"/>
            <a:chOff x="4500562" y="2553814"/>
            <a:chExt cx="3060000" cy="1080000"/>
          </a:xfrm>
        </p:grpSpPr>
        <p:sp>
          <p:nvSpPr>
            <p:cNvPr id="121" name="מלבן 120"/>
            <p:cNvSpPr/>
            <p:nvPr/>
          </p:nvSpPr>
          <p:spPr>
            <a:xfrm>
              <a:off x="4500562" y="2898976"/>
              <a:ext cx="3060000" cy="3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22" name="מחבר ישר 121"/>
            <p:cNvCxnSpPr/>
            <p:nvPr/>
          </p:nvCxnSpPr>
          <p:spPr>
            <a:xfrm rot="5400000">
              <a:off x="5487655" y="3093814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מחבר ישר 122"/>
            <p:cNvCxnSpPr/>
            <p:nvPr/>
          </p:nvCxnSpPr>
          <p:spPr>
            <a:xfrm rot="5400000">
              <a:off x="5820055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מחבר ישר 123"/>
            <p:cNvCxnSpPr/>
            <p:nvPr/>
          </p:nvCxnSpPr>
          <p:spPr>
            <a:xfrm rot="5400000">
              <a:off x="59620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מחבר ישר 124"/>
            <p:cNvCxnSpPr/>
            <p:nvPr/>
          </p:nvCxnSpPr>
          <p:spPr>
            <a:xfrm rot="5400000">
              <a:off x="61144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מחבר ישר 125"/>
            <p:cNvCxnSpPr/>
            <p:nvPr/>
          </p:nvCxnSpPr>
          <p:spPr>
            <a:xfrm rot="5400000">
              <a:off x="6266890" y="308023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מחבר ישר 126"/>
            <p:cNvCxnSpPr/>
            <p:nvPr/>
          </p:nvCxnSpPr>
          <p:spPr>
            <a:xfrm rot="5400000">
              <a:off x="6419290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מחבר ישר 127"/>
            <p:cNvCxnSpPr/>
            <p:nvPr/>
          </p:nvCxnSpPr>
          <p:spPr>
            <a:xfrm rot="5400000">
              <a:off x="65716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מחבר ישר 128"/>
            <p:cNvCxnSpPr/>
            <p:nvPr/>
          </p:nvCxnSpPr>
          <p:spPr>
            <a:xfrm rot="5400000">
              <a:off x="67240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מחבר ישר 129"/>
            <p:cNvCxnSpPr/>
            <p:nvPr/>
          </p:nvCxnSpPr>
          <p:spPr>
            <a:xfrm rot="5400000">
              <a:off x="6876490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מחבר ישר 130"/>
            <p:cNvCxnSpPr/>
            <p:nvPr/>
          </p:nvCxnSpPr>
          <p:spPr>
            <a:xfrm rot="5400000">
              <a:off x="7028890" y="3080522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מחבר ישר 131"/>
            <p:cNvCxnSpPr/>
            <p:nvPr/>
          </p:nvCxnSpPr>
          <p:spPr>
            <a:xfrm rot="5400000">
              <a:off x="5515814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מחבר ישר 132"/>
            <p:cNvCxnSpPr/>
            <p:nvPr/>
          </p:nvCxnSpPr>
          <p:spPr>
            <a:xfrm rot="5400000">
              <a:off x="5363973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מחבר ישר 133"/>
            <p:cNvCxnSpPr/>
            <p:nvPr/>
          </p:nvCxnSpPr>
          <p:spPr>
            <a:xfrm rot="5400000">
              <a:off x="5212132" y="308357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מחבר ישר 134"/>
            <p:cNvCxnSpPr/>
            <p:nvPr/>
          </p:nvCxnSpPr>
          <p:spPr>
            <a:xfrm rot="5400000">
              <a:off x="5060291" y="308357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מחבר ישר 135"/>
            <p:cNvCxnSpPr/>
            <p:nvPr/>
          </p:nvCxnSpPr>
          <p:spPr>
            <a:xfrm rot="5400000">
              <a:off x="4908449" y="308356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מחבר ישר 136"/>
            <p:cNvCxnSpPr/>
            <p:nvPr/>
          </p:nvCxnSpPr>
          <p:spPr>
            <a:xfrm rot="5400000">
              <a:off x="4747926" y="308356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מחבר ישר 137"/>
            <p:cNvCxnSpPr/>
            <p:nvPr/>
          </p:nvCxnSpPr>
          <p:spPr>
            <a:xfrm rot="5400000">
              <a:off x="4596085" y="308355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מחבר ישר 138"/>
            <p:cNvCxnSpPr/>
            <p:nvPr/>
          </p:nvCxnSpPr>
          <p:spPr>
            <a:xfrm rot="5400000">
              <a:off x="4435279" y="308355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מחבר ישר 139"/>
            <p:cNvCxnSpPr/>
            <p:nvPr/>
          </p:nvCxnSpPr>
          <p:spPr>
            <a:xfrm rot="5400000">
              <a:off x="4283438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מלבן מעוגל 140"/>
          <p:cNvSpPr/>
          <p:nvPr/>
        </p:nvSpPr>
        <p:spPr>
          <a:xfrm>
            <a:off x="4378706" y="1493037"/>
            <a:ext cx="357190" cy="577902"/>
          </a:xfrm>
          <a:prstGeom prst="round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קבוצה 141"/>
          <p:cNvGrpSpPr/>
          <p:nvPr/>
        </p:nvGrpSpPr>
        <p:grpSpPr>
          <a:xfrm>
            <a:off x="3040272" y="2296450"/>
            <a:ext cx="3060000" cy="794248"/>
            <a:chOff x="4500562" y="2553814"/>
            <a:chExt cx="3060000" cy="1080000"/>
          </a:xfrm>
        </p:grpSpPr>
        <p:sp>
          <p:nvSpPr>
            <p:cNvPr id="143" name="מלבן 142"/>
            <p:cNvSpPr/>
            <p:nvPr/>
          </p:nvSpPr>
          <p:spPr>
            <a:xfrm>
              <a:off x="4500562" y="2898976"/>
              <a:ext cx="3060000" cy="3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44" name="מחבר ישר 143"/>
            <p:cNvCxnSpPr/>
            <p:nvPr/>
          </p:nvCxnSpPr>
          <p:spPr>
            <a:xfrm rot="5400000">
              <a:off x="5487655" y="3093814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מחבר ישר 144"/>
            <p:cNvCxnSpPr/>
            <p:nvPr/>
          </p:nvCxnSpPr>
          <p:spPr>
            <a:xfrm rot="5400000">
              <a:off x="5820055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מחבר ישר 145"/>
            <p:cNvCxnSpPr/>
            <p:nvPr/>
          </p:nvCxnSpPr>
          <p:spPr>
            <a:xfrm rot="5400000">
              <a:off x="59620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מחבר ישר 146"/>
            <p:cNvCxnSpPr/>
            <p:nvPr/>
          </p:nvCxnSpPr>
          <p:spPr>
            <a:xfrm rot="5400000">
              <a:off x="61144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מחבר ישר 147"/>
            <p:cNvCxnSpPr/>
            <p:nvPr/>
          </p:nvCxnSpPr>
          <p:spPr>
            <a:xfrm rot="5400000">
              <a:off x="6266890" y="308023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מחבר ישר 148"/>
            <p:cNvCxnSpPr/>
            <p:nvPr/>
          </p:nvCxnSpPr>
          <p:spPr>
            <a:xfrm rot="5400000">
              <a:off x="6419290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מחבר ישר 149"/>
            <p:cNvCxnSpPr/>
            <p:nvPr/>
          </p:nvCxnSpPr>
          <p:spPr>
            <a:xfrm rot="5400000">
              <a:off x="65716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מחבר ישר 150"/>
            <p:cNvCxnSpPr/>
            <p:nvPr/>
          </p:nvCxnSpPr>
          <p:spPr>
            <a:xfrm rot="5400000">
              <a:off x="67240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מחבר ישר 151"/>
            <p:cNvCxnSpPr/>
            <p:nvPr/>
          </p:nvCxnSpPr>
          <p:spPr>
            <a:xfrm rot="5400000">
              <a:off x="6876490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מחבר ישר 152"/>
            <p:cNvCxnSpPr/>
            <p:nvPr/>
          </p:nvCxnSpPr>
          <p:spPr>
            <a:xfrm rot="5400000">
              <a:off x="7028890" y="3080522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מחבר ישר 153"/>
            <p:cNvCxnSpPr/>
            <p:nvPr/>
          </p:nvCxnSpPr>
          <p:spPr>
            <a:xfrm rot="5400000">
              <a:off x="5515814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מחבר ישר 154"/>
            <p:cNvCxnSpPr/>
            <p:nvPr/>
          </p:nvCxnSpPr>
          <p:spPr>
            <a:xfrm rot="5400000">
              <a:off x="5363973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מחבר ישר 155"/>
            <p:cNvCxnSpPr/>
            <p:nvPr/>
          </p:nvCxnSpPr>
          <p:spPr>
            <a:xfrm rot="5400000">
              <a:off x="5212132" y="308357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מחבר ישר 156"/>
            <p:cNvCxnSpPr/>
            <p:nvPr/>
          </p:nvCxnSpPr>
          <p:spPr>
            <a:xfrm rot="5400000">
              <a:off x="5060291" y="308357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מחבר ישר 157"/>
            <p:cNvCxnSpPr/>
            <p:nvPr/>
          </p:nvCxnSpPr>
          <p:spPr>
            <a:xfrm rot="5400000">
              <a:off x="4908449" y="308356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מחבר ישר 158"/>
            <p:cNvCxnSpPr/>
            <p:nvPr/>
          </p:nvCxnSpPr>
          <p:spPr>
            <a:xfrm rot="5400000">
              <a:off x="4747926" y="308356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מחבר ישר 159"/>
            <p:cNvCxnSpPr/>
            <p:nvPr/>
          </p:nvCxnSpPr>
          <p:spPr>
            <a:xfrm rot="5400000">
              <a:off x="4596085" y="308355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מחבר ישר 160"/>
            <p:cNvCxnSpPr/>
            <p:nvPr/>
          </p:nvCxnSpPr>
          <p:spPr>
            <a:xfrm rot="5400000">
              <a:off x="4435279" y="308355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מחבר ישר 161"/>
            <p:cNvCxnSpPr/>
            <p:nvPr/>
          </p:nvCxnSpPr>
          <p:spPr>
            <a:xfrm rot="5400000">
              <a:off x="4283438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מלבן מעוגל 162"/>
          <p:cNvSpPr/>
          <p:nvPr/>
        </p:nvSpPr>
        <p:spPr>
          <a:xfrm>
            <a:off x="4397594" y="2432189"/>
            <a:ext cx="357190" cy="577902"/>
          </a:xfrm>
          <a:prstGeom prst="round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קבוצה 163"/>
          <p:cNvGrpSpPr/>
          <p:nvPr/>
        </p:nvGrpSpPr>
        <p:grpSpPr>
          <a:xfrm>
            <a:off x="3041596" y="3185236"/>
            <a:ext cx="3060000" cy="794248"/>
            <a:chOff x="4500562" y="2553814"/>
            <a:chExt cx="3060000" cy="1080000"/>
          </a:xfrm>
        </p:grpSpPr>
        <p:sp>
          <p:nvSpPr>
            <p:cNvPr id="165" name="מלבן 164"/>
            <p:cNvSpPr/>
            <p:nvPr/>
          </p:nvSpPr>
          <p:spPr>
            <a:xfrm>
              <a:off x="4500562" y="2898976"/>
              <a:ext cx="3060000" cy="3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66" name="מחבר ישר 165"/>
            <p:cNvCxnSpPr/>
            <p:nvPr/>
          </p:nvCxnSpPr>
          <p:spPr>
            <a:xfrm rot="5400000">
              <a:off x="5487655" y="3093814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מחבר ישר 166"/>
            <p:cNvCxnSpPr/>
            <p:nvPr/>
          </p:nvCxnSpPr>
          <p:spPr>
            <a:xfrm rot="5400000">
              <a:off x="5820055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מחבר ישר 167"/>
            <p:cNvCxnSpPr/>
            <p:nvPr/>
          </p:nvCxnSpPr>
          <p:spPr>
            <a:xfrm rot="5400000">
              <a:off x="59620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מחבר ישר 168"/>
            <p:cNvCxnSpPr/>
            <p:nvPr/>
          </p:nvCxnSpPr>
          <p:spPr>
            <a:xfrm rot="5400000">
              <a:off x="61144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מחבר ישר 169"/>
            <p:cNvCxnSpPr/>
            <p:nvPr/>
          </p:nvCxnSpPr>
          <p:spPr>
            <a:xfrm rot="5400000">
              <a:off x="6266890" y="308023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מחבר ישר 170"/>
            <p:cNvCxnSpPr/>
            <p:nvPr/>
          </p:nvCxnSpPr>
          <p:spPr>
            <a:xfrm rot="5400000">
              <a:off x="6419290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מחבר ישר 171"/>
            <p:cNvCxnSpPr/>
            <p:nvPr/>
          </p:nvCxnSpPr>
          <p:spPr>
            <a:xfrm rot="5400000">
              <a:off x="65716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מחבר ישר 172"/>
            <p:cNvCxnSpPr/>
            <p:nvPr/>
          </p:nvCxnSpPr>
          <p:spPr>
            <a:xfrm rot="5400000">
              <a:off x="67240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מחבר ישר 173"/>
            <p:cNvCxnSpPr/>
            <p:nvPr/>
          </p:nvCxnSpPr>
          <p:spPr>
            <a:xfrm rot="5400000">
              <a:off x="6876490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מחבר ישר 174"/>
            <p:cNvCxnSpPr/>
            <p:nvPr/>
          </p:nvCxnSpPr>
          <p:spPr>
            <a:xfrm rot="5400000">
              <a:off x="7028890" y="3080522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מחבר ישר 175"/>
            <p:cNvCxnSpPr/>
            <p:nvPr/>
          </p:nvCxnSpPr>
          <p:spPr>
            <a:xfrm rot="5400000">
              <a:off x="5515814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מחבר ישר 176"/>
            <p:cNvCxnSpPr/>
            <p:nvPr/>
          </p:nvCxnSpPr>
          <p:spPr>
            <a:xfrm rot="5400000">
              <a:off x="5363973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מחבר ישר 177"/>
            <p:cNvCxnSpPr/>
            <p:nvPr/>
          </p:nvCxnSpPr>
          <p:spPr>
            <a:xfrm rot="5400000">
              <a:off x="5212132" y="308357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מחבר ישר 178"/>
            <p:cNvCxnSpPr/>
            <p:nvPr/>
          </p:nvCxnSpPr>
          <p:spPr>
            <a:xfrm rot="5400000">
              <a:off x="5060291" y="308357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מחבר ישר 179"/>
            <p:cNvCxnSpPr/>
            <p:nvPr/>
          </p:nvCxnSpPr>
          <p:spPr>
            <a:xfrm rot="5400000">
              <a:off x="4908449" y="308356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מחבר ישר 180"/>
            <p:cNvCxnSpPr/>
            <p:nvPr/>
          </p:nvCxnSpPr>
          <p:spPr>
            <a:xfrm rot="5400000">
              <a:off x="4747926" y="308356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מחבר ישר 181"/>
            <p:cNvCxnSpPr/>
            <p:nvPr/>
          </p:nvCxnSpPr>
          <p:spPr>
            <a:xfrm rot="5400000">
              <a:off x="4596085" y="308355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מחבר ישר 182"/>
            <p:cNvCxnSpPr/>
            <p:nvPr/>
          </p:nvCxnSpPr>
          <p:spPr>
            <a:xfrm rot="5400000">
              <a:off x="4435279" y="308355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מחבר ישר 183"/>
            <p:cNvCxnSpPr/>
            <p:nvPr/>
          </p:nvCxnSpPr>
          <p:spPr>
            <a:xfrm rot="5400000">
              <a:off x="4283438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5" name="מלבן מעוגל 184"/>
          <p:cNvSpPr/>
          <p:nvPr/>
        </p:nvSpPr>
        <p:spPr>
          <a:xfrm>
            <a:off x="4388408" y="3320975"/>
            <a:ext cx="357190" cy="577902"/>
          </a:xfrm>
          <a:prstGeom prst="round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קבוצה 185"/>
          <p:cNvGrpSpPr/>
          <p:nvPr/>
        </p:nvGrpSpPr>
        <p:grpSpPr>
          <a:xfrm>
            <a:off x="3040272" y="3962676"/>
            <a:ext cx="3060000" cy="794248"/>
            <a:chOff x="4500562" y="2553814"/>
            <a:chExt cx="3060000" cy="1080000"/>
          </a:xfrm>
        </p:grpSpPr>
        <p:sp>
          <p:nvSpPr>
            <p:cNvPr id="187" name="מלבן 186"/>
            <p:cNvSpPr/>
            <p:nvPr/>
          </p:nvSpPr>
          <p:spPr>
            <a:xfrm>
              <a:off x="4500562" y="2898976"/>
              <a:ext cx="3060000" cy="3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88" name="מחבר ישר 187"/>
            <p:cNvCxnSpPr/>
            <p:nvPr/>
          </p:nvCxnSpPr>
          <p:spPr>
            <a:xfrm rot="5400000">
              <a:off x="5487655" y="3093814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מחבר ישר 188"/>
            <p:cNvCxnSpPr/>
            <p:nvPr/>
          </p:nvCxnSpPr>
          <p:spPr>
            <a:xfrm rot="5400000">
              <a:off x="5820055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מחבר ישר 189"/>
            <p:cNvCxnSpPr/>
            <p:nvPr/>
          </p:nvCxnSpPr>
          <p:spPr>
            <a:xfrm rot="5400000">
              <a:off x="59620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מחבר ישר 190"/>
            <p:cNvCxnSpPr/>
            <p:nvPr/>
          </p:nvCxnSpPr>
          <p:spPr>
            <a:xfrm rot="5400000">
              <a:off x="61144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מחבר ישר 191"/>
            <p:cNvCxnSpPr/>
            <p:nvPr/>
          </p:nvCxnSpPr>
          <p:spPr>
            <a:xfrm rot="5400000">
              <a:off x="6266890" y="308023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מחבר ישר 192"/>
            <p:cNvCxnSpPr/>
            <p:nvPr/>
          </p:nvCxnSpPr>
          <p:spPr>
            <a:xfrm rot="5400000">
              <a:off x="6419290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מחבר ישר 193"/>
            <p:cNvCxnSpPr/>
            <p:nvPr/>
          </p:nvCxnSpPr>
          <p:spPr>
            <a:xfrm rot="5400000">
              <a:off x="65716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מחבר ישר 194"/>
            <p:cNvCxnSpPr/>
            <p:nvPr/>
          </p:nvCxnSpPr>
          <p:spPr>
            <a:xfrm rot="5400000">
              <a:off x="67240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מחבר ישר 195"/>
            <p:cNvCxnSpPr/>
            <p:nvPr/>
          </p:nvCxnSpPr>
          <p:spPr>
            <a:xfrm rot="5400000">
              <a:off x="6876490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מחבר ישר 196"/>
            <p:cNvCxnSpPr/>
            <p:nvPr/>
          </p:nvCxnSpPr>
          <p:spPr>
            <a:xfrm rot="5400000">
              <a:off x="7028890" y="3080522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מחבר ישר 197"/>
            <p:cNvCxnSpPr/>
            <p:nvPr/>
          </p:nvCxnSpPr>
          <p:spPr>
            <a:xfrm rot="5400000">
              <a:off x="5515814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מחבר ישר 198"/>
            <p:cNvCxnSpPr/>
            <p:nvPr/>
          </p:nvCxnSpPr>
          <p:spPr>
            <a:xfrm rot="5400000">
              <a:off x="5363973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מחבר ישר 199"/>
            <p:cNvCxnSpPr/>
            <p:nvPr/>
          </p:nvCxnSpPr>
          <p:spPr>
            <a:xfrm rot="5400000">
              <a:off x="5212132" y="308357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מחבר ישר 200"/>
            <p:cNvCxnSpPr/>
            <p:nvPr/>
          </p:nvCxnSpPr>
          <p:spPr>
            <a:xfrm rot="5400000">
              <a:off x="5060291" y="308357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מחבר ישר 201"/>
            <p:cNvCxnSpPr/>
            <p:nvPr/>
          </p:nvCxnSpPr>
          <p:spPr>
            <a:xfrm rot="5400000">
              <a:off x="4908449" y="308356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מחבר ישר 202"/>
            <p:cNvCxnSpPr/>
            <p:nvPr/>
          </p:nvCxnSpPr>
          <p:spPr>
            <a:xfrm rot="5400000">
              <a:off x="4747926" y="308356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מחבר ישר 203"/>
            <p:cNvCxnSpPr/>
            <p:nvPr/>
          </p:nvCxnSpPr>
          <p:spPr>
            <a:xfrm rot="5400000">
              <a:off x="4596085" y="308355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מחבר ישר 204"/>
            <p:cNvCxnSpPr/>
            <p:nvPr/>
          </p:nvCxnSpPr>
          <p:spPr>
            <a:xfrm rot="5400000">
              <a:off x="4435279" y="308355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מחבר ישר 205"/>
            <p:cNvCxnSpPr/>
            <p:nvPr/>
          </p:nvCxnSpPr>
          <p:spPr>
            <a:xfrm rot="5400000">
              <a:off x="4283438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7" name="מלבן מעוגל 206"/>
          <p:cNvSpPr/>
          <p:nvPr/>
        </p:nvSpPr>
        <p:spPr>
          <a:xfrm>
            <a:off x="4397594" y="4098415"/>
            <a:ext cx="357190" cy="577902"/>
          </a:xfrm>
          <a:prstGeom prst="round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קבוצה 207"/>
          <p:cNvGrpSpPr/>
          <p:nvPr/>
        </p:nvGrpSpPr>
        <p:grpSpPr>
          <a:xfrm>
            <a:off x="3042404" y="4777892"/>
            <a:ext cx="3060000" cy="794248"/>
            <a:chOff x="4500562" y="2553814"/>
            <a:chExt cx="3060000" cy="1080000"/>
          </a:xfrm>
        </p:grpSpPr>
        <p:sp>
          <p:nvSpPr>
            <p:cNvPr id="209" name="מלבן 208"/>
            <p:cNvSpPr/>
            <p:nvPr/>
          </p:nvSpPr>
          <p:spPr>
            <a:xfrm>
              <a:off x="4500562" y="2898976"/>
              <a:ext cx="3060000" cy="3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10" name="מחבר ישר 209"/>
            <p:cNvCxnSpPr/>
            <p:nvPr/>
          </p:nvCxnSpPr>
          <p:spPr>
            <a:xfrm rot="5400000">
              <a:off x="5487655" y="3093814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מחבר ישר 210"/>
            <p:cNvCxnSpPr/>
            <p:nvPr/>
          </p:nvCxnSpPr>
          <p:spPr>
            <a:xfrm rot="5400000">
              <a:off x="5820055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מחבר ישר 211"/>
            <p:cNvCxnSpPr/>
            <p:nvPr/>
          </p:nvCxnSpPr>
          <p:spPr>
            <a:xfrm rot="5400000">
              <a:off x="59620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מחבר ישר 212"/>
            <p:cNvCxnSpPr/>
            <p:nvPr/>
          </p:nvCxnSpPr>
          <p:spPr>
            <a:xfrm rot="5400000">
              <a:off x="61144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מחבר ישר 213"/>
            <p:cNvCxnSpPr/>
            <p:nvPr/>
          </p:nvCxnSpPr>
          <p:spPr>
            <a:xfrm rot="5400000">
              <a:off x="6266890" y="308023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מחבר ישר 214"/>
            <p:cNvCxnSpPr/>
            <p:nvPr/>
          </p:nvCxnSpPr>
          <p:spPr>
            <a:xfrm rot="5400000">
              <a:off x="6419290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מחבר ישר 215"/>
            <p:cNvCxnSpPr/>
            <p:nvPr/>
          </p:nvCxnSpPr>
          <p:spPr>
            <a:xfrm rot="5400000">
              <a:off x="65716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מחבר ישר 216"/>
            <p:cNvCxnSpPr/>
            <p:nvPr/>
          </p:nvCxnSpPr>
          <p:spPr>
            <a:xfrm rot="5400000">
              <a:off x="67240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מחבר ישר 217"/>
            <p:cNvCxnSpPr/>
            <p:nvPr/>
          </p:nvCxnSpPr>
          <p:spPr>
            <a:xfrm rot="5400000">
              <a:off x="6876490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מחבר ישר 218"/>
            <p:cNvCxnSpPr/>
            <p:nvPr/>
          </p:nvCxnSpPr>
          <p:spPr>
            <a:xfrm rot="5400000">
              <a:off x="7028890" y="3080522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מחבר ישר 219"/>
            <p:cNvCxnSpPr/>
            <p:nvPr/>
          </p:nvCxnSpPr>
          <p:spPr>
            <a:xfrm rot="5400000">
              <a:off x="5515814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מחבר ישר 220"/>
            <p:cNvCxnSpPr/>
            <p:nvPr/>
          </p:nvCxnSpPr>
          <p:spPr>
            <a:xfrm rot="5400000">
              <a:off x="5363973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מחבר ישר 221"/>
            <p:cNvCxnSpPr/>
            <p:nvPr/>
          </p:nvCxnSpPr>
          <p:spPr>
            <a:xfrm rot="5400000">
              <a:off x="5212132" y="308357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מחבר ישר 222"/>
            <p:cNvCxnSpPr/>
            <p:nvPr/>
          </p:nvCxnSpPr>
          <p:spPr>
            <a:xfrm rot="5400000">
              <a:off x="5060291" y="308357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מחבר ישר 223"/>
            <p:cNvCxnSpPr/>
            <p:nvPr/>
          </p:nvCxnSpPr>
          <p:spPr>
            <a:xfrm rot="5400000">
              <a:off x="4908449" y="308356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מחבר ישר 224"/>
            <p:cNvCxnSpPr/>
            <p:nvPr/>
          </p:nvCxnSpPr>
          <p:spPr>
            <a:xfrm rot="5400000">
              <a:off x="4747926" y="308356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מחבר ישר 225"/>
            <p:cNvCxnSpPr/>
            <p:nvPr/>
          </p:nvCxnSpPr>
          <p:spPr>
            <a:xfrm rot="5400000">
              <a:off x="4596085" y="308355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מחבר ישר 226"/>
            <p:cNvCxnSpPr/>
            <p:nvPr/>
          </p:nvCxnSpPr>
          <p:spPr>
            <a:xfrm rot="5400000">
              <a:off x="4435279" y="308355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מחבר ישר 227"/>
            <p:cNvCxnSpPr/>
            <p:nvPr/>
          </p:nvCxnSpPr>
          <p:spPr>
            <a:xfrm rot="5400000">
              <a:off x="4283438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מלבן מעוגל 228"/>
          <p:cNvSpPr/>
          <p:nvPr/>
        </p:nvSpPr>
        <p:spPr>
          <a:xfrm>
            <a:off x="4389216" y="4913631"/>
            <a:ext cx="357190" cy="577902"/>
          </a:xfrm>
          <a:prstGeom prst="round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קבוצה 229"/>
          <p:cNvGrpSpPr/>
          <p:nvPr/>
        </p:nvGrpSpPr>
        <p:grpSpPr>
          <a:xfrm>
            <a:off x="3041596" y="5635148"/>
            <a:ext cx="3060000" cy="794248"/>
            <a:chOff x="4500562" y="2553814"/>
            <a:chExt cx="3060000" cy="1080000"/>
          </a:xfrm>
        </p:grpSpPr>
        <p:sp>
          <p:nvSpPr>
            <p:cNvPr id="231" name="מלבן 230"/>
            <p:cNvSpPr/>
            <p:nvPr/>
          </p:nvSpPr>
          <p:spPr>
            <a:xfrm>
              <a:off x="4500562" y="2898976"/>
              <a:ext cx="3060000" cy="3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32" name="מחבר ישר 231"/>
            <p:cNvCxnSpPr/>
            <p:nvPr/>
          </p:nvCxnSpPr>
          <p:spPr>
            <a:xfrm rot="5400000">
              <a:off x="5487655" y="3093814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מחבר ישר 232"/>
            <p:cNvCxnSpPr/>
            <p:nvPr/>
          </p:nvCxnSpPr>
          <p:spPr>
            <a:xfrm rot="5400000">
              <a:off x="5820055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מחבר ישר 233"/>
            <p:cNvCxnSpPr/>
            <p:nvPr/>
          </p:nvCxnSpPr>
          <p:spPr>
            <a:xfrm rot="5400000">
              <a:off x="59620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מחבר ישר 234"/>
            <p:cNvCxnSpPr/>
            <p:nvPr/>
          </p:nvCxnSpPr>
          <p:spPr>
            <a:xfrm rot="5400000">
              <a:off x="61144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מחבר ישר 235"/>
            <p:cNvCxnSpPr/>
            <p:nvPr/>
          </p:nvCxnSpPr>
          <p:spPr>
            <a:xfrm rot="5400000">
              <a:off x="6266890" y="308023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מחבר ישר 236"/>
            <p:cNvCxnSpPr/>
            <p:nvPr/>
          </p:nvCxnSpPr>
          <p:spPr>
            <a:xfrm rot="5400000">
              <a:off x="6419290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מחבר ישר 237"/>
            <p:cNvCxnSpPr/>
            <p:nvPr/>
          </p:nvCxnSpPr>
          <p:spPr>
            <a:xfrm rot="5400000">
              <a:off x="65716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מחבר ישר 238"/>
            <p:cNvCxnSpPr/>
            <p:nvPr/>
          </p:nvCxnSpPr>
          <p:spPr>
            <a:xfrm rot="5400000">
              <a:off x="67240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מחבר ישר 239"/>
            <p:cNvCxnSpPr/>
            <p:nvPr/>
          </p:nvCxnSpPr>
          <p:spPr>
            <a:xfrm rot="5400000">
              <a:off x="6876490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מחבר ישר 240"/>
            <p:cNvCxnSpPr/>
            <p:nvPr/>
          </p:nvCxnSpPr>
          <p:spPr>
            <a:xfrm rot="5400000">
              <a:off x="7028890" y="3080522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מחבר ישר 241"/>
            <p:cNvCxnSpPr/>
            <p:nvPr/>
          </p:nvCxnSpPr>
          <p:spPr>
            <a:xfrm rot="5400000">
              <a:off x="5515814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מחבר ישר 242"/>
            <p:cNvCxnSpPr/>
            <p:nvPr/>
          </p:nvCxnSpPr>
          <p:spPr>
            <a:xfrm rot="5400000">
              <a:off x="5363973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מחבר ישר 243"/>
            <p:cNvCxnSpPr/>
            <p:nvPr/>
          </p:nvCxnSpPr>
          <p:spPr>
            <a:xfrm rot="5400000">
              <a:off x="5212132" y="308357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מחבר ישר 244"/>
            <p:cNvCxnSpPr/>
            <p:nvPr/>
          </p:nvCxnSpPr>
          <p:spPr>
            <a:xfrm rot="5400000">
              <a:off x="5060291" y="308357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מחבר ישר 245"/>
            <p:cNvCxnSpPr/>
            <p:nvPr/>
          </p:nvCxnSpPr>
          <p:spPr>
            <a:xfrm rot="5400000">
              <a:off x="4908449" y="308356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מחבר ישר 246"/>
            <p:cNvCxnSpPr/>
            <p:nvPr/>
          </p:nvCxnSpPr>
          <p:spPr>
            <a:xfrm rot="5400000">
              <a:off x="4747926" y="308356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מחבר ישר 247"/>
            <p:cNvCxnSpPr/>
            <p:nvPr/>
          </p:nvCxnSpPr>
          <p:spPr>
            <a:xfrm rot="5400000">
              <a:off x="4596085" y="308355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מחבר ישר 248"/>
            <p:cNvCxnSpPr/>
            <p:nvPr/>
          </p:nvCxnSpPr>
          <p:spPr>
            <a:xfrm rot="5400000">
              <a:off x="4435279" y="308355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מחבר ישר 249"/>
            <p:cNvCxnSpPr/>
            <p:nvPr/>
          </p:nvCxnSpPr>
          <p:spPr>
            <a:xfrm rot="5400000">
              <a:off x="4283438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1" name="מלבן מעוגל 250"/>
          <p:cNvSpPr/>
          <p:nvPr/>
        </p:nvSpPr>
        <p:spPr>
          <a:xfrm>
            <a:off x="4388408" y="5770887"/>
            <a:ext cx="357190" cy="577902"/>
          </a:xfrm>
          <a:prstGeom prst="round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16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532 L 0.14705 -0.005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532 L -0.14427 -0.0057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85 L 0.14705 -0.0053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85 L -0.14427 -0.00532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3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85 L 0.14705 -0.0053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35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85 L -0.14427 -0.0053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63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85 L 0.14705 -0.0053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35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85 L -0.14427 -0.00532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63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85 L 0.14705 -0.0053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35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85 L -0.14427 -0.00532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63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85 L 0.14705 -0.0053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35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85 L -0.14427 -0.00532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63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85 L 0.14705 -0.0053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44" presetID="35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85 L -0.14427 -0.00532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33375"/>
            <a:ext cx="8229600" cy="1143000"/>
          </a:xfrm>
        </p:spPr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e-IL" sz="4000" b="1" dirty="0">
                <a:cs typeface="+mn-cs"/>
              </a:rPr>
              <a:t>שלוש המשקולות על מדיניות החוץ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7929" y="1557339"/>
            <a:ext cx="2359867" cy="1725396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017" y="3213100"/>
            <a:ext cx="2250318" cy="164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8429" y="4724400"/>
            <a:ext cx="2264011" cy="165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47813" y="3327400"/>
            <a:ext cx="2447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מדיניות ביטחון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-323850" y="28035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מדיניות חוץ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95738" y="4930775"/>
            <a:ext cx="24479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מדיניות פנים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411413" y="4370388"/>
            <a:ext cx="2447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מדיניות חוץ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875463" y="6396038"/>
            <a:ext cx="24495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"הסברה"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87913" y="5805488"/>
            <a:ext cx="2447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מדיניות חוץ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1B094-BF9F-4D41-90E5-5DCD392C6EE9}" type="slidenum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6" descr="Puzzle_pieces.gif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96" y="6079648"/>
            <a:ext cx="863696" cy="71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0" descr="http://psychologyface.com/wp-content/uploads/2011/06/goal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04" y="6079648"/>
            <a:ext cx="863696" cy="71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 descr="http://www.yesmediaworks.com/Portals/61173/images/iStock_000003171148XSmall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2296" y="6079648"/>
            <a:ext cx="863696" cy="71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6" descr="http://t1.gstatic.com/images?q=tbn:ANd9GcSZ85Pxodf47m-IQTeyu_JgMOHyEhSmerQRIfZOjjrO6yBWepeRHCgic4VKUQ"/>
          <p:cNvPicPr>
            <a:picLocks noChangeArrowheads="1"/>
          </p:cNvPicPr>
          <p:nvPr/>
        </p:nvPicPr>
        <p:blipFill>
          <a:blip r:embed="rId6" cstate="print"/>
          <a:srcRect b="10053"/>
          <a:stretch>
            <a:fillRect/>
          </a:stretch>
        </p:blipFill>
        <p:spPr bwMode="auto">
          <a:xfrm>
            <a:off x="3635992" y="6079648"/>
            <a:ext cx="863696" cy="71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http://movingagain.com.au/interstate/wp-content/uploads/2012/10/Recommended-Stamp.jpg"/>
          <p:cNvPicPr>
            <a:picLocks noChangeArrowheads="1"/>
          </p:cNvPicPr>
          <p:nvPr/>
        </p:nvPicPr>
        <p:blipFill>
          <a:blip r:embed="rId7" cstate="print"/>
          <a:srcRect l="1174" r="29566"/>
          <a:stretch>
            <a:fillRect/>
          </a:stretch>
        </p:blipFill>
        <p:spPr bwMode="auto">
          <a:xfrm>
            <a:off x="4500088" y="6079648"/>
            <a:ext cx="864000" cy="7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https://encrypted-tbn2.gstatic.com/images?q=tbn:ANd9GcQVSZN2FXQYPYuf0T5zvc_s9W9bRvw0AvFufh3qjb3muv7v7OwMwg"/>
          <p:cNvPicPr>
            <a:picLocks noChangeArrowheads="1"/>
          </p:cNvPicPr>
          <p:nvPr/>
        </p:nvPicPr>
        <p:blipFill>
          <a:blip r:embed="rId8" cstate="print"/>
          <a:srcRect l="6584" r="7822"/>
          <a:stretch>
            <a:fillRect/>
          </a:stretch>
        </p:blipFill>
        <p:spPr bwMode="auto">
          <a:xfrm>
            <a:off x="1876736" y="6079648"/>
            <a:ext cx="864000" cy="7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3052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Extra rules and diplomacy makes Risk even more fun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1168" y="2520280"/>
            <a:ext cx="1512168" cy="1800000"/>
          </a:xfrm>
          <a:prstGeom prst="rect">
            <a:avLst/>
          </a:prstGeom>
          <a:noFill/>
        </p:spPr>
      </p:pic>
      <p:pic>
        <p:nvPicPr>
          <p:cNvPr id="88068" name="Picture 4" descr="http://israelmaven.com/site/wp-content/uploads/2010/11/Ben-Gurions-Hut1.jpg"/>
          <p:cNvPicPr>
            <a:picLocks noChangeArrowheads="1"/>
          </p:cNvPicPr>
          <p:nvPr/>
        </p:nvPicPr>
        <p:blipFill>
          <a:blip r:embed="rId3" cstate="print"/>
          <a:srcRect b="10740"/>
          <a:stretch>
            <a:fillRect/>
          </a:stretch>
        </p:blipFill>
        <p:spPr bwMode="auto">
          <a:xfrm>
            <a:off x="2002076" y="2592288"/>
            <a:ext cx="1440160" cy="1800000"/>
          </a:xfrm>
          <a:prstGeom prst="rect">
            <a:avLst/>
          </a:prstGeom>
          <a:noFill/>
        </p:spPr>
      </p:pic>
      <p:pic>
        <p:nvPicPr>
          <p:cNvPr id="88070" name="Picture 6" descr="http://www.algemeiner.com/wp-content/uploads/2012/11/rabin-clinton-arafat-pq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7468" y="2520280"/>
            <a:ext cx="1512168" cy="1800000"/>
          </a:xfrm>
          <a:prstGeom prst="rect">
            <a:avLst/>
          </a:prstGeom>
          <a:noFill/>
        </p:spPr>
      </p:pic>
      <p:pic>
        <p:nvPicPr>
          <p:cNvPr id="88072" name="Picture 8" descr="http://www.ibtauris.com/~/media/Images/Book%20Covers/International%20relations/9781848857650.ashx"/>
          <p:cNvPicPr>
            <a:picLocks noChangeArrowheads="1"/>
          </p:cNvPicPr>
          <p:nvPr/>
        </p:nvPicPr>
        <p:blipFill>
          <a:blip r:embed="rId5" cstate="print"/>
          <a:srcRect l="8656" t="47249" r="7665" b="7391"/>
          <a:stretch>
            <a:fillRect/>
          </a:stretch>
        </p:blipFill>
        <p:spPr bwMode="auto">
          <a:xfrm>
            <a:off x="445468" y="2576722"/>
            <a:ext cx="1547664" cy="1800000"/>
          </a:xfrm>
          <a:prstGeom prst="rect">
            <a:avLst/>
          </a:prstGeom>
          <a:noFill/>
        </p:spPr>
      </p:pic>
      <p:pic>
        <p:nvPicPr>
          <p:cNvPr id="88074" name="Picture 10" descr="https://encrypted-tbn3.gstatic.com/images?q=tbn:ANd9GcTlKgbh9U0NCKdWx_7JaZkrJNUuYH1hHAs_phbBW_Sj2ogdWT1lCA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300" y="2448272"/>
            <a:ext cx="1512168" cy="1800000"/>
          </a:xfrm>
          <a:prstGeom prst="rect">
            <a:avLst/>
          </a:prstGeom>
          <a:noFill/>
        </p:spPr>
      </p:pic>
      <p:grpSp>
        <p:nvGrpSpPr>
          <p:cNvPr id="3" name="קבוצה 25"/>
          <p:cNvGrpSpPr/>
          <p:nvPr/>
        </p:nvGrpSpPr>
        <p:grpSpPr>
          <a:xfrm>
            <a:off x="467544" y="2276872"/>
            <a:ext cx="7696200" cy="2304256"/>
            <a:chOff x="467544" y="2276872"/>
            <a:chExt cx="7696200" cy="2304256"/>
          </a:xfrm>
        </p:grpSpPr>
        <p:pic>
          <p:nvPicPr>
            <p:cNvPr id="88076" name="Picture 12" descr="http://www.fotofiduser.dk/brug/FilmStrip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7544" y="2276872"/>
              <a:ext cx="6134100" cy="2304256"/>
            </a:xfrm>
            <a:prstGeom prst="rect">
              <a:avLst/>
            </a:prstGeom>
            <a:noFill/>
          </p:spPr>
        </p:pic>
        <p:pic>
          <p:nvPicPr>
            <p:cNvPr id="20" name="Picture 12" descr="http://www.fotofiduser.dk/brug/FilmStrip.png"/>
            <p:cNvPicPr>
              <a:picLocks noChangeAspect="1" noChangeArrowheads="1"/>
            </p:cNvPicPr>
            <p:nvPr/>
          </p:nvPicPr>
          <p:blipFill>
            <a:blip r:embed="rId7" cstate="print"/>
            <a:srcRect l="73360"/>
            <a:stretch>
              <a:fillRect/>
            </a:stretch>
          </p:blipFill>
          <p:spPr bwMode="auto">
            <a:xfrm>
              <a:off x="6529636" y="2276872"/>
              <a:ext cx="1634108" cy="2304256"/>
            </a:xfrm>
            <a:prstGeom prst="rect">
              <a:avLst/>
            </a:prstGeom>
            <a:noFill/>
          </p:spPr>
        </p:pic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1" anchor="ctr">
            <a:normAutofit/>
          </a:bodyPr>
          <a:lstStyle/>
          <a:p>
            <a:pPr>
              <a:defRPr/>
            </a:pPr>
            <a:r>
              <a:rPr lang="he-IL" sz="4000" dirty="0" err="1">
                <a:cs typeface="+mn-cs"/>
              </a:rPr>
              <a:t>מד"ח</a:t>
            </a:r>
            <a:r>
              <a:rPr lang="he-IL" sz="4000" dirty="0">
                <a:cs typeface="+mn-cs"/>
              </a:rPr>
              <a:t> הישראלית המסורתית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902668" y="4079478"/>
            <a:ext cx="2133600" cy="365125"/>
          </a:xfrm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C8D17-B2D5-4DC3-B57F-3955578DC6D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/>
          <a:srcRect l="10700" t="22266" r="78964" b="64937"/>
          <a:stretch>
            <a:fillRect/>
          </a:stretch>
        </p:blipFill>
        <p:spPr bwMode="auto">
          <a:xfrm>
            <a:off x="8135888" y="5921896"/>
            <a:ext cx="10081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מלבן 20"/>
          <p:cNvSpPr/>
          <p:nvPr/>
        </p:nvSpPr>
        <p:spPr>
          <a:xfrm>
            <a:off x="6579280" y="2708920"/>
            <a:ext cx="1512000" cy="1440000"/>
          </a:xfrm>
          <a:prstGeom prst="rect">
            <a:avLst/>
          </a:prstGeom>
          <a:solidFill>
            <a:srgbClr val="D9D9D9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5035580" y="2708920"/>
            <a:ext cx="1512000" cy="1440000"/>
          </a:xfrm>
          <a:prstGeom prst="rect">
            <a:avLst/>
          </a:prstGeom>
          <a:solidFill>
            <a:srgbClr val="D9D9D9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3482936" y="2708920"/>
            <a:ext cx="1512000" cy="1440000"/>
          </a:xfrm>
          <a:prstGeom prst="rect">
            <a:avLst/>
          </a:prstGeom>
          <a:solidFill>
            <a:srgbClr val="D9D9D9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1939404" y="2693154"/>
            <a:ext cx="1512000" cy="1440000"/>
          </a:xfrm>
          <a:prstGeom prst="rect">
            <a:avLst/>
          </a:prstGeom>
          <a:solidFill>
            <a:srgbClr val="D9D9D9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458600" y="2708920"/>
            <a:ext cx="1512000" cy="1440000"/>
          </a:xfrm>
          <a:prstGeom prst="rect">
            <a:avLst/>
          </a:prstGeom>
          <a:solidFill>
            <a:srgbClr val="D9D9D9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6660232" y="4581128"/>
            <a:ext cx="1584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עוצמה קשה: הרתעה צבאית מול צבאות וגורמי טרור</a:t>
            </a:r>
          </a:p>
        </p:txBody>
      </p:sp>
      <p:sp>
        <p:nvSpPr>
          <p:cNvPr id="28" name="מלבן 27"/>
          <p:cNvSpPr/>
          <p:nvPr/>
        </p:nvSpPr>
        <p:spPr>
          <a:xfrm>
            <a:off x="5004048" y="4581128"/>
            <a:ext cx="15841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תהליך מדיני הסדרים + סוף סכסוך + נורמליזציה והכרה</a:t>
            </a:r>
          </a:p>
        </p:txBody>
      </p:sp>
      <p:sp>
        <p:nvSpPr>
          <p:cNvPr id="29" name="מלבן 28"/>
          <p:cNvSpPr/>
          <p:nvPr/>
        </p:nvSpPr>
        <p:spPr>
          <a:xfrm>
            <a:off x="3491880" y="4581128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הישענות על ארה"ב</a:t>
            </a:r>
          </a:p>
        </p:txBody>
      </p:sp>
      <p:sp>
        <p:nvSpPr>
          <p:cNvPr id="30" name="מלבן 29"/>
          <p:cNvSpPr/>
          <p:nvPr/>
        </p:nvSpPr>
        <p:spPr>
          <a:xfrm>
            <a:off x="1907704" y="4581128"/>
            <a:ext cx="1656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"לא משנה מה הגויים אומרים, משנה מה היהודים עושים"</a:t>
            </a:r>
          </a:p>
        </p:txBody>
      </p:sp>
      <p:sp>
        <p:nvSpPr>
          <p:cNvPr id="31" name="מלבן 30"/>
          <p:cNvSpPr/>
          <p:nvPr/>
        </p:nvSpPr>
        <p:spPr>
          <a:xfrm>
            <a:off x="395536" y="4581128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אבחנה בין ידידים ואויבים</a:t>
            </a:r>
          </a:p>
        </p:txBody>
      </p:sp>
    </p:spTree>
    <p:extLst>
      <p:ext uri="{BB962C8B-B14F-4D97-AF65-F5344CB8AC3E}">
        <p14:creationId xmlns:p14="http://schemas.microsoft.com/office/powerpoint/2010/main" val="3207701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/>
      <p:bldP spid="28" grpId="0"/>
      <p:bldP spid="29" grpId="0"/>
      <p:bldP spid="30" grpId="0"/>
      <p:bldP spid="3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r>
              <a:rPr lang="he-IL" dirty="0" err="1">
                <a:solidFill>
                  <a:prstClr val="black"/>
                </a:solidFill>
                <a:cs typeface="Arial"/>
              </a:rPr>
              <a:t>מד"ח</a:t>
            </a:r>
            <a:r>
              <a:rPr lang="he-IL" dirty="0">
                <a:solidFill>
                  <a:prstClr val="black"/>
                </a:solidFill>
                <a:cs typeface="Arial"/>
              </a:rPr>
              <a:t> ישראל – סביבות אופרטיביות</a:t>
            </a:r>
            <a:endParaRPr lang="he-IL" dirty="0">
              <a:cs typeface="+mn-cs"/>
            </a:endParaRPr>
          </a:p>
        </p:txBody>
      </p:sp>
      <p:sp>
        <p:nvSpPr>
          <p:cNvPr id="23" name="Flowchart: Delay 3"/>
          <p:cNvSpPr/>
          <p:nvPr/>
        </p:nvSpPr>
        <p:spPr>
          <a:xfrm>
            <a:off x="5652120" y="2354497"/>
            <a:ext cx="1944216" cy="2232248"/>
          </a:xfrm>
          <a:prstGeom prst="flowChartDelay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/>
              <a:t>זירה בינ"ל </a:t>
            </a:r>
            <a:endParaRPr lang="en-US" sz="2000" dirty="0"/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G zero</a:t>
            </a:r>
            <a:r>
              <a:rPr lang="he-IL" sz="1600" dirty="0">
                <a:solidFill>
                  <a:schemeClr val="bg1"/>
                </a:solidFill>
              </a:rPr>
              <a:t>;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he-IL" sz="1600" dirty="0">
                <a:solidFill>
                  <a:prstClr val="white"/>
                </a:solidFill>
              </a:rPr>
              <a:t>יצירת קואליציות ; השתלבות באג'נדה הגלובלית</a:t>
            </a:r>
            <a:endParaRPr lang="he-IL" sz="1600" dirty="0">
              <a:solidFill>
                <a:schemeClr val="bg1"/>
              </a:solidFill>
            </a:endParaRPr>
          </a:p>
          <a:p>
            <a:pPr algn="ctr"/>
            <a:endParaRPr lang="he-IL" sz="1400" dirty="0"/>
          </a:p>
        </p:txBody>
      </p:sp>
      <p:sp>
        <p:nvSpPr>
          <p:cNvPr id="24" name="Flowchart: Delay 4"/>
          <p:cNvSpPr/>
          <p:nvPr/>
        </p:nvSpPr>
        <p:spPr>
          <a:xfrm rot="5400000">
            <a:off x="3635896" y="4184501"/>
            <a:ext cx="1656184" cy="2376264"/>
          </a:xfrm>
          <a:prstGeom prst="flowChartDela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5" name="Flowchart: Delay 5"/>
          <p:cNvSpPr/>
          <p:nvPr/>
        </p:nvSpPr>
        <p:spPr>
          <a:xfrm rot="10800000">
            <a:off x="1403648" y="2354497"/>
            <a:ext cx="2088232" cy="2232248"/>
          </a:xfrm>
          <a:prstGeom prst="flowChartDelay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Flowchart: Delay 6"/>
          <p:cNvSpPr/>
          <p:nvPr/>
        </p:nvSpPr>
        <p:spPr>
          <a:xfrm rot="16200000">
            <a:off x="3628028" y="375945"/>
            <a:ext cx="1671920" cy="2376264"/>
          </a:xfrm>
          <a:prstGeom prst="flowChartDelay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TextBox 26"/>
          <p:cNvSpPr txBox="1"/>
          <p:nvPr/>
        </p:nvSpPr>
        <p:spPr>
          <a:xfrm>
            <a:off x="3419872" y="4544541"/>
            <a:ext cx="2088232" cy="2000548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he-IL" sz="2400" dirty="0">
                <a:solidFill>
                  <a:schemeClr val="bg1"/>
                </a:solidFill>
              </a:rPr>
              <a:t>מדיני-צבאי</a:t>
            </a:r>
            <a:endParaRPr lang="en-US" sz="2400" dirty="0">
              <a:solidFill>
                <a:schemeClr val="bg1"/>
              </a:solidFill>
            </a:endParaRPr>
          </a:p>
          <a:p>
            <a:pPr algn="ctr" rtl="0"/>
            <a:r>
              <a:rPr lang="he-IL" sz="2000" dirty="0">
                <a:solidFill>
                  <a:schemeClr val="bg1"/>
                </a:solidFill>
              </a:rPr>
              <a:t>איראן, </a:t>
            </a:r>
            <a:r>
              <a:rPr lang="en-US" sz="2000" dirty="0">
                <a:solidFill>
                  <a:schemeClr val="bg1"/>
                </a:solidFill>
              </a:rPr>
              <a:t>WMD+CT</a:t>
            </a:r>
            <a:r>
              <a:rPr lang="he-IL" sz="2000" dirty="0">
                <a:solidFill>
                  <a:schemeClr val="bg1"/>
                </a:solidFill>
              </a:rPr>
              <a:t>סיכול היערכות לחירום וניהול משברים</a:t>
            </a:r>
          </a:p>
          <a:p>
            <a:pPr algn="ctr" rtl="0"/>
            <a:endParaRPr lang="he-IL" sz="20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09564" y="2564904"/>
            <a:ext cx="187220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he-IL" sz="2400" dirty="0">
                <a:solidFill>
                  <a:schemeClr val="bg1"/>
                </a:solidFill>
              </a:rPr>
              <a:t>זירה אזורית</a:t>
            </a:r>
          </a:p>
          <a:p>
            <a:pPr algn="ctr" rtl="0"/>
            <a:r>
              <a:rPr lang="en-US" dirty="0">
                <a:solidFill>
                  <a:schemeClr val="bg1"/>
                </a:solidFill>
              </a:rPr>
              <a:t>Engaging “</a:t>
            </a:r>
            <a:r>
              <a:rPr lang="en-US" dirty="0" err="1">
                <a:solidFill>
                  <a:schemeClr val="bg1"/>
                </a:solidFill>
              </a:rPr>
              <a:t>Frienemies</a:t>
            </a:r>
            <a:r>
              <a:rPr lang="en-US" dirty="0">
                <a:solidFill>
                  <a:schemeClr val="bg1"/>
                </a:solidFill>
              </a:rPr>
              <a:t>”</a:t>
            </a:r>
          </a:p>
          <a:p>
            <a:pPr algn="ctr" rtl="0"/>
            <a:r>
              <a:rPr lang="he-IL" dirty="0">
                <a:solidFill>
                  <a:schemeClr val="bg1"/>
                </a:solidFill>
              </a:rPr>
              <a:t>חיפוש הזדמנויות</a:t>
            </a:r>
          </a:p>
          <a:p>
            <a:pPr algn="ctr" rtl="0"/>
            <a:r>
              <a:rPr lang="he-IL" dirty="0">
                <a:solidFill>
                  <a:schemeClr val="bg1"/>
                </a:solidFill>
              </a:rPr>
              <a:t>שימור הסכמים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19728" y="800125"/>
            <a:ext cx="226038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he-IL" sz="2400" dirty="0">
                <a:solidFill>
                  <a:schemeClr val="bg1"/>
                </a:solidFill>
              </a:rPr>
              <a:t>תודעה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algn="ctr" rtl="0"/>
            <a:r>
              <a:rPr lang="he-IL" sz="2000" dirty="0">
                <a:solidFill>
                  <a:schemeClr val="bg1"/>
                </a:solidFill>
              </a:rPr>
              <a:t>רשתות חברתיות </a:t>
            </a:r>
            <a:r>
              <a:rPr lang="en-US" sz="2000" dirty="0">
                <a:solidFill>
                  <a:schemeClr val="bg1"/>
                </a:solidFill>
              </a:rPr>
              <a:t>GPS</a:t>
            </a:r>
            <a:r>
              <a:rPr lang="he-IL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 to GPS</a:t>
            </a:r>
            <a:endParaRPr lang="he-IL" sz="2000" dirty="0">
              <a:solidFill>
                <a:schemeClr val="bg1"/>
              </a:solidFill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3275856" y="2312293"/>
            <a:ext cx="2376264" cy="2232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1" name="Picture 16" descr="Puzzle_pieces.gif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96" y="6079648"/>
            <a:ext cx="863696" cy="71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10" descr="http://psychologyface.com/wp-content/uploads/2011/06/goal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04" y="6079648"/>
            <a:ext cx="863696" cy="71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4" descr="http://www.yesmediaworks.com/Portals/61173/images/iStock_000003171148XSmall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2296" y="6079648"/>
            <a:ext cx="863696" cy="71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6" descr="http://t1.gstatic.com/images?q=tbn:ANd9GcSZ85Pxodf47m-IQTeyu_JgMOHyEhSmerQRIfZOjjrO6yBWepeRHCgic4VKUQ"/>
          <p:cNvPicPr>
            <a:picLocks noChangeArrowheads="1"/>
          </p:cNvPicPr>
          <p:nvPr/>
        </p:nvPicPr>
        <p:blipFill>
          <a:blip r:embed="rId6" cstate="print"/>
          <a:srcRect b="10053"/>
          <a:stretch>
            <a:fillRect/>
          </a:stretch>
        </p:blipFill>
        <p:spPr bwMode="auto">
          <a:xfrm>
            <a:off x="3635992" y="6079648"/>
            <a:ext cx="863696" cy="71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2" descr="http://movingagain.com.au/interstate/wp-content/uploads/2012/10/Recommended-Stamp.jpg"/>
          <p:cNvPicPr>
            <a:picLocks noChangeArrowheads="1"/>
          </p:cNvPicPr>
          <p:nvPr/>
        </p:nvPicPr>
        <p:blipFill>
          <a:blip r:embed="rId7" cstate="print"/>
          <a:srcRect l="1174" r="29566"/>
          <a:stretch>
            <a:fillRect/>
          </a:stretch>
        </p:blipFill>
        <p:spPr bwMode="auto">
          <a:xfrm>
            <a:off x="4500088" y="6079648"/>
            <a:ext cx="864000" cy="7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2" descr="https://encrypted-tbn2.gstatic.com/images?q=tbn:ANd9GcQVSZN2FXQYPYuf0T5zvc_s9W9bRvw0AvFufh3qjb3muv7v7OwMwg"/>
          <p:cNvPicPr>
            <a:picLocks noChangeArrowheads="1"/>
          </p:cNvPicPr>
          <p:nvPr/>
        </p:nvPicPr>
        <p:blipFill>
          <a:blip r:embed="rId8" cstate="print"/>
          <a:srcRect l="6584" r="7822"/>
          <a:stretch>
            <a:fillRect/>
          </a:stretch>
        </p:blipFill>
        <p:spPr bwMode="auto">
          <a:xfrm>
            <a:off x="1876736" y="6079648"/>
            <a:ext cx="864000" cy="7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1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4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7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0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864096"/>
          </a:xfrm>
        </p:spPr>
        <p:txBody>
          <a:bodyPr rtlCol="1"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he-I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תפיסת מדיניות חוץ לישראל - הצעה</a:t>
            </a:r>
          </a:p>
        </p:txBody>
      </p:sp>
      <p:sp>
        <p:nvSpPr>
          <p:cNvPr id="4" name="Flowchart: Extract 3"/>
          <p:cNvSpPr/>
          <p:nvPr/>
        </p:nvSpPr>
        <p:spPr>
          <a:xfrm>
            <a:off x="3059113" y="1989138"/>
            <a:ext cx="3384550" cy="3024187"/>
          </a:xfrm>
          <a:prstGeom prst="flowChartExtra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lowchart: Extract 4"/>
          <p:cNvSpPr/>
          <p:nvPr/>
        </p:nvSpPr>
        <p:spPr>
          <a:xfrm rot="10800000">
            <a:off x="3059113" y="2622550"/>
            <a:ext cx="3384550" cy="3024188"/>
          </a:xfrm>
          <a:prstGeom prst="flowChartExtra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43608" y="1556792"/>
            <a:ext cx="1800200" cy="122413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העם היהודי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בתפוצות</a:t>
            </a:r>
          </a:p>
        </p:txBody>
      </p:sp>
      <p:sp>
        <p:nvSpPr>
          <p:cNvPr id="7" name="Oval 6"/>
          <p:cNvSpPr/>
          <p:nvPr/>
        </p:nvSpPr>
        <p:spPr>
          <a:xfrm>
            <a:off x="1043608" y="4797152"/>
            <a:ext cx="1800200" cy="122413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השפעה</a:t>
            </a:r>
          </a:p>
        </p:txBody>
      </p:sp>
      <p:sp>
        <p:nvSpPr>
          <p:cNvPr id="8" name="Oval 7"/>
          <p:cNvSpPr/>
          <p:nvPr/>
        </p:nvSpPr>
        <p:spPr>
          <a:xfrm>
            <a:off x="3851920" y="5705872"/>
            <a:ext cx="1800200" cy="122413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אג'נדות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גלובליות</a:t>
            </a:r>
          </a:p>
        </p:txBody>
      </p:sp>
      <p:sp>
        <p:nvSpPr>
          <p:cNvPr id="9" name="Oval 8"/>
          <p:cNvSpPr/>
          <p:nvPr/>
        </p:nvSpPr>
        <p:spPr>
          <a:xfrm>
            <a:off x="3923928" y="764704"/>
            <a:ext cx="1800200" cy="122413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ארה"ב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בריתות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קואליציות</a:t>
            </a:r>
          </a:p>
        </p:txBody>
      </p:sp>
      <p:sp>
        <p:nvSpPr>
          <p:cNvPr id="10" name="Oval 9"/>
          <p:cNvSpPr/>
          <p:nvPr/>
        </p:nvSpPr>
        <p:spPr>
          <a:xfrm>
            <a:off x="6588224" y="4797152"/>
            <a:ext cx="1800200" cy="122413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לגיטימציה</a:t>
            </a:r>
          </a:p>
        </p:txBody>
      </p:sp>
      <p:sp>
        <p:nvSpPr>
          <p:cNvPr id="11" name="Oval 10"/>
          <p:cNvSpPr/>
          <p:nvPr/>
        </p:nvSpPr>
        <p:spPr>
          <a:xfrm>
            <a:off x="6516216" y="1628800"/>
            <a:ext cx="1800200" cy="122413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ערכים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משותפים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Likeminded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08400" y="3040063"/>
            <a:ext cx="215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יעדי-העל למד"ח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67163" y="3573463"/>
            <a:ext cx="15414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ריכוזי מאמץ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למערכת המדינית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http://www.ld4u.org.uk/SpecialNeeds/photosymbols/Information/images/Information_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890838"/>
            <a:ext cx="5746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image.shutterstock.com/display_pic_with_logo/484810/484810,1306689414,14/stock-vector-toilet-wc-sign-set-round-red-information-sign-set-for-restrooms-isolated-on-white-vector-78185410.jpg"/>
          <p:cNvPicPr>
            <a:picLocks noChangeAspect="1" noChangeArrowheads="1"/>
          </p:cNvPicPr>
          <p:nvPr/>
        </p:nvPicPr>
        <p:blipFill>
          <a:blip r:embed="rId3" cstate="print"/>
          <a:srcRect l="49226" r="26160" b="78160"/>
          <a:stretch>
            <a:fillRect/>
          </a:stretch>
        </p:blipFill>
        <p:spPr bwMode="auto">
          <a:xfrm>
            <a:off x="2151063" y="3587750"/>
            <a:ext cx="7762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מציין מיקום של מספר שקופית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B4C567-C840-4638-87CD-28E3EC7D07DE}" type="slidenum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54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1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6D8F6-2965-4CB3-81A7-9AD1845B0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Glocalize</a:t>
            </a:r>
            <a:r>
              <a:rPr lang="en-US" dirty="0"/>
              <a:t> your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646D3-4A17-45CF-A4A2-DD26C8DFF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An interconnected world requires global competence. </a:t>
            </a:r>
            <a:r>
              <a:rPr lang="en-US" dirty="0">
                <a:hlinkClick r:id="rId2"/>
              </a:rPr>
              <a:t>— Tony Jackson</a:t>
            </a:r>
            <a:endParaRPr lang="en-US" dirty="0"/>
          </a:p>
          <a:p>
            <a:pPr algn="l" rtl="0"/>
            <a:r>
              <a:rPr lang="en-US" dirty="0"/>
              <a:t>Global learning takes on greater significance as the world flattens. Nothing – </a:t>
            </a:r>
            <a:r>
              <a:rPr lang="en-US" i="1" dirty="0"/>
              <a:t>and I mean nothing</a:t>
            </a:r>
            <a:r>
              <a:rPr lang="en-US" dirty="0"/>
              <a:t> – occurs in isolation anymore. </a:t>
            </a:r>
            <a:r>
              <a:rPr lang="en-US" dirty="0">
                <a:hlinkClick r:id="rId3"/>
              </a:rPr>
              <a:t>— Leslie Nicholas</a:t>
            </a:r>
            <a:endParaRPr lang="en-US" dirty="0"/>
          </a:p>
          <a:p>
            <a:pPr algn="l" rtl="0"/>
            <a:r>
              <a:rPr lang="en-US" dirty="0"/>
              <a:t>We are all connected in a global web of interdependency. </a:t>
            </a:r>
            <a:r>
              <a:rPr lang="en-US" dirty="0">
                <a:hlinkClick r:id="rId2"/>
              </a:rPr>
              <a:t>— Tony Jackson</a:t>
            </a:r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0906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×ª××¦××ª ×ª××× × ×¢×××¨ âªglobal+local quotesâ¬â">
            <a:extLst>
              <a:ext uri="{FF2B5EF4-FFF2-40B4-BE49-F238E27FC236}">
                <a16:creationId xmlns:a16="http://schemas.microsoft.com/office/drawing/2014/main" id="{6FAFD622-3D19-4F8B-8957-5E8BDE21FD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0688"/>
            <a:ext cx="8229600" cy="517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470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2872"/>
            <a:ext cx="7886700" cy="90300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200" b="1" dirty="0">
                <a:solidFill>
                  <a:schemeClr val="accent5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הקורס </a:t>
            </a:r>
            <a:r>
              <a:rPr lang="en-US" sz="3200" b="1" dirty="0">
                <a:solidFill>
                  <a:schemeClr val="accent5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-</a:t>
            </a:r>
            <a:r>
              <a:rPr lang="he-IL" sz="3200" b="1" dirty="0">
                <a:solidFill>
                  <a:schemeClr val="accent5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מדיניות חוץ, דיפלומטיה ויחסים בינ"ל - משכים מוצעים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6</a:t>
            </a:fld>
            <a:endParaRPr lang="he-IL"/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018100"/>
              </p:ext>
            </p:extLst>
          </p:nvPr>
        </p:nvGraphicFramePr>
        <p:xfrm>
          <a:off x="0" y="1124744"/>
          <a:ext cx="9144000" cy="473893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61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8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34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492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מס"ד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שעה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השיעור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המרצה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92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5.12.18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13:00-14:15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התקשורת הבינלאומית כגורם בעיצוב המדיניות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נדב</a:t>
                      </a:r>
                      <a:r>
                        <a:rPr lang="he-IL" sz="20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אייל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92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5.12.18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14:30-16:00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ישראל במבט דיפלומטי בינ"ל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פאנל שגרירים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92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12.12.18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13:00-14:15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ישראל והאזור – בריתות אזוריות במזה"ת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חגי צוריאל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92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12.12.18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14:30-16:00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כתיבת מסמך מדיניות לקברניט(2)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אבי גיל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492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2.1.19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13:00-14:15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המערכה המדינית-צבאית</a:t>
                      </a:r>
                    </a:p>
                    <a:p>
                      <a:pPr algn="ctr" rtl="1"/>
                      <a:r>
                        <a:rPr lang="he-IL" sz="20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20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The Politico Military Campaign</a:t>
                      </a:r>
                      <a:endParaRPr lang="he-IL" sz="20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ערן עציון ויורם חמו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92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2.1.19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14:30-16:00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אסטרטגיה מדינית ואסטרטגיה פוליטית בחוגו של הקברניט הישראלי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אייל ארד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396552" y="6169581"/>
            <a:ext cx="85205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* הקורס מזכה ב-2 שש"ס לתואר שני</a:t>
            </a:r>
          </a:p>
        </p:txBody>
      </p:sp>
    </p:spTree>
    <p:extLst>
      <p:ext uri="{BB962C8B-B14F-4D97-AF65-F5344CB8AC3E}">
        <p14:creationId xmlns:p14="http://schemas.microsoft.com/office/powerpoint/2010/main" val="22831862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לחניכי מב"ל (הישראלים)</a:t>
            </a:r>
            <a:endParaRPr lang="en-US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e-IL" dirty="0"/>
              <a:t>לקרוא ולראות חומרים – הכי טוב ספרים - על מדיניות חוץ ועל בטחון לאומי באנגלית (רצוי גם בעוד שפות)</a:t>
            </a:r>
          </a:p>
          <a:p>
            <a:r>
              <a:rPr lang="he-IL" dirty="0"/>
              <a:t>ללכת למקור – לא להסתפק בפרשנויות ישראליות</a:t>
            </a:r>
          </a:p>
          <a:p>
            <a:r>
              <a:rPr lang="he-IL" dirty="0"/>
              <a:t>לשאוף ללמוד ולהשתלם במוסדות בינ"ל </a:t>
            </a:r>
          </a:p>
          <a:p>
            <a:r>
              <a:rPr lang="he-IL" dirty="0"/>
              <a:t>לשמור על חשיבה עצמאית</a:t>
            </a:r>
          </a:p>
          <a:p>
            <a:r>
              <a:rPr lang="he-IL" dirty="0"/>
              <a:t>לעבוד בשת"פ עם משה"ח, עם דיפלומטים זרים וגופים בינ"ל</a:t>
            </a:r>
          </a:p>
          <a:p>
            <a:pPr marL="0" indent="0">
              <a:buNone/>
            </a:pPr>
            <a:r>
              <a:rPr lang="he-IL" dirty="0"/>
              <a:t>                              </a:t>
            </a:r>
            <a:r>
              <a:rPr lang="he-IL" b="1" dirty="0"/>
              <a:t>בהצלחה!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16597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143000"/>
          </a:xfrm>
        </p:spPr>
        <p:txBody>
          <a:bodyPr>
            <a:noAutofit/>
          </a:bodyPr>
          <a:lstStyle/>
          <a:p>
            <a:r>
              <a:rPr lang="he-IL" sz="9900" dirty="0">
                <a:cs typeface="+mn-cs"/>
              </a:rPr>
              <a:t>סוף</a:t>
            </a:r>
          </a:p>
        </p:txBody>
      </p:sp>
    </p:spTree>
    <p:extLst>
      <p:ext uri="{BB962C8B-B14F-4D97-AF65-F5344CB8AC3E}">
        <p14:creationId xmlns:p14="http://schemas.microsoft.com/office/powerpoint/2010/main" val="3531373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7886700" cy="903000"/>
          </a:xfrm>
        </p:spPr>
        <p:txBody>
          <a:bodyPr>
            <a:normAutofit/>
          </a:bodyPr>
          <a:lstStyle/>
          <a:p>
            <a:pPr algn="ctr"/>
            <a:r>
              <a:rPr lang="he-IL" sz="3200" b="1" dirty="0">
                <a:solidFill>
                  <a:schemeClr val="accent5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דרישות הקורס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35346" y="1268760"/>
            <a:ext cx="9036496" cy="6277908"/>
          </a:xfrm>
        </p:spPr>
        <p:txBody>
          <a:bodyPr>
            <a:noAutofit/>
          </a:bodyPr>
          <a:lstStyle/>
          <a:p>
            <a:r>
              <a:rPr lang="he-IL" dirty="0"/>
              <a:t>נוכחות והשתתפות פעילה בשיעורים;</a:t>
            </a:r>
            <a:endParaRPr lang="en-US" dirty="0"/>
          </a:p>
          <a:p>
            <a:r>
              <a:rPr lang="he-IL" dirty="0"/>
              <a:t>הגשת עבודת גמר, העומדת באמות מידה של כתיבה אקדמית,  במתכונת של </a:t>
            </a:r>
            <a:r>
              <a:rPr lang="he-IL" b="1" dirty="0"/>
              <a:t>'נייר הכנה למקבל החלטות בכיר</a:t>
            </a:r>
            <a:r>
              <a:rPr lang="he-IL" dirty="0"/>
              <a:t>' בסוגיה מדינית נבחרת.</a:t>
            </a:r>
            <a:endParaRPr lang="en-US" dirty="0"/>
          </a:p>
          <a:p>
            <a:pPr>
              <a:lnSpc>
                <a:spcPct val="150000"/>
              </a:lnSpc>
            </a:pP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7648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1DF66-B81B-4B12-83D1-3FBE758A6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על מה נדבר היום?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DD032-8304-4513-8EDF-FE6F565FD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e-IL" dirty="0"/>
              <a:t>קורס מדיניות חוץ, דיפלומטיה ויחב"ל במסגרת המב"ל -  </a:t>
            </a:r>
            <a:r>
              <a:rPr lang="en-US" dirty="0"/>
              <a:t>overview</a:t>
            </a:r>
            <a:endParaRPr lang="he-IL" dirty="0"/>
          </a:p>
          <a:p>
            <a:pPr marL="514350" indent="-514350">
              <a:buFont typeface="+mj-lt"/>
              <a:buAutoNum type="arabicPeriod"/>
            </a:pPr>
            <a:r>
              <a:rPr lang="he-IL" sz="4000" b="1" dirty="0">
                <a:solidFill>
                  <a:schemeClr val="accent1">
                    <a:lumMod val="75000"/>
                  </a:schemeClr>
                </a:solidFill>
              </a:rPr>
              <a:t>מדיניות חוץ כחלק מ"ביטחון לאומי"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הערכת מצב מדינית-אסטרטגית  – הזירה הבינ"ל והאזורית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משמעויות לדיפלומטיה במאה ה-21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מדיניות החוץ הישראלית – סביבות פעולה אופרטיביות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59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בטחון לאומי – ההקשר הרחב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2915816" y="1052736"/>
            <a:ext cx="3312368" cy="165618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/>
              <a:t>עוצמה לאומית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/>
              <a:t>חוסן לאומי</a:t>
            </a:r>
          </a:p>
        </p:txBody>
      </p:sp>
      <p:graphicFrame>
        <p:nvGraphicFramePr>
          <p:cNvPr id="5" name="דיאגרמה 4"/>
          <p:cNvGraphicFramePr/>
          <p:nvPr/>
        </p:nvGraphicFramePr>
        <p:xfrm>
          <a:off x="323528" y="4365104"/>
          <a:ext cx="8640960" cy="226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חץ למטה 10"/>
          <p:cNvSpPr/>
          <p:nvPr/>
        </p:nvSpPr>
        <p:spPr>
          <a:xfrm>
            <a:off x="4369624" y="2722568"/>
            <a:ext cx="432048" cy="142651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12" name="הסבר ענן 11"/>
          <p:cNvSpPr/>
          <p:nvPr/>
        </p:nvSpPr>
        <p:spPr>
          <a:xfrm>
            <a:off x="6443663" y="620713"/>
            <a:ext cx="2449512" cy="1079500"/>
          </a:xfrm>
          <a:prstGeom prst="cloudCallout">
            <a:avLst>
              <a:gd name="adj1" fmla="val -56509"/>
              <a:gd name="adj2" fmla="val 7260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/>
              <a:t>ערכים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/>
              <a:t>תרבות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/>
              <a:t>היסטוריה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/>
              <a:t>דת</a:t>
            </a:r>
          </a:p>
        </p:txBody>
      </p:sp>
      <p:sp>
        <p:nvSpPr>
          <p:cNvPr id="13" name="הסבר ענן 12"/>
          <p:cNvSpPr/>
          <p:nvPr/>
        </p:nvSpPr>
        <p:spPr>
          <a:xfrm>
            <a:off x="250825" y="620713"/>
            <a:ext cx="2449513" cy="1079500"/>
          </a:xfrm>
          <a:prstGeom prst="cloudCallout">
            <a:avLst>
              <a:gd name="adj1" fmla="val 53865"/>
              <a:gd name="adj2" fmla="val 7260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/>
              <a:t>חוקה/ חוקי יסוד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/>
              <a:t>מיבנה המשטר</a:t>
            </a:r>
          </a:p>
        </p:txBody>
      </p:sp>
      <p:sp>
        <p:nvSpPr>
          <p:cNvPr id="8" name="הסבר ענן 7"/>
          <p:cNvSpPr/>
          <p:nvPr/>
        </p:nvSpPr>
        <p:spPr>
          <a:xfrm>
            <a:off x="6227763" y="2565400"/>
            <a:ext cx="2447925" cy="1079500"/>
          </a:xfrm>
          <a:prstGeom prst="cloudCallout">
            <a:avLst>
              <a:gd name="adj1" fmla="val -56509"/>
              <a:gd name="adj2" fmla="val 7260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/>
              <a:t>בטחון גלובלי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Global security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&amp; Peace</a:t>
            </a:r>
            <a:endParaRPr lang="he-IL" b="1" dirty="0"/>
          </a:p>
        </p:txBody>
      </p:sp>
      <p:sp>
        <p:nvSpPr>
          <p:cNvPr id="9" name="הסבר ענן 8"/>
          <p:cNvSpPr/>
          <p:nvPr/>
        </p:nvSpPr>
        <p:spPr>
          <a:xfrm>
            <a:off x="468313" y="2420938"/>
            <a:ext cx="2447925" cy="1079500"/>
          </a:xfrm>
          <a:prstGeom prst="cloudCallout">
            <a:avLst>
              <a:gd name="adj1" fmla="val 53865"/>
              <a:gd name="adj2" fmla="val 7260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Human Security &amp; Human rights</a:t>
            </a:r>
            <a:endParaRPr lang="he-IL" b="1" dirty="0"/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295BB-9816-4C42-8EE9-CE017C25F7D4}" type="slidenum">
              <a:rPr lang="he-IL"/>
              <a:pPr>
                <a:defRPr/>
              </a:pPr>
              <a:t>9</a:t>
            </a:fld>
            <a:endParaRPr lang="he-I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3684</TotalTime>
  <Words>1893</Words>
  <Application>Microsoft Office PowerPoint</Application>
  <PresentationFormat>On-screen Show (4:3)</PresentationFormat>
  <Paragraphs>557</Paragraphs>
  <Slides>61</Slides>
  <Notes>4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Arial</vt:lpstr>
      <vt:lpstr>Calibri</vt:lpstr>
      <vt:lpstr>Calibri Light</vt:lpstr>
      <vt:lpstr>David</vt:lpstr>
      <vt:lpstr>Tiempos</vt:lpstr>
      <vt:lpstr>Times New Roman</vt:lpstr>
      <vt:lpstr>Wingdings</vt:lpstr>
      <vt:lpstr>ערכת נושא Office</vt:lpstr>
      <vt:lpstr>2_ערכת נושא Office</vt:lpstr>
      <vt:lpstr>פתיחת קורס מדיניות חוץ ודיפלומטיה מבוא למערכת הבינ"ל ולדיפלומטיה במאה ה-21  </vt:lpstr>
      <vt:lpstr>על מה נדבר היום?</vt:lpstr>
      <vt:lpstr>מטרות הציר המדיני</vt:lpstr>
      <vt:lpstr>מרכיבי הציר המדיני</vt:lpstr>
      <vt:lpstr> הקורס - מדיניות חוץ, דיפלומטיה ויחסים בינ"ל - משכים מוצעים</vt:lpstr>
      <vt:lpstr> הקורס - מדיניות חוץ, דיפלומטיה ויחסים בינ"ל - משכים מוצעים</vt:lpstr>
      <vt:lpstr>דרישות הקורס</vt:lpstr>
      <vt:lpstr>על מה נדבר היום?</vt:lpstr>
      <vt:lpstr>בטחון לאומי – ההקשר הרחב</vt:lpstr>
      <vt:lpstr>בטחון לאומי</vt:lpstr>
      <vt:lpstr>מרכיבי תפיסת בטחון לאומי</vt:lpstr>
      <vt:lpstr>מדיניות החוץ מול מדיניות הבטחון</vt:lpstr>
      <vt:lpstr>על מה נדבר היום?</vt:lpstr>
      <vt:lpstr>Israel &amp; Global Trends</vt:lpstr>
      <vt:lpstr>US-China GDP trend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דור ראשון של הורים שמבין שילדיו יצליחו פחות ממנו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Centralized financial power</vt:lpstr>
      <vt:lpstr>Transparent world</vt:lpstr>
      <vt:lpstr>Even though the United States becomes a net energy exporter in the Reference case—</vt:lpstr>
      <vt:lpstr>Coal-fired electricity generation remains at a higher level in the Reference case than in the Clean Power Plan case— </vt:lpstr>
      <vt:lpstr>US Energy Independence</vt:lpstr>
      <vt:lpstr>Energy cost reductions</vt:lpstr>
      <vt:lpstr>RAND – “Truth Decay”</vt:lpstr>
      <vt:lpstr>RAND – “Truth Decay” (2)</vt:lpstr>
      <vt:lpstr>PowerPoint Presentation</vt:lpstr>
      <vt:lpstr>PowerPoint Presentation</vt:lpstr>
      <vt:lpstr>RAND – “Truth Decay” (2)</vt:lpstr>
      <vt:lpstr>Israel &amp; regional Trends</vt:lpstr>
      <vt:lpstr>Israel &amp; Internal Trends</vt:lpstr>
      <vt:lpstr>על מה נדבר היום?</vt:lpstr>
      <vt:lpstr>הגדרות של דיפלומטיה</vt:lpstr>
      <vt:lpstr>PowerPoint Presentation</vt:lpstr>
      <vt:lpstr>PowerPoint Presentation</vt:lpstr>
      <vt:lpstr>Diplomacy in the ‘Age of the Unthinkable’</vt:lpstr>
      <vt:lpstr>George Schultz on Diplomacy</vt:lpstr>
      <vt:lpstr>PowerPoint Presentation</vt:lpstr>
      <vt:lpstr>זנים של דיפלומטיה</vt:lpstr>
      <vt:lpstr>PowerPoint Presentation</vt:lpstr>
      <vt:lpstr>עשרת הדיברות לדיפלומט במאה ה-21</vt:lpstr>
      <vt:lpstr>So what’s left for Diplomats?</vt:lpstr>
      <vt:lpstr>משה"ח– מתחים</vt:lpstr>
      <vt:lpstr>על מה נדבר היום?</vt:lpstr>
      <vt:lpstr>תפיסת הפעלה משה"ח</vt:lpstr>
      <vt:lpstr>שלוש המשקולות על מדיניות החוץ</vt:lpstr>
      <vt:lpstr>מד"ח הישראלית המסורתית</vt:lpstr>
      <vt:lpstr>מד"ח ישראל – סביבות אופרטיביות</vt:lpstr>
      <vt:lpstr>תפיסת מדיניות חוץ לישראל - הצעה</vt:lpstr>
      <vt:lpstr>Glocalize your world</vt:lpstr>
      <vt:lpstr>PowerPoint Presentation</vt:lpstr>
      <vt:lpstr>לחניכי מב"ל (הישראלים)</vt:lpstr>
      <vt:lpstr>סוף</vt:lpstr>
    </vt:vector>
  </TitlesOfParts>
  <Company>Mofa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מדיניות החוץ, משרד החוץ והבטחון הלאומי</dc:title>
  <dc:creator>eranet</dc:creator>
  <cp:lastModifiedBy>Eran ערן Etzion עציון</cp:lastModifiedBy>
  <cp:revision>99</cp:revision>
  <dcterms:created xsi:type="dcterms:W3CDTF">2013-10-31T06:51:12Z</dcterms:created>
  <dcterms:modified xsi:type="dcterms:W3CDTF">2018-10-30T18:44:29Z</dcterms:modified>
</cp:coreProperties>
</file>