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4" r:id="rId3"/>
    <p:sldId id="256" r:id="rId4"/>
    <p:sldId id="261" r:id="rId5"/>
    <p:sldId id="262" r:id="rId6"/>
    <p:sldId id="258" r:id="rId7"/>
    <p:sldId id="265" r:id="rId8"/>
    <p:sldId id="2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5" autoAdjust="0"/>
    <p:restoredTop sz="94660"/>
  </p:normalViewPr>
  <p:slideViewPr>
    <p:cSldViewPr snapToGrid="0">
      <p:cViewPr varScale="1">
        <p:scale>
          <a:sx n="85" d="100"/>
          <a:sy n="85" d="100"/>
        </p:scale>
        <p:origin x="48"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7AA3E-C4CB-48F5-96BA-754192F568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547D1A-BB03-4AB6-BD0A-102CA0E1B9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D7196CC-437D-41E4-A3FA-B2E4F913DBB9}"/>
              </a:ext>
            </a:extLst>
          </p:cNvPr>
          <p:cNvSpPr>
            <a:spLocks noGrp="1"/>
          </p:cNvSpPr>
          <p:nvPr>
            <p:ph type="dt" sz="half" idx="10"/>
          </p:nvPr>
        </p:nvSpPr>
        <p:spPr/>
        <p:txBody>
          <a:bodyPr/>
          <a:lstStyle/>
          <a:p>
            <a:fld id="{869C01A1-5B3C-4A9B-B727-515F0DCADAAA}" type="datetimeFigureOut">
              <a:rPr lang="en-US" smtClean="0"/>
              <a:t>5/24/2020</a:t>
            </a:fld>
            <a:endParaRPr lang="en-US"/>
          </a:p>
        </p:txBody>
      </p:sp>
      <p:sp>
        <p:nvSpPr>
          <p:cNvPr id="5" name="Footer Placeholder 4">
            <a:extLst>
              <a:ext uri="{FF2B5EF4-FFF2-40B4-BE49-F238E27FC236}">
                <a16:creationId xmlns:a16="http://schemas.microsoft.com/office/drawing/2014/main" id="{66B21AA3-5C82-4A38-BA60-14B3001618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188D7B-1AF0-4F57-AF51-E74FC4C6E9B7}"/>
              </a:ext>
            </a:extLst>
          </p:cNvPr>
          <p:cNvSpPr>
            <a:spLocks noGrp="1"/>
          </p:cNvSpPr>
          <p:nvPr>
            <p:ph type="sldNum" sz="quarter" idx="12"/>
          </p:nvPr>
        </p:nvSpPr>
        <p:spPr/>
        <p:txBody>
          <a:bodyPr/>
          <a:lstStyle/>
          <a:p>
            <a:fld id="{C0590256-25A7-47AC-B9AB-23DF70C66873}" type="slidenum">
              <a:rPr lang="en-US" smtClean="0"/>
              <a:t>‹#›</a:t>
            </a:fld>
            <a:endParaRPr lang="en-US"/>
          </a:p>
        </p:txBody>
      </p:sp>
    </p:spTree>
    <p:extLst>
      <p:ext uri="{BB962C8B-B14F-4D97-AF65-F5344CB8AC3E}">
        <p14:creationId xmlns:p14="http://schemas.microsoft.com/office/powerpoint/2010/main" val="4083875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31F7A-0447-4A7A-958C-A3EF338C8D8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F682D4-4CCC-458B-84A1-CF30927E0C5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B414C3-D46D-4440-B49B-CC1BFEE60579}"/>
              </a:ext>
            </a:extLst>
          </p:cNvPr>
          <p:cNvSpPr>
            <a:spLocks noGrp="1"/>
          </p:cNvSpPr>
          <p:nvPr>
            <p:ph type="dt" sz="half" idx="10"/>
          </p:nvPr>
        </p:nvSpPr>
        <p:spPr/>
        <p:txBody>
          <a:bodyPr/>
          <a:lstStyle/>
          <a:p>
            <a:fld id="{869C01A1-5B3C-4A9B-B727-515F0DCADAAA}" type="datetimeFigureOut">
              <a:rPr lang="en-US" smtClean="0"/>
              <a:t>5/24/2020</a:t>
            </a:fld>
            <a:endParaRPr lang="en-US"/>
          </a:p>
        </p:txBody>
      </p:sp>
      <p:sp>
        <p:nvSpPr>
          <p:cNvPr id="5" name="Footer Placeholder 4">
            <a:extLst>
              <a:ext uri="{FF2B5EF4-FFF2-40B4-BE49-F238E27FC236}">
                <a16:creationId xmlns:a16="http://schemas.microsoft.com/office/drawing/2014/main" id="{CE1D0FED-D9E2-4999-96A8-9D2670817F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D12643-B887-46B3-A06F-C69C82A085E7}"/>
              </a:ext>
            </a:extLst>
          </p:cNvPr>
          <p:cNvSpPr>
            <a:spLocks noGrp="1"/>
          </p:cNvSpPr>
          <p:nvPr>
            <p:ph type="sldNum" sz="quarter" idx="12"/>
          </p:nvPr>
        </p:nvSpPr>
        <p:spPr/>
        <p:txBody>
          <a:bodyPr/>
          <a:lstStyle/>
          <a:p>
            <a:fld id="{C0590256-25A7-47AC-B9AB-23DF70C66873}" type="slidenum">
              <a:rPr lang="en-US" smtClean="0"/>
              <a:t>‹#›</a:t>
            </a:fld>
            <a:endParaRPr lang="en-US"/>
          </a:p>
        </p:txBody>
      </p:sp>
    </p:spTree>
    <p:extLst>
      <p:ext uri="{BB962C8B-B14F-4D97-AF65-F5344CB8AC3E}">
        <p14:creationId xmlns:p14="http://schemas.microsoft.com/office/powerpoint/2010/main" val="2622566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507A4A0-BAE1-41BD-B809-C384F782F3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2F313D1-D895-480D-BBBB-D95DEF010DC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E5C814-31DF-4B96-BAF4-1E59461F5235}"/>
              </a:ext>
            </a:extLst>
          </p:cNvPr>
          <p:cNvSpPr>
            <a:spLocks noGrp="1"/>
          </p:cNvSpPr>
          <p:nvPr>
            <p:ph type="dt" sz="half" idx="10"/>
          </p:nvPr>
        </p:nvSpPr>
        <p:spPr/>
        <p:txBody>
          <a:bodyPr/>
          <a:lstStyle/>
          <a:p>
            <a:fld id="{869C01A1-5B3C-4A9B-B727-515F0DCADAAA}" type="datetimeFigureOut">
              <a:rPr lang="en-US" smtClean="0"/>
              <a:t>5/24/2020</a:t>
            </a:fld>
            <a:endParaRPr lang="en-US"/>
          </a:p>
        </p:txBody>
      </p:sp>
      <p:sp>
        <p:nvSpPr>
          <p:cNvPr id="5" name="Footer Placeholder 4">
            <a:extLst>
              <a:ext uri="{FF2B5EF4-FFF2-40B4-BE49-F238E27FC236}">
                <a16:creationId xmlns:a16="http://schemas.microsoft.com/office/drawing/2014/main" id="{C7F8CD20-3B1C-4B23-AE56-DAF4EBCB6D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C93B81-EFEB-4526-B36A-CB0184C839D9}"/>
              </a:ext>
            </a:extLst>
          </p:cNvPr>
          <p:cNvSpPr>
            <a:spLocks noGrp="1"/>
          </p:cNvSpPr>
          <p:nvPr>
            <p:ph type="sldNum" sz="quarter" idx="12"/>
          </p:nvPr>
        </p:nvSpPr>
        <p:spPr/>
        <p:txBody>
          <a:bodyPr/>
          <a:lstStyle/>
          <a:p>
            <a:fld id="{C0590256-25A7-47AC-B9AB-23DF70C66873}" type="slidenum">
              <a:rPr lang="en-US" smtClean="0"/>
              <a:t>‹#›</a:t>
            </a:fld>
            <a:endParaRPr lang="en-US"/>
          </a:p>
        </p:txBody>
      </p:sp>
    </p:spTree>
    <p:extLst>
      <p:ext uri="{BB962C8B-B14F-4D97-AF65-F5344CB8AC3E}">
        <p14:creationId xmlns:p14="http://schemas.microsoft.com/office/powerpoint/2010/main" val="3808192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B62BD-B1AC-4928-9B59-ECE735CE6B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5F1222-7138-4414-AF2B-0AB4464DACC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8883EC-D001-43E6-A996-D672DC9EE8CF}"/>
              </a:ext>
            </a:extLst>
          </p:cNvPr>
          <p:cNvSpPr>
            <a:spLocks noGrp="1"/>
          </p:cNvSpPr>
          <p:nvPr>
            <p:ph type="dt" sz="half" idx="10"/>
          </p:nvPr>
        </p:nvSpPr>
        <p:spPr/>
        <p:txBody>
          <a:bodyPr/>
          <a:lstStyle/>
          <a:p>
            <a:fld id="{869C01A1-5B3C-4A9B-B727-515F0DCADAAA}" type="datetimeFigureOut">
              <a:rPr lang="en-US" smtClean="0"/>
              <a:t>5/24/2020</a:t>
            </a:fld>
            <a:endParaRPr lang="en-US"/>
          </a:p>
        </p:txBody>
      </p:sp>
      <p:sp>
        <p:nvSpPr>
          <p:cNvPr id="5" name="Footer Placeholder 4">
            <a:extLst>
              <a:ext uri="{FF2B5EF4-FFF2-40B4-BE49-F238E27FC236}">
                <a16:creationId xmlns:a16="http://schemas.microsoft.com/office/drawing/2014/main" id="{477A95A9-6BDE-4F6E-9129-7AB2F2C214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BD52E9-EE8B-4DC1-8B88-148269415F25}"/>
              </a:ext>
            </a:extLst>
          </p:cNvPr>
          <p:cNvSpPr>
            <a:spLocks noGrp="1"/>
          </p:cNvSpPr>
          <p:nvPr>
            <p:ph type="sldNum" sz="quarter" idx="12"/>
          </p:nvPr>
        </p:nvSpPr>
        <p:spPr/>
        <p:txBody>
          <a:bodyPr/>
          <a:lstStyle/>
          <a:p>
            <a:fld id="{C0590256-25A7-47AC-B9AB-23DF70C66873}" type="slidenum">
              <a:rPr lang="en-US" smtClean="0"/>
              <a:t>‹#›</a:t>
            </a:fld>
            <a:endParaRPr lang="en-US"/>
          </a:p>
        </p:txBody>
      </p:sp>
    </p:spTree>
    <p:extLst>
      <p:ext uri="{BB962C8B-B14F-4D97-AF65-F5344CB8AC3E}">
        <p14:creationId xmlns:p14="http://schemas.microsoft.com/office/powerpoint/2010/main" val="3838372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FDCE4-3645-4364-9504-972764457A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5FA8595-CF73-4E95-B7E9-DC3423FF5B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461DD4F-7E2C-4A8A-AFC9-22F80B7407A5}"/>
              </a:ext>
            </a:extLst>
          </p:cNvPr>
          <p:cNvSpPr>
            <a:spLocks noGrp="1"/>
          </p:cNvSpPr>
          <p:nvPr>
            <p:ph type="dt" sz="half" idx="10"/>
          </p:nvPr>
        </p:nvSpPr>
        <p:spPr/>
        <p:txBody>
          <a:bodyPr/>
          <a:lstStyle/>
          <a:p>
            <a:fld id="{869C01A1-5B3C-4A9B-B727-515F0DCADAAA}" type="datetimeFigureOut">
              <a:rPr lang="en-US" smtClean="0"/>
              <a:t>5/24/2020</a:t>
            </a:fld>
            <a:endParaRPr lang="en-US"/>
          </a:p>
        </p:txBody>
      </p:sp>
      <p:sp>
        <p:nvSpPr>
          <p:cNvPr id="5" name="Footer Placeholder 4">
            <a:extLst>
              <a:ext uri="{FF2B5EF4-FFF2-40B4-BE49-F238E27FC236}">
                <a16:creationId xmlns:a16="http://schemas.microsoft.com/office/drawing/2014/main" id="{3B3B9FC8-EC8D-47CA-BE9C-D06FD4B79C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953415-839A-46FC-B168-FEB38C4CF788}"/>
              </a:ext>
            </a:extLst>
          </p:cNvPr>
          <p:cNvSpPr>
            <a:spLocks noGrp="1"/>
          </p:cNvSpPr>
          <p:nvPr>
            <p:ph type="sldNum" sz="quarter" idx="12"/>
          </p:nvPr>
        </p:nvSpPr>
        <p:spPr/>
        <p:txBody>
          <a:bodyPr/>
          <a:lstStyle/>
          <a:p>
            <a:fld id="{C0590256-25A7-47AC-B9AB-23DF70C66873}" type="slidenum">
              <a:rPr lang="en-US" smtClean="0"/>
              <a:t>‹#›</a:t>
            </a:fld>
            <a:endParaRPr lang="en-US"/>
          </a:p>
        </p:txBody>
      </p:sp>
    </p:spTree>
    <p:extLst>
      <p:ext uri="{BB962C8B-B14F-4D97-AF65-F5344CB8AC3E}">
        <p14:creationId xmlns:p14="http://schemas.microsoft.com/office/powerpoint/2010/main" val="114430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87DDE-9814-4FA6-B078-0AF06F58B4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7507D2-DF27-450B-AB28-C6927CFB71D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D4CABA5-8242-418C-B5D3-982038BEDF0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F816FEA-1FD3-4AAE-A885-425645E8BE8B}"/>
              </a:ext>
            </a:extLst>
          </p:cNvPr>
          <p:cNvSpPr>
            <a:spLocks noGrp="1"/>
          </p:cNvSpPr>
          <p:nvPr>
            <p:ph type="dt" sz="half" idx="10"/>
          </p:nvPr>
        </p:nvSpPr>
        <p:spPr/>
        <p:txBody>
          <a:bodyPr/>
          <a:lstStyle/>
          <a:p>
            <a:fld id="{869C01A1-5B3C-4A9B-B727-515F0DCADAAA}" type="datetimeFigureOut">
              <a:rPr lang="en-US" smtClean="0"/>
              <a:t>5/24/2020</a:t>
            </a:fld>
            <a:endParaRPr lang="en-US"/>
          </a:p>
        </p:txBody>
      </p:sp>
      <p:sp>
        <p:nvSpPr>
          <p:cNvPr id="6" name="Footer Placeholder 5">
            <a:extLst>
              <a:ext uri="{FF2B5EF4-FFF2-40B4-BE49-F238E27FC236}">
                <a16:creationId xmlns:a16="http://schemas.microsoft.com/office/drawing/2014/main" id="{DDF0FE34-CD93-4787-B9A1-4F5E09945E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AF2893-7891-4F8A-B0F4-4D51053DA006}"/>
              </a:ext>
            </a:extLst>
          </p:cNvPr>
          <p:cNvSpPr>
            <a:spLocks noGrp="1"/>
          </p:cNvSpPr>
          <p:nvPr>
            <p:ph type="sldNum" sz="quarter" idx="12"/>
          </p:nvPr>
        </p:nvSpPr>
        <p:spPr/>
        <p:txBody>
          <a:bodyPr/>
          <a:lstStyle/>
          <a:p>
            <a:fld id="{C0590256-25A7-47AC-B9AB-23DF70C66873}" type="slidenum">
              <a:rPr lang="en-US" smtClean="0"/>
              <a:t>‹#›</a:t>
            </a:fld>
            <a:endParaRPr lang="en-US"/>
          </a:p>
        </p:txBody>
      </p:sp>
    </p:spTree>
    <p:extLst>
      <p:ext uri="{BB962C8B-B14F-4D97-AF65-F5344CB8AC3E}">
        <p14:creationId xmlns:p14="http://schemas.microsoft.com/office/powerpoint/2010/main" val="2866635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71615-46DA-49E0-A521-409FB61FB57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69367FD-33B2-44F7-8515-D3A5A66310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FD0173-853C-43B8-8FE6-02E8A499BAE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701C5D0-31E7-4A81-A590-09EC19C967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DBA73F-7D6E-41F7-8C30-75A84266A8D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B357B6-6163-4EAD-BA65-27CAF5BCECB4}"/>
              </a:ext>
            </a:extLst>
          </p:cNvPr>
          <p:cNvSpPr>
            <a:spLocks noGrp="1"/>
          </p:cNvSpPr>
          <p:nvPr>
            <p:ph type="dt" sz="half" idx="10"/>
          </p:nvPr>
        </p:nvSpPr>
        <p:spPr/>
        <p:txBody>
          <a:bodyPr/>
          <a:lstStyle/>
          <a:p>
            <a:fld id="{869C01A1-5B3C-4A9B-B727-515F0DCADAAA}" type="datetimeFigureOut">
              <a:rPr lang="en-US" smtClean="0"/>
              <a:t>5/24/2020</a:t>
            </a:fld>
            <a:endParaRPr lang="en-US"/>
          </a:p>
        </p:txBody>
      </p:sp>
      <p:sp>
        <p:nvSpPr>
          <p:cNvPr id="8" name="Footer Placeholder 7">
            <a:extLst>
              <a:ext uri="{FF2B5EF4-FFF2-40B4-BE49-F238E27FC236}">
                <a16:creationId xmlns:a16="http://schemas.microsoft.com/office/drawing/2014/main" id="{E1682574-BC31-4535-B52E-3FA397C5A5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0387D3A-DCDF-46BF-8D0D-26751786AB94}"/>
              </a:ext>
            </a:extLst>
          </p:cNvPr>
          <p:cNvSpPr>
            <a:spLocks noGrp="1"/>
          </p:cNvSpPr>
          <p:nvPr>
            <p:ph type="sldNum" sz="quarter" idx="12"/>
          </p:nvPr>
        </p:nvSpPr>
        <p:spPr/>
        <p:txBody>
          <a:bodyPr/>
          <a:lstStyle/>
          <a:p>
            <a:fld id="{C0590256-25A7-47AC-B9AB-23DF70C66873}" type="slidenum">
              <a:rPr lang="en-US" smtClean="0"/>
              <a:t>‹#›</a:t>
            </a:fld>
            <a:endParaRPr lang="en-US"/>
          </a:p>
        </p:txBody>
      </p:sp>
    </p:spTree>
    <p:extLst>
      <p:ext uri="{BB962C8B-B14F-4D97-AF65-F5344CB8AC3E}">
        <p14:creationId xmlns:p14="http://schemas.microsoft.com/office/powerpoint/2010/main" val="3280495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380A3-BE1F-4006-ACEF-BD797AC143E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48297AC-7B27-4061-BEC1-7E2FE51A43CC}"/>
              </a:ext>
            </a:extLst>
          </p:cNvPr>
          <p:cNvSpPr>
            <a:spLocks noGrp="1"/>
          </p:cNvSpPr>
          <p:nvPr>
            <p:ph type="dt" sz="half" idx="10"/>
          </p:nvPr>
        </p:nvSpPr>
        <p:spPr/>
        <p:txBody>
          <a:bodyPr/>
          <a:lstStyle/>
          <a:p>
            <a:fld id="{869C01A1-5B3C-4A9B-B727-515F0DCADAAA}" type="datetimeFigureOut">
              <a:rPr lang="en-US" smtClean="0"/>
              <a:t>5/24/2020</a:t>
            </a:fld>
            <a:endParaRPr lang="en-US"/>
          </a:p>
        </p:txBody>
      </p:sp>
      <p:sp>
        <p:nvSpPr>
          <p:cNvPr id="4" name="Footer Placeholder 3">
            <a:extLst>
              <a:ext uri="{FF2B5EF4-FFF2-40B4-BE49-F238E27FC236}">
                <a16:creationId xmlns:a16="http://schemas.microsoft.com/office/drawing/2014/main" id="{4B46DF41-90AC-4EF6-86DE-92172E51E9A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DD13AE6-0D6A-4566-ADED-AB1324713A2A}"/>
              </a:ext>
            </a:extLst>
          </p:cNvPr>
          <p:cNvSpPr>
            <a:spLocks noGrp="1"/>
          </p:cNvSpPr>
          <p:nvPr>
            <p:ph type="sldNum" sz="quarter" idx="12"/>
          </p:nvPr>
        </p:nvSpPr>
        <p:spPr/>
        <p:txBody>
          <a:bodyPr/>
          <a:lstStyle/>
          <a:p>
            <a:fld id="{C0590256-25A7-47AC-B9AB-23DF70C66873}" type="slidenum">
              <a:rPr lang="en-US" smtClean="0"/>
              <a:t>‹#›</a:t>
            </a:fld>
            <a:endParaRPr lang="en-US"/>
          </a:p>
        </p:txBody>
      </p:sp>
    </p:spTree>
    <p:extLst>
      <p:ext uri="{BB962C8B-B14F-4D97-AF65-F5344CB8AC3E}">
        <p14:creationId xmlns:p14="http://schemas.microsoft.com/office/powerpoint/2010/main" val="3279118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17FE79-E5A3-4A7B-80BF-A7A41EF296DC}"/>
              </a:ext>
            </a:extLst>
          </p:cNvPr>
          <p:cNvSpPr>
            <a:spLocks noGrp="1"/>
          </p:cNvSpPr>
          <p:nvPr>
            <p:ph type="dt" sz="half" idx="10"/>
          </p:nvPr>
        </p:nvSpPr>
        <p:spPr/>
        <p:txBody>
          <a:bodyPr/>
          <a:lstStyle/>
          <a:p>
            <a:fld id="{869C01A1-5B3C-4A9B-B727-515F0DCADAAA}" type="datetimeFigureOut">
              <a:rPr lang="en-US" smtClean="0"/>
              <a:t>5/24/2020</a:t>
            </a:fld>
            <a:endParaRPr lang="en-US"/>
          </a:p>
        </p:txBody>
      </p:sp>
      <p:sp>
        <p:nvSpPr>
          <p:cNvPr id="3" name="Footer Placeholder 2">
            <a:extLst>
              <a:ext uri="{FF2B5EF4-FFF2-40B4-BE49-F238E27FC236}">
                <a16:creationId xmlns:a16="http://schemas.microsoft.com/office/drawing/2014/main" id="{C36D194E-1AD4-4F4F-AF44-2E26E177D30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86AF1F8-FB08-4F47-A188-A493EB394E2A}"/>
              </a:ext>
            </a:extLst>
          </p:cNvPr>
          <p:cNvSpPr>
            <a:spLocks noGrp="1"/>
          </p:cNvSpPr>
          <p:nvPr>
            <p:ph type="sldNum" sz="quarter" idx="12"/>
          </p:nvPr>
        </p:nvSpPr>
        <p:spPr/>
        <p:txBody>
          <a:bodyPr/>
          <a:lstStyle/>
          <a:p>
            <a:fld id="{C0590256-25A7-47AC-B9AB-23DF70C66873}" type="slidenum">
              <a:rPr lang="en-US" smtClean="0"/>
              <a:t>‹#›</a:t>
            </a:fld>
            <a:endParaRPr lang="en-US"/>
          </a:p>
        </p:txBody>
      </p:sp>
    </p:spTree>
    <p:extLst>
      <p:ext uri="{BB962C8B-B14F-4D97-AF65-F5344CB8AC3E}">
        <p14:creationId xmlns:p14="http://schemas.microsoft.com/office/powerpoint/2010/main" val="894365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B42E7-74EC-45E7-97A2-0C255CAB3C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7CE6AB7-661D-4395-A934-F89FA88FD7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3944158-6280-44F7-BE3B-32BD1CC39B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8C74AC-BBFE-4DFE-B21B-A200CDFB0D4F}"/>
              </a:ext>
            </a:extLst>
          </p:cNvPr>
          <p:cNvSpPr>
            <a:spLocks noGrp="1"/>
          </p:cNvSpPr>
          <p:nvPr>
            <p:ph type="dt" sz="half" idx="10"/>
          </p:nvPr>
        </p:nvSpPr>
        <p:spPr/>
        <p:txBody>
          <a:bodyPr/>
          <a:lstStyle/>
          <a:p>
            <a:fld id="{869C01A1-5B3C-4A9B-B727-515F0DCADAAA}" type="datetimeFigureOut">
              <a:rPr lang="en-US" smtClean="0"/>
              <a:t>5/24/2020</a:t>
            </a:fld>
            <a:endParaRPr lang="en-US"/>
          </a:p>
        </p:txBody>
      </p:sp>
      <p:sp>
        <p:nvSpPr>
          <p:cNvPr id="6" name="Footer Placeholder 5">
            <a:extLst>
              <a:ext uri="{FF2B5EF4-FFF2-40B4-BE49-F238E27FC236}">
                <a16:creationId xmlns:a16="http://schemas.microsoft.com/office/drawing/2014/main" id="{076038EF-1A73-47A9-87D1-84CAC12AE9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595672-F021-4E85-8A01-513DD4FE17A1}"/>
              </a:ext>
            </a:extLst>
          </p:cNvPr>
          <p:cNvSpPr>
            <a:spLocks noGrp="1"/>
          </p:cNvSpPr>
          <p:nvPr>
            <p:ph type="sldNum" sz="quarter" idx="12"/>
          </p:nvPr>
        </p:nvSpPr>
        <p:spPr/>
        <p:txBody>
          <a:bodyPr/>
          <a:lstStyle/>
          <a:p>
            <a:fld id="{C0590256-25A7-47AC-B9AB-23DF70C66873}" type="slidenum">
              <a:rPr lang="en-US" smtClean="0"/>
              <a:t>‹#›</a:t>
            </a:fld>
            <a:endParaRPr lang="en-US"/>
          </a:p>
        </p:txBody>
      </p:sp>
    </p:spTree>
    <p:extLst>
      <p:ext uri="{BB962C8B-B14F-4D97-AF65-F5344CB8AC3E}">
        <p14:creationId xmlns:p14="http://schemas.microsoft.com/office/powerpoint/2010/main" val="839228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AB18E-8852-4933-810D-801F4D80EA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617872B-9E64-4105-8C17-ABE95EBC34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C8CC7A8-A65B-4721-9911-538E5225F4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40F6AD-89B2-4EFF-AB05-CB719C4D7626}"/>
              </a:ext>
            </a:extLst>
          </p:cNvPr>
          <p:cNvSpPr>
            <a:spLocks noGrp="1"/>
          </p:cNvSpPr>
          <p:nvPr>
            <p:ph type="dt" sz="half" idx="10"/>
          </p:nvPr>
        </p:nvSpPr>
        <p:spPr/>
        <p:txBody>
          <a:bodyPr/>
          <a:lstStyle/>
          <a:p>
            <a:fld id="{869C01A1-5B3C-4A9B-B727-515F0DCADAAA}" type="datetimeFigureOut">
              <a:rPr lang="en-US" smtClean="0"/>
              <a:t>5/24/2020</a:t>
            </a:fld>
            <a:endParaRPr lang="en-US"/>
          </a:p>
        </p:txBody>
      </p:sp>
      <p:sp>
        <p:nvSpPr>
          <p:cNvPr id="6" name="Footer Placeholder 5">
            <a:extLst>
              <a:ext uri="{FF2B5EF4-FFF2-40B4-BE49-F238E27FC236}">
                <a16:creationId xmlns:a16="http://schemas.microsoft.com/office/drawing/2014/main" id="{50F9ECDD-4667-4F36-927D-F52736AEEA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34F273-587B-49E8-B9F5-5F24FBF829B9}"/>
              </a:ext>
            </a:extLst>
          </p:cNvPr>
          <p:cNvSpPr>
            <a:spLocks noGrp="1"/>
          </p:cNvSpPr>
          <p:nvPr>
            <p:ph type="sldNum" sz="quarter" idx="12"/>
          </p:nvPr>
        </p:nvSpPr>
        <p:spPr/>
        <p:txBody>
          <a:bodyPr/>
          <a:lstStyle/>
          <a:p>
            <a:fld id="{C0590256-25A7-47AC-B9AB-23DF70C66873}" type="slidenum">
              <a:rPr lang="en-US" smtClean="0"/>
              <a:t>‹#›</a:t>
            </a:fld>
            <a:endParaRPr lang="en-US"/>
          </a:p>
        </p:txBody>
      </p:sp>
    </p:spTree>
    <p:extLst>
      <p:ext uri="{BB962C8B-B14F-4D97-AF65-F5344CB8AC3E}">
        <p14:creationId xmlns:p14="http://schemas.microsoft.com/office/powerpoint/2010/main" val="508774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688D49-E950-4A87-8A3E-E97F7D28C5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C84432-82BB-4ED6-B25D-C5534E41AC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59D6C7-CDD3-4336-A735-4AEB8FA32C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9C01A1-5B3C-4A9B-B727-515F0DCADAAA}" type="datetimeFigureOut">
              <a:rPr lang="en-US" smtClean="0"/>
              <a:t>5/24/2020</a:t>
            </a:fld>
            <a:endParaRPr lang="en-US"/>
          </a:p>
        </p:txBody>
      </p:sp>
      <p:sp>
        <p:nvSpPr>
          <p:cNvPr id="5" name="Footer Placeholder 4">
            <a:extLst>
              <a:ext uri="{FF2B5EF4-FFF2-40B4-BE49-F238E27FC236}">
                <a16:creationId xmlns:a16="http://schemas.microsoft.com/office/drawing/2014/main" id="{BEA46DF4-5639-43BF-A13A-D75B1B2F81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BC88F63-AA88-4D98-95AC-4C15B73775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590256-25A7-47AC-B9AB-23DF70C66873}" type="slidenum">
              <a:rPr lang="en-US" smtClean="0"/>
              <a:t>‹#›</a:t>
            </a:fld>
            <a:endParaRPr lang="en-US"/>
          </a:p>
        </p:txBody>
      </p:sp>
    </p:spTree>
    <p:extLst>
      <p:ext uri="{BB962C8B-B14F-4D97-AF65-F5344CB8AC3E}">
        <p14:creationId xmlns:p14="http://schemas.microsoft.com/office/powerpoint/2010/main" val="13889539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2014866" y="-1237165"/>
            <a:ext cx="9144000" cy="2387600"/>
          </a:xfrm>
        </p:spPr>
        <p:txBody>
          <a:bodyPr/>
          <a:lstStyle/>
          <a:p>
            <a:r>
              <a:rPr lang="en-US" b="1" dirty="0">
                <a:latin typeface="David" panose="020E0502060401010101" pitchFamily="34" charset="-79"/>
                <a:cs typeface="David" panose="020E0502060401010101" pitchFamily="34" charset="-79"/>
              </a:rPr>
              <a:t>Ms. Michal </a:t>
            </a:r>
            <a:r>
              <a:rPr lang="en-US" b="1" dirty="0" err="1">
                <a:latin typeface="David" panose="020E0502060401010101" pitchFamily="34" charset="-79"/>
                <a:cs typeface="David" panose="020E0502060401010101" pitchFamily="34" charset="-79"/>
              </a:rPr>
              <a:t>Mastey</a:t>
            </a:r>
            <a:endParaRPr lang="he-IL" b="1" dirty="0">
              <a:latin typeface="David" panose="020E0502060401010101" pitchFamily="34" charset="-79"/>
              <a:cs typeface="David" panose="020E0502060401010101" pitchFamily="34" charset="-79"/>
            </a:endParaRPr>
          </a:p>
        </p:txBody>
      </p:sp>
      <p:sp>
        <p:nvSpPr>
          <p:cNvPr id="6" name="מלבן 5"/>
          <p:cNvSpPr/>
          <p:nvPr/>
        </p:nvSpPr>
        <p:spPr>
          <a:xfrm>
            <a:off x="1071154" y="6048098"/>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1066798" y="5599606"/>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66797" y="5103217"/>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10"/>
          <p:cNvSpPr/>
          <p:nvPr/>
        </p:nvSpPr>
        <p:spPr>
          <a:xfrm>
            <a:off x="1066796" y="4160512"/>
            <a:ext cx="10027919" cy="824684"/>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1066795" y="368807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1066795" y="321563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1075502" y="2651440"/>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1075502" y="1881042"/>
            <a:ext cx="10027919" cy="66372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2115794" y="1408602"/>
            <a:ext cx="8987627"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TextBox 19"/>
          <p:cNvSpPr txBox="1"/>
          <p:nvPr/>
        </p:nvSpPr>
        <p:spPr>
          <a:xfrm>
            <a:off x="11170523" y="1937515"/>
            <a:ext cx="1007030"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Professional Background</a:t>
            </a:r>
            <a:endParaRPr lang="he-IL" sz="1050" b="1" dirty="0">
              <a:latin typeface="David" panose="020E0502060401010101" pitchFamily="34" charset="-79"/>
              <a:cs typeface="David" panose="020E0502060401010101" pitchFamily="34" charset="-79"/>
            </a:endParaRPr>
          </a:p>
        </p:txBody>
      </p:sp>
      <p:sp>
        <p:nvSpPr>
          <p:cNvPr id="21" name="TextBox 20"/>
          <p:cNvSpPr txBox="1"/>
          <p:nvPr/>
        </p:nvSpPr>
        <p:spPr>
          <a:xfrm>
            <a:off x="11144705" y="3555086"/>
            <a:ext cx="1027790"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Academic Background</a:t>
            </a:r>
            <a:endParaRPr lang="he-IL" sz="1050" b="1" dirty="0">
              <a:latin typeface="David" panose="020E0502060401010101" pitchFamily="34" charset="-79"/>
              <a:cs typeface="David" panose="020E0502060401010101" pitchFamily="34" charset="-79"/>
            </a:endParaRPr>
          </a:p>
        </p:txBody>
      </p:sp>
      <p:sp>
        <p:nvSpPr>
          <p:cNvPr id="22" name="TextBox 21"/>
          <p:cNvSpPr txBox="1"/>
          <p:nvPr/>
        </p:nvSpPr>
        <p:spPr>
          <a:xfrm>
            <a:off x="11165469" y="5567043"/>
            <a:ext cx="991590"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Personal Background</a:t>
            </a:r>
            <a:endParaRPr lang="he-IL" sz="1050" b="1" dirty="0">
              <a:latin typeface="David" panose="020E0502060401010101" pitchFamily="34" charset="-79"/>
              <a:cs typeface="David" panose="020E0502060401010101" pitchFamily="34" charset="-79"/>
            </a:endParaRPr>
          </a:p>
        </p:txBody>
      </p:sp>
      <p:sp>
        <p:nvSpPr>
          <p:cNvPr id="23" name="TextBox 22"/>
          <p:cNvSpPr txBox="1"/>
          <p:nvPr/>
        </p:nvSpPr>
        <p:spPr>
          <a:xfrm>
            <a:off x="3249276" y="1456232"/>
            <a:ext cx="6059563" cy="269242"/>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Current position</a:t>
            </a:r>
            <a:r>
              <a:rPr lang="he-IL" sz="1100" b="1" dirty="0">
                <a:latin typeface="David" panose="020E0502060401010101" pitchFamily="34" charset="-79"/>
                <a:cs typeface="David" panose="020E0502060401010101" pitchFamily="34" charset="-79"/>
              </a:rPr>
              <a:t> </a:t>
            </a:r>
            <a:r>
              <a:rPr lang="en-US" sz="1100" b="1" dirty="0">
                <a:latin typeface="David" panose="020E0502060401010101" pitchFamily="34" charset="-79"/>
                <a:cs typeface="David" panose="020E0502060401010101" pitchFamily="34" charset="-79"/>
              </a:rPr>
              <a:t>-</a:t>
            </a:r>
            <a:r>
              <a:rPr lang="he-IL" sz="1100" b="1" dirty="0">
                <a:latin typeface="David" panose="020E0502060401010101" pitchFamily="34" charset="-79"/>
                <a:cs typeface="David" panose="020E0502060401010101" pitchFamily="34" charset="-79"/>
              </a:rPr>
              <a:t> </a:t>
            </a:r>
            <a:r>
              <a:rPr lang="en-US" sz="1100" b="1" dirty="0">
                <a:latin typeface="David" panose="020E0502060401010101" pitchFamily="34" charset="-79"/>
                <a:cs typeface="David" panose="020E0502060401010101" pitchFamily="34" charset="-79"/>
              </a:rPr>
              <a:t>legal advisor to the Ministry of the Diaspora</a:t>
            </a:r>
            <a:endParaRPr lang="he-IL" sz="1100" b="1" dirty="0">
              <a:latin typeface="David" panose="020E0502060401010101" pitchFamily="34" charset="-79"/>
              <a:cs typeface="David" panose="020E0502060401010101" pitchFamily="34" charset="-79"/>
            </a:endParaRPr>
          </a:p>
        </p:txBody>
      </p:sp>
      <p:sp>
        <p:nvSpPr>
          <p:cNvPr id="24" name="TextBox 23"/>
          <p:cNvSpPr txBox="1"/>
          <p:nvPr/>
        </p:nvSpPr>
        <p:spPr>
          <a:xfrm>
            <a:off x="880142" y="2122977"/>
            <a:ext cx="10797831" cy="261610"/>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Previous position – responsible for legal counsel at the Prime Minister's office</a:t>
            </a:r>
            <a:endParaRPr lang="he-IL" sz="1050" b="1" dirty="0">
              <a:latin typeface="David" panose="020E0502060401010101" pitchFamily="34" charset="-79"/>
              <a:cs typeface="David" panose="020E0502060401010101" pitchFamily="34" charset="-79"/>
            </a:endParaRPr>
          </a:p>
        </p:txBody>
      </p:sp>
      <p:sp>
        <p:nvSpPr>
          <p:cNvPr id="25" name="TextBox 24"/>
          <p:cNvSpPr txBox="1"/>
          <p:nvPr/>
        </p:nvSpPr>
        <p:spPr>
          <a:xfrm>
            <a:off x="4058371" y="2696207"/>
            <a:ext cx="4441372" cy="261610"/>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Previous  position</a:t>
            </a:r>
            <a:r>
              <a:rPr lang="he-IL" sz="1100" b="1" dirty="0">
                <a:latin typeface="David" panose="020E0502060401010101" pitchFamily="34" charset="-79"/>
                <a:cs typeface="David" panose="020E0502060401010101" pitchFamily="34" charset="-79"/>
              </a:rPr>
              <a:t> </a:t>
            </a:r>
            <a:r>
              <a:rPr lang="en-US" sz="1100" b="1" dirty="0">
                <a:latin typeface="David" panose="020E0502060401010101" pitchFamily="34" charset="-79"/>
                <a:cs typeface="David" panose="020E0502060401010101" pitchFamily="34" charset="-79"/>
              </a:rPr>
              <a:t>-</a:t>
            </a:r>
            <a:r>
              <a:rPr lang="he-IL" sz="1100" b="1" dirty="0">
                <a:latin typeface="David" panose="020E0502060401010101" pitchFamily="34" charset="-79"/>
                <a:cs typeface="David" panose="020E0502060401010101" pitchFamily="34" charset="-79"/>
              </a:rPr>
              <a:t> </a:t>
            </a:r>
            <a:r>
              <a:rPr lang="en-US" sz="1100" b="1" dirty="0">
                <a:latin typeface="David" panose="020E0502060401010101" pitchFamily="34" charset="-79"/>
                <a:cs typeface="David" panose="020E0502060401010101" pitchFamily="34" charset="-79"/>
              </a:rPr>
              <a:t>independent lawyer</a:t>
            </a:r>
            <a:endParaRPr lang="he-IL" sz="1100" b="1" dirty="0">
              <a:latin typeface="David" panose="020E0502060401010101" pitchFamily="34" charset="-79"/>
              <a:cs typeface="David" panose="020E0502060401010101" pitchFamily="34" charset="-79"/>
            </a:endParaRPr>
          </a:p>
        </p:txBody>
      </p:sp>
      <p:sp>
        <p:nvSpPr>
          <p:cNvPr id="26" name="TextBox 25"/>
          <p:cNvSpPr txBox="1"/>
          <p:nvPr/>
        </p:nvSpPr>
        <p:spPr>
          <a:xfrm>
            <a:off x="2864902" y="3253025"/>
            <a:ext cx="6828311" cy="261610"/>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B.A. Law-LL. B Hebrew University of Jerusalem</a:t>
            </a:r>
            <a:endParaRPr lang="he-IL" sz="1100" b="1" dirty="0">
              <a:latin typeface="David" panose="020E0502060401010101" pitchFamily="34" charset="-79"/>
              <a:cs typeface="David" panose="020E0502060401010101" pitchFamily="34" charset="-79"/>
            </a:endParaRPr>
          </a:p>
        </p:txBody>
      </p:sp>
      <p:sp>
        <p:nvSpPr>
          <p:cNvPr id="27" name="TextBox 26"/>
          <p:cNvSpPr txBox="1"/>
          <p:nvPr/>
        </p:nvSpPr>
        <p:spPr>
          <a:xfrm>
            <a:off x="2959904" y="3756125"/>
            <a:ext cx="6638306" cy="261610"/>
          </a:xfrm>
          <a:prstGeom prst="rect">
            <a:avLst/>
          </a:prstGeom>
          <a:noFill/>
        </p:spPr>
        <p:txBody>
          <a:bodyPr wrap="square" rtlCol="1">
            <a:spAutoFit/>
          </a:bodyPr>
          <a:lstStyle/>
          <a:p>
            <a:pPr algn="ctr" rtl="0"/>
            <a:r>
              <a:rPr lang="en-US" sz="1100" b="1" dirty="0">
                <a:latin typeface="David" panose="020E0502060401010101" pitchFamily="34" charset="-79"/>
                <a:cs typeface="David" panose="020E0502060401010101" pitchFamily="34" charset="-79"/>
              </a:rPr>
              <a:t>M.A. in Law LL. M. The Hebrew University of Jerusalem</a:t>
            </a:r>
            <a:endParaRPr lang="he-IL" b="1" dirty="0">
              <a:latin typeface="David" panose="020E0502060401010101" pitchFamily="34" charset="-79"/>
              <a:cs typeface="David" panose="020E0502060401010101" pitchFamily="34" charset="-79"/>
            </a:endParaRPr>
          </a:p>
        </p:txBody>
      </p:sp>
      <p:sp>
        <p:nvSpPr>
          <p:cNvPr id="28" name="TextBox 27"/>
          <p:cNvSpPr txBox="1"/>
          <p:nvPr/>
        </p:nvSpPr>
        <p:spPr>
          <a:xfrm>
            <a:off x="1493701" y="4212334"/>
            <a:ext cx="9570713" cy="769441"/>
          </a:xfrm>
          <a:prstGeom prst="rect">
            <a:avLst/>
          </a:prstGeom>
          <a:noFill/>
        </p:spPr>
        <p:txBody>
          <a:bodyPr wrap="square" rtlCol="1">
            <a:spAutoFit/>
          </a:bodyPr>
          <a:lstStyle/>
          <a:p>
            <a:pPr algn="ctr" rtl="0"/>
            <a:r>
              <a:rPr lang="en-US" sz="1100" b="1" dirty="0">
                <a:latin typeface="David" panose="020E0502060401010101" pitchFamily="34" charset="-79"/>
                <a:cs typeface="David" panose="020E0502060401010101" pitchFamily="34" charset="-79"/>
              </a:rPr>
              <a:t>Courses and Training - Corporate Training Course in Corporate Certification as a Director, Graduate of the Executive Program for Senior Officials in the Public Service of the </a:t>
            </a:r>
            <a:r>
              <a:rPr lang="en-US" sz="1100" b="1" dirty="0" err="1">
                <a:latin typeface="David" panose="020E0502060401010101" pitchFamily="34" charset="-79"/>
                <a:cs typeface="David" panose="020E0502060401010101" pitchFamily="34" charset="-79"/>
              </a:rPr>
              <a:t>Wexner</a:t>
            </a:r>
            <a:r>
              <a:rPr lang="en-US" sz="1100" b="1" dirty="0">
                <a:latin typeface="David" panose="020E0502060401010101" pitchFamily="34" charset="-79"/>
                <a:cs typeface="David" panose="020E0502060401010101" pitchFamily="34" charset="-79"/>
              </a:rPr>
              <a:t> Foundation, Executive Training Course for Senior Lawyers in Government Offices, Tender Law Course, Academic Center for Law and Business, Courses in various areas of Public Service, Law, Ministry of Justice, Courses at the Israel Institute of Law, of the Israel Bar and the Faculty of Law, Tel Aviv University and Mediation Course, The Hebrew University of Jerusalem</a:t>
            </a:r>
            <a:endParaRPr lang="he-IL" sz="1100" b="1" dirty="0">
              <a:latin typeface="David" panose="020E0502060401010101" pitchFamily="34" charset="-79"/>
              <a:cs typeface="David" panose="020E0502060401010101" pitchFamily="34" charset="-79"/>
            </a:endParaRPr>
          </a:p>
        </p:txBody>
      </p:sp>
      <p:sp>
        <p:nvSpPr>
          <p:cNvPr id="29" name="TextBox 28"/>
          <p:cNvSpPr txBox="1"/>
          <p:nvPr/>
        </p:nvSpPr>
        <p:spPr>
          <a:xfrm>
            <a:off x="3190341" y="5155668"/>
            <a:ext cx="6177432" cy="261610"/>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Birth year and</a:t>
            </a:r>
            <a:r>
              <a:rPr lang="he-IL" sz="1100" b="1" dirty="0">
                <a:latin typeface="David" panose="020E0502060401010101" pitchFamily="34" charset="-79"/>
                <a:cs typeface="David" panose="020E0502060401010101" pitchFamily="34" charset="-79"/>
              </a:rPr>
              <a:t> </a:t>
            </a:r>
            <a:r>
              <a:rPr lang="en-US" sz="1100" b="1" dirty="0">
                <a:latin typeface="David" panose="020E0502060401010101" pitchFamily="34" charset="-79"/>
                <a:cs typeface="David" panose="020E0502060401010101" pitchFamily="34" charset="-79"/>
              </a:rPr>
              <a:t>city of residence- 1970, Moshav </a:t>
            </a:r>
            <a:r>
              <a:rPr lang="en-US" sz="1100" b="1" dirty="0" err="1">
                <a:latin typeface="David" panose="020E0502060401010101" pitchFamily="34" charset="-79"/>
                <a:cs typeface="David" panose="020E0502060401010101" pitchFamily="34" charset="-79"/>
              </a:rPr>
              <a:t>Aderet</a:t>
            </a:r>
            <a:r>
              <a:rPr lang="en-US" sz="1100" b="1" dirty="0">
                <a:latin typeface="David" panose="020E0502060401010101" pitchFamily="34" charset="-79"/>
                <a:cs typeface="David" panose="020E0502060401010101" pitchFamily="34" charset="-79"/>
              </a:rPr>
              <a:t>.</a:t>
            </a:r>
            <a:endParaRPr lang="he-IL" sz="1100" b="1" dirty="0">
              <a:latin typeface="David" panose="020E0502060401010101" pitchFamily="34" charset="-79"/>
              <a:cs typeface="David" panose="020E0502060401010101" pitchFamily="34" charset="-79"/>
            </a:endParaRPr>
          </a:p>
        </p:txBody>
      </p:sp>
      <p:sp>
        <p:nvSpPr>
          <p:cNvPr id="30" name="TextBox 29"/>
          <p:cNvSpPr txBox="1"/>
          <p:nvPr/>
        </p:nvSpPr>
        <p:spPr>
          <a:xfrm>
            <a:off x="4058371" y="5670658"/>
            <a:ext cx="4441372" cy="261610"/>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Marital status</a:t>
            </a:r>
            <a:r>
              <a:rPr lang="he-IL" sz="1100" b="1" dirty="0">
                <a:latin typeface="David" panose="020E0502060401010101" pitchFamily="34" charset="-79"/>
                <a:cs typeface="David" panose="020E0502060401010101" pitchFamily="34" charset="-79"/>
              </a:rPr>
              <a:t> </a:t>
            </a:r>
            <a:r>
              <a:rPr lang="en-US" sz="1100" b="1" dirty="0">
                <a:latin typeface="David" panose="020E0502060401010101" pitchFamily="34" charset="-79"/>
                <a:cs typeface="David" panose="020E0502060401010101" pitchFamily="34" charset="-79"/>
              </a:rPr>
              <a:t>-</a:t>
            </a:r>
            <a:r>
              <a:rPr lang="he-IL" sz="1100" b="1" dirty="0">
                <a:latin typeface="David" panose="020E0502060401010101" pitchFamily="34" charset="-79"/>
                <a:cs typeface="David" panose="020E0502060401010101" pitchFamily="34" charset="-79"/>
              </a:rPr>
              <a:t> </a:t>
            </a:r>
            <a:r>
              <a:rPr lang="en-US" sz="1100" b="1" dirty="0">
                <a:latin typeface="David" panose="020E0502060401010101" pitchFamily="34" charset="-79"/>
                <a:cs typeface="David" panose="020E0502060401010101" pitchFamily="34" charset="-79"/>
              </a:rPr>
              <a:t>married with four children.</a:t>
            </a:r>
            <a:endParaRPr lang="he-IL" sz="1100" b="1" dirty="0">
              <a:latin typeface="David" panose="020E0502060401010101" pitchFamily="34" charset="-79"/>
              <a:cs typeface="David" panose="020E0502060401010101" pitchFamily="34" charset="-79"/>
            </a:endParaRPr>
          </a:p>
        </p:txBody>
      </p:sp>
      <p:sp>
        <p:nvSpPr>
          <p:cNvPr id="31" name="TextBox 30"/>
          <p:cNvSpPr txBox="1"/>
          <p:nvPr/>
        </p:nvSpPr>
        <p:spPr>
          <a:xfrm>
            <a:off x="4058371" y="6097980"/>
            <a:ext cx="4441372" cy="261610"/>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Hobbies: Reading sports and touring.</a:t>
            </a:r>
            <a:endParaRPr lang="he-IL" sz="1100" b="1" dirty="0">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rotWithShape="1">
          <a:blip r:embed="rId2" cstate="print">
            <a:extLst>
              <a:ext uri="{28A0092B-C50C-407E-A947-70E740481C1C}">
                <a14:useLocalDpi xmlns:a14="http://schemas.microsoft.com/office/drawing/2010/main" val="0"/>
              </a:ext>
            </a:extLst>
          </a:blip>
          <a:srcRect l="14983" t="18702" r="24988"/>
          <a:stretch/>
        </p:blipFill>
        <p:spPr>
          <a:xfrm>
            <a:off x="0" y="0"/>
            <a:ext cx="2018805" cy="1822748"/>
          </a:xfrm>
          <a:prstGeom prst="rect">
            <a:avLst/>
          </a:prstGeom>
        </p:spPr>
      </p:pic>
      <p:sp>
        <p:nvSpPr>
          <p:cNvPr id="32" name="מלבן 16">
            <a:extLst>
              <a:ext uri="{FF2B5EF4-FFF2-40B4-BE49-F238E27FC236}">
                <a16:creationId xmlns:a16="http://schemas.microsoft.com/office/drawing/2014/main" id="{CF72F2C6-D0F3-9C47-A538-9A73BBDD71E3}"/>
              </a:ext>
            </a:extLst>
          </p:cNvPr>
          <p:cNvSpPr/>
          <p:nvPr/>
        </p:nvSpPr>
        <p:spPr>
          <a:xfrm>
            <a:off x="11200410" y="1409147"/>
            <a:ext cx="927654" cy="160805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he-IL"/>
          </a:p>
        </p:txBody>
      </p:sp>
      <p:sp>
        <p:nvSpPr>
          <p:cNvPr id="33" name="מלבן 16">
            <a:extLst>
              <a:ext uri="{FF2B5EF4-FFF2-40B4-BE49-F238E27FC236}">
                <a16:creationId xmlns:a16="http://schemas.microsoft.com/office/drawing/2014/main" id="{F6541E81-8383-7240-9C0C-CBA5E2D251CF}"/>
              </a:ext>
            </a:extLst>
          </p:cNvPr>
          <p:cNvSpPr/>
          <p:nvPr/>
        </p:nvSpPr>
        <p:spPr>
          <a:xfrm>
            <a:off x="11210211" y="3215631"/>
            <a:ext cx="927654" cy="1766143"/>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he-IL"/>
          </a:p>
        </p:txBody>
      </p:sp>
      <p:sp>
        <p:nvSpPr>
          <p:cNvPr id="34" name="מלבן 16">
            <a:extLst>
              <a:ext uri="{FF2B5EF4-FFF2-40B4-BE49-F238E27FC236}">
                <a16:creationId xmlns:a16="http://schemas.microsoft.com/office/drawing/2014/main" id="{4D6915E8-38E2-7247-BAD6-0CBED686953D}"/>
              </a:ext>
            </a:extLst>
          </p:cNvPr>
          <p:cNvSpPr/>
          <p:nvPr/>
        </p:nvSpPr>
        <p:spPr>
          <a:xfrm>
            <a:off x="11219431" y="5098617"/>
            <a:ext cx="927654" cy="1310643"/>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he-IL"/>
          </a:p>
        </p:txBody>
      </p:sp>
    </p:spTree>
    <p:extLst>
      <p:ext uri="{BB962C8B-B14F-4D97-AF65-F5344CB8AC3E}">
        <p14:creationId xmlns:p14="http://schemas.microsoft.com/office/powerpoint/2010/main" val="2846718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451020"/>
            <a:ext cx="9144000" cy="2387600"/>
          </a:xfrm>
        </p:spPr>
        <p:txBody>
          <a:bodyPr/>
          <a:lstStyle/>
          <a:p>
            <a:r>
              <a:rPr lang="en-US" b="1" dirty="0">
                <a:latin typeface="David" panose="020E0502060401010101" pitchFamily="34" charset="-79"/>
                <a:cs typeface="David" panose="020E0502060401010101" pitchFamily="34" charset="-79"/>
              </a:rPr>
              <a:t>Ms. </a:t>
            </a:r>
            <a:r>
              <a:rPr lang="en-US" b="1" dirty="0" err="1">
                <a:latin typeface="David" panose="020E0502060401010101" pitchFamily="34" charset="-79"/>
                <a:cs typeface="David" panose="020E0502060401010101" pitchFamily="34" charset="-79"/>
              </a:rPr>
              <a:t>Sima</a:t>
            </a:r>
            <a:r>
              <a:rPr lang="en-US" b="1" dirty="0">
                <a:latin typeface="David" panose="020E0502060401010101" pitchFamily="34" charset="-79"/>
                <a:cs typeface="David" panose="020E0502060401010101" pitchFamily="34" charset="-79"/>
              </a:rPr>
              <a:t> Spitzer</a:t>
            </a:r>
            <a:endParaRPr lang="he-IL" b="1" dirty="0">
              <a:latin typeface="David" panose="020E0502060401010101" pitchFamily="34" charset="-79"/>
              <a:cs typeface="David" panose="020E0502060401010101" pitchFamily="34" charset="-79"/>
            </a:endParaRPr>
          </a:p>
        </p:txBody>
      </p:sp>
      <p:sp>
        <p:nvSpPr>
          <p:cNvPr id="6" name="מלבן 5"/>
          <p:cNvSpPr/>
          <p:nvPr/>
        </p:nvSpPr>
        <p:spPr>
          <a:xfrm>
            <a:off x="1071154" y="6048098"/>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1066798" y="5599606"/>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66797" y="5103217"/>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1066795" y="3688072"/>
            <a:ext cx="10027919" cy="86215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he-IL"/>
          </a:p>
        </p:txBody>
      </p:sp>
      <p:sp>
        <p:nvSpPr>
          <p:cNvPr id="13" name="מלבן 12"/>
          <p:cNvSpPr/>
          <p:nvPr/>
        </p:nvSpPr>
        <p:spPr>
          <a:xfrm>
            <a:off x="1066795" y="321563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2419613" y="2353482"/>
            <a:ext cx="868380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2419613" y="1881042"/>
            <a:ext cx="8683808"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2419613" y="1408602"/>
            <a:ext cx="8683808"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TextBox 19"/>
          <p:cNvSpPr txBox="1"/>
          <p:nvPr/>
        </p:nvSpPr>
        <p:spPr>
          <a:xfrm>
            <a:off x="11175459" y="1886069"/>
            <a:ext cx="977554"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Professional Background</a:t>
            </a:r>
            <a:endParaRPr lang="he-IL" sz="1050" b="1" dirty="0">
              <a:latin typeface="David" panose="020E0502060401010101" pitchFamily="34" charset="-79"/>
              <a:cs typeface="David" panose="020E0502060401010101" pitchFamily="34" charset="-79"/>
            </a:endParaRPr>
          </a:p>
        </p:txBody>
      </p:sp>
      <p:sp>
        <p:nvSpPr>
          <p:cNvPr id="21" name="TextBox 20"/>
          <p:cNvSpPr txBox="1"/>
          <p:nvPr/>
        </p:nvSpPr>
        <p:spPr>
          <a:xfrm>
            <a:off x="11190982" y="3681994"/>
            <a:ext cx="974579"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Academic Background</a:t>
            </a:r>
            <a:endParaRPr lang="he-IL" sz="1050" b="1" dirty="0">
              <a:latin typeface="David" panose="020E0502060401010101" pitchFamily="34" charset="-79"/>
              <a:cs typeface="David" panose="020E0502060401010101" pitchFamily="34" charset="-79"/>
            </a:endParaRPr>
          </a:p>
        </p:txBody>
      </p:sp>
      <p:sp>
        <p:nvSpPr>
          <p:cNvPr id="22" name="TextBox 21"/>
          <p:cNvSpPr txBox="1"/>
          <p:nvPr/>
        </p:nvSpPr>
        <p:spPr>
          <a:xfrm>
            <a:off x="11218812" y="5586508"/>
            <a:ext cx="973187"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Personal Background</a:t>
            </a:r>
            <a:endParaRPr lang="he-IL" sz="1050" b="1" dirty="0">
              <a:latin typeface="David" panose="020E0502060401010101" pitchFamily="34" charset="-79"/>
              <a:cs typeface="David" panose="020E0502060401010101" pitchFamily="34" charset="-79"/>
            </a:endParaRPr>
          </a:p>
        </p:txBody>
      </p:sp>
      <p:sp>
        <p:nvSpPr>
          <p:cNvPr id="23" name="TextBox 22"/>
          <p:cNvSpPr txBox="1"/>
          <p:nvPr/>
        </p:nvSpPr>
        <p:spPr>
          <a:xfrm>
            <a:off x="2441711" y="1419905"/>
            <a:ext cx="7980219" cy="261610"/>
          </a:xfrm>
          <a:prstGeom prst="rect">
            <a:avLst/>
          </a:prstGeom>
          <a:noFill/>
        </p:spPr>
        <p:txBody>
          <a:bodyPr wrap="square" rtlCol="1">
            <a:spAutoFit/>
          </a:bodyPr>
          <a:lstStyle/>
          <a:p>
            <a:pPr algn="ctr" rtl="0"/>
            <a:r>
              <a:rPr lang="en-US" sz="1100" b="1" dirty="0">
                <a:latin typeface="David" panose="020E0502060401010101" pitchFamily="34" charset="-79"/>
                <a:cs typeface="David" panose="020E0502060401010101" pitchFamily="34" charset="-79"/>
              </a:rPr>
              <a:t>Current position</a:t>
            </a:r>
            <a:r>
              <a:rPr lang="he-IL" sz="1100" b="1" dirty="0">
                <a:latin typeface="David" panose="020E0502060401010101" pitchFamily="34" charset="-79"/>
                <a:cs typeface="David" panose="020E0502060401010101" pitchFamily="34" charset="-79"/>
              </a:rPr>
              <a:t> </a:t>
            </a:r>
            <a:r>
              <a:rPr lang="en-US" sz="1100" b="1" dirty="0">
                <a:latin typeface="David" panose="020E0502060401010101" pitchFamily="34" charset="-79"/>
                <a:cs typeface="David" panose="020E0502060401010101" pitchFamily="34" charset="-79"/>
              </a:rPr>
              <a:t>-</a:t>
            </a:r>
            <a:r>
              <a:rPr lang="he-IL" sz="1100" b="1" dirty="0">
                <a:latin typeface="David" panose="020E0502060401010101" pitchFamily="34" charset="-79"/>
                <a:cs typeface="David" panose="020E0502060401010101" pitchFamily="34" charset="-79"/>
              </a:rPr>
              <a:t> </a:t>
            </a:r>
            <a:r>
              <a:rPr lang="en-US" sz="1100" b="1" dirty="0">
                <a:latin typeface="David" panose="020E0502060401010101" pitchFamily="34" charset="-79"/>
                <a:cs typeface="David" panose="020E0502060401010101" pitchFamily="34" charset="-79"/>
              </a:rPr>
              <a:t>manager of new licensing and bank control of banks</a:t>
            </a:r>
            <a:r>
              <a:rPr lang="he-IL" sz="1100" b="1" dirty="0">
                <a:latin typeface="David" panose="020E0502060401010101" pitchFamily="34" charset="-79"/>
                <a:cs typeface="David" panose="020E0502060401010101" pitchFamily="34" charset="-79"/>
              </a:rPr>
              <a:t>.</a:t>
            </a:r>
          </a:p>
        </p:txBody>
      </p:sp>
      <p:sp>
        <p:nvSpPr>
          <p:cNvPr id="24" name="TextBox 23"/>
          <p:cNvSpPr txBox="1"/>
          <p:nvPr/>
        </p:nvSpPr>
        <p:spPr>
          <a:xfrm>
            <a:off x="1859825" y="1932808"/>
            <a:ext cx="9143991" cy="261610"/>
          </a:xfrm>
          <a:prstGeom prst="rect">
            <a:avLst/>
          </a:prstGeom>
          <a:noFill/>
        </p:spPr>
        <p:txBody>
          <a:bodyPr wrap="square" rtlCol="1">
            <a:spAutoFit/>
          </a:bodyPr>
          <a:lstStyle/>
          <a:p>
            <a:pPr algn="ctr" rtl="0"/>
            <a:r>
              <a:rPr lang="en-US" sz="1100" b="1" dirty="0">
                <a:latin typeface="David" panose="020E0502060401010101" pitchFamily="34" charset="-79"/>
                <a:cs typeface="David" panose="020E0502060401010101" pitchFamily="34" charset="-79"/>
              </a:rPr>
              <a:t>Previous position</a:t>
            </a:r>
            <a:r>
              <a:rPr lang="he-IL" sz="1100" b="1" dirty="0">
                <a:latin typeface="David" panose="020E0502060401010101" pitchFamily="34" charset="-79"/>
                <a:cs typeface="David" panose="020E0502060401010101" pitchFamily="34" charset="-79"/>
              </a:rPr>
              <a:t> </a:t>
            </a:r>
            <a:r>
              <a:rPr lang="en-US" sz="1100" b="1" dirty="0">
                <a:latin typeface="David" panose="020E0502060401010101" pitchFamily="34" charset="-79"/>
                <a:cs typeface="David" panose="020E0502060401010101" pitchFamily="34" charset="-79"/>
              </a:rPr>
              <a:t>-</a:t>
            </a:r>
            <a:r>
              <a:rPr lang="he-IL" sz="1100" b="1" dirty="0">
                <a:latin typeface="David" panose="020E0502060401010101" pitchFamily="34" charset="-79"/>
                <a:cs typeface="David" panose="020E0502060401010101" pitchFamily="34" charset="-79"/>
              </a:rPr>
              <a:t> </a:t>
            </a:r>
            <a:r>
              <a:rPr lang="en-US" sz="1100" b="1" dirty="0">
                <a:latin typeface="David" panose="020E0502060401010101" pitchFamily="34" charset="-79"/>
                <a:cs typeface="David" panose="020E0502060401010101" pitchFamily="34" charset="-79"/>
              </a:rPr>
              <a:t>Manager of Audit unit – money laundering and the financing of terrorism and supervision of Bank of Israel banks.</a:t>
            </a:r>
            <a:endParaRPr lang="he-IL" sz="1100" b="1" dirty="0">
              <a:latin typeface="David" panose="020E0502060401010101" pitchFamily="34" charset="-79"/>
              <a:cs typeface="David" panose="020E0502060401010101" pitchFamily="34" charset="-79"/>
            </a:endParaRPr>
          </a:p>
        </p:txBody>
      </p:sp>
      <p:sp>
        <p:nvSpPr>
          <p:cNvPr id="25" name="TextBox 24"/>
          <p:cNvSpPr txBox="1"/>
          <p:nvPr/>
        </p:nvSpPr>
        <p:spPr>
          <a:xfrm>
            <a:off x="2140956" y="2416099"/>
            <a:ext cx="8581729" cy="261610"/>
          </a:xfrm>
          <a:prstGeom prst="rect">
            <a:avLst/>
          </a:prstGeom>
          <a:noFill/>
        </p:spPr>
        <p:txBody>
          <a:bodyPr wrap="square" rtlCol="1">
            <a:spAutoFit/>
          </a:bodyPr>
          <a:lstStyle/>
          <a:p>
            <a:pPr algn="ctr" rtl="0"/>
            <a:r>
              <a:rPr lang="en-US" sz="1100" b="1" dirty="0">
                <a:latin typeface="David" panose="020E0502060401010101" pitchFamily="34" charset="-79"/>
                <a:cs typeface="David" panose="020E0502060401010101" pitchFamily="34" charset="-79"/>
              </a:rPr>
              <a:t>Previous position-Manager of the Institutional Evaluation Unit supervising Bank of Israel banks.</a:t>
            </a:r>
            <a:endParaRPr lang="he-IL" sz="1100" b="1" dirty="0">
              <a:latin typeface="David" panose="020E0502060401010101" pitchFamily="34" charset="-79"/>
              <a:cs typeface="David" panose="020E0502060401010101" pitchFamily="34" charset="-79"/>
            </a:endParaRPr>
          </a:p>
        </p:txBody>
      </p:sp>
      <p:sp>
        <p:nvSpPr>
          <p:cNvPr id="26" name="TextBox 25"/>
          <p:cNvSpPr txBox="1"/>
          <p:nvPr/>
        </p:nvSpPr>
        <p:spPr>
          <a:xfrm>
            <a:off x="4211134" y="3258635"/>
            <a:ext cx="4441372" cy="261610"/>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B.A.</a:t>
            </a:r>
            <a:r>
              <a:rPr lang="he-IL" sz="1100" b="1" dirty="0">
                <a:latin typeface="David" panose="020E0502060401010101" pitchFamily="34" charset="-79"/>
                <a:cs typeface="David" panose="020E0502060401010101" pitchFamily="34" charset="-79"/>
              </a:rPr>
              <a:t> </a:t>
            </a:r>
            <a:r>
              <a:rPr lang="en-US" sz="1100" b="1" dirty="0">
                <a:latin typeface="David" panose="020E0502060401010101" pitchFamily="34" charset="-79"/>
                <a:cs typeface="David" panose="020E0502060401010101" pitchFamily="34" charset="-79"/>
              </a:rPr>
              <a:t>-</a:t>
            </a:r>
            <a:r>
              <a:rPr lang="he-IL" sz="1100" b="1" dirty="0">
                <a:latin typeface="David" panose="020E0502060401010101" pitchFamily="34" charset="-79"/>
                <a:cs typeface="David" panose="020E0502060401010101" pitchFamily="34" charset="-79"/>
              </a:rPr>
              <a:t> </a:t>
            </a:r>
            <a:r>
              <a:rPr lang="en-US" sz="1100" b="1" dirty="0">
                <a:latin typeface="David" panose="020E0502060401010101" pitchFamily="34" charset="-79"/>
                <a:cs typeface="David" panose="020E0502060401010101" pitchFamily="34" charset="-79"/>
              </a:rPr>
              <a:t>Economics  with Honors</a:t>
            </a:r>
            <a:endParaRPr lang="he-IL" sz="1100" b="1" dirty="0">
              <a:latin typeface="David" panose="020E0502060401010101" pitchFamily="34" charset="-79"/>
              <a:cs typeface="David" panose="020E0502060401010101" pitchFamily="34" charset="-79"/>
            </a:endParaRPr>
          </a:p>
        </p:txBody>
      </p:sp>
      <p:sp>
        <p:nvSpPr>
          <p:cNvPr id="27" name="TextBox 26"/>
          <p:cNvSpPr txBox="1"/>
          <p:nvPr/>
        </p:nvSpPr>
        <p:spPr>
          <a:xfrm>
            <a:off x="1642110" y="3991256"/>
            <a:ext cx="9579421" cy="261610"/>
          </a:xfrm>
          <a:prstGeom prst="rect">
            <a:avLst/>
          </a:prstGeom>
          <a:noFill/>
        </p:spPr>
        <p:txBody>
          <a:bodyPr wrap="square" rtlCol="1">
            <a:spAutoFit/>
          </a:bodyPr>
          <a:lstStyle/>
          <a:p>
            <a:pPr algn="ctr" rtl="0"/>
            <a:r>
              <a:rPr lang="en-US" sz="1100" b="1" dirty="0">
                <a:latin typeface="David" panose="020E0502060401010101" pitchFamily="34" charset="-79"/>
                <a:cs typeface="David" panose="020E0502060401010101" pitchFamily="34" charset="-79"/>
              </a:rPr>
              <a:t>M.A., in Economics, specializing in business economics as part of a direct-to-PhD track in Economics</a:t>
            </a:r>
            <a:endParaRPr lang="he-IL" sz="1100" b="1" dirty="0">
              <a:latin typeface="David" panose="020E0502060401010101" pitchFamily="34" charset="-79"/>
              <a:cs typeface="David" panose="020E0502060401010101" pitchFamily="34" charset="-79"/>
            </a:endParaRPr>
          </a:p>
        </p:txBody>
      </p:sp>
      <p:sp>
        <p:nvSpPr>
          <p:cNvPr id="29" name="TextBox 28"/>
          <p:cNvSpPr txBox="1"/>
          <p:nvPr/>
        </p:nvSpPr>
        <p:spPr>
          <a:xfrm>
            <a:off x="4211134" y="5102725"/>
            <a:ext cx="4441372" cy="369332"/>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Birth and residential city-1971 </a:t>
            </a:r>
            <a:r>
              <a:rPr lang="en-US" sz="1100" b="1" dirty="0" err="1">
                <a:latin typeface="David" panose="020E0502060401010101" pitchFamily="34" charset="-79"/>
                <a:cs typeface="David" panose="020E0502060401010101" pitchFamily="34" charset="-79"/>
              </a:rPr>
              <a:t>Givat</a:t>
            </a:r>
            <a:r>
              <a:rPr lang="en-US" sz="1100" b="1" dirty="0">
                <a:latin typeface="David" panose="020E0502060401010101" pitchFamily="34" charset="-79"/>
                <a:cs typeface="David" panose="020E0502060401010101" pitchFamily="34" charset="-79"/>
              </a:rPr>
              <a:t> Shmuel</a:t>
            </a:r>
            <a:r>
              <a:rPr lang="en-US" dirty="0"/>
              <a:t>.</a:t>
            </a:r>
            <a:endParaRPr lang="he-IL" b="1" dirty="0">
              <a:latin typeface="David" panose="020E0502060401010101" pitchFamily="34" charset="-79"/>
              <a:cs typeface="David" panose="020E0502060401010101" pitchFamily="34" charset="-79"/>
            </a:endParaRPr>
          </a:p>
        </p:txBody>
      </p:sp>
      <p:sp>
        <p:nvSpPr>
          <p:cNvPr id="30" name="TextBox 29"/>
          <p:cNvSpPr txBox="1"/>
          <p:nvPr/>
        </p:nvSpPr>
        <p:spPr>
          <a:xfrm>
            <a:off x="4211134" y="5642608"/>
            <a:ext cx="4441372" cy="261610"/>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Married with three children </a:t>
            </a:r>
            <a:endParaRPr lang="he-IL" sz="1100" b="1" dirty="0">
              <a:latin typeface="David" panose="020E0502060401010101" pitchFamily="34" charset="-79"/>
              <a:cs typeface="David" panose="020E0502060401010101" pitchFamily="34" charset="-79"/>
            </a:endParaRPr>
          </a:p>
        </p:txBody>
      </p:sp>
      <p:sp>
        <p:nvSpPr>
          <p:cNvPr id="31" name="TextBox 30"/>
          <p:cNvSpPr txBox="1"/>
          <p:nvPr/>
        </p:nvSpPr>
        <p:spPr>
          <a:xfrm>
            <a:off x="3938139" y="6092370"/>
            <a:ext cx="4987363" cy="261610"/>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Hobbies: Reading, spinning, cooking and baking</a:t>
            </a:r>
            <a:endParaRPr lang="he-IL" sz="1100" b="1" dirty="0">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rotWithShape="1">
          <a:blip r:embed="rId2" cstate="print">
            <a:extLst>
              <a:ext uri="{28A0092B-C50C-407E-A947-70E740481C1C}">
                <a14:useLocalDpi xmlns:a14="http://schemas.microsoft.com/office/drawing/2010/main" val="0"/>
              </a:ext>
            </a:extLst>
          </a:blip>
          <a:srcRect l="7941" t="12814" r="24872"/>
          <a:stretch/>
        </p:blipFill>
        <p:spPr>
          <a:xfrm>
            <a:off x="0" y="-23386"/>
            <a:ext cx="2322625" cy="2009350"/>
          </a:xfrm>
          <a:prstGeom prst="rect">
            <a:avLst/>
          </a:prstGeom>
        </p:spPr>
      </p:pic>
      <p:sp>
        <p:nvSpPr>
          <p:cNvPr id="28" name="מלבן 16">
            <a:extLst>
              <a:ext uri="{FF2B5EF4-FFF2-40B4-BE49-F238E27FC236}">
                <a16:creationId xmlns:a16="http://schemas.microsoft.com/office/drawing/2014/main" id="{9340EAEC-0C25-BF40-A1F4-3E17A74E1934}"/>
              </a:ext>
            </a:extLst>
          </p:cNvPr>
          <p:cNvSpPr/>
          <p:nvPr/>
        </p:nvSpPr>
        <p:spPr>
          <a:xfrm>
            <a:off x="11200409" y="1419905"/>
            <a:ext cx="927654" cy="129934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he-IL"/>
          </a:p>
        </p:txBody>
      </p:sp>
      <p:sp>
        <p:nvSpPr>
          <p:cNvPr id="32" name="מלבן 16">
            <a:extLst>
              <a:ext uri="{FF2B5EF4-FFF2-40B4-BE49-F238E27FC236}">
                <a16:creationId xmlns:a16="http://schemas.microsoft.com/office/drawing/2014/main" id="{8CA616F2-E01F-C84E-8893-82D237F6974E}"/>
              </a:ext>
            </a:extLst>
          </p:cNvPr>
          <p:cNvSpPr/>
          <p:nvPr/>
        </p:nvSpPr>
        <p:spPr>
          <a:xfrm>
            <a:off x="11200409" y="3213117"/>
            <a:ext cx="927654" cy="133710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he-IL"/>
          </a:p>
        </p:txBody>
      </p:sp>
      <p:sp>
        <p:nvSpPr>
          <p:cNvPr id="33" name="מלבן 16">
            <a:extLst>
              <a:ext uri="{FF2B5EF4-FFF2-40B4-BE49-F238E27FC236}">
                <a16:creationId xmlns:a16="http://schemas.microsoft.com/office/drawing/2014/main" id="{F23E5E93-CEBF-0141-8BA2-182E460E5ECA}"/>
              </a:ext>
            </a:extLst>
          </p:cNvPr>
          <p:cNvSpPr/>
          <p:nvPr/>
        </p:nvSpPr>
        <p:spPr>
          <a:xfrm>
            <a:off x="11214445" y="5102725"/>
            <a:ext cx="927654" cy="131113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he-IL"/>
          </a:p>
        </p:txBody>
      </p:sp>
    </p:spTree>
    <p:extLst>
      <p:ext uri="{BB962C8B-B14F-4D97-AF65-F5344CB8AC3E}">
        <p14:creationId xmlns:p14="http://schemas.microsoft.com/office/powerpoint/2010/main" val="810250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451020"/>
            <a:ext cx="9144000" cy="2387600"/>
          </a:xfrm>
        </p:spPr>
        <p:txBody>
          <a:bodyPr>
            <a:normAutofit/>
          </a:bodyPr>
          <a:lstStyle/>
          <a:p>
            <a:r>
              <a:rPr lang="en-US" sz="4800" b="1" dirty="0">
                <a:latin typeface="David" panose="020E0502060401010101" pitchFamily="34" charset="-79"/>
                <a:cs typeface="David" panose="020E0502060401010101" pitchFamily="34" charset="-79"/>
              </a:rPr>
              <a:t>Mr. Amir </a:t>
            </a:r>
            <a:r>
              <a:rPr lang="en-US" sz="4800" b="1" dirty="0" err="1">
                <a:latin typeface="David" panose="020E0502060401010101" pitchFamily="34" charset="-79"/>
                <a:cs typeface="David" panose="020E0502060401010101" pitchFamily="34" charset="-79"/>
              </a:rPr>
              <a:t>Sagie</a:t>
            </a:r>
            <a:endParaRPr lang="he-IL" sz="4800" b="1" dirty="0">
              <a:latin typeface="David" panose="020E0502060401010101" pitchFamily="34" charset="-79"/>
              <a:cs typeface="David" panose="020E0502060401010101" pitchFamily="34" charset="-79"/>
            </a:endParaRPr>
          </a:p>
        </p:txBody>
      </p:sp>
      <p:sp>
        <p:nvSpPr>
          <p:cNvPr id="6" name="מלבן 5"/>
          <p:cNvSpPr/>
          <p:nvPr/>
        </p:nvSpPr>
        <p:spPr>
          <a:xfrm>
            <a:off x="1028695" y="5974159"/>
            <a:ext cx="10024457"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9" name="מלבן 8"/>
          <p:cNvSpPr/>
          <p:nvPr/>
        </p:nvSpPr>
        <p:spPr>
          <a:xfrm>
            <a:off x="1028695" y="5538665"/>
            <a:ext cx="10024457"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25233" y="5103217"/>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10"/>
          <p:cNvSpPr/>
          <p:nvPr/>
        </p:nvSpPr>
        <p:spPr>
          <a:xfrm>
            <a:off x="1010318" y="4383707"/>
            <a:ext cx="10011684" cy="560641"/>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he-IL"/>
          </a:p>
        </p:txBody>
      </p:sp>
      <p:sp>
        <p:nvSpPr>
          <p:cNvPr id="12" name="מלבן 11"/>
          <p:cNvSpPr/>
          <p:nvPr/>
        </p:nvSpPr>
        <p:spPr>
          <a:xfrm>
            <a:off x="1000292" y="3688071"/>
            <a:ext cx="10011685" cy="60478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he-IL"/>
          </a:p>
        </p:txBody>
      </p:sp>
      <p:sp>
        <p:nvSpPr>
          <p:cNvPr id="13" name="מלבן 12"/>
          <p:cNvSpPr/>
          <p:nvPr/>
        </p:nvSpPr>
        <p:spPr>
          <a:xfrm>
            <a:off x="1000294" y="3223946"/>
            <a:ext cx="10002262"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he-IL"/>
          </a:p>
        </p:txBody>
      </p:sp>
      <p:sp>
        <p:nvSpPr>
          <p:cNvPr id="14" name="מלבן 13"/>
          <p:cNvSpPr/>
          <p:nvPr/>
        </p:nvSpPr>
        <p:spPr>
          <a:xfrm>
            <a:off x="2675525" y="1927365"/>
            <a:ext cx="8319434" cy="1119778"/>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2675526" y="1495585"/>
            <a:ext cx="8319434"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he-IL"/>
          </a:p>
        </p:txBody>
      </p:sp>
      <p:sp>
        <p:nvSpPr>
          <p:cNvPr id="16" name="מלבן 15"/>
          <p:cNvSpPr/>
          <p:nvPr/>
        </p:nvSpPr>
        <p:spPr>
          <a:xfrm>
            <a:off x="2679564" y="949677"/>
            <a:ext cx="8315395" cy="482168"/>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he-IL"/>
          </a:p>
        </p:txBody>
      </p:sp>
      <p:sp>
        <p:nvSpPr>
          <p:cNvPr id="17" name="מלבן 16"/>
          <p:cNvSpPr/>
          <p:nvPr/>
        </p:nvSpPr>
        <p:spPr>
          <a:xfrm>
            <a:off x="11093531" y="948556"/>
            <a:ext cx="927654" cy="2089407"/>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he-IL"/>
          </a:p>
        </p:txBody>
      </p:sp>
      <p:sp>
        <p:nvSpPr>
          <p:cNvPr id="20" name="TextBox 19"/>
          <p:cNvSpPr txBox="1"/>
          <p:nvPr/>
        </p:nvSpPr>
        <p:spPr>
          <a:xfrm>
            <a:off x="10842447" y="1705386"/>
            <a:ext cx="1470293"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Professional  Background  </a:t>
            </a:r>
            <a:endParaRPr lang="he-IL" sz="1100" b="1" dirty="0">
              <a:latin typeface="David" panose="020E0502060401010101" pitchFamily="34" charset="-79"/>
              <a:cs typeface="David" panose="020E0502060401010101" pitchFamily="34" charset="-79"/>
            </a:endParaRPr>
          </a:p>
        </p:txBody>
      </p:sp>
      <p:sp>
        <p:nvSpPr>
          <p:cNvPr id="21" name="TextBox 20"/>
          <p:cNvSpPr txBox="1"/>
          <p:nvPr/>
        </p:nvSpPr>
        <p:spPr>
          <a:xfrm>
            <a:off x="10906806" y="3879576"/>
            <a:ext cx="1339021"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Academic Background </a:t>
            </a:r>
            <a:endParaRPr lang="he-IL" sz="1100" b="1" dirty="0">
              <a:latin typeface="David" panose="020E0502060401010101" pitchFamily="34" charset="-79"/>
              <a:cs typeface="David" panose="020E0502060401010101" pitchFamily="34" charset="-79"/>
            </a:endParaRPr>
          </a:p>
        </p:txBody>
      </p:sp>
      <p:sp>
        <p:nvSpPr>
          <p:cNvPr id="22" name="TextBox 21"/>
          <p:cNvSpPr txBox="1"/>
          <p:nvPr/>
        </p:nvSpPr>
        <p:spPr>
          <a:xfrm>
            <a:off x="10901661" y="5538665"/>
            <a:ext cx="1398462"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Personal Background </a:t>
            </a:r>
            <a:endParaRPr lang="he-IL" sz="1100" b="1" dirty="0">
              <a:latin typeface="David" panose="020E0502060401010101" pitchFamily="34" charset="-79"/>
              <a:cs typeface="David" panose="020E0502060401010101" pitchFamily="34" charset="-79"/>
            </a:endParaRPr>
          </a:p>
        </p:txBody>
      </p:sp>
      <p:sp>
        <p:nvSpPr>
          <p:cNvPr id="23" name="TextBox 22"/>
          <p:cNvSpPr txBox="1"/>
          <p:nvPr/>
        </p:nvSpPr>
        <p:spPr>
          <a:xfrm>
            <a:off x="3360279" y="1080766"/>
            <a:ext cx="5929107" cy="261610"/>
          </a:xfrm>
          <a:prstGeom prst="rect">
            <a:avLst/>
          </a:prstGeom>
          <a:noFill/>
        </p:spPr>
        <p:txBody>
          <a:bodyPr wrap="square" rtlCol="1">
            <a:spAutoFit/>
          </a:bodyPr>
          <a:lstStyle/>
          <a:p>
            <a:pPr algn="r" rtl="0"/>
            <a:r>
              <a:rPr lang="en-US" sz="1100" b="1" dirty="0">
                <a:latin typeface="David" panose="020E0502060401010101" pitchFamily="34" charset="-79"/>
                <a:cs typeface="David" panose="020E0502060401010101" pitchFamily="34" charset="-79"/>
              </a:rPr>
              <a:t>Current position - head of the political headquarters of the Foreign Minister's Office 2018-19</a:t>
            </a:r>
            <a:endParaRPr lang="he-IL" sz="1100" b="1" dirty="0">
              <a:latin typeface="David" panose="020E0502060401010101" pitchFamily="34" charset="-79"/>
              <a:cs typeface="David" panose="020E0502060401010101" pitchFamily="34" charset="-79"/>
            </a:endParaRPr>
          </a:p>
        </p:txBody>
      </p:sp>
      <p:sp>
        <p:nvSpPr>
          <p:cNvPr id="24" name="TextBox 23"/>
          <p:cNvSpPr txBox="1"/>
          <p:nvPr/>
        </p:nvSpPr>
        <p:spPr>
          <a:xfrm>
            <a:off x="2859969" y="1544959"/>
            <a:ext cx="7325512" cy="261610"/>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Previous position abroad - deputy consul General – New York 2014-2018</a:t>
            </a:r>
            <a:endParaRPr lang="he-IL" sz="1100" b="1" dirty="0">
              <a:latin typeface="David" panose="020E0502060401010101" pitchFamily="34" charset="-79"/>
              <a:cs typeface="David" panose="020E0502060401010101" pitchFamily="34" charset="-79"/>
            </a:endParaRPr>
          </a:p>
        </p:txBody>
      </p:sp>
      <p:sp>
        <p:nvSpPr>
          <p:cNvPr id="25" name="TextBox 24"/>
          <p:cNvSpPr txBox="1"/>
          <p:nvPr/>
        </p:nvSpPr>
        <p:spPr>
          <a:xfrm rot="10800000" flipV="1">
            <a:off x="3360279" y="1856197"/>
            <a:ext cx="6567983" cy="1184940"/>
          </a:xfrm>
          <a:prstGeom prst="rect">
            <a:avLst/>
          </a:prstGeom>
          <a:noFill/>
        </p:spPr>
        <p:txBody>
          <a:bodyPr wrap="square" rtlCol="1">
            <a:spAutoFit/>
          </a:bodyPr>
          <a:lstStyle/>
          <a:p>
            <a:pPr algn="ctr" rtl="0"/>
            <a:r>
              <a:rPr lang="he-IL" sz="1600" b="1" dirty="0">
                <a:latin typeface="David" panose="020E0502060401010101" pitchFamily="34" charset="-79"/>
                <a:cs typeface="David" panose="020E0502060401010101" pitchFamily="34" charset="-79"/>
              </a:rPr>
              <a:t> </a:t>
            </a:r>
            <a:r>
              <a:rPr lang="en-US" sz="1100" b="1" dirty="0">
                <a:latin typeface="David" panose="020E0502060401010101" pitchFamily="34" charset="-79"/>
                <a:cs typeface="David" panose="020E0502060401010101" pitchFamily="34" charset="-79"/>
              </a:rPr>
              <a:t>Additional Headquarters - Director of Civil Service Operations,</a:t>
            </a:r>
          </a:p>
          <a:p>
            <a:pPr algn="ctr" rtl="0"/>
            <a:r>
              <a:rPr lang="en-US" sz="1100" b="1" dirty="0">
                <a:latin typeface="David" panose="020E0502060401010101" pitchFamily="34" charset="-79"/>
                <a:cs typeface="David" panose="020E0502060401010101" pitchFamily="34" charset="-79"/>
              </a:rPr>
              <a:t>Deputy Director of Arms Control, Deputy Director of Internet and Information,</a:t>
            </a:r>
          </a:p>
          <a:p>
            <a:pPr algn="ctr" rtl="0"/>
            <a:r>
              <a:rPr lang="en-US" sz="1100" b="1" dirty="0">
                <a:latin typeface="David" panose="020E0502060401010101" pitchFamily="34" charset="-79"/>
                <a:cs typeface="David" panose="020E0502060401010101" pitchFamily="34" charset="-79"/>
              </a:rPr>
              <a:t>Northeast Asia - China, Mongolia and Korea desks.</a:t>
            </a:r>
          </a:p>
          <a:p>
            <a:pPr algn="ctr" rtl="0"/>
            <a:endParaRPr lang="en-US" sz="1100" b="1" dirty="0">
              <a:latin typeface="David" panose="020E0502060401010101" pitchFamily="34" charset="-79"/>
              <a:cs typeface="David" panose="020E0502060401010101" pitchFamily="34" charset="-79"/>
            </a:endParaRPr>
          </a:p>
          <a:p>
            <a:pPr algn="ctr" rtl="0"/>
            <a:r>
              <a:rPr lang="en-US" sz="1100" b="1" dirty="0">
                <a:latin typeface="David" panose="020E0502060401010101" pitchFamily="34" charset="-79"/>
                <a:cs typeface="David" panose="020E0502060401010101" pitchFamily="34" charset="-79"/>
              </a:rPr>
              <a:t>Other overseas positions: Deputy Ambassador to Lisbon, Portugal (2006-2010),</a:t>
            </a:r>
          </a:p>
          <a:p>
            <a:pPr algn="ctr" rtl="0"/>
            <a:r>
              <a:rPr lang="en-US" sz="1100" b="1" dirty="0">
                <a:latin typeface="David" panose="020E0502060401010101" pitchFamily="34" charset="-79"/>
                <a:cs typeface="David" panose="020E0502060401010101" pitchFamily="34" charset="-79"/>
              </a:rPr>
              <a:t>Spokesman and Director of Public Diplomacy Department in Beijing, China (1999-200</a:t>
            </a:r>
            <a:r>
              <a:rPr lang="en-US" sz="1050" b="1" dirty="0">
                <a:latin typeface="David" panose="020E0502060401010101" pitchFamily="34" charset="-79"/>
                <a:cs typeface="David" panose="020E0502060401010101" pitchFamily="34" charset="-79"/>
              </a:rPr>
              <a:t>3)</a:t>
            </a:r>
            <a:endParaRPr lang="he-IL" sz="1050" b="1" dirty="0">
              <a:latin typeface="David" panose="020E0502060401010101" pitchFamily="34" charset="-79"/>
              <a:cs typeface="David" panose="020E0502060401010101" pitchFamily="34" charset="-79"/>
            </a:endParaRPr>
          </a:p>
        </p:txBody>
      </p:sp>
      <p:sp>
        <p:nvSpPr>
          <p:cNvPr id="26" name="TextBox 25"/>
          <p:cNvSpPr txBox="1"/>
          <p:nvPr/>
        </p:nvSpPr>
        <p:spPr>
          <a:xfrm>
            <a:off x="2730735" y="3280265"/>
            <a:ext cx="7583980" cy="261610"/>
          </a:xfrm>
          <a:prstGeom prst="rect">
            <a:avLst/>
          </a:prstGeom>
          <a:noFill/>
        </p:spPr>
        <p:txBody>
          <a:bodyPr wrap="square" rtlCol="1">
            <a:spAutoFit/>
          </a:bodyPr>
          <a:lstStyle/>
          <a:p>
            <a:pPr algn="ctr" rtl="0"/>
            <a:r>
              <a:rPr lang="en-US" sz="1100" b="1" dirty="0">
                <a:latin typeface="David" panose="020E0502060401010101" pitchFamily="34" charset="-79"/>
                <a:cs typeface="David" panose="020E0502060401010101" pitchFamily="34" charset="-79"/>
              </a:rPr>
              <a:t>B.A - Hebrew University - East Asian Studies and General Studies</a:t>
            </a:r>
            <a:endParaRPr lang="he-IL" sz="1100" b="1" dirty="0">
              <a:latin typeface="David" panose="020E0502060401010101" pitchFamily="34" charset="-79"/>
              <a:cs typeface="David" panose="020E0502060401010101" pitchFamily="34" charset="-79"/>
            </a:endParaRPr>
          </a:p>
        </p:txBody>
      </p:sp>
      <p:sp>
        <p:nvSpPr>
          <p:cNvPr id="27" name="TextBox 26"/>
          <p:cNvSpPr txBox="1"/>
          <p:nvPr/>
        </p:nvSpPr>
        <p:spPr>
          <a:xfrm>
            <a:off x="2292179" y="3878034"/>
            <a:ext cx="8461093" cy="261610"/>
          </a:xfrm>
          <a:prstGeom prst="rect">
            <a:avLst/>
          </a:prstGeom>
          <a:noFill/>
        </p:spPr>
        <p:txBody>
          <a:bodyPr wrap="square" rtlCol="1">
            <a:spAutoFit/>
          </a:bodyPr>
          <a:lstStyle/>
          <a:p>
            <a:pPr algn="ctr" rtl="0"/>
            <a:r>
              <a:rPr lang="en-US" sz="1100" b="1" dirty="0">
                <a:latin typeface="David" panose="020E0502060401010101" pitchFamily="34" charset="-79"/>
                <a:cs typeface="David" panose="020E0502060401010101" pitchFamily="34" charset="-79"/>
              </a:rPr>
              <a:t>M.A- Tel Aviv University - Political Science (Diplomacy and Security Studies for Senior Leaders</a:t>
            </a:r>
            <a:r>
              <a:rPr lang="he-IL" sz="1100" dirty="0">
                <a:latin typeface="David" panose="020E0502060401010101" pitchFamily="34" charset="-79"/>
                <a:cs typeface="David" panose="020E0502060401010101" pitchFamily="34" charset="-79"/>
              </a:rPr>
              <a:t>(</a:t>
            </a:r>
          </a:p>
        </p:txBody>
      </p:sp>
      <p:sp>
        <p:nvSpPr>
          <p:cNvPr id="28" name="TextBox 27"/>
          <p:cNvSpPr txBox="1"/>
          <p:nvPr/>
        </p:nvSpPr>
        <p:spPr>
          <a:xfrm>
            <a:off x="1950660" y="4366097"/>
            <a:ext cx="9144130" cy="600164"/>
          </a:xfrm>
          <a:prstGeom prst="rect">
            <a:avLst/>
          </a:prstGeom>
          <a:noFill/>
        </p:spPr>
        <p:txBody>
          <a:bodyPr wrap="square" rtlCol="1">
            <a:spAutoFit/>
          </a:bodyPr>
          <a:lstStyle/>
          <a:p>
            <a:pPr algn="ctr" rtl="0"/>
            <a:r>
              <a:rPr lang="en-US" sz="1100" b="1" dirty="0">
                <a:latin typeface="David" panose="020E0502060401010101" pitchFamily="34" charset="-79"/>
                <a:cs typeface="David" panose="020E0502060401010101" pitchFamily="34" charset="-79"/>
              </a:rPr>
              <a:t>Foreign Ministry cadet course</a:t>
            </a:r>
          </a:p>
          <a:p>
            <a:pPr algn="ctr" rtl="0"/>
            <a:r>
              <a:rPr lang="en-US" sz="1100" b="1" dirty="0">
                <a:latin typeface="David" panose="020E0502060401010101" pitchFamily="34" charset="-79"/>
                <a:cs typeface="David" panose="020E0502060401010101" pitchFamily="34" charset="-79"/>
              </a:rPr>
              <a:t>Chinese Language Studies (China and Taiwan)</a:t>
            </a:r>
          </a:p>
          <a:p>
            <a:pPr algn="ctr" rtl="0"/>
            <a:r>
              <a:rPr lang="en-US" sz="1100" b="1" dirty="0">
                <a:latin typeface="David" panose="020E0502060401010101" pitchFamily="34" charset="-79"/>
                <a:cs typeface="David" panose="020E0502060401010101" pitchFamily="34" charset="-79"/>
              </a:rPr>
              <a:t>Business Administration Studies - College of Business Administration</a:t>
            </a:r>
            <a:endParaRPr lang="he-IL" sz="1100" b="1" dirty="0">
              <a:latin typeface="David" panose="020E0502060401010101" pitchFamily="34" charset="-79"/>
              <a:cs typeface="David" panose="020E0502060401010101" pitchFamily="34" charset="-79"/>
            </a:endParaRPr>
          </a:p>
        </p:txBody>
      </p:sp>
      <p:sp>
        <p:nvSpPr>
          <p:cNvPr id="29" name="TextBox 28"/>
          <p:cNvSpPr txBox="1"/>
          <p:nvPr/>
        </p:nvSpPr>
        <p:spPr>
          <a:xfrm>
            <a:off x="3174278" y="5167346"/>
            <a:ext cx="6696895" cy="261610"/>
          </a:xfrm>
          <a:prstGeom prst="rect">
            <a:avLst/>
          </a:prstGeom>
          <a:noFill/>
        </p:spPr>
        <p:txBody>
          <a:bodyPr wrap="square" rtlCol="1">
            <a:spAutoFit/>
          </a:bodyPr>
          <a:lstStyle/>
          <a:p>
            <a:pPr algn="ctr" rtl="0"/>
            <a:r>
              <a:rPr lang="en-US" sz="1100" b="1" dirty="0">
                <a:latin typeface="David" panose="020E0502060401010101" pitchFamily="34" charset="-79"/>
                <a:cs typeface="David" panose="020E0502060401010101" pitchFamily="34" charset="-79"/>
              </a:rPr>
              <a:t> Was born in January 1968, Israel. Resident of </a:t>
            </a:r>
            <a:r>
              <a:rPr lang="en-US" sz="1100" b="1" dirty="0" err="1">
                <a:latin typeface="David" panose="020E0502060401010101" pitchFamily="34" charset="-79"/>
                <a:cs typeface="David" panose="020E0502060401010101" pitchFamily="34" charset="-79"/>
              </a:rPr>
              <a:t>Mevaseret</a:t>
            </a:r>
            <a:r>
              <a:rPr lang="en-US" sz="1100" b="1" dirty="0">
                <a:latin typeface="David" panose="020E0502060401010101" pitchFamily="34" charset="-79"/>
                <a:cs typeface="David" panose="020E0502060401010101" pitchFamily="34" charset="-79"/>
              </a:rPr>
              <a:t> Zion</a:t>
            </a:r>
            <a:endParaRPr lang="he-IL" sz="1100" b="1" dirty="0">
              <a:latin typeface="David" panose="020E0502060401010101" pitchFamily="34" charset="-79"/>
              <a:cs typeface="David" panose="020E0502060401010101" pitchFamily="34" charset="-79"/>
            </a:endParaRPr>
          </a:p>
        </p:txBody>
      </p:sp>
      <p:sp>
        <p:nvSpPr>
          <p:cNvPr id="30" name="TextBox 29"/>
          <p:cNvSpPr txBox="1"/>
          <p:nvPr/>
        </p:nvSpPr>
        <p:spPr>
          <a:xfrm>
            <a:off x="2197598" y="5607782"/>
            <a:ext cx="8644849" cy="261610"/>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Married to Michal and father of Roy, Noa and Tomer</a:t>
            </a:r>
            <a:endParaRPr lang="he-IL" sz="1100" b="1" dirty="0">
              <a:latin typeface="David" panose="020E0502060401010101" pitchFamily="34" charset="-79"/>
              <a:cs typeface="David" panose="020E0502060401010101" pitchFamily="34" charset="-79"/>
            </a:endParaRPr>
          </a:p>
        </p:txBody>
      </p:sp>
      <p:sp>
        <p:nvSpPr>
          <p:cNvPr id="3" name="TextBox 2"/>
          <p:cNvSpPr txBox="1"/>
          <p:nvPr/>
        </p:nvSpPr>
        <p:spPr>
          <a:xfrm>
            <a:off x="2937145" y="6026235"/>
            <a:ext cx="7047744" cy="261610"/>
          </a:xfrm>
          <a:prstGeom prst="rect">
            <a:avLst/>
          </a:prstGeom>
          <a:noFill/>
        </p:spPr>
        <p:txBody>
          <a:bodyPr wrap="square" rtlCol="1">
            <a:spAutoFit/>
          </a:bodyPr>
          <a:lstStyle/>
          <a:p>
            <a:r>
              <a:rPr lang="en-US" sz="1100" b="1" dirty="0">
                <a:latin typeface="David" panose="020E0502060401010101" pitchFamily="34" charset="-79"/>
                <a:cs typeface="David" panose="020E0502060401010101" pitchFamily="34" charset="-79"/>
              </a:rPr>
              <a:t>Loves traveling in Israel and around the world, enjoys reading, watching movies, and solving logic and trivia puzzles</a:t>
            </a:r>
            <a:endParaRPr lang="he-IL" sz="1100" b="1" dirty="0">
              <a:latin typeface="David" panose="020E0502060401010101" pitchFamily="34" charset="-79"/>
              <a:cs typeface="David" panose="020E0502060401010101" pitchFamily="34" charset="-79"/>
            </a:endParaRPr>
          </a:p>
        </p:txBody>
      </p:sp>
      <p:pic>
        <p:nvPicPr>
          <p:cNvPr id="4" name="תמונה 3"/>
          <p:cNvPicPr>
            <a:picLocks noChangeAspect="1"/>
          </p:cNvPicPr>
          <p:nvPr/>
        </p:nvPicPr>
        <p:blipFill rotWithShape="1">
          <a:blip r:embed="rId2" cstate="print">
            <a:extLst>
              <a:ext uri="{28A0092B-C50C-407E-A947-70E740481C1C}">
                <a14:useLocalDpi xmlns:a14="http://schemas.microsoft.com/office/drawing/2010/main" val="0"/>
              </a:ext>
            </a:extLst>
          </a:blip>
          <a:srcRect l="4580" t="10792" r="20869"/>
          <a:stretch/>
        </p:blipFill>
        <p:spPr>
          <a:xfrm>
            <a:off x="0" y="-11134"/>
            <a:ext cx="2418172" cy="1929046"/>
          </a:xfrm>
          <a:prstGeom prst="rect">
            <a:avLst/>
          </a:prstGeom>
        </p:spPr>
      </p:pic>
      <p:sp>
        <p:nvSpPr>
          <p:cNvPr id="31" name="מלבן 16">
            <a:extLst>
              <a:ext uri="{FF2B5EF4-FFF2-40B4-BE49-F238E27FC236}">
                <a16:creationId xmlns:a16="http://schemas.microsoft.com/office/drawing/2014/main" id="{4DB4A9AC-659F-8745-9A8B-F49E58026FDD}"/>
              </a:ext>
            </a:extLst>
          </p:cNvPr>
          <p:cNvSpPr/>
          <p:nvPr/>
        </p:nvSpPr>
        <p:spPr>
          <a:xfrm>
            <a:off x="11107478" y="3210021"/>
            <a:ext cx="913707" cy="172040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he-IL" dirty="0"/>
          </a:p>
        </p:txBody>
      </p:sp>
      <p:sp>
        <p:nvSpPr>
          <p:cNvPr id="32" name="מלבן 16">
            <a:extLst>
              <a:ext uri="{FF2B5EF4-FFF2-40B4-BE49-F238E27FC236}">
                <a16:creationId xmlns:a16="http://schemas.microsoft.com/office/drawing/2014/main" id="{CF61BFCC-8BF9-664A-8344-B3F1243C43A7}"/>
              </a:ext>
            </a:extLst>
          </p:cNvPr>
          <p:cNvSpPr/>
          <p:nvPr/>
        </p:nvSpPr>
        <p:spPr>
          <a:xfrm>
            <a:off x="11112489" y="5102482"/>
            <a:ext cx="927654" cy="123744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algn="ctr" defTabSz="914400" rtl="0" eaLnBrk="1" latinLnBrk="0" hangingPunct="1"/>
            <a:endParaRPr lang="he-IL"/>
          </a:p>
        </p:txBody>
      </p:sp>
    </p:spTree>
    <p:extLst>
      <p:ext uri="{BB962C8B-B14F-4D97-AF65-F5344CB8AC3E}">
        <p14:creationId xmlns:p14="http://schemas.microsoft.com/office/powerpoint/2010/main" val="520772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451020"/>
            <a:ext cx="9144000" cy="2387600"/>
          </a:xfrm>
        </p:spPr>
        <p:txBody>
          <a:bodyPr/>
          <a:lstStyle/>
          <a:p>
            <a:r>
              <a:rPr lang="en-US" b="1" dirty="0">
                <a:latin typeface="David" panose="020E0502060401010101" pitchFamily="34" charset="-79"/>
                <a:cs typeface="David" panose="020E0502060401010101" pitchFamily="34" charset="-79"/>
              </a:rPr>
              <a:t>Ms. Simona Halperin</a:t>
            </a:r>
            <a:endParaRPr lang="he-IL" b="1" dirty="0">
              <a:latin typeface="David" panose="020E0502060401010101" pitchFamily="34" charset="-79"/>
              <a:cs typeface="David" panose="020E0502060401010101" pitchFamily="34" charset="-79"/>
            </a:endParaRPr>
          </a:p>
        </p:txBody>
      </p:sp>
      <p:sp>
        <p:nvSpPr>
          <p:cNvPr id="9" name="מלבן 8"/>
          <p:cNvSpPr/>
          <p:nvPr/>
        </p:nvSpPr>
        <p:spPr>
          <a:xfrm>
            <a:off x="1066795" y="5233844"/>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66794" y="4737455"/>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1066795" y="368807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1066795" y="321563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1075503" y="235348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2707574" y="1881042"/>
            <a:ext cx="8395847"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2707574" y="1408602"/>
            <a:ext cx="8395847"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p:cNvSpPr/>
          <p:nvPr/>
        </p:nvSpPr>
        <p:spPr>
          <a:xfrm>
            <a:off x="11179155" y="1408602"/>
            <a:ext cx="851736"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11200977" y="3215632"/>
            <a:ext cx="853900" cy="83820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מלבן 18"/>
          <p:cNvSpPr/>
          <p:nvPr/>
        </p:nvSpPr>
        <p:spPr>
          <a:xfrm>
            <a:off x="11219801" y="4718911"/>
            <a:ext cx="853901" cy="880696"/>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TextBox 19"/>
          <p:cNvSpPr txBox="1"/>
          <p:nvPr/>
        </p:nvSpPr>
        <p:spPr>
          <a:xfrm>
            <a:off x="11134515" y="1864893"/>
            <a:ext cx="939188"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Professional Background</a:t>
            </a:r>
            <a:endParaRPr lang="he-IL" sz="1100" b="1" dirty="0">
              <a:latin typeface="David" panose="020E0502060401010101" pitchFamily="34" charset="-79"/>
              <a:cs typeface="David" panose="020E0502060401010101" pitchFamily="34" charset="-79"/>
            </a:endParaRPr>
          </a:p>
        </p:txBody>
      </p:sp>
      <p:sp>
        <p:nvSpPr>
          <p:cNvPr id="21" name="TextBox 20"/>
          <p:cNvSpPr txBox="1"/>
          <p:nvPr/>
        </p:nvSpPr>
        <p:spPr>
          <a:xfrm>
            <a:off x="11146721" y="3419289"/>
            <a:ext cx="977147" cy="430887"/>
          </a:xfrm>
          <a:prstGeom prst="rect">
            <a:avLst/>
          </a:prstGeom>
          <a:noFill/>
        </p:spPr>
        <p:txBody>
          <a:bodyPr wrap="square" rtlCol="1">
            <a:spAutoFit/>
          </a:bodyPr>
          <a:lstStyle>
            <a:defPPr>
              <a:defRPr lang="he-IL"/>
            </a:defPPr>
            <a:lvl1pPr algn="ctr">
              <a:defRPr sz="1100">
                <a:latin typeface="David" panose="020E0502060401010101" pitchFamily="34" charset="-79"/>
                <a:cs typeface="David" panose="020E0502060401010101" pitchFamily="34" charset="-79"/>
              </a:defRPr>
            </a:lvl1pPr>
          </a:lstStyle>
          <a:p>
            <a:r>
              <a:rPr lang="en-US" b="1" dirty="0"/>
              <a:t>Academic Background</a:t>
            </a:r>
            <a:endParaRPr lang="he-IL" b="1" dirty="0"/>
          </a:p>
        </p:txBody>
      </p:sp>
      <p:sp>
        <p:nvSpPr>
          <p:cNvPr id="22" name="TextBox 21"/>
          <p:cNvSpPr txBox="1"/>
          <p:nvPr/>
        </p:nvSpPr>
        <p:spPr>
          <a:xfrm>
            <a:off x="11184681" y="4968467"/>
            <a:ext cx="939188"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Personal Background</a:t>
            </a:r>
            <a:endParaRPr lang="he-IL" sz="1100" b="1" dirty="0">
              <a:latin typeface="David" panose="020E0502060401010101" pitchFamily="34" charset="-79"/>
              <a:cs typeface="David" panose="020E0502060401010101" pitchFamily="34" charset="-79"/>
            </a:endParaRPr>
          </a:p>
        </p:txBody>
      </p:sp>
      <p:sp>
        <p:nvSpPr>
          <p:cNvPr id="23" name="TextBox 22"/>
          <p:cNvSpPr txBox="1"/>
          <p:nvPr/>
        </p:nvSpPr>
        <p:spPr>
          <a:xfrm>
            <a:off x="4140925" y="1453358"/>
            <a:ext cx="4441372" cy="261610"/>
          </a:xfrm>
          <a:prstGeom prst="rect">
            <a:avLst/>
          </a:prstGeom>
          <a:noFill/>
        </p:spPr>
        <p:txBody>
          <a:bodyPr wrap="square" rtlCol="1" anchor="t">
            <a:spAutoFit/>
          </a:bodyPr>
          <a:lstStyle/>
          <a:p>
            <a:pPr algn="ctr"/>
            <a:r>
              <a:rPr lang="en-US" sz="1100" dirty="0">
                <a:latin typeface="David" panose="020E0502060401010101" pitchFamily="34" charset="-79"/>
                <a:cs typeface="David" panose="020E0502060401010101" pitchFamily="34" charset="-79"/>
              </a:rPr>
              <a:t>Current position</a:t>
            </a:r>
            <a:r>
              <a:rPr lang="he-IL" sz="1100" dirty="0">
                <a:latin typeface="David" panose="020E0502060401010101" pitchFamily="34" charset="-79"/>
                <a:cs typeface="David" panose="020E0502060401010101" pitchFamily="34" charset="-79"/>
              </a:rPr>
              <a:t> - </a:t>
            </a:r>
            <a:r>
              <a:rPr lang="en-US" sz="1100" dirty="0">
                <a:latin typeface="David" panose="020E0502060401010101" pitchFamily="34" charset="-79"/>
                <a:cs typeface="David" panose="020E0502060401010101" pitchFamily="34" charset="-79"/>
              </a:rPr>
              <a:t>ambassador in Singapore.</a:t>
            </a:r>
            <a:endParaRPr lang="he-IL" sz="1100" b="1" dirty="0">
              <a:latin typeface="David" panose="020E0502060401010101" pitchFamily="34" charset="-79"/>
              <a:cs typeface="David" panose="020E0502060401010101" pitchFamily="34" charset="-79"/>
            </a:endParaRPr>
          </a:p>
        </p:txBody>
      </p:sp>
      <p:sp>
        <p:nvSpPr>
          <p:cNvPr id="24" name="TextBox 23"/>
          <p:cNvSpPr txBox="1"/>
          <p:nvPr/>
        </p:nvSpPr>
        <p:spPr>
          <a:xfrm>
            <a:off x="4149631" y="1941572"/>
            <a:ext cx="4821373"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Previous position</a:t>
            </a:r>
            <a:r>
              <a:rPr lang="he-IL" sz="1100" dirty="0">
                <a:latin typeface="David" panose="020E0502060401010101" pitchFamily="34" charset="-79"/>
                <a:cs typeface="David" panose="020E0502060401010101" pitchFamily="34" charset="-79"/>
              </a:rPr>
              <a:t> </a:t>
            </a:r>
            <a:r>
              <a:rPr lang="en-US" sz="1100" dirty="0">
                <a:latin typeface="David" panose="020E0502060401010101" pitchFamily="34" charset="-79"/>
                <a:cs typeface="David" panose="020E0502060401010101" pitchFamily="34" charset="-79"/>
              </a:rPr>
              <a:t>-</a:t>
            </a:r>
            <a:r>
              <a:rPr lang="he-IL" sz="1100" dirty="0">
                <a:latin typeface="David" panose="020E0502060401010101" pitchFamily="34" charset="-79"/>
                <a:cs typeface="David" panose="020E0502060401010101" pitchFamily="34" charset="-79"/>
              </a:rPr>
              <a:t> </a:t>
            </a:r>
            <a:r>
              <a:rPr lang="en-US" sz="1100" dirty="0">
                <a:latin typeface="David" panose="020E0502060401010101" pitchFamily="34" charset="-79"/>
                <a:cs typeface="David" panose="020E0502060401010101" pitchFamily="34" charset="-79"/>
              </a:rPr>
              <a:t>Head of the delegation in Taiwan.</a:t>
            </a:r>
            <a:endParaRPr lang="he-IL" sz="1100" b="1" dirty="0">
              <a:latin typeface="David" panose="020E0502060401010101" pitchFamily="34" charset="-79"/>
              <a:cs typeface="David" panose="020E0502060401010101" pitchFamily="34" charset="-79"/>
            </a:endParaRPr>
          </a:p>
        </p:txBody>
      </p:sp>
      <p:sp>
        <p:nvSpPr>
          <p:cNvPr id="25" name="TextBox 24"/>
          <p:cNvSpPr txBox="1"/>
          <p:nvPr/>
        </p:nvSpPr>
        <p:spPr>
          <a:xfrm>
            <a:off x="2529444" y="2393634"/>
            <a:ext cx="7350826"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Past position</a:t>
            </a:r>
            <a:r>
              <a:rPr lang="he-IL" sz="1100" dirty="0">
                <a:latin typeface="David" panose="020E0502060401010101" pitchFamily="34" charset="-79"/>
                <a:cs typeface="David" panose="020E0502060401010101" pitchFamily="34" charset="-79"/>
              </a:rPr>
              <a:t> </a:t>
            </a:r>
            <a:r>
              <a:rPr lang="en-US" sz="1100" dirty="0">
                <a:latin typeface="David" panose="020E0502060401010101" pitchFamily="34" charset="-79"/>
                <a:cs typeface="David" panose="020E0502060401010101" pitchFamily="34" charset="-79"/>
              </a:rPr>
              <a:t>-</a:t>
            </a:r>
            <a:r>
              <a:rPr lang="he-IL" sz="1100" dirty="0">
                <a:latin typeface="David" panose="020E0502060401010101" pitchFamily="34" charset="-79"/>
                <a:cs typeface="David" panose="020E0502060401010101" pitchFamily="34" charset="-79"/>
              </a:rPr>
              <a:t> </a:t>
            </a:r>
            <a:r>
              <a:rPr lang="en-US" sz="1100" dirty="0">
                <a:latin typeface="David" panose="020E0502060401010101" pitchFamily="34" charset="-79"/>
                <a:cs typeface="David" panose="020E0502060401010101" pitchFamily="34" charset="-79"/>
              </a:rPr>
              <a:t>Director of the Department of International Human Rights Organizations.</a:t>
            </a:r>
            <a:endParaRPr lang="he-IL" sz="1100" b="1" dirty="0">
              <a:latin typeface="David" panose="020E0502060401010101" pitchFamily="34" charset="-79"/>
              <a:cs typeface="David" panose="020E0502060401010101" pitchFamily="34" charset="-79"/>
            </a:endParaRPr>
          </a:p>
        </p:txBody>
      </p:sp>
      <p:sp>
        <p:nvSpPr>
          <p:cNvPr id="26" name="TextBox 25"/>
          <p:cNvSpPr txBox="1"/>
          <p:nvPr/>
        </p:nvSpPr>
        <p:spPr>
          <a:xfrm>
            <a:off x="2885704" y="3258290"/>
            <a:ext cx="6875813"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B.A. - Economics and Business Administration at the University of Haifa.</a:t>
            </a:r>
            <a:endParaRPr lang="he-IL" sz="1100" b="1" dirty="0">
              <a:latin typeface="David" panose="020E0502060401010101" pitchFamily="34" charset="-79"/>
              <a:cs typeface="David" panose="020E0502060401010101" pitchFamily="34" charset="-79"/>
            </a:endParaRPr>
          </a:p>
        </p:txBody>
      </p:sp>
      <p:sp>
        <p:nvSpPr>
          <p:cNvPr id="27" name="TextBox 26"/>
          <p:cNvSpPr txBox="1"/>
          <p:nvPr/>
        </p:nvSpPr>
        <p:spPr>
          <a:xfrm>
            <a:off x="2707574" y="3752682"/>
            <a:ext cx="7279574"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M.A. – Public Policy and Law, Hebrew University.</a:t>
            </a:r>
            <a:endParaRPr lang="he-IL" sz="1100" b="1" dirty="0">
              <a:latin typeface="David" panose="020E0502060401010101" pitchFamily="34" charset="-79"/>
              <a:cs typeface="David" panose="020E0502060401010101" pitchFamily="34" charset="-79"/>
            </a:endParaRPr>
          </a:p>
        </p:txBody>
      </p:sp>
      <p:sp>
        <p:nvSpPr>
          <p:cNvPr id="29" name="TextBox 28"/>
          <p:cNvSpPr txBox="1"/>
          <p:nvPr/>
        </p:nvSpPr>
        <p:spPr>
          <a:xfrm>
            <a:off x="4275904" y="4792718"/>
            <a:ext cx="4441372"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Date and city of birth :Rishon </a:t>
            </a:r>
            <a:r>
              <a:rPr lang="en-US" sz="1100" dirty="0" err="1">
                <a:latin typeface="David" panose="020E0502060401010101" pitchFamily="34" charset="-79"/>
                <a:cs typeface="David" panose="020E0502060401010101" pitchFamily="34" charset="-79"/>
              </a:rPr>
              <a:t>LeZion</a:t>
            </a:r>
            <a:r>
              <a:rPr lang="en-US" sz="1100" dirty="0">
                <a:latin typeface="David" panose="020E0502060401010101" pitchFamily="34" charset="-79"/>
                <a:cs typeface="David" panose="020E0502060401010101" pitchFamily="34" charset="-79"/>
              </a:rPr>
              <a:t> 1969</a:t>
            </a:r>
            <a:endParaRPr lang="he-IL" sz="1100" dirty="0">
              <a:latin typeface="David" panose="020E0502060401010101" pitchFamily="34" charset="-79"/>
              <a:cs typeface="David" panose="020E0502060401010101" pitchFamily="34" charset="-79"/>
            </a:endParaRPr>
          </a:p>
        </p:txBody>
      </p:sp>
      <p:sp>
        <p:nvSpPr>
          <p:cNvPr id="30" name="TextBox 29"/>
          <p:cNvSpPr txBox="1"/>
          <p:nvPr/>
        </p:nvSpPr>
        <p:spPr>
          <a:xfrm>
            <a:off x="4275904" y="5276501"/>
            <a:ext cx="4441372"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Family status: married, 5 kids</a:t>
            </a:r>
            <a:r>
              <a:rPr lang="he-IL" sz="1100" dirty="0">
                <a:latin typeface="David" panose="020E0502060401010101" pitchFamily="34" charset="-79"/>
                <a:cs typeface="David" panose="020E0502060401010101" pitchFamily="34" charset="-79"/>
              </a:rPr>
              <a:t> </a:t>
            </a:r>
            <a:endParaRPr lang="he-IL" sz="1100" b="1" dirty="0">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rotWithShape="1">
          <a:blip r:embed="rId2" cstate="print">
            <a:extLst>
              <a:ext uri="{28A0092B-C50C-407E-A947-70E740481C1C}">
                <a14:useLocalDpi xmlns:a14="http://schemas.microsoft.com/office/drawing/2010/main" val="0"/>
              </a:ext>
            </a:extLst>
          </a:blip>
          <a:srcRect l="11750" t="15238" r="23949"/>
          <a:stretch/>
        </p:blipFill>
        <p:spPr>
          <a:xfrm>
            <a:off x="-15836" y="-24913"/>
            <a:ext cx="2319649" cy="2038543"/>
          </a:xfrm>
          <a:prstGeom prst="rect">
            <a:avLst/>
          </a:prstGeom>
        </p:spPr>
      </p:pic>
    </p:spTree>
    <p:extLst>
      <p:ext uri="{BB962C8B-B14F-4D97-AF65-F5344CB8AC3E}">
        <p14:creationId xmlns:p14="http://schemas.microsoft.com/office/powerpoint/2010/main" val="3601350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078053" y="-1340949"/>
            <a:ext cx="9589947" cy="2267007"/>
          </a:xfrm>
        </p:spPr>
        <p:txBody>
          <a:bodyPr/>
          <a:lstStyle/>
          <a:p>
            <a:r>
              <a:rPr lang="en-US" b="1" dirty="0">
                <a:latin typeface="David" panose="020E0502060401010101" pitchFamily="34" charset="-79"/>
                <a:cs typeface="David" panose="020E0502060401010101" pitchFamily="34" charset="-79"/>
              </a:rPr>
              <a:t>Mr. Ram </a:t>
            </a:r>
            <a:r>
              <a:rPr lang="en-US" b="1" dirty="0" err="1">
                <a:latin typeface="David" panose="020E0502060401010101" pitchFamily="34" charset="-79"/>
                <a:cs typeface="David" panose="020E0502060401010101" pitchFamily="34" charset="-79"/>
              </a:rPr>
              <a:t>Erez</a:t>
            </a:r>
            <a:endParaRPr lang="he-IL" b="1" dirty="0">
              <a:latin typeface="David" panose="020E0502060401010101" pitchFamily="34" charset="-79"/>
              <a:cs typeface="David" panose="020E0502060401010101" pitchFamily="34" charset="-79"/>
            </a:endParaRPr>
          </a:p>
        </p:txBody>
      </p:sp>
      <p:sp>
        <p:nvSpPr>
          <p:cNvPr id="6" name="מלבן 5"/>
          <p:cNvSpPr/>
          <p:nvPr/>
        </p:nvSpPr>
        <p:spPr>
          <a:xfrm>
            <a:off x="199092" y="6259773"/>
            <a:ext cx="10899982"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194736" y="5811281"/>
            <a:ext cx="10899982"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94735" y="5314892"/>
            <a:ext cx="10899982"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203441" y="2158741"/>
            <a:ext cx="10899982"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1959428" y="1711702"/>
            <a:ext cx="9143994"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1959428" y="1239262"/>
            <a:ext cx="9143993"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p:cNvSpPr/>
          <p:nvPr/>
        </p:nvSpPr>
        <p:spPr>
          <a:xfrm>
            <a:off x="11189274" y="1236133"/>
            <a:ext cx="841617" cy="17526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11197342" y="3132665"/>
            <a:ext cx="851735" cy="2065877"/>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19" name="מלבן 18"/>
          <p:cNvSpPr/>
          <p:nvPr/>
        </p:nvSpPr>
        <p:spPr>
          <a:xfrm>
            <a:off x="11197342" y="5314892"/>
            <a:ext cx="851735"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3" name="TextBox 22"/>
          <p:cNvSpPr txBox="1"/>
          <p:nvPr/>
        </p:nvSpPr>
        <p:spPr>
          <a:xfrm>
            <a:off x="1121887" y="1226355"/>
            <a:ext cx="10160065"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2016-today, head of the Department of Policy and Strategy Headquarters Assistant of Defense Minister for Defense Department</a:t>
            </a:r>
            <a:endParaRPr lang="he-IL" sz="1100" dirty="0">
              <a:latin typeface="David" panose="020E0502060401010101" pitchFamily="34" charset="-79"/>
              <a:cs typeface="David" panose="020E0502060401010101" pitchFamily="34" charset="-79"/>
            </a:endParaRPr>
          </a:p>
        </p:txBody>
      </p:sp>
      <p:sp>
        <p:nvSpPr>
          <p:cNvPr id="24" name="TextBox 23"/>
          <p:cNvSpPr txBox="1"/>
          <p:nvPr/>
        </p:nvSpPr>
        <p:spPr>
          <a:xfrm>
            <a:off x="2096355" y="1737275"/>
            <a:ext cx="9007066"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2009-2016 assisting the Assistant defense Minister's policy and strategy</a:t>
            </a:r>
            <a:endParaRPr lang="he-IL" sz="1100" b="1" dirty="0">
              <a:latin typeface="David" panose="020E0502060401010101" pitchFamily="34" charset="-79"/>
              <a:cs typeface="David" panose="020E0502060401010101" pitchFamily="34" charset="-79"/>
            </a:endParaRPr>
          </a:p>
        </p:txBody>
      </p:sp>
      <p:sp>
        <p:nvSpPr>
          <p:cNvPr id="25" name="TextBox 24"/>
          <p:cNvSpPr txBox="1"/>
          <p:nvPr/>
        </p:nvSpPr>
        <p:spPr>
          <a:xfrm>
            <a:off x="1477118" y="2198893"/>
            <a:ext cx="10263666"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2005-2009 Senior Assistant to the Atomic Energy Commission policy</a:t>
            </a:r>
            <a:endParaRPr lang="he-IL" sz="1100" dirty="0">
              <a:latin typeface="David" panose="020E0502060401010101" pitchFamily="34" charset="-79"/>
              <a:cs typeface="David" panose="020E0502060401010101" pitchFamily="34" charset="-79"/>
            </a:endParaRPr>
          </a:p>
        </p:txBody>
      </p:sp>
      <p:sp>
        <p:nvSpPr>
          <p:cNvPr id="29" name="TextBox 28"/>
          <p:cNvSpPr txBox="1"/>
          <p:nvPr/>
        </p:nvSpPr>
        <p:spPr>
          <a:xfrm>
            <a:off x="4123841" y="5314400"/>
            <a:ext cx="4827609"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Born  in 1971 lives in Tel Aviv</a:t>
            </a:r>
            <a:endParaRPr lang="he-IL" sz="1100" dirty="0">
              <a:latin typeface="David" panose="020E0502060401010101" pitchFamily="34" charset="-79"/>
              <a:cs typeface="David" panose="020E0502060401010101" pitchFamily="34" charset="-79"/>
            </a:endParaRPr>
          </a:p>
        </p:txBody>
      </p:sp>
      <p:sp>
        <p:nvSpPr>
          <p:cNvPr id="30" name="TextBox 29"/>
          <p:cNvSpPr txBox="1"/>
          <p:nvPr/>
        </p:nvSpPr>
        <p:spPr>
          <a:xfrm>
            <a:off x="4161695" y="5876403"/>
            <a:ext cx="4827609"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Married with three children</a:t>
            </a:r>
            <a:endParaRPr lang="he-IL" sz="1100" dirty="0">
              <a:latin typeface="David" panose="020E0502060401010101" pitchFamily="34" charset="-79"/>
              <a:cs typeface="David" panose="020E0502060401010101" pitchFamily="34" charset="-79"/>
            </a:endParaRPr>
          </a:p>
        </p:txBody>
      </p:sp>
      <p:sp>
        <p:nvSpPr>
          <p:cNvPr id="31" name="TextBox 30"/>
          <p:cNvSpPr txBox="1"/>
          <p:nvPr/>
        </p:nvSpPr>
        <p:spPr>
          <a:xfrm>
            <a:off x="4101540" y="6320393"/>
            <a:ext cx="4827609"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Hobbies: sailing </a:t>
            </a:r>
            <a:endParaRPr lang="he-IL" sz="1100" dirty="0">
              <a:latin typeface="David" panose="020E0502060401010101" pitchFamily="34" charset="-79"/>
              <a:cs typeface="David" panose="020E0502060401010101" pitchFamily="34" charset="-79"/>
            </a:endParaRPr>
          </a:p>
        </p:txBody>
      </p:sp>
      <p:sp>
        <p:nvSpPr>
          <p:cNvPr id="39" name="מלבן 38"/>
          <p:cNvSpPr/>
          <p:nvPr/>
        </p:nvSpPr>
        <p:spPr>
          <a:xfrm>
            <a:off x="194734" y="3550888"/>
            <a:ext cx="10899982"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0" name="TextBox 39"/>
          <p:cNvSpPr txBox="1"/>
          <p:nvPr/>
        </p:nvSpPr>
        <p:spPr>
          <a:xfrm>
            <a:off x="595736" y="3581879"/>
            <a:ext cx="10905504"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2010. ph. D. In International Relations, the Hebrew University of Jerusalem</a:t>
            </a:r>
            <a:endParaRPr lang="he-IL" sz="1100" dirty="0">
              <a:latin typeface="David" panose="020E0502060401010101" pitchFamily="34" charset="-79"/>
              <a:cs typeface="David" panose="020E0502060401010101" pitchFamily="34" charset="-79"/>
            </a:endParaRPr>
          </a:p>
        </p:txBody>
      </p:sp>
      <p:sp>
        <p:nvSpPr>
          <p:cNvPr id="33" name="מלבן 32"/>
          <p:cNvSpPr/>
          <p:nvPr/>
        </p:nvSpPr>
        <p:spPr>
          <a:xfrm>
            <a:off x="194730" y="4424700"/>
            <a:ext cx="10899982"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5" name="מלבן 34"/>
          <p:cNvSpPr/>
          <p:nvPr/>
        </p:nvSpPr>
        <p:spPr>
          <a:xfrm>
            <a:off x="186266" y="4874698"/>
            <a:ext cx="10899982"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1" name="TextBox 40"/>
          <p:cNvSpPr txBox="1"/>
          <p:nvPr/>
        </p:nvSpPr>
        <p:spPr>
          <a:xfrm>
            <a:off x="1312224" y="4883903"/>
            <a:ext cx="10018599"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1997 BA in International Relations, Hebrew University of Jerusalem</a:t>
            </a:r>
            <a:endParaRPr lang="he-IL" sz="1100" dirty="0">
              <a:latin typeface="David" panose="020E0502060401010101" pitchFamily="34" charset="-79"/>
              <a:cs typeface="David" panose="020E0502060401010101" pitchFamily="34" charset="-79"/>
            </a:endParaRPr>
          </a:p>
        </p:txBody>
      </p:sp>
      <p:sp>
        <p:nvSpPr>
          <p:cNvPr id="42" name="TextBox 41"/>
          <p:cNvSpPr txBox="1"/>
          <p:nvPr/>
        </p:nvSpPr>
        <p:spPr>
          <a:xfrm>
            <a:off x="632482" y="4477745"/>
            <a:ext cx="10841084"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2001 MA degree in International relations with honors from the Hebrew University of Jerusalem</a:t>
            </a:r>
            <a:endParaRPr lang="he-IL" sz="1100" dirty="0">
              <a:latin typeface="David" panose="020E0502060401010101" pitchFamily="34" charset="-79"/>
              <a:cs typeface="David" panose="020E0502060401010101" pitchFamily="34" charset="-79"/>
            </a:endParaRPr>
          </a:p>
        </p:txBody>
      </p:sp>
      <p:sp>
        <p:nvSpPr>
          <p:cNvPr id="44" name="מלבן 43"/>
          <p:cNvSpPr/>
          <p:nvPr/>
        </p:nvSpPr>
        <p:spPr>
          <a:xfrm>
            <a:off x="192288" y="3079915"/>
            <a:ext cx="10899982"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5" name="TextBox 44"/>
          <p:cNvSpPr txBox="1"/>
          <p:nvPr/>
        </p:nvSpPr>
        <p:spPr>
          <a:xfrm>
            <a:off x="539407" y="3133608"/>
            <a:ext cx="10905504"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2018-today: a colleague in the Research Center for Maritime Studies and strategy at Haifa University</a:t>
            </a:r>
            <a:endParaRPr lang="he-IL" sz="1100" dirty="0">
              <a:latin typeface="David" panose="020E0502060401010101" pitchFamily="34" charset="-79"/>
              <a:cs typeface="David" panose="020E0502060401010101" pitchFamily="34" charset="-79"/>
            </a:endParaRPr>
          </a:p>
        </p:txBody>
      </p:sp>
      <p:sp>
        <p:nvSpPr>
          <p:cNvPr id="46" name="מלבן 45"/>
          <p:cNvSpPr/>
          <p:nvPr/>
        </p:nvSpPr>
        <p:spPr>
          <a:xfrm>
            <a:off x="181139" y="3992331"/>
            <a:ext cx="10899982"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7" name="TextBox 46"/>
          <p:cNvSpPr txBox="1"/>
          <p:nvPr/>
        </p:nvSpPr>
        <p:spPr>
          <a:xfrm>
            <a:off x="283770" y="4012974"/>
            <a:ext cx="10905504"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2007:</a:t>
            </a:r>
            <a:r>
              <a:rPr lang="he-IL" sz="1100" dirty="0">
                <a:latin typeface="David" panose="020E0502060401010101" pitchFamily="34" charset="-79"/>
                <a:cs typeface="David" panose="020E0502060401010101" pitchFamily="34" charset="-79"/>
              </a:rPr>
              <a:t> </a:t>
            </a:r>
            <a:r>
              <a:rPr lang="en-US" sz="1100" dirty="0">
                <a:latin typeface="David" panose="020E0502060401010101" pitchFamily="34" charset="-79"/>
                <a:cs typeface="David" panose="020E0502060401010101" pitchFamily="34" charset="-79"/>
              </a:rPr>
              <a:t>International Visitor Leadership Program on U.S. Foreign Policy and National Security, U.S. State Dep.</a:t>
            </a:r>
            <a:endParaRPr lang="he-IL" sz="1100" dirty="0">
              <a:latin typeface="David" panose="020E0502060401010101" pitchFamily="34" charset="-79"/>
              <a:cs typeface="David" panose="020E0502060401010101" pitchFamily="34" charset="-79"/>
            </a:endParaRPr>
          </a:p>
        </p:txBody>
      </p:sp>
      <p:sp>
        <p:nvSpPr>
          <p:cNvPr id="48" name="מלבן 47"/>
          <p:cNvSpPr/>
          <p:nvPr/>
        </p:nvSpPr>
        <p:spPr>
          <a:xfrm>
            <a:off x="203441" y="2607475"/>
            <a:ext cx="10899982"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9" name="TextBox 48"/>
          <p:cNvSpPr txBox="1"/>
          <p:nvPr/>
        </p:nvSpPr>
        <p:spPr>
          <a:xfrm>
            <a:off x="1454817" y="2658778"/>
            <a:ext cx="10263666"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2001-2005 researcher at the </a:t>
            </a:r>
            <a:r>
              <a:rPr lang="en-US" sz="1100" dirty="0" err="1">
                <a:latin typeface="David" panose="020E0502060401010101" pitchFamily="34" charset="-79"/>
                <a:cs typeface="David" panose="020E0502060401010101" pitchFamily="34" charset="-79"/>
              </a:rPr>
              <a:t>Yaffe</a:t>
            </a:r>
            <a:r>
              <a:rPr lang="en-US" sz="1100" dirty="0">
                <a:latin typeface="David" panose="020E0502060401010101" pitchFamily="34" charset="-79"/>
                <a:cs typeface="David" panose="020E0502060401010101" pitchFamily="34" charset="-79"/>
              </a:rPr>
              <a:t> Center for Strategic Studies Tel Aviv University</a:t>
            </a:r>
            <a:endParaRPr lang="he-IL" sz="1100" dirty="0">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rotWithShape="1">
          <a:blip r:embed="rId2" cstate="print">
            <a:extLst>
              <a:ext uri="{28A0092B-C50C-407E-A947-70E740481C1C}">
                <a14:useLocalDpi xmlns:a14="http://schemas.microsoft.com/office/drawing/2010/main" val="0"/>
              </a:ext>
            </a:extLst>
          </a:blip>
          <a:srcRect l="24103" t="25108" r="32145" b="14632"/>
          <a:stretch/>
        </p:blipFill>
        <p:spPr>
          <a:xfrm>
            <a:off x="1" y="-10673"/>
            <a:ext cx="1929824" cy="1771975"/>
          </a:xfrm>
          <a:prstGeom prst="rect">
            <a:avLst/>
          </a:prstGeom>
        </p:spPr>
      </p:pic>
      <p:sp>
        <p:nvSpPr>
          <p:cNvPr id="38" name="TextBox 37">
            <a:extLst>
              <a:ext uri="{FF2B5EF4-FFF2-40B4-BE49-F238E27FC236}">
                <a16:creationId xmlns:a16="http://schemas.microsoft.com/office/drawing/2014/main" id="{02579A28-2430-0E4A-AD4E-1D47FFACF946}"/>
              </a:ext>
            </a:extLst>
          </p:cNvPr>
          <p:cNvSpPr txBox="1"/>
          <p:nvPr/>
        </p:nvSpPr>
        <p:spPr>
          <a:xfrm>
            <a:off x="11092270" y="1851903"/>
            <a:ext cx="1055115"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Professional Background</a:t>
            </a:r>
            <a:endParaRPr lang="he-IL" sz="1100" b="1" dirty="0">
              <a:latin typeface="David" panose="020E0502060401010101" pitchFamily="34" charset="-79"/>
              <a:cs typeface="David" panose="020E0502060401010101" pitchFamily="34" charset="-79"/>
            </a:endParaRPr>
          </a:p>
        </p:txBody>
      </p:sp>
      <p:sp>
        <p:nvSpPr>
          <p:cNvPr id="43" name="TextBox 42">
            <a:extLst>
              <a:ext uri="{FF2B5EF4-FFF2-40B4-BE49-F238E27FC236}">
                <a16:creationId xmlns:a16="http://schemas.microsoft.com/office/drawing/2014/main" id="{1A01FF09-E898-2A45-BAAF-677AAEEFCA51}"/>
              </a:ext>
            </a:extLst>
          </p:cNvPr>
          <p:cNvSpPr txBox="1"/>
          <p:nvPr/>
        </p:nvSpPr>
        <p:spPr>
          <a:xfrm>
            <a:off x="11120852" y="3912293"/>
            <a:ext cx="968230" cy="430887"/>
          </a:xfrm>
          <a:prstGeom prst="rect">
            <a:avLst/>
          </a:prstGeom>
          <a:noFill/>
        </p:spPr>
        <p:txBody>
          <a:bodyPr wrap="square" rtlCol="1">
            <a:spAutoFit/>
          </a:bodyPr>
          <a:lstStyle>
            <a:defPPr>
              <a:defRPr lang="he-IL"/>
            </a:defPPr>
            <a:lvl1pPr algn="ctr">
              <a:defRPr sz="1100">
                <a:latin typeface="David" panose="020E0502060401010101" pitchFamily="34" charset="-79"/>
                <a:cs typeface="David" panose="020E0502060401010101" pitchFamily="34" charset="-79"/>
              </a:defRPr>
            </a:lvl1pPr>
          </a:lstStyle>
          <a:p>
            <a:r>
              <a:rPr lang="en-US" b="1" dirty="0"/>
              <a:t>Academic Background</a:t>
            </a:r>
            <a:endParaRPr lang="he-IL" b="1" dirty="0"/>
          </a:p>
        </p:txBody>
      </p:sp>
      <p:sp>
        <p:nvSpPr>
          <p:cNvPr id="50" name="TextBox 49">
            <a:extLst>
              <a:ext uri="{FF2B5EF4-FFF2-40B4-BE49-F238E27FC236}">
                <a16:creationId xmlns:a16="http://schemas.microsoft.com/office/drawing/2014/main" id="{7E28375E-B00C-5943-907E-04581767E99B}"/>
              </a:ext>
            </a:extLst>
          </p:cNvPr>
          <p:cNvSpPr txBox="1"/>
          <p:nvPr/>
        </p:nvSpPr>
        <p:spPr>
          <a:xfrm>
            <a:off x="11120853" y="5801936"/>
            <a:ext cx="968230"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Personal Background</a:t>
            </a:r>
            <a:endParaRPr lang="he-IL" sz="1100" b="1"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881915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924593" y="-867779"/>
            <a:ext cx="9144000" cy="2387600"/>
          </a:xfrm>
        </p:spPr>
        <p:txBody>
          <a:bodyPr/>
          <a:lstStyle/>
          <a:p>
            <a:r>
              <a:rPr lang="en-US" b="1" dirty="0">
                <a:latin typeface="David" panose="020E0502060401010101" pitchFamily="34" charset="-79"/>
                <a:cs typeface="David" panose="020E0502060401010101" pitchFamily="34" charset="-79"/>
              </a:rPr>
              <a:t>Lt. Col. </a:t>
            </a:r>
            <a:r>
              <a:rPr lang="en-US" b="1" dirty="0" err="1">
                <a:latin typeface="David" panose="020E0502060401010101" pitchFamily="34" charset="-79"/>
                <a:cs typeface="David" panose="020E0502060401010101" pitchFamily="34" charset="-79"/>
              </a:rPr>
              <a:t>Amihai</a:t>
            </a:r>
            <a:r>
              <a:rPr lang="en-US" b="1" dirty="0">
                <a:latin typeface="David" panose="020E0502060401010101" pitchFamily="34" charset="-79"/>
                <a:cs typeface="David" panose="020E0502060401010101" pitchFamily="34" charset="-79"/>
              </a:rPr>
              <a:t> Levin</a:t>
            </a:r>
            <a:endParaRPr lang="he-IL" b="1" dirty="0">
              <a:latin typeface="David" panose="020E0502060401010101" pitchFamily="34" charset="-79"/>
              <a:cs typeface="David" panose="020E0502060401010101" pitchFamily="34" charset="-79"/>
            </a:endParaRPr>
          </a:p>
        </p:txBody>
      </p:sp>
      <p:sp>
        <p:nvSpPr>
          <p:cNvPr id="6" name="מלבן 5"/>
          <p:cNvSpPr/>
          <p:nvPr/>
        </p:nvSpPr>
        <p:spPr>
          <a:xfrm>
            <a:off x="1071154" y="6048098"/>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1066798" y="5599606"/>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66797" y="5103217"/>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10"/>
          <p:cNvSpPr/>
          <p:nvPr/>
        </p:nvSpPr>
        <p:spPr>
          <a:xfrm>
            <a:off x="1082040" y="3705367"/>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1066795" y="321563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1075503" y="235348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2588821" y="1881042"/>
            <a:ext cx="8514600"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2588821" y="1408602"/>
            <a:ext cx="8514600"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p:cNvSpPr/>
          <p:nvPr/>
        </p:nvSpPr>
        <p:spPr>
          <a:xfrm>
            <a:off x="11162373" y="1403718"/>
            <a:ext cx="905691"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11170166" y="3185123"/>
            <a:ext cx="905691" cy="897835"/>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מלבן 18"/>
          <p:cNvSpPr/>
          <p:nvPr/>
        </p:nvSpPr>
        <p:spPr>
          <a:xfrm>
            <a:off x="11206076" y="5103218"/>
            <a:ext cx="818284"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TextBox 19"/>
          <p:cNvSpPr txBox="1"/>
          <p:nvPr/>
        </p:nvSpPr>
        <p:spPr>
          <a:xfrm>
            <a:off x="11116497" y="1761302"/>
            <a:ext cx="997445"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Professional</a:t>
            </a:r>
            <a:endParaRPr lang="he-IL" sz="1100" b="1" dirty="0">
              <a:latin typeface="David" panose="020E0502060401010101" pitchFamily="34" charset="-79"/>
              <a:cs typeface="David" panose="020E0502060401010101" pitchFamily="34" charset="-79"/>
            </a:endParaRPr>
          </a:p>
          <a:p>
            <a:pPr algn="ctr"/>
            <a:r>
              <a:rPr lang="en-US" sz="1100" b="1" dirty="0">
                <a:latin typeface="David" panose="020E0502060401010101" pitchFamily="34" charset="-79"/>
                <a:cs typeface="David" panose="020E0502060401010101" pitchFamily="34" charset="-79"/>
              </a:rPr>
              <a:t>Background</a:t>
            </a:r>
          </a:p>
        </p:txBody>
      </p:sp>
      <p:sp>
        <p:nvSpPr>
          <p:cNvPr id="21" name="TextBox 20"/>
          <p:cNvSpPr txBox="1"/>
          <p:nvPr/>
        </p:nvSpPr>
        <p:spPr>
          <a:xfrm>
            <a:off x="11008851" y="3424715"/>
            <a:ext cx="1228319"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Academic</a:t>
            </a:r>
            <a:endParaRPr lang="he-IL" sz="1100" b="1" dirty="0">
              <a:latin typeface="David" panose="020E0502060401010101" pitchFamily="34" charset="-79"/>
              <a:cs typeface="David" panose="020E0502060401010101" pitchFamily="34" charset="-79"/>
            </a:endParaRPr>
          </a:p>
          <a:p>
            <a:pPr algn="ctr"/>
            <a:r>
              <a:rPr lang="en-US" sz="1100" b="1" dirty="0">
                <a:latin typeface="David" panose="020E0502060401010101" pitchFamily="34" charset="-79"/>
                <a:cs typeface="David" panose="020E0502060401010101" pitchFamily="34" charset="-79"/>
              </a:rPr>
              <a:t>Background</a:t>
            </a:r>
          </a:p>
        </p:txBody>
      </p:sp>
      <p:sp>
        <p:nvSpPr>
          <p:cNvPr id="22" name="TextBox 21"/>
          <p:cNvSpPr txBox="1"/>
          <p:nvPr/>
        </p:nvSpPr>
        <p:spPr>
          <a:xfrm>
            <a:off x="11132081" y="5501869"/>
            <a:ext cx="943776"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Personal</a:t>
            </a:r>
            <a:endParaRPr lang="he-IL" sz="1100" b="1" dirty="0">
              <a:latin typeface="David" panose="020E0502060401010101" pitchFamily="34" charset="-79"/>
              <a:cs typeface="David" panose="020E0502060401010101" pitchFamily="34" charset="-79"/>
            </a:endParaRPr>
          </a:p>
          <a:p>
            <a:pPr algn="ctr"/>
            <a:r>
              <a:rPr lang="en-US" sz="1100" b="1" dirty="0">
                <a:latin typeface="David" panose="020E0502060401010101" pitchFamily="34" charset="-79"/>
                <a:cs typeface="David" panose="020E0502060401010101" pitchFamily="34" charset="-79"/>
              </a:rPr>
              <a:t>Background</a:t>
            </a:r>
          </a:p>
        </p:txBody>
      </p:sp>
      <p:sp>
        <p:nvSpPr>
          <p:cNvPr id="23" name="TextBox 22"/>
          <p:cNvSpPr txBox="1"/>
          <p:nvPr/>
        </p:nvSpPr>
        <p:spPr>
          <a:xfrm>
            <a:off x="4140925" y="1419905"/>
            <a:ext cx="5228706" cy="261610"/>
          </a:xfrm>
          <a:prstGeom prst="rect">
            <a:avLst/>
          </a:prstGeom>
          <a:noFill/>
        </p:spPr>
        <p:txBody>
          <a:bodyPr wrap="square" rtlCol="1">
            <a:spAutoFit/>
          </a:bodyPr>
          <a:lstStyle/>
          <a:p>
            <a:pPr algn="ctr" rtl="0"/>
            <a:r>
              <a:rPr lang="fr-FR" sz="1100" dirty="0" err="1">
                <a:latin typeface="David" panose="020E0502060401010101" pitchFamily="34" charset="-79"/>
                <a:cs typeface="David" panose="020E0502060401010101" pitchFamily="34" charset="-79"/>
              </a:rPr>
              <a:t>Current</a:t>
            </a:r>
            <a:r>
              <a:rPr lang="fr-FR" sz="1100" dirty="0">
                <a:latin typeface="David" panose="020E0502060401010101" pitchFamily="34" charset="-79"/>
                <a:cs typeface="David" panose="020E0502060401010101" pitchFamily="34" charset="-79"/>
              </a:rPr>
              <a:t> Position - Commander 102 </a:t>
            </a:r>
            <a:r>
              <a:rPr lang="fr-FR" sz="1100" dirty="0" err="1">
                <a:latin typeface="David" panose="020E0502060401010101" pitchFamily="34" charset="-79"/>
                <a:cs typeface="David" panose="020E0502060401010101" pitchFamily="34" charset="-79"/>
              </a:rPr>
              <a:t>Squadron</a:t>
            </a:r>
            <a:endParaRPr lang="he-IL" sz="1100" dirty="0">
              <a:latin typeface="David" panose="020E0502060401010101" pitchFamily="34" charset="-79"/>
              <a:cs typeface="David" panose="020E0502060401010101" pitchFamily="34" charset="-79"/>
            </a:endParaRPr>
          </a:p>
        </p:txBody>
      </p:sp>
      <p:sp>
        <p:nvSpPr>
          <p:cNvPr id="24" name="TextBox 23"/>
          <p:cNvSpPr txBox="1"/>
          <p:nvPr/>
        </p:nvSpPr>
        <p:spPr>
          <a:xfrm>
            <a:off x="2337770" y="1873375"/>
            <a:ext cx="8953995"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Previous position - Head of Operational Planning Section, Participation Department</a:t>
            </a:r>
            <a:endParaRPr lang="he-IL" sz="1100" dirty="0">
              <a:latin typeface="David" panose="020E0502060401010101" pitchFamily="34" charset="-79"/>
              <a:cs typeface="David" panose="020E0502060401010101" pitchFamily="34" charset="-79"/>
            </a:endParaRPr>
          </a:p>
        </p:txBody>
      </p:sp>
      <p:sp>
        <p:nvSpPr>
          <p:cNvPr id="25" name="TextBox 24"/>
          <p:cNvSpPr txBox="1"/>
          <p:nvPr/>
        </p:nvSpPr>
        <p:spPr>
          <a:xfrm>
            <a:off x="4110680" y="2425796"/>
            <a:ext cx="5988416"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Previous Position - Commander of First Combat Squadron</a:t>
            </a:r>
            <a:endParaRPr lang="he-IL" sz="1100" dirty="0">
              <a:latin typeface="David" panose="020E0502060401010101" pitchFamily="34" charset="-79"/>
              <a:cs typeface="David" panose="020E0502060401010101" pitchFamily="34" charset="-79"/>
            </a:endParaRPr>
          </a:p>
        </p:txBody>
      </p:sp>
      <p:sp>
        <p:nvSpPr>
          <p:cNvPr id="26" name="TextBox 25"/>
          <p:cNvSpPr txBox="1"/>
          <p:nvPr/>
        </p:nvSpPr>
        <p:spPr>
          <a:xfrm>
            <a:off x="4064034" y="3247139"/>
            <a:ext cx="5390607"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B.A- Business and General History</a:t>
            </a:r>
            <a:endParaRPr lang="he-IL" sz="1100" dirty="0">
              <a:latin typeface="David" panose="020E0502060401010101" pitchFamily="34" charset="-79"/>
              <a:cs typeface="David" panose="020E0502060401010101" pitchFamily="34" charset="-79"/>
            </a:endParaRPr>
          </a:p>
        </p:txBody>
      </p:sp>
      <p:sp>
        <p:nvSpPr>
          <p:cNvPr id="29" name="TextBox 28"/>
          <p:cNvSpPr txBox="1"/>
          <p:nvPr/>
        </p:nvSpPr>
        <p:spPr>
          <a:xfrm>
            <a:off x="4275906" y="5102725"/>
            <a:ext cx="5248103"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Year of birth, city of residence - 1980, </a:t>
            </a:r>
            <a:r>
              <a:rPr lang="en-US" sz="1100" dirty="0" err="1">
                <a:latin typeface="David" panose="020E0502060401010101" pitchFamily="34" charset="-79"/>
                <a:cs typeface="David" panose="020E0502060401010101" pitchFamily="34" charset="-79"/>
              </a:rPr>
              <a:t>Yaffa</a:t>
            </a:r>
            <a:r>
              <a:rPr lang="en-US" sz="1100" dirty="0">
                <a:latin typeface="David" panose="020E0502060401010101" pitchFamily="34" charset="-79"/>
                <a:cs typeface="David" panose="020E0502060401010101" pitchFamily="34" charset="-79"/>
              </a:rPr>
              <a:t> camp</a:t>
            </a:r>
            <a:endParaRPr lang="he-IL" sz="1100" dirty="0">
              <a:latin typeface="David" panose="020E0502060401010101" pitchFamily="34" charset="-79"/>
              <a:cs typeface="David" panose="020E0502060401010101" pitchFamily="34" charset="-79"/>
            </a:endParaRPr>
          </a:p>
        </p:txBody>
      </p:sp>
      <p:sp>
        <p:nvSpPr>
          <p:cNvPr id="30" name="TextBox 29"/>
          <p:cNvSpPr txBox="1"/>
          <p:nvPr/>
        </p:nvSpPr>
        <p:spPr>
          <a:xfrm>
            <a:off x="4275907" y="5651682"/>
            <a:ext cx="4441372"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Marital status – Married with two children</a:t>
            </a:r>
            <a:endParaRPr lang="he-IL" sz="1100" dirty="0">
              <a:latin typeface="David" panose="020E0502060401010101" pitchFamily="34" charset="-79"/>
              <a:cs typeface="David" panose="020E0502060401010101" pitchFamily="34" charset="-79"/>
            </a:endParaRPr>
          </a:p>
        </p:txBody>
      </p:sp>
      <p:sp>
        <p:nvSpPr>
          <p:cNvPr id="31" name="TextBox 30"/>
          <p:cNvSpPr txBox="1"/>
          <p:nvPr/>
        </p:nvSpPr>
        <p:spPr>
          <a:xfrm>
            <a:off x="4275906" y="6095995"/>
            <a:ext cx="5390606"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Hobbies - reading, cooking, skiing and running</a:t>
            </a:r>
            <a:endParaRPr lang="he-IL" sz="1100" dirty="0">
              <a:latin typeface="David" panose="020E0502060401010101" pitchFamily="34" charset="-79"/>
              <a:cs typeface="David" panose="020E0502060401010101" pitchFamily="34" charset="-79"/>
            </a:endParaRPr>
          </a:p>
        </p:txBody>
      </p:sp>
      <p:pic>
        <p:nvPicPr>
          <p:cNvPr id="4" name="תמונה 3"/>
          <p:cNvPicPr>
            <a:picLocks noChangeAspect="1"/>
          </p:cNvPicPr>
          <p:nvPr/>
        </p:nvPicPr>
        <p:blipFill rotWithShape="1">
          <a:blip r:embed="rId2" cstate="print">
            <a:extLst>
              <a:ext uri="{28A0092B-C50C-407E-A947-70E740481C1C}">
                <a14:useLocalDpi xmlns:a14="http://schemas.microsoft.com/office/drawing/2010/main" val="0"/>
              </a:ext>
            </a:extLst>
          </a:blip>
          <a:srcRect l="12905" t="4849" r="16099"/>
          <a:stretch/>
        </p:blipFill>
        <p:spPr>
          <a:xfrm>
            <a:off x="0" y="1"/>
            <a:ext cx="2560941" cy="2288190"/>
          </a:xfrm>
          <a:prstGeom prst="rect">
            <a:avLst/>
          </a:prstGeom>
        </p:spPr>
      </p:pic>
      <p:sp>
        <p:nvSpPr>
          <p:cNvPr id="27" name="TextBox 26">
            <a:extLst>
              <a:ext uri="{FF2B5EF4-FFF2-40B4-BE49-F238E27FC236}">
                <a16:creationId xmlns:a16="http://schemas.microsoft.com/office/drawing/2014/main" id="{B0D25EB5-184F-43FE-BA5D-A5D9D51339D2}"/>
              </a:ext>
            </a:extLst>
          </p:cNvPr>
          <p:cNvSpPr txBox="1"/>
          <p:nvPr/>
        </p:nvSpPr>
        <p:spPr>
          <a:xfrm>
            <a:off x="2950570" y="3757443"/>
            <a:ext cx="7092046"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Courses and Advanced Training – Command and Staff College Alon, Mati Course, Flight Instructors Course</a:t>
            </a:r>
            <a:endParaRPr lang="he-IL" sz="11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988404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451020"/>
            <a:ext cx="9144000" cy="2387600"/>
          </a:xfrm>
        </p:spPr>
        <p:txBody>
          <a:bodyPr/>
          <a:lstStyle/>
          <a:p>
            <a:r>
              <a:rPr lang="en-US" b="1" dirty="0">
                <a:latin typeface="David" panose="020E0502060401010101" pitchFamily="34" charset="-79"/>
                <a:cs typeface="David" panose="020E0502060401010101" pitchFamily="34" charset="-79"/>
              </a:rPr>
              <a:t>COL. </a:t>
            </a:r>
            <a:r>
              <a:rPr lang="en-US" b="1" dirty="0" err="1">
                <a:latin typeface="David" panose="020E0502060401010101" pitchFamily="34" charset="-79"/>
                <a:cs typeface="David" panose="020E0502060401010101" pitchFamily="34" charset="-79"/>
              </a:rPr>
              <a:t>Ido</a:t>
            </a:r>
            <a:r>
              <a:rPr lang="en-US" b="1" dirty="0">
                <a:latin typeface="David" panose="020E0502060401010101" pitchFamily="34" charset="-79"/>
                <a:cs typeface="David" panose="020E0502060401010101" pitchFamily="34" charset="-79"/>
              </a:rPr>
              <a:t> Mizrahi</a:t>
            </a:r>
            <a:endParaRPr lang="he-IL" b="1" dirty="0">
              <a:latin typeface="David" panose="020E0502060401010101" pitchFamily="34" charset="-79"/>
              <a:cs typeface="David" panose="020E0502060401010101" pitchFamily="34" charset="-79"/>
            </a:endParaRPr>
          </a:p>
        </p:txBody>
      </p:sp>
      <p:sp>
        <p:nvSpPr>
          <p:cNvPr id="6" name="מלבן 5"/>
          <p:cNvSpPr/>
          <p:nvPr/>
        </p:nvSpPr>
        <p:spPr>
          <a:xfrm>
            <a:off x="1071154" y="6048097"/>
            <a:ext cx="10027919" cy="62889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1066798" y="5599606"/>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66797" y="5103217"/>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10"/>
          <p:cNvSpPr/>
          <p:nvPr/>
        </p:nvSpPr>
        <p:spPr>
          <a:xfrm>
            <a:off x="1086394" y="3885160"/>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1086394" y="4389495"/>
            <a:ext cx="10027919" cy="480048"/>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1075502" y="3238709"/>
            <a:ext cx="10038811" cy="553868"/>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1075503" y="235348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2339439" y="1881042"/>
            <a:ext cx="8763982"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2339439" y="1408602"/>
            <a:ext cx="8763982"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p:cNvSpPr/>
          <p:nvPr/>
        </p:nvSpPr>
        <p:spPr>
          <a:xfrm>
            <a:off x="11167547" y="1409136"/>
            <a:ext cx="863344"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11190859" y="3238709"/>
            <a:ext cx="840032" cy="1630834"/>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מלבן 18"/>
          <p:cNvSpPr/>
          <p:nvPr/>
        </p:nvSpPr>
        <p:spPr>
          <a:xfrm>
            <a:off x="11190859" y="5103216"/>
            <a:ext cx="840032" cy="157377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TextBox 19"/>
          <p:cNvSpPr txBox="1"/>
          <p:nvPr/>
        </p:nvSpPr>
        <p:spPr>
          <a:xfrm>
            <a:off x="11050221" y="1848479"/>
            <a:ext cx="1064496"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Professional Background</a:t>
            </a:r>
            <a:endParaRPr lang="he-IL" sz="1100" b="1" dirty="0">
              <a:latin typeface="David" panose="020E0502060401010101" pitchFamily="34" charset="-79"/>
              <a:cs typeface="David" panose="020E0502060401010101" pitchFamily="34" charset="-79"/>
            </a:endParaRPr>
          </a:p>
        </p:txBody>
      </p:sp>
      <p:sp>
        <p:nvSpPr>
          <p:cNvPr id="21" name="TextBox 20"/>
          <p:cNvSpPr txBox="1"/>
          <p:nvPr/>
        </p:nvSpPr>
        <p:spPr>
          <a:xfrm>
            <a:off x="11107032" y="3827722"/>
            <a:ext cx="1007685"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Academic Background</a:t>
            </a:r>
            <a:endParaRPr lang="he-IL" sz="1100" b="1" dirty="0">
              <a:latin typeface="David" panose="020E0502060401010101" pitchFamily="34" charset="-79"/>
              <a:cs typeface="David" panose="020E0502060401010101" pitchFamily="34" charset="-79"/>
            </a:endParaRPr>
          </a:p>
        </p:txBody>
      </p:sp>
      <p:sp>
        <p:nvSpPr>
          <p:cNvPr id="22" name="TextBox 21"/>
          <p:cNvSpPr txBox="1"/>
          <p:nvPr/>
        </p:nvSpPr>
        <p:spPr>
          <a:xfrm>
            <a:off x="11114313" y="5626332"/>
            <a:ext cx="1011687"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Personal Background</a:t>
            </a:r>
            <a:endParaRPr lang="he-IL" sz="1100" b="1" dirty="0">
              <a:latin typeface="David" panose="020E0502060401010101" pitchFamily="34" charset="-79"/>
              <a:cs typeface="David" panose="020E0502060401010101" pitchFamily="34" charset="-79"/>
            </a:endParaRPr>
          </a:p>
        </p:txBody>
      </p:sp>
      <p:sp>
        <p:nvSpPr>
          <p:cNvPr id="23" name="TextBox 22"/>
          <p:cNvSpPr txBox="1"/>
          <p:nvPr/>
        </p:nvSpPr>
        <p:spPr>
          <a:xfrm>
            <a:off x="1595239" y="1499741"/>
            <a:ext cx="9476509"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Current position: Commander of the -Combat Engineering Corps School</a:t>
            </a:r>
            <a:endParaRPr lang="he-IL" sz="1100" dirty="0">
              <a:latin typeface="David" panose="020E0502060401010101" pitchFamily="34" charset="-79"/>
              <a:cs typeface="David" panose="020E0502060401010101" pitchFamily="34" charset="-79"/>
            </a:endParaRPr>
          </a:p>
        </p:txBody>
      </p:sp>
      <p:sp>
        <p:nvSpPr>
          <p:cNvPr id="24" name="TextBox 23"/>
          <p:cNvSpPr txBox="1"/>
          <p:nvPr/>
        </p:nvSpPr>
        <p:spPr>
          <a:xfrm>
            <a:off x="3017119" y="1963705"/>
            <a:ext cx="7920840"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Previous position - the engineering commander of Central Command</a:t>
            </a:r>
            <a:endParaRPr lang="he-IL" sz="1100" dirty="0">
              <a:latin typeface="David" panose="020E0502060401010101" pitchFamily="34" charset="-79"/>
              <a:cs typeface="David" panose="020E0502060401010101" pitchFamily="34" charset="-79"/>
            </a:endParaRPr>
          </a:p>
        </p:txBody>
      </p:sp>
      <p:sp>
        <p:nvSpPr>
          <p:cNvPr id="25" name="TextBox 24"/>
          <p:cNvSpPr txBox="1"/>
          <p:nvPr/>
        </p:nvSpPr>
        <p:spPr>
          <a:xfrm>
            <a:off x="1936465" y="2389763"/>
            <a:ext cx="8407728"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Past position – Commander of the U. M. – The engineering unit for special missions</a:t>
            </a:r>
            <a:endParaRPr lang="he-IL" sz="1100" dirty="0">
              <a:latin typeface="David" panose="020E0502060401010101" pitchFamily="34" charset="-79"/>
              <a:cs typeface="David" panose="020E0502060401010101" pitchFamily="34" charset="-79"/>
            </a:endParaRPr>
          </a:p>
        </p:txBody>
      </p:sp>
      <p:sp>
        <p:nvSpPr>
          <p:cNvPr id="26" name="TextBox 25"/>
          <p:cNvSpPr txBox="1"/>
          <p:nvPr/>
        </p:nvSpPr>
        <p:spPr>
          <a:xfrm>
            <a:off x="1148335" y="3407723"/>
            <a:ext cx="10019212"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B.A. – of the Hebrew University of Jerusalem, Faculty of Humanities the History of Specialization</a:t>
            </a:r>
            <a:endParaRPr lang="he-IL" sz="1100" dirty="0">
              <a:latin typeface="David" panose="020E0502060401010101" pitchFamily="34" charset="-79"/>
              <a:cs typeface="David" panose="020E0502060401010101" pitchFamily="34" charset="-79"/>
            </a:endParaRPr>
          </a:p>
        </p:txBody>
      </p:sp>
      <p:sp>
        <p:nvSpPr>
          <p:cNvPr id="27" name="TextBox 26"/>
          <p:cNvSpPr txBox="1"/>
          <p:nvPr/>
        </p:nvSpPr>
        <p:spPr>
          <a:xfrm>
            <a:off x="1063429" y="3914676"/>
            <a:ext cx="10008320"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M.Sc. in the field of "Military Research and Art" at the U.S. Army of Fort Leavenworth, Kansas</a:t>
            </a:r>
            <a:endParaRPr lang="he-IL" sz="1100" dirty="0">
              <a:latin typeface="David" panose="020E0502060401010101" pitchFamily="34" charset="-79"/>
              <a:cs typeface="David" panose="020E0502060401010101" pitchFamily="34" charset="-79"/>
            </a:endParaRPr>
          </a:p>
        </p:txBody>
      </p:sp>
      <p:sp>
        <p:nvSpPr>
          <p:cNvPr id="28" name="TextBox 27"/>
          <p:cNvSpPr txBox="1"/>
          <p:nvPr/>
        </p:nvSpPr>
        <p:spPr>
          <a:xfrm>
            <a:off x="1133990" y="4409460"/>
            <a:ext cx="10012677"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Courses-Research seminar in the field of Israel Wars Research seminar in the field of terrorism and guerrilla studies</a:t>
            </a:r>
            <a:endParaRPr lang="he-IL" sz="1100" dirty="0">
              <a:latin typeface="David" panose="020E0502060401010101" pitchFamily="34" charset="-79"/>
              <a:cs typeface="David" panose="020E0502060401010101" pitchFamily="34" charset="-79"/>
            </a:endParaRPr>
          </a:p>
        </p:txBody>
      </p:sp>
      <p:sp>
        <p:nvSpPr>
          <p:cNvPr id="29" name="TextBox 28"/>
          <p:cNvSpPr txBox="1"/>
          <p:nvPr/>
        </p:nvSpPr>
        <p:spPr>
          <a:xfrm>
            <a:off x="1039472" y="5155834"/>
            <a:ext cx="9898487"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The year of birth and residential city-1978 lives in military housing at the base of the Air Force.</a:t>
            </a:r>
            <a:endParaRPr lang="he-IL" sz="1100" dirty="0">
              <a:latin typeface="David" panose="020E0502060401010101" pitchFamily="34" charset="-79"/>
              <a:cs typeface="David" panose="020E0502060401010101" pitchFamily="34" charset="-79"/>
            </a:endParaRPr>
          </a:p>
        </p:txBody>
      </p:sp>
      <p:sp>
        <p:nvSpPr>
          <p:cNvPr id="30" name="TextBox 29"/>
          <p:cNvSpPr txBox="1"/>
          <p:nvPr/>
        </p:nvSpPr>
        <p:spPr>
          <a:xfrm>
            <a:off x="1501035" y="5652505"/>
            <a:ext cx="9033163"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Marital status-married to Noa with 3 kids (Amit Hilly and Yoav)</a:t>
            </a:r>
            <a:endParaRPr lang="he-IL" sz="1100" dirty="0">
              <a:latin typeface="David" panose="020E0502060401010101" pitchFamily="34" charset="-79"/>
              <a:cs typeface="David" panose="020E0502060401010101" pitchFamily="34" charset="-79"/>
            </a:endParaRPr>
          </a:p>
        </p:txBody>
      </p:sp>
      <p:sp>
        <p:nvSpPr>
          <p:cNvPr id="31" name="TextBox 30"/>
          <p:cNvSpPr txBox="1"/>
          <p:nvPr/>
        </p:nvSpPr>
        <p:spPr>
          <a:xfrm>
            <a:off x="1437018" y="6231835"/>
            <a:ext cx="9669675"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Hobbies and other backgrounds - loves sports of all kinds with an emphasis on basketball, love to travel in Israel and around the world and love the military field</a:t>
            </a:r>
            <a:endParaRPr lang="he-IL" sz="1100" dirty="0">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rotWithShape="1">
          <a:blip r:embed="rId2" cstate="print">
            <a:extLst>
              <a:ext uri="{28A0092B-C50C-407E-A947-70E740481C1C}">
                <a14:useLocalDpi xmlns:a14="http://schemas.microsoft.com/office/drawing/2010/main" val="0"/>
              </a:ext>
            </a:extLst>
          </a:blip>
          <a:srcRect l="17869" t="9870" r="20371" b="9957"/>
          <a:stretch/>
        </p:blipFill>
        <p:spPr>
          <a:xfrm>
            <a:off x="1" y="-39454"/>
            <a:ext cx="2288950" cy="1980904"/>
          </a:xfrm>
          <a:prstGeom prst="rect">
            <a:avLst/>
          </a:prstGeom>
        </p:spPr>
      </p:pic>
    </p:spTree>
    <p:extLst>
      <p:ext uri="{BB962C8B-B14F-4D97-AF65-F5344CB8AC3E}">
        <p14:creationId xmlns:p14="http://schemas.microsoft.com/office/powerpoint/2010/main" val="2288926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451020"/>
            <a:ext cx="9144000" cy="2387600"/>
          </a:xfrm>
        </p:spPr>
        <p:txBody>
          <a:bodyPr/>
          <a:lstStyle/>
          <a:p>
            <a:pPr rtl="0"/>
            <a:r>
              <a:rPr lang="en-US" b="1" dirty="0">
                <a:latin typeface="David" panose="020E0502060401010101" pitchFamily="34" charset="-79"/>
                <a:cs typeface="David" panose="020E0502060401010101" pitchFamily="34" charset="-79"/>
              </a:rPr>
              <a:t>Mr. Gal Shekel</a:t>
            </a:r>
            <a:endParaRPr lang="he-IL" b="1" dirty="0">
              <a:latin typeface="David" panose="020E0502060401010101" pitchFamily="34" charset="-79"/>
              <a:cs typeface="David" panose="020E0502060401010101" pitchFamily="34" charset="-79"/>
            </a:endParaRPr>
          </a:p>
        </p:txBody>
      </p:sp>
      <p:sp>
        <p:nvSpPr>
          <p:cNvPr id="6" name="מלבן 5"/>
          <p:cNvSpPr/>
          <p:nvPr/>
        </p:nvSpPr>
        <p:spPr>
          <a:xfrm>
            <a:off x="1071154" y="6048098"/>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1066798" y="5599606"/>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66797" y="5103217"/>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10"/>
          <p:cNvSpPr/>
          <p:nvPr/>
        </p:nvSpPr>
        <p:spPr>
          <a:xfrm>
            <a:off x="1066796" y="416051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1066795" y="368807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1066795" y="321563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3099460" y="1368324"/>
            <a:ext cx="7995253"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p:cNvSpPr/>
          <p:nvPr/>
        </p:nvSpPr>
        <p:spPr>
          <a:xfrm>
            <a:off x="11169144" y="1368325"/>
            <a:ext cx="861747"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11169144" y="3215632"/>
            <a:ext cx="861747"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מלבן 18"/>
          <p:cNvSpPr/>
          <p:nvPr/>
        </p:nvSpPr>
        <p:spPr>
          <a:xfrm>
            <a:off x="11219734" y="5103217"/>
            <a:ext cx="811157"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TextBox 19"/>
          <p:cNvSpPr txBox="1"/>
          <p:nvPr/>
        </p:nvSpPr>
        <p:spPr>
          <a:xfrm>
            <a:off x="11094713" y="1339683"/>
            <a:ext cx="1012297"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Professional Background</a:t>
            </a:r>
            <a:endParaRPr lang="he-IL" sz="1100" b="1" dirty="0">
              <a:latin typeface="David" panose="020E0502060401010101" pitchFamily="34" charset="-79"/>
              <a:cs typeface="David" panose="020E0502060401010101" pitchFamily="34" charset="-79"/>
            </a:endParaRPr>
          </a:p>
        </p:txBody>
      </p:sp>
      <p:sp>
        <p:nvSpPr>
          <p:cNvPr id="21" name="TextBox 20"/>
          <p:cNvSpPr txBox="1"/>
          <p:nvPr/>
        </p:nvSpPr>
        <p:spPr>
          <a:xfrm>
            <a:off x="11125205" y="3623439"/>
            <a:ext cx="998031"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Academic Background</a:t>
            </a:r>
            <a:endParaRPr lang="he-IL" sz="1100" b="1" dirty="0">
              <a:latin typeface="David" panose="020E0502060401010101" pitchFamily="34" charset="-79"/>
              <a:cs typeface="David" panose="020E0502060401010101" pitchFamily="34" charset="-79"/>
            </a:endParaRPr>
          </a:p>
        </p:txBody>
      </p:sp>
      <p:sp>
        <p:nvSpPr>
          <p:cNvPr id="22" name="TextBox 21"/>
          <p:cNvSpPr txBox="1"/>
          <p:nvPr/>
        </p:nvSpPr>
        <p:spPr>
          <a:xfrm>
            <a:off x="11137179" y="5462136"/>
            <a:ext cx="974082" cy="430887"/>
          </a:xfrm>
          <a:prstGeom prst="rect">
            <a:avLst/>
          </a:prstGeom>
          <a:noFill/>
        </p:spPr>
        <p:txBody>
          <a:bodyPr wrap="square" rtlCol="1">
            <a:spAutoFit/>
          </a:bodyPr>
          <a:lstStyle/>
          <a:p>
            <a:pPr algn="ctr"/>
            <a:r>
              <a:rPr lang="en-US" sz="1100" b="1" dirty="0">
                <a:latin typeface="David" panose="020E0502060401010101" pitchFamily="34" charset="-79"/>
                <a:cs typeface="David" panose="020E0502060401010101" pitchFamily="34" charset="-79"/>
              </a:rPr>
              <a:t>Personal Background</a:t>
            </a:r>
            <a:endParaRPr lang="he-IL" sz="1100" b="1" dirty="0">
              <a:latin typeface="David" panose="020E0502060401010101" pitchFamily="34" charset="-79"/>
              <a:cs typeface="David" panose="020E0502060401010101" pitchFamily="34" charset="-79"/>
            </a:endParaRPr>
          </a:p>
        </p:txBody>
      </p:sp>
      <p:sp>
        <p:nvSpPr>
          <p:cNvPr id="23" name="TextBox 22"/>
          <p:cNvSpPr txBox="1"/>
          <p:nvPr/>
        </p:nvSpPr>
        <p:spPr>
          <a:xfrm>
            <a:off x="2441761" y="1435882"/>
            <a:ext cx="9310649"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Current position - Director of the Institute for Nuclear Research / Atomic Energy Committee.</a:t>
            </a:r>
            <a:endParaRPr lang="he-IL" sz="1100" dirty="0">
              <a:latin typeface="David" panose="020E0502060401010101" pitchFamily="34" charset="-79"/>
              <a:cs typeface="David" panose="020E0502060401010101" pitchFamily="34" charset="-79"/>
            </a:endParaRPr>
          </a:p>
        </p:txBody>
      </p:sp>
      <p:sp>
        <p:nvSpPr>
          <p:cNvPr id="26" name="TextBox 25"/>
          <p:cNvSpPr txBox="1"/>
          <p:nvPr/>
        </p:nvSpPr>
        <p:spPr>
          <a:xfrm>
            <a:off x="1259512" y="3202535"/>
            <a:ext cx="10027919"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B.Sc. In Chemical Engineering with honors, Ben-Gurion University of the Negev</a:t>
            </a:r>
            <a:r>
              <a:rPr lang="he-IL" sz="1100" dirty="0">
                <a:latin typeface="David" panose="020E0502060401010101" pitchFamily="34" charset="-79"/>
                <a:cs typeface="David" panose="020E0502060401010101" pitchFamily="34" charset="-79"/>
              </a:rPr>
              <a:t>.</a:t>
            </a:r>
          </a:p>
        </p:txBody>
      </p:sp>
      <p:sp>
        <p:nvSpPr>
          <p:cNvPr id="27" name="TextBox 26"/>
          <p:cNvSpPr txBox="1"/>
          <p:nvPr/>
        </p:nvSpPr>
        <p:spPr>
          <a:xfrm>
            <a:off x="1259512" y="3708078"/>
            <a:ext cx="10027919"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M.Sc. In Environmental Engineering, Ben-Gurion University of the Negev.</a:t>
            </a:r>
            <a:endParaRPr lang="he-IL" sz="1100" dirty="0">
              <a:latin typeface="David" panose="020E0502060401010101" pitchFamily="34" charset="-79"/>
              <a:cs typeface="David" panose="020E0502060401010101" pitchFamily="34" charset="-79"/>
            </a:endParaRPr>
          </a:p>
        </p:txBody>
      </p:sp>
      <p:sp>
        <p:nvSpPr>
          <p:cNvPr id="28" name="TextBox 27"/>
          <p:cNvSpPr txBox="1"/>
          <p:nvPr/>
        </p:nvSpPr>
        <p:spPr>
          <a:xfrm>
            <a:off x="1308006" y="4191861"/>
            <a:ext cx="9930931"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M.Sc. In Material Engineering with honors, Ben Gurion University of the Negev</a:t>
            </a:r>
            <a:r>
              <a:rPr lang="he-IL" sz="1100" dirty="0">
                <a:latin typeface="David" panose="020E0502060401010101" pitchFamily="34" charset="-79"/>
                <a:cs typeface="David" panose="020E0502060401010101" pitchFamily="34" charset="-79"/>
              </a:rPr>
              <a:t>.</a:t>
            </a:r>
          </a:p>
        </p:txBody>
      </p:sp>
      <p:sp>
        <p:nvSpPr>
          <p:cNvPr id="29" name="TextBox 28"/>
          <p:cNvSpPr txBox="1"/>
          <p:nvPr/>
        </p:nvSpPr>
        <p:spPr>
          <a:xfrm>
            <a:off x="3394100" y="5102520"/>
            <a:ext cx="5758742" cy="261610"/>
          </a:xfrm>
          <a:prstGeom prst="rect">
            <a:avLst/>
          </a:prstGeom>
          <a:noFill/>
        </p:spPr>
        <p:txBody>
          <a:bodyPr wrap="square" rtlCol="1">
            <a:spAutoFit/>
          </a:bodyPr>
          <a:lstStyle/>
          <a:p>
            <a:pPr algn="ctr" rtl="0"/>
            <a:r>
              <a:rPr lang="en-US" sz="1100" dirty="0">
                <a:latin typeface="David" panose="020E0502060401010101" pitchFamily="34" charset="-79"/>
                <a:cs typeface="David" panose="020E0502060401010101" pitchFamily="34" charset="-79"/>
              </a:rPr>
              <a:t>Year of birth, city of residence- 1968, </a:t>
            </a:r>
            <a:r>
              <a:rPr lang="en-US" sz="1100" dirty="0" err="1">
                <a:latin typeface="David" panose="020E0502060401010101" pitchFamily="34" charset="-79"/>
                <a:cs typeface="David" panose="020E0502060401010101" pitchFamily="34" charset="-79"/>
              </a:rPr>
              <a:t>Meitar</a:t>
            </a:r>
            <a:endParaRPr lang="he-IL" sz="1100" dirty="0">
              <a:latin typeface="David" panose="020E0502060401010101" pitchFamily="34" charset="-79"/>
              <a:cs typeface="David" panose="020E0502060401010101" pitchFamily="34" charset="-79"/>
            </a:endParaRPr>
          </a:p>
        </p:txBody>
      </p:sp>
      <p:sp>
        <p:nvSpPr>
          <p:cNvPr id="30" name="TextBox 29"/>
          <p:cNvSpPr txBox="1"/>
          <p:nvPr/>
        </p:nvSpPr>
        <p:spPr>
          <a:xfrm>
            <a:off x="4052785" y="5586508"/>
            <a:ext cx="4441372"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Marital status – Married with 3 kids</a:t>
            </a:r>
            <a:endParaRPr lang="he-IL" sz="1100" dirty="0">
              <a:latin typeface="David" panose="020E0502060401010101" pitchFamily="34" charset="-79"/>
              <a:cs typeface="David" panose="020E0502060401010101" pitchFamily="34" charset="-79"/>
            </a:endParaRPr>
          </a:p>
        </p:txBody>
      </p:sp>
      <p:sp>
        <p:nvSpPr>
          <p:cNvPr id="31" name="TextBox 30"/>
          <p:cNvSpPr txBox="1"/>
          <p:nvPr/>
        </p:nvSpPr>
        <p:spPr>
          <a:xfrm>
            <a:off x="4052785" y="6030660"/>
            <a:ext cx="4441372" cy="261610"/>
          </a:xfrm>
          <a:prstGeom prst="rect">
            <a:avLst/>
          </a:prstGeom>
          <a:noFill/>
        </p:spPr>
        <p:txBody>
          <a:bodyPr wrap="square" rtlCol="1">
            <a:spAutoFit/>
          </a:bodyPr>
          <a:lstStyle/>
          <a:p>
            <a:pPr algn="ctr"/>
            <a:r>
              <a:rPr lang="en-US" sz="1100" dirty="0">
                <a:latin typeface="David" panose="020E0502060401010101" pitchFamily="34" charset="-79"/>
                <a:cs typeface="David" panose="020E0502060401010101" pitchFamily="34" charset="-79"/>
              </a:rPr>
              <a:t>Hobbies- Mountain biking</a:t>
            </a:r>
            <a:endParaRPr lang="he-IL" sz="1100" dirty="0">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rotWithShape="1">
          <a:blip r:embed="rId2" cstate="print">
            <a:extLst>
              <a:ext uri="{28A0092B-C50C-407E-A947-70E740481C1C}">
                <a14:useLocalDpi xmlns:a14="http://schemas.microsoft.com/office/drawing/2010/main" val="0"/>
              </a:ext>
            </a:extLst>
          </a:blip>
          <a:srcRect l="10390" t="10439" r="15533"/>
          <a:stretch/>
        </p:blipFill>
        <p:spPr>
          <a:xfrm>
            <a:off x="11876" y="-14671"/>
            <a:ext cx="2969770" cy="2377646"/>
          </a:xfrm>
          <a:prstGeom prst="rect">
            <a:avLst/>
          </a:prstGeom>
        </p:spPr>
      </p:pic>
    </p:spTree>
    <p:extLst>
      <p:ext uri="{BB962C8B-B14F-4D97-AF65-F5344CB8AC3E}">
        <p14:creationId xmlns:p14="http://schemas.microsoft.com/office/powerpoint/2010/main" val="15738642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TotalTime>
  <Words>1071</Words>
  <Application>Microsoft Office PowerPoint</Application>
  <PresentationFormat>Widescreen</PresentationFormat>
  <Paragraphs>111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David</vt:lpstr>
      <vt:lpstr>Office Theme</vt:lpstr>
      <vt:lpstr>Ms. Michal Mastey</vt:lpstr>
      <vt:lpstr>Ms. Sima Spitzer</vt:lpstr>
      <vt:lpstr>Mr. Amir Sagie</vt:lpstr>
      <vt:lpstr>Ms. Simona Halperin</vt:lpstr>
      <vt:lpstr>Mr. Ram Erez</vt:lpstr>
      <vt:lpstr>Lt. Col. Amihai Levin</vt:lpstr>
      <vt:lpstr>COL. Ido Mizrahi</vt:lpstr>
      <vt:lpstr>Mr. Gal Shekel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 Simona Halperin</dc:title>
  <dc:creator>אהרון אייבל</dc:creator>
  <cp:lastModifiedBy>אהרון אייבל</cp:lastModifiedBy>
  <cp:revision>11</cp:revision>
  <dcterms:created xsi:type="dcterms:W3CDTF">2020-05-24T15:50:29Z</dcterms:created>
  <dcterms:modified xsi:type="dcterms:W3CDTF">2020-05-24T17:51:34Z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1b9bfc-c426-492e-a46c-1a922d5fe54b_Enabled">
    <vt:lpwstr>true</vt:lpwstr>
  </property>
  <property fmtid="{D5CDD505-2E9C-101B-9397-08002B2CF9AE}" pid="3" name="MSIP_Label_701b9bfc-c426-492e-a46c-1a922d5fe54b_SetDate">
    <vt:lpwstr>2020-05-24T15:50:29Z</vt:lpwstr>
  </property>
  <property fmtid="{D5CDD505-2E9C-101B-9397-08002B2CF9AE}" pid="4" name="MSIP_Label_701b9bfc-c426-492e-a46c-1a922d5fe54b_Method">
    <vt:lpwstr>Standard</vt:lpwstr>
  </property>
  <property fmtid="{D5CDD505-2E9C-101B-9397-08002B2CF9AE}" pid="5" name="MSIP_Label_701b9bfc-c426-492e-a46c-1a922d5fe54b_Name">
    <vt:lpwstr>בלמ"ס</vt:lpwstr>
  </property>
  <property fmtid="{D5CDD505-2E9C-101B-9397-08002B2CF9AE}" pid="6" name="MSIP_Label_701b9bfc-c426-492e-a46c-1a922d5fe54b_SiteId">
    <vt:lpwstr>78820852-55fa-450b-908d-45c0d911e76b</vt:lpwstr>
  </property>
  <property fmtid="{D5CDD505-2E9C-101B-9397-08002B2CF9AE}" pid="7" name="MSIP_Label_701b9bfc-c426-492e-a46c-1a922d5fe54b_ActionId">
    <vt:lpwstr>94d9c01f-f053-4c09-8fe9-000075dbcb7c</vt:lpwstr>
  </property>
  <property fmtid="{D5CDD505-2E9C-101B-9397-08002B2CF9AE}" pid="8" name="MSIP_Label_701b9bfc-c426-492e-a46c-1a922d5fe54b_ContentBits">
    <vt:lpwstr>0</vt:lpwstr>
  </property>
</Properties>
</file>