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3" r:id="rId3"/>
    <p:sldId id="262" r:id="rId4"/>
    <p:sldId id="265" r:id="rId5"/>
    <p:sldId id="259" r:id="rId6"/>
    <p:sldId id="268" r:id="rId7"/>
    <p:sldId id="264" r:id="rId8"/>
    <p:sldId id="267" r:id="rId9"/>
    <p:sldId id="261" r:id="rId10"/>
    <p:sldId id="266" r:id="rId11"/>
    <p:sldId id="270" r:id="rId12"/>
    <p:sldId id="269" r:id="rId13"/>
    <p:sldId id="260" r:id="rId14"/>
    <p:sldId id="271" r:id="rId1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יוסי בן-ארצי" initials="יב" lastIdx="11" clrIdx="0">
    <p:extLst>
      <p:ext uri="{19B8F6BF-5375-455C-9EA6-DF929625EA0E}">
        <p15:presenceInfo xmlns:p15="http://schemas.microsoft.com/office/powerpoint/2012/main" userId="יוסי בן-ארצי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42" d="100"/>
          <a:sy n="42" d="100"/>
        </p:scale>
        <p:origin x="5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761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351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680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84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295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37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079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730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618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800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297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684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33130"/>
            <a:ext cx="9144000" cy="2387600"/>
          </a:xfrm>
        </p:spPr>
        <p:txBody>
          <a:bodyPr/>
          <a:lstStyle/>
          <a:p>
            <a:pPr rtl="0"/>
            <a:r>
              <a:rPr lang="en-US" dirty="0"/>
              <a:t>Research Writing Guidelines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6.10.2019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33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Empirical / </a:t>
            </a:r>
            <a:r>
              <a:rPr lang="en-US" dirty="0" smtClean="0"/>
              <a:t>Historical Background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Provides information on the issue without the original material</a:t>
            </a:r>
          </a:p>
          <a:p>
            <a:pPr algn="l" rtl="0"/>
            <a:r>
              <a:rPr lang="en-US" dirty="0"/>
              <a:t>Comes to the findings</a:t>
            </a:r>
          </a:p>
          <a:p>
            <a:pPr algn="l" rtl="0"/>
            <a:r>
              <a:rPr lang="en-US" dirty="0"/>
              <a:t>Depends on a conceptual framework</a:t>
            </a:r>
          </a:p>
          <a:p>
            <a:pPr algn="l" rtl="0"/>
            <a:r>
              <a:rPr lang="en-US" dirty="0"/>
              <a:t>Based on secondary literature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484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The </a:t>
            </a:r>
            <a:r>
              <a:rPr lang="en-US" dirty="0" smtClean="0"/>
              <a:t>Empirical Chapter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section that presents original information: that you found in the study</a:t>
            </a:r>
          </a:p>
          <a:p>
            <a:pPr algn="l" rtl="0"/>
            <a:r>
              <a:rPr lang="en-US" dirty="0"/>
              <a:t>Alternatively, visible information is analyzed in the original</a:t>
            </a:r>
          </a:p>
          <a:p>
            <a:pPr algn="l" rtl="0"/>
            <a:r>
              <a:rPr lang="en-US" dirty="0"/>
              <a:t>Often it is not solely or primarily based on secondary literature</a:t>
            </a:r>
          </a:p>
          <a:p>
            <a:pPr algn="l" rtl="0"/>
            <a:r>
              <a:rPr lang="en-US" dirty="0"/>
              <a:t>The determination of relevant facts and analysis through the conceptual framework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6308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Discussion and Summary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Returning to issues raised in the introduction and </a:t>
            </a:r>
            <a:r>
              <a:rPr lang="en-US" smtClean="0"/>
              <a:t>answering them</a:t>
            </a:r>
            <a:endParaRPr lang="en-US" dirty="0"/>
          </a:p>
          <a:p>
            <a:pPr algn="l" rtl="0"/>
            <a:r>
              <a:rPr lang="en-US" dirty="0"/>
              <a:t>Largely based on the empirical chapter</a:t>
            </a:r>
          </a:p>
          <a:p>
            <a:pPr algn="l" rtl="0"/>
            <a:r>
              <a:rPr lang="en-US" dirty="0"/>
              <a:t>Conclusions - Why I was right, why I was wrong</a:t>
            </a:r>
          </a:p>
          <a:p>
            <a:pPr algn="l" rtl="0"/>
            <a:r>
              <a:rPr lang="en-US" dirty="0"/>
              <a:t>Suggestions to continue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63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תהליך הכנת העבודה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כתבו לעצמכם את מבנה העבודה וודאו שלפחות לדעתכם העבודה מאפשרת להתמודד עם </a:t>
            </a:r>
            <a:r>
              <a:rPr lang="he-IL" sz="2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השאלה שהעמדתם במרכז העבודה</a:t>
            </a:r>
            <a:endParaRPr lang="he-IL" sz="2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ודאו שהקצאתם מספיק זמן לכל שלב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פנו את הזמן המתאים הן לקריאה, הן לאיסוף ממצאים והן לכתיבה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אחרי הכתיבה תנו לפרויקט "להתקרר"; חזרו אליו, קראו אותו, תקנו, ורק אז הגישו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43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בהצלחה בהמשך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he-IL" sz="2200" dirty="0">
                <a:solidFill>
                  <a:prstClr val="black"/>
                </a:solidFill>
              </a:rPr>
              <a:t>ותודה למי שסייע:</a:t>
            </a:r>
          </a:p>
          <a:p>
            <a:pPr lvl="0"/>
            <a:r>
              <a:rPr lang="he-IL" sz="2200" dirty="0">
                <a:solidFill>
                  <a:prstClr val="black"/>
                </a:solidFill>
              </a:rPr>
              <a:t>פרופ' יוסי בן ארצי </a:t>
            </a:r>
          </a:p>
          <a:p>
            <a:pPr lvl="0"/>
            <a:r>
              <a:rPr lang="he-IL" sz="2200" dirty="0">
                <a:solidFill>
                  <a:prstClr val="black"/>
                </a:solidFill>
              </a:rPr>
              <a:t>המדריכים </a:t>
            </a:r>
            <a:r>
              <a:rPr lang="he-IL" sz="2200" dirty="0" smtClean="0">
                <a:solidFill>
                  <a:prstClr val="black"/>
                </a:solidFill>
              </a:rPr>
              <a:t>אבי אלמוג</a:t>
            </a:r>
            <a:r>
              <a:rPr lang="he-IL" sz="2200" smtClean="0">
                <a:solidFill>
                  <a:prstClr val="black"/>
                </a:solidFill>
              </a:rPr>
              <a:t>, יהודה </a:t>
            </a:r>
            <a:r>
              <a:rPr lang="he-IL" sz="2200" dirty="0" err="1" smtClean="0">
                <a:solidFill>
                  <a:prstClr val="black"/>
                </a:solidFill>
              </a:rPr>
              <a:t>יוחננוף</a:t>
            </a:r>
            <a:r>
              <a:rPr lang="he-IL" sz="2200" dirty="0">
                <a:solidFill>
                  <a:prstClr val="black"/>
                </a:solidFill>
              </a:rPr>
              <a:t>, עמירם יקירה</a:t>
            </a:r>
            <a:r>
              <a:rPr lang="he-IL" sz="2100" dirty="0">
                <a:solidFill>
                  <a:prstClr val="black"/>
                </a:solidFill>
              </a:rPr>
              <a:t>, אמיר מימון, ערן קמין</a:t>
            </a:r>
            <a:endParaRPr lang="he-IL" sz="2200" dirty="0">
              <a:solidFill>
                <a:prstClr val="black"/>
              </a:solidFill>
            </a:endParaRPr>
          </a:p>
          <a:p>
            <a:r>
              <a:rPr lang="he-IL" sz="2200" dirty="0"/>
              <a:t>ספרנית ד"ר ענת חן </a:t>
            </a:r>
          </a:p>
          <a:p>
            <a:pPr lvl="0"/>
            <a:r>
              <a:rPr lang="he-IL" sz="2200" dirty="0">
                <a:solidFill>
                  <a:prstClr val="black"/>
                </a:solidFill>
              </a:rPr>
              <a:t>המד"ר מירב צפרי </a:t>
            </a:r>
            <a:endParaRPr lang="he-IL" sz="2200" dirty="0"/>
          </a:p>
          <a:p>
            <a:pPr lvl="0"/>
            <a:r>
              <a:rPr lang="he-IL" sz="2200" dirty="0">
                <a:solidFill>
                  <a:prstClr val="black"/>
                </a:solidFill>
              </a:rPr>
              <a:t>אוריינית אורנה </a:t>
            </a:r>
            <a:r>
              <a:rPr lang="he-IL" sz="2200" dirty="0" err="1">
                <a:solidFill>
                  <a:prstClr val="black"/>
                </a:solidFill>
              </a:rPr>
              <a:t>קזמירסקי</a:t>
            </a:r>
            <a:r>
              <a:rPr lang="he-IL" sz="22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e-IL" sz="2200" dirty="0" smtClean="0">
                <a:solidFill>
                  <a:prstClr val="black"/>
                </a:solidFill>
              </a:rPr>
              <a:t>המדריכה </a:t>
            </a:r>
            <a:r>
              <a:rPr lang="he-IL" sz="2200" dirty="0">
                <a:solidFill>
                  <a:prstClr val="black"/>
                </a:solidFill>
              </a:rPr>
              <a:t>האקדמית ד"ר ענת שטרן 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7190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The R</a:t>
            </a:r>
            <a:r>
              <a:rPr lang="en-US" dirty="0" smtClean="0"/>
              <a:t>esearch Style </a:t>
            </a:r>
            <a:r>
              <a:rPr lang="en-US" dirty="0"/>
              <a:t>and </a:t>
            </a:r>
            <a:r>
              <a:rPr lang="en-US" dirty="0" smtClean="0"/>
              <a:t>Basic Academic Requirements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Really interested</a:t>
            </a:r>
          </a:p>
          <a:p>
            <a:pPr algn="l" rtl="0"/>
            <a:r>
              <a:rPr lang="en-US" dirty="0"/>
              <a:t>Accuracy and honesty</a:t>
            </a:r>
          </a:p>
          <a:p>
            <a:pPr algn="l" rtl="0"/>
            <a:r>
              <a:rPr lang="en-US" dirty="0"/>
              <a:t>The ability to reconstruct the findings on which you base your claims</a:t>
            </a:r>
          </a:p>
          <a:p>
            <a:pPr algn="l" rtl="0"/>
            <a:r>
              <a:rPr lang="en-US" dirty="0"/>
              <a:t>Interesting and understated language</a:t>
            </a:r>
          </a:p>
          <a:p>
            <a:pPr algn="l" rtl="0"/>
            <a:r>
              <a:rPr lang="en-US" dirty="0"/>
              <a:t>Clear credit for the sources used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924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Work </a:t>
            </a:r>
            <a:r>
              <a:rPr lang="en-US" dirty="0" smtClean="0"/>
              <a:t>Structure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Introduction - written at least twice - which includes a reference to the study set</a:t>
            </a:r>
          </a:p>
          <a:p>
            <a:pPr algn="l" rtl="0"/>
            <a:r>
              <a:rPr lang="en-US" dirty="0"/>
              <a:t>Literature review and theoretical framework</a:t>
            </a:r>
          </a:p>
          <a:p>
            <a:pPr algn="l" rtl="0"/>
            <a:r>
              <a:rPr lang="en-US" dirty="0"/>
              <a:t>Empirical and / or historical background</a:t>
            </a:r>
          </a:p>
          <a:p>
            <a:pPr algn="l" rtl="0"/>
            <a:r>
              <a:rPr lang="en-US" dirty="0"/>
              <a:t>An o</a:t>
            </a:r>
            <a:r>
              <a:rPr lang="en-US" dirty="0" smtClean="0"/>
              <a:t>riginal empirical part</a:t>
            </a:r>
            <a:r>
              <a:rPr lang="en-US" dirty="0"/>
              <a:t>: Your </a:t>
            </a:r>
            <a:r>
              <a:rPr lang="en-US" dirty="0" smtClean="0"/>
              <a:t>research findings</a:t>
            </a:r>
            <a:endParaRPr lang="en-US" dirty="0"/>
          </a:p>
          <a:p>
            <a:pPr algn="l" rtl="0"/>
            <a:r>
              <a:rPr lang="en-US" dirty="0"/>
              <a:t>Discussion and Summary</a:t>
            </a:r>
          </a:p>
          <a:p>
            <a:pPr algn="l" rtl="0"/>
            <a:r>
              <a:rPr lang="en-US" dirty="0" smtClean="0"/>
              <a:t>Source </a:t>
            </a:r>
            <a:r>
              <a:rPr lang="en-US" dirty="0"/>
              <a:t>list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398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The I</a:t>
            </a:r>
            <a:r>
              <a:rPr lang="en-US" dirty="0" smtClean="0"/>
              <a:t>ntroduction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Write at least twice: in the research proposal, the first draft and sometimes more ...</a:t>
            </a:r>
          </a:p>
          <a:p>
            <a:pPr algn="l" rtl="0"/>
            <a:r>
              <a:rPr lang="en-US" dirty="0"/>
              <a:t>Includes research objective, research question, conceptual framework, research hypothesis, research set and work structure</a:t>
            </a:r>
          </a:p>
          <a:p>
            <a:pPr algn="l" rtl="0"/>
            <a:r>
              <a:rPr lang="en-US" dirty="0"/>
              <a:t>5% of the work volume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8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The </a:t>
            </a:r>
            <a:r>
              <a:rPr lang="en-US" dirty="0" smtClean="0"/>
              <a:t>Purpose </a:t>
            </a:r>
            <a:r>
              <a:rPr lang="en-US" dirty="0"/>
              <a:t>of the </a:t>
            </a:r>
            <a:r>
              <a:rPr lang="en-US" dirty="0" smtClean="0"/>
              <a:t>Research </a:t>
            </a:r>
            <a:r>
              <a:rPr lang="en-US" dirty="0"/>
              <a:t>and the </a:t>
            </a:r>
            <a:r>
              <a:rPr lang="en-US" dirty="0" smtClean="0"/>
              <a:t>Research Question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purpose of the study is the starting point and compass of the work</a:t>
            </a:r>
          </a:p>
          <a:p>
            <a:pPr algn="l" rtl="0"/>
            <a:r>
              <a:rPr lang="en-US" dirty="0"/>
              <a:t>  The research question is the translation of the goal for research purposes</a:t>
            </a:r>
          </a:p>
          <a:p>
            <a:pPr algn="l" rtl="0"/>
            <a:r>
              <a:rPr lang="en-US" dirty="0"/>
              <a:t>The question is derived from theory (see more on that soon)</a:t>
            </a:r>
          </a:p>
          <a:p>
            <a:pPr algn="l" rtl="0"/>
            <a:r>
              <a:rPr lang="en-US" dirty="0"/>
              <a:t>A good question reflects a puzzle and </a:t>
            </a:r>
            <a:r>
              <a:rPr lang="en-US" dirty="0">
                <a:solidFill>
                  <a:srgbClr val="FF0000"/>
                </a:solidFill>
              </a:rPr>
              <a:t>arouses curiosity</a:t>
            </a:r>
          </a:p>
          <a:p>
            <a:pPr algn="l" rtl="0"/>
            <a:r>
              <a:rPr lang="en-US" dirty="0"/>
              <a:t>The work is an attempt to answer and only answer the research question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2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A </a:t>
            </a:r>
            <a:r>
              <a:rPr lang="en-US" dirty="0" smtClean="0"/>
              <a:t>Little More About the Research Question </a:t>
            </a:r>
            <a:r>
              <a:rPr lang="en-US" dirty="0"/>
              <a:t>and </a:t>
            </a:r>
            <a:r>
              <a:rPr lang="en-US" dirty="0" smtClean="0"/>
              <a:t>Some Examples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"Do" versus other question words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The dependent / explained variable and the independent variable, which explains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Donald Trump victory vs. Emmanuel Macron victory; Decrease in voting in the Arab sector as opposed to the breakdown of the 'joint list'; Sources of violence in Arab society; The sources of nonviolence in Israel itself.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81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The </a:t>
            </a:r>
            <a:r>
              <a:rPr lang="en-US" dirty="0" smtClean="0"/>
              <a:t>Research </a:t>
            </a:r>
            <a:r>
              <a:rPr lang="en-US" dirty="0"/>
              <a:t>A</a:t>
            </a:r>
            <a:r>
              <a:rPr lang="en-US" dirty="0" smtClean="0"/>
              <a:t>ssumption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Your temporary answer to the research question</a:t>
            </a:r>
          </a:p>
          <a:p>
            <a:pPr algn="l" rtl="0"/>
            <a:r>
              <a:rPr lang="en-US" dirty="0"/>
              <a:t>This answer is derived from theory, including research literature</a:t>
            </a:r>
          </a:p>
          <a:p>
            <a:pPr algn="l" rtl="0"/>
            <a:r>
              <a:rPr lang="en-US" dirty="0"/>
              <a:t>You have to formulate the research question to lead to the hypothesis you want to test - or the argument you want to establish</a:t>
            </a:r>
          </a:p>
          <a:p>
            <a:pPr algn="l" rtl="0"/>
            <a:r>
              <a:rPr lang="en-US" dirty="0"/>
              <a:t>The empirical part of the work is an attempt to test whether the research hypothesis is correct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1830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Review of </a:t>
            </a:r>
            <a:r>
              <a:rPr lang="en-US" dirty="0" smtClean="0"/>
              <a:t>Literature </a:t>
            </a:r>
            <a:r>
              <a:rPr lang="en-US" dirty="0"/>
              <a:t>and its </a:t>
            </a:r>
            <a:r>
              <a:rPr lang="en-US" dirty="0" smtClean="0"/>
              <a:t>Use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After an initial thought about the topic of interest to you, read literature on it</a:t>
            </a:r>
          </a:p>
          <a:p>
            <a:pPr algn="l" rtl="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 Start with the latest literature and move back in time - partly through the latest literature</a:t>
            </a:r>
          </a:p>
          <a:p>
            <a:pPr algn="l" rtl="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If necessary, use the literature written in other languages</a:t>
            </a:r>
          </a:p>
          <a:p>
            <a:pPr algn="l" rtl="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Use insightful and scholarly insights to better understand professional literature</a:t>
            </a:r>
          </a:p>
          <a:p>
            <a:pPr algn="l" rtl="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While reading, mark paragraphs and pages that you want to use at work - characterize them with colors or numbers to combine them later in work in the right context</a:t>
            </a:r>
          </a:p>
          <a:p>
            <a:pPr algn="l" rtl="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From the literature review, come to your conceptual framework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883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Research </a:t>
            </a:r>
            <a:r>
              <a:rPr lang="en-US" dirty="0" smtClean="0"/>
              <a:t>Set </a:t>
            </a:r>
            <a:r>
              <a:rPr lang="en-US" dirty="0"/>
              <a:t>/ </a:t>
            </a:r>
            <a:r>
              <a:rPr lang="en-US" dirty="0" smtClean="0"/>
              <a:t>Research Strategy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way you intend to find out if the hypothesis is true or not</a:t>
            </a:r>
          </a:p>
          <a:p>
            <a:pPr algn="l" rtl="0"/>
            <a:r>
              <a:rPr lang="en-US" dirty="0"/>
              <a:t>At the general level (examining attitudes) and the practical level (conducting interviews; reading textbooks; website analysis)</a:t>
            </a:r>
          </a:p>
          <a:p>
            <a:pPr algn="l" rtl="0"/>
            <a:r>
              <a:rPr lang="en-US" dirty="0"/>
              <a:t>Find out and write to your readers what is your critical test?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2075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554</Words>
  <Application>Microsoft Office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ערכת נושא Office</vt:lpstr>
      <vt:lpstr>Research Writing Guidelines</vt:lpstr>
      <vt:lpstr>The Research Style and Basic Academic Requirements</vt:lpstr>
      <vt:lpstr>Work Structure</vt:lpstr>
      <vt:lpstr>The Introduction</vt:lpstr>
      <vt:lpstr>The Purpose of the Research and the Research Question</vt:lpstr>
      <vt:lpstr>A Little More About the Research Question and Some Examples</vt:lpstr>
      <vt:lpstr>The Research Assumption</vt:lpstr>
      <vt:lpstr>Review of Literature and its Use</vt:lpstr>
      <vt:lpstr>Research Set / Research Strategy</vt:lpstr>
      <vt:lpstr>Empirical / Historical Background</vt:lpstr>
      <vt:lpstr>The Empirical Chapter</vt:lpstr>
      <vt:lpstr>Discussion and Summary</vt:lpstr>
      <vt:lpstr>תהליך הכנת העבודה</vt:lpstr>
      <vt:lpstr>בהצלחה בהמשך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owner</dc:creator>
  <cp:lastModifiedBy>u26697</cp:lastModifiedBy>
  <cp:revision>24</cp:revision>
  <dcterms:created xsi:type="dcterms:W3CDTF">2019-10-02T04:18:21Z</dcterms:created>
  <dcterms:modified xsi:type="dcterms:W3CDTF">2019-10-03T07:07:42Z</dcterms:modified>
</cp:coreProperties>
</file>