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2" r:id="rId4"/>
    <p:sldId id="265" r:id="rId5"/>
    <p:sldId id="259" r:id="rId6"/>
    <p:sldId id="268" r:id="rId7"/>
    <p:sldId id="264" r:id="rId8"/>
    <p:sldId id="267" r:id="rId9"/>
    <p:sldId id="261" r:id="rId10"/>
    <p:sldId id="266" r:id="rId11"/>
    <p:sldId id="270" r:id="rId12"/>
    <p:sldId id="269" r:id="rId13"/>
    <p:sldId id="260" r:id="rId14"/>
    <p:sldId id="271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סי בן-ארצי" initials="יב" lastIdx="11" clrIdx="0">
    <p:extLst>
      <p:ext uri="{19B8F6BF-5375-455C-9EA6-DF929625EA0E}">
        <p15:presenceInfo xmlns:p15="http://schemas.microsoft.com/office/powerpoint/2012/main" userId="יוסי בן-ארצ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76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35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80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84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95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37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079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30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61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00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97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F8A-B68A-495F-83A4-ACDA35898072}" type="datetimeFigureOut">
              <a:rPr lang="he-IL" smtClean="0"/>
              <a:t>ג'/תשרי/תש"פ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8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33130"/>
            <a:ext cx="9144000" cy="2387600"/>
          </a:xfrm>
        </p:spPr>
        <p:txBody>
          <a:bodyPr/>
          <a:lstStyle/>
          <a:p>
            <a:r>
              <a:rPr lang="he-IL" dirty="0"/>
              <a:t>קווים מנחים לכתיבה מחקרית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לטובת </a:t>
            </a:r>
            <a:r>
              <a:rPr lang="he-IL" dirty="0" err="1"/>
              <a:t>פג"מ</a:t>
            </a:r>
            <a:r>
              <a:rPr lang="he-IL" dirty="0"/>
              <a:t> – </a:t>
            </a:r>
            <a:r>
              <a:rPr lang="he-IL" dirty="0" err="1"/>
              <a:t>מב"ל</a:t>
            </a:r>
            <a:endParaRPr lang="he-IL" dirty="0"/>
          </a:p>
          <a:p>
            <a:r>
              <a:rPr lang="he-IL" dirty="0"/>
              <a:t>6.10.2019 </a:t>
            </a:r>
          </a:p>
        </p:txBody>
      </p:sp>
    </p:spTree>
    <p:extLst>
      <p:ext uri="{BB962C8B-B14F-4D97-AF65-F5344CB8AC3E}">
        <p14:creationId xmlns:p14="http://schemas.microsoft.com/office/powerpoint/2010/main" val="22933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רקע </a:t>
            </a:r>
            <a:r>
              <a:rPr lang="he-IL" dirty="0" smtClean="0"/>
              <a:t>אמפירי/היסטורי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מספק מידע על הסוגיה בלי החומר המקורי </a:t>
            </a:r>
          </a:p>
          <a:p>
            <a:r>
              <a:rPr lang="he-IL" dirty="0"/>
              <a:t>מגיע עד הממצאים</a:t>
            </a:r>
          </a:p>
          <a:p>
            <a:r>
              <a:rPr lang="he-IL" dirty="0"/>
              <a:t>תלוי מסגרת מושגית </a:t>
            </a:r>
          </a:p>
          <a:p>
            <a:r>
              <a:rPr lang="he-IL" dirty="0"/>
              <a:t>מבוסס על ספרות משנית </a:t>
            </a:r>
          </a:p>
        </p:txBody>
      </p:sp>
    </p:spTree>
    <p:extLst>
      <p:ext uri="{BB962C8B-B14F-4D97-AF65-F5344CB8AC3E}">
        <p14:creationId xmlns:p14="http://schemas.microsoft.com/office/powerpoint/2010/main" val="24484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הפרק האמפירי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החלק שמציג מידע </a:t>
            </a:r>
            <a:r>
              <a:rPr lang="he-IL" dirty="0" smtClean="0"/>
              <a:t>מקורי: שמצאתם במחקר  </a:t>
            </a:r>
            <a:endParaRPr lang="he-IL" dirty="0"/>
          </a:p>
          <a:p>
            <a:r>
              <a:rPr lang="he-IL" dirty="0"/>
              <a:t>לחילופין, מידע גלוי שמנותח בצורה מקורית </a:t>
            </a:r>
          </a:p>
          <a:p>
            <a:r>
              <a:rPr lang="he-IL" dirty="0"/>
              <a:t>לרוב לא מבוסס רק או בעיקר על ספרות משנית </a:t>
            </a:r>
          </a:p>
          <a:p>
            <a:r>
              <a:rPr lang="he-IL" dirty="0"/>
              <a:t>הקביעה לגבי עובדות רלבנטיות והניתוח באמצעות המסגרת המושגית</a:t>
            </a:r>
          </a:p>
        </p:txBody>
      </p:sp>
    </p:spTree>
    <p:extLst>
      <p:ext uri="{BB962C8B-B14F-4D97-AF65-F5344CB8AC3E}">
        <p14:creationId xmlns:p14="http://schemas.microsoft.com/office/powerpoint/2010/main" val="21630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דיון וסיכום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חוזרים לסוגיות שעלו במבוא ועונים </a:t>
            </a:r>
            <a:r>
              <a:rPr lang="he-IL" dirty="0" smtClean="0"/>
              <a:t>עליהן</a:t>
            </a:r>
            <a:endParaRPr lang="he-IL" dirty="0"/>
          </a:p>
          <a:p>
            <a:r>
              <a:rPr lang="he-IL" dirty="0"/>
              <a:t>מבוסס במידה רבה על הפרק האמפירי </a:t>
            </a:r>
          </a:p>
          <a:p>
            <a:r>
              <a:rPr lang="he-IL" dirty="0"/>
              <a:t>מסקנות – מדוע צדקתי, מדוע טעיתי </a:t>
            </a:r>
          </a:p>
          <a:p>
            <a:r>
              <a:rPr lang="he-IL" dirty="0"/>
              <a:t>הצעות להמשך</a:t>
            </a:r>
          </a:p>
        </p:txBody>
      </p:sp>
    </p:spTree>
    <p:extLst>
      <p:ext uri="{BB962C8B-B14F-4D97-AF65-F5344CB8AC3E}">
        <p14:creationId xmlns:p14="http://schemas.microsoft.com/office/powerpoint/2010/main" val="2963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תהליך הכנת העבודה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כתבו לעצמכם את מבנה העבודה וודאו שלפחות לדעתכם העבודה מאפשרת להתמודד עם </a:t>
            </a:r>
            <a:r>
              <a:rPr lang="he-IL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השאלה שהעמדתם במרכז העבודה</a:t>
            </a:r>
            <a:endParaRPr lang="he-IL" sz="2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ודאו שהקצאתם מספיק זמן לכל שלב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פנו את הזמן המתאים הן לקריאה, הן לאיסוף ממצאים והן לכתיבה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אחרי הכתיבה תנו לפרויקט "להתקרר"; חזרו אליו, קראו אותו, תקנו, ורק אז הגישו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4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בהצלחה בהמשך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he-IL" sz="2200" dirty="0">
                <a:solidFill>
                  <a:prstClr val="black"/>
                </a:solidFill>
              </a:rPr>
              <a:t>ותודה למי שסייע:</a:t>
            </a:r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פרופ' יוסי בן ארצי </a:t>
            </a:r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המדריכים </a:t>
            </a:r>
            <a:r>
              <a:rPr lang="he-IL" sz="2200" dirty="0" smtClean="0">
                <a:solidFill>
                  <a:prstClr val="black"/>
                </a:solidFill>
              </a:rPr>
              <a:t>אבי אלמוג</a:t>
            </a:r>
            <a:r>
              <a:rPr lang="he-IL" sz="2200" smtClean="0">
                <a:solidFill>
                  <a:prstClr val="black"/>
                </a:solidFill>
              </a:rPr>
              <a:t>, </a:t>
            </a:r>
            <a:r>
              <a:rPr lang="he-IL" sz="2200" smtClean="0">
                <a:solidFill>
                  <a:prstClr val="black"/>
                </a:solidFill>
              </a:rPr>
              <a:t>יהודה </a:t>
            </a:r>
            <a:r>
              <a:rPr lang="he-IL" sz="2200" dirty="0" err="1" smtClean="0">
                <a:solidFill>
                  <a:prstClr val="black"/>
                </a:solidFill>
              </a:rPr>
              <a:t>יוחננוף</a:t>
            </a:r>
            <a:r>
              <a:rPr lang="he-IL" sz="2200" dirty="0">
                <a:solidFill>
                  <a:prstClr val="black"/>
                </a:solidFill>
              </a:rPr>
              <a:t>, עמירם יקירה</a:t>
            </a:r>
            <a:r>
              <a:rPr lang="he-IL" sz="2100" dirty="0">
                <a:solidFill>
                  <a:prstClr val="black"/>
                </a:solidFill>
              </a:rPr>
              <a:t>, אמיר מימון, ערן קמין</a:t>
            </a:r>
            <a:endParaRPr lang="he-IL" sz="2200" dirty="0">
              <a:solidFill>
                <a:prstClr val="black"/>
              </a:solidFill>
            </a:endParaRPr>
          </a:p>
          <a:p>
            <a:r>
              <a:rPr lang="he-IL" sz="2200" dirty="0"/>
              <a:t>ספרנית ד"ר ענת חן </a:t>
            </a:r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המד"ר מירב צפרי </a:t>
            </a:r>
            <a:endParaRPr lang="he-IL" sz="2200" dirty="0"/>
          </a:p>
          <a:p>
            <a:pPr lvl="0"/>
            <a:r>
              <a:rPr lang="he-IL" sz="2200" dirty="0">
                <a:solidFill>
                  <a:prstClr val="black"/>
                </a:solidFill>
              </a:rPr>
              <a:t>אוריינית אורנה </a:t>
            </a:r>
            <a:r>
              <a:rPr lang="he-IL" sz="2200" dirty="0" err="1">
                <a:solidFill>
                  <a:prstClr val="black"/>
                </a:solidFill>
              </a:rPr>
              <a:t>קזמירסקי</a:t>
            </a:r>
            <a:r>
              <a:rPr lang="he-IL" sz="22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e-IL" sz="2200" dirty="0" smtClean="0">
                <a:solidFill>
                  <a:prstClr val="black"/>
                </a:solidFill>
              </a:rPr>
              <a:t>המדריכה </a:t>
            </a:r>
            <a:r>
              <a:rPr lang="he-IL" sz="2200" dirty="0">
                <a:solidFill>
                  <a:prstClr val="black"/>
                </a:solidFill>
              </a:rPr>
              <a:t>האקדמית ד"ר ענת שטרן 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19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הסגנון המחקרי ודרישות אקדמיות בסיסיות 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עניין באמת </a:t>
            </a:r>
          </a:p>
          <a:p>
            <a:r>
              <a:rPr lang="he-IL" dirty="0"/>
              <a:t>דיוק וכנות </a:t>
            </a:r>
          </a:p>
          <a:p>
            <a:r>
              <a:rPr lang="he-IL" dirty="0"/>
              <a:t>יכולת </a:t>
            </a:r>
            <a:r>
              <a:rPr lang="he-IL" dirty="0" smtClean="0"/>
              <a:t>שחזור הממצאים עליהם ביססתם טענותיכם  </a:t>
            </a:r>
            <a:endParaRPr lang="he-IL" dirty="0"/>
          </a:p>
          <a:p>
            <a:r>
              <a:rPr lang="he-IL" dirty="0"/>
              <a:t>שפה עניינית ומאופקת </a:t>
            </a:r>
          </a:p>
          <a:p>
            <a:r>
              <a:rPr lang="he-IL" dirty="0"/>
              <a:t>קרדיט ברור למקורות שמשתמשים בהם  </a:t>
            </a:r>
          </a:p>
        </p:txBody>
      </p:sp>
    </p:spTree>
    <p:extLst>
      <p:ext uri="{BB962C8B-B14F-4D97-AF65-F5344CB8AC3E}">
        <p14:creationId xmlns:p14="http://schemas.microsoft.com/office/powerpoint/2010/main" val="11692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העבודה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מבוא – שנכתב לפחות פעמיים – הכולל התייחסות למערך המחקר </a:t>
            </a:r>
          </a:p>
          <a:p>
            <a:r>
              <a:rPr lang="he-IL" dirty="0"/>
              <a:t>סקירת ספרות ומסגרת תיאורטית</a:t>
            </a:r>
          </a:p>
          <a:p>
            <a:r>
              <a:rPr lang="he-IL" dirty="0"/>
              <a:t>רקע </a:t>
            </a:r>
            <a:r>
              <a:rPr lang="he-IL" dirty="0" smtClean="0"/>
              <a:t>אמפירי ו/או היסטורי  </a:t>
            </a:r>
            <a:endParaRPr lang="he-IL" dirty="0"/>
          </a:p>
          <a:p>
            <a:r>
              <a:rPr lang="he-IL" dirty="0"/>
              <a:t>חלק אמפירי </a:t>
            </a:r>
            <a:r>
              <a:rPr lang="he-IL" dirty="0" smtClean="0"/>
              <a:t>מקורי: ממצאי המחקר שלכם </a:t>
            </a:r>
            <a:endParaRPr lang="he-IL" dirty="0"/>
          </a:p>
          <a:p>
            <a:r>
              <a:rPr lang="he-IL" dirty="0"/>
              <a:t>דיון וסיכום </a:t>
            </a:r>
          </a:p>
          <a:p>
            <a:r>
              <a:rPr lang="he-IL" dirty="0"/>
              <a:t>רשימת מקורות </a:t>
            </a:r>
          </a:p>
        </p:txBody>
      </p:sp>
    </p:spTree>
    <p:extLst>
      <p:ext uri="{BB962C8B-B14F-4D97-AF65-F5344CB8AC3E}">
        <p14:creationId xmlns:p14="http://schemas.microsoft.com/office/powerpoint/2010/main" val="37398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המבוא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כותבים לפחות </a:t>
            </a:r>
            <a:r>
              <a:rPr lang="he-IL" dirty="0" smtClean="0"/>
              <a:t>פעמיים: בהצעת המחקר, בטיוטה הראשונה ולפעמים עוד...</a:t>
            </a:r>
            <a:endParaRPr lang="he-IL" dirty="0"/>
          </a:p>
          <a:p>
            <a:r>
              <a:rPr lang="he-IL" dirty="0"/>
              <a:t>כולל </a:t>
            </a:r>
            <a:r>
              <a:rPr lang="he-IL" dirty="0" smtClean="0"/>
              <a:t>מטרת המחקר, שאלת </a:t>
            </a:r>
            <a:r>
              <a:rPr lang="he-IL" dirty="0"/>
              <a:t>מחקר, מסגרת מושגית, השערת מחקר, מערך מחקר ומבנה העבודה</a:t>
            </a:r>
          </a:p>
          <a:p>
            <a:r>
              <a:rPr lang="he-IL" dirty="0"/>
              <a:t>5% מהיקף </a:t>
            </a:r>
            <a:r>
              <a:rPr lang="he-IL" dirty="0" smtClean="0"/>
              <a:t>העבודה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 ושאלת </a:t>
            </a:r>
            <a:r>
              <a:rPr lang="he-IL" dirty="0"/>
              <a:t>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מטרת המחקר היא נקודת המוצא והמצפן של העבודה</a:t>
            </a:r>
          </a:p>
          <a:p>
            <a:r>
              <a:rPr lang="he-IL" dirty="0" smtClean="0"/>
              <a:t> שאלת המחקר היא התרגום של המטרה לצרכי מחקר </a:t>
            </a:r>
          </a:p>
          <a:p>
            <a:r>
              <a:rPr lang="he-IL" dirty="0" smtClean="0"/>
              <a:t>השאלה </a:t>
            </a:r>
            <a:r>
              <a:rPr lang="he-IL" dirty="0"/>
              <a:t>נגזרת מתיאוריה (ראו על כך עוד מעט)</a:t>
            </a:r>
          </a:p>
          <a:p>
            <a:r>
              <a:rPr lang="he-IL" dirty="0"/>
              <a:t>שאלה טובה משקפת חידה </a:t>
            </a:r>
            <a:r>
              <a:rPr lang="he-IL" dirty="0">
                <a:solidFill>
                  <a:srgbClr val="FF0000"/>
                </a:solidFill>
              </a:rPr>
              <a:t>ומעוררת סקרנות</a:t>
            </a:r>
          </a:p>
          <a:p>
            <a:r>
              <a:rPr lang="he-IL" dirty="0"/>
              <a:t>העבודה היא ניסיון לענות על שאלת המחקר ורק עליה</a:t>
            </a:r>
          </a:p>
        </p:txBody>
      </p:sp>
    </p:spTree>
    <p:extLst>
      <p:ext uri="{BB962C8B-B14F-4D97-AF65-F5344CB8AC3E}">
        <p14:creationId xmlns:p14="http://schemas.microsoft.com/office/powerpoint/2010/main" val="267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קצת על שאלת מחקר וקצת דוגמאות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>
                <a:solidFill>
                  <a:prstClr val="black"/>
                </a:solidFill>
              </a:rPr>
              <a:t>"האם" לעומת מילות שאלה אחרות 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המשתנה התלוי/המוסבר והמשתנה הבלתי תלוי, המסביר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ניצחון דונלד טרמפ לעומת ניצחון עמנואל מקרון; ירידה בהצבעה במגזר הערבי לעומת פירוק 'הרשימה המשותפת'; מקורות האלימות בחברה הערבית; מקורות חוסר האלימות בישראל גופא. 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81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השערת 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התשובה הזמנית שלכם לשאלת המחקר</a:t>
            </a:r>
          </a:p>
          <a:p>
            <a:r>
              <a:rPr lang="he-IL" dirty="0"/>
              <a:t>התשובה הזו נגזרת </a:t>
            </a:r>
            <a:r>
              <a:rPr lang="he-IL" dirty="0" smtClean="0"/>
              <a:t>מתיאוריה, ובכלל זה, ספרות מחקרית</a:t>
            </a:r>
            <a:endParaRPr lang="he-IL" dirty="0"/>
          </a:p>
          <a:p>
            <a:pPr lvl="0"/>
            <a:r>
              <a:rPr lang="he-IL" dirty="0">
                <a:solidFill>
                  <a:prstClr val="black"/>
                </a:solidFill>
              </a:rPr>
              <a:t>עליכם לנסח את שאלת המחקר כך שתוביל אל ההשערה שתרצו לבחון – או הטענה שתרצו לבסס 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החלק האמפירי של העבודה הוא ניסיון לבחון האם השערת המחקר נכונה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83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סקירת הספרות והשימוש בה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לאחר מחשבה ראשונית אודות הנושא שמעניין אתכם קראו ספרות שעוסקת בו</a:t>
            </a:r>
          </a:p>
          <a:p>
            <a:r>
              <a:rPr lang="he-I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התחילו בספרות העדכנית ביותר והתקדמו אחורה בזמן – בין השאר באמצעות הספרות העדכנית 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במידת הצורך יש להסתייע בספרות שנכתבה בשפות אחרות 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השתמשו בתובנות מגישות ואסכולות כדי להבין טוב יותר את הספרות המקצועית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תוך כדי קריאה סמנו פסקאות ועמודים, שתרצו להשתמש בהם בעבודה - אפיינו אותם בצבעים או במספרים כדי לשזור אותם אחר כך בעבודה בהקשר הנכון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מתוך סקירת הספרות הגיעו אל המסגרת המושגית שלכם 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83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מערך המחקר/האסטרטגיה המחקרית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האופן בו אתם מתכוונים לברר האם ההשערה נכונה או לא</a:t>
            </a:r>
          </a:p>
          <a:p>
            <a:r>
              <a:rPr lang="he-IL" dirty="0"/>
              <a:t>ברמה הכללית (בחינת עמדות) וברמה המעשית (ביצוע ראיונות; קריאת ספרי לימוד; ניתוח אתרים)</a:t>
            </a:r>
          </a:p>
          <a:p>
            <a:r>
              <a:rPr lang="he-IL" dirty="0"/>
              <a:t>בררו לעצמכם וכתבו לקוראים מהו המבחן הקריטי שלכם? </a:t>
            </a:r>
          </a:p>
        </p:txBody>
      </p:sp>
    </p:spTree>
    <p:extLst>
      <p:ext uri="{BB962C8B-B14F-4D97-AF65-F5344CB8AC3E}">
        <p14:creationId xmlns:p14="http://schemas.microsoft.com/office/powerpoint/2010/main" val="37207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529</Words>
  <Application>Microsoft Office PowerPoint</Application>
  <PresentationFormat>מסך רחב</PresentationFormat>
  <Paragraphs>75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ערכת נושא Office</vt:lpstr>
      <vt:lpstr>קווים מנחים לכתיבה מחקרית</vt:lpstr>
      <vt:lpstr>הסגנון המחקרי ודרישות אקדמיות בסיסיות  </vt:lpstr>
      <vt:lpstr>מבנה העבודה</vt:lpstr>
      <vt:lpstr>המבוא</vt:lpstr>
      <vt:lpstr>מטרת המחקר ושאלת המחקר</vt:lpstr>
      <vt:lpstr>עוד קצת על שאלת מחקר וקצת דוגמאות</vt:lpstr>
      <vt:lpstr>השערת המחקר</vt:lpstr>
      <vt:lpstr>סקירת הספרות והשימוש בה </vt:lpstr>
      <vt:lpstr>מערך המחקר/האסטרטגיה המחקרית</vt:lpstr>
      <vt:lpstr>רקע אמפירי/היסטורי</vt:lpstr>
      <vt:lpstr>הפרק האמפירי </vt:lpstr>
      <vt:lpstr>דיון וסיכום</vt:lpstr>
      <vt:lpstr>תהליך הכנת העבודה</vt:lpstr>
      <vt:lpstr>בהצלחה בהמשך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owner</dc:creator>
  <cp:lastModifiedBy>owner</cp:lastModifiedBy>
  <cp:revision>21</cp:revision>
  <dcterms:created xsi:type="dcterms:W3CDTF">2019-10-02T04:18:21Z</dcterms:created>
  <dcterms:modified xsi:type="dcterms:W3CDTF">2019-10-02T18:36:18Z</dcterms:modified>
</cp:coreProperties>
</file>