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45" d="100"/>
          <a:sy n="45" d="100"/>
        </p:scale>
        <p:origin x="30" y="1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5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3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21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2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0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3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65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64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F508-D7D0-41A0-A9B4-9DE99AA738B1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2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F508-D7D0-41A0-A9B4-9DE99AA738B1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FBB88-791E-4A52-9819-E7508F69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05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Mr. Amir </a:t>
            </a:r>
            <a:r>
              <a:rPr lang="en-US" b="1" dirty="0" err="1" smtClean="0"/>
              <a:t>Sagi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0" t="10792" r="20869"/>
          <a:stretch/>
        </p:blipFill>
        <p:spPr>
          <a:xfrm>
            <a:off x="0" y="0"/>
            <a:ext cx="2420015" cy="1928061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55813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3" y="2293186"/>
            <a:ext cx="1404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Professional 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392" y="2055813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82392" y="2082755"/>
            <a:ext cx="86776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Current position- </a:t>
            </a:r>
            <a:r>
              <a:rPr lang="en-US" b="1" dirty="0" smtClean="0"/>
              <a:t>Political chief </a:t>
            </a:r>
            <a:r>
              <a:rPr lang="en-US" b="1" dirty="0" smtClean="0"/>
              <a:t>of staff of the deputy </a:t>
            </a:r>
            <a:r>
              <a:rPr lang="en-US" b="1" dirty="0" smtClean="0"/>
              <a:t>minister of foreign affairs (2018-19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392" y="2492131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82392" y="2519073"/>
            <a:ext cx="7860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Previous position abroad- Deputy of the general consul - New York (2014-2018)  </a:t>
            </a:r>
            <a:endParaRPr lang="en-US" b="1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391" y="2939517"/>
            <a:ext cx="8803387" cy="159237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78262" y="3023823"/>
            <a:ext cx="880338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Additional Staff Positions</a:t>
            </a:r>
            <a:r>
              <a:rPr lang="en-US" sz="1600" b="1" dirty="0" smtClean="0"/>
              <a:t>- </a:t>
            </a:r>
            <a:r>
              <a:rPr lang="en-US" sz="1600" b="1" dirty="0" smtClean="0"/>
              <a:t>Director of activity in </a:t>
            </a:r>
            <a:r>
              <a:rPr lang="en-US" sz="1600" b="1" dirty="0" smtClean="0"/>
              <a:t>civil society, deputy director of weapon control department, deputy director of internet and information department, Northeast Asia </a:t>
            </a:r>
            <a:r>
              <a:rPr lang="en-US" sz="1600" b="1" dirty="0" smtClean="0"/>
              <a:t>department - </a:t>
            </a:r>
            <a:r>
              <a:rPr lang="en-US" sz="1600" b="1" dirty="0" smtClean="0"/>
              <a:t>China, Mongolia and Korea.</a:t>
            </a:r>
          </a:p>
          <a:p>
            <a:r>
              <a:rPr lang="en-US" sz="1600" b="1" dirty="0" smtClean="0"/>
              <a:t>Additional abroad positions- Deputy </a:t>
            </a:r>
            <a:r>
              <a:rPr lang="en-US" sz="1600" b="1" dirty="0"/>
              <a:t>a</a:t>
            </a:r>
            <a:r>
              <a:rPr lang="en-US" sz="1600" b="1" dirty="0" smtClean="0"/>
              <a:t>mbassador in Lisbon, Portugal. (2006-2010)</a:t>
            </a:r>
          </a:p>
          <a:p>
            <a:r>
              <a:rPr lang="en-US" sz="1600" b="1" dirty="0" smtClean="0"/>
              <a:t>Spokesperson and director of the public diplomacy department in Beijing, China. (1999-2003) </a:t>
            </a:r>
          </a:p>
          <a:p>
            <a:r>
              <a:rPr lang="en-US" sz="1600" b="1" dirty="0" smtClean="0"/>
              <a:t>        </a:t>
            </a:r>
            <a:endParaRPr lang="en-US" sz="1600" b="1" dirty="0"/>
          </a:p>
        </p:txBody>
      </p:sp>
      <p:pic>
        <p:nvPicPr>
          <p:cNvPr id="1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46170"/>
            <a:ext cx="1579669" cy="134123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2723" y="4892841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Academic 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17" name="תמונה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2390" y="4651980"/>
            <a:ext cx="8803387" cy="39627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678262" y="4682210"/>
            <a:ext cx="8302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 in East Asia studies and general studies from the Hebrew </a:t>
            </a:r>
            <a:r>
              <a:rPr lang="en-US" b="1" dirty="0" smtClean="0"/>
              <a:t>University of Jerusalem  </a:t>
            </a:r>
            <a:endParaRPr lang="en-US" b="1" dirty="0"/>
          </a:p>
        </p:txBody>
      </p:sp>
      <p:pic>
        <p:nvPicPr>
          <p:cNvPr id="19" name="תמונה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8780" y="5058597"/>
            <a:ext cx="8803387" cy="63635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78262" y="5056713"/>
            <a:ext cx="8678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Master’s degree in Political Science (diplomatic and Senior Security studies) from the Tel Aviv University</a:t>
            </a:r>
            <a:endParaRPr lang="en-US" b="1" dirty="0"/>
          </a:p>
        </p:txBody>
      </p:sp>
      <p:pic>
        <p:nvPicPr>
          <p:cNvPr id="21" name="תמונה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8263" y="5720023"/>
            <a:ext cx="8803387" cy="689722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678263" y="5744212"/>
            <a:ext cx="8803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State cadet course of the Ministry of Foreign Affairs, Chinese language studies (in China and Taiwan</a:t>
            </a:r>
            <a:r>
              <a:rPr lang="en-US" b="1" dirty="0" smtClean="0"/>
              <a:t>), </a:t>
            </a:r>
            <a:r>
              <a:rPr lang="en-US" b="1" dirty="0" smtClean="0"/>
              <a:t>Business Administration studies in the Jerusalem </a:t>
            </a:r>
            <a:r>
              <a:rPr lang="en-US" b="1" dirty="0" smtClean="0"/>
              <a:t>College </a:t>
            </a:r>
            <a:r>
              <a:rPr lang="en-US" b="1" dirty="0" smtClean="0"/>
              <a:t>of </a:t>
            </a:r>
            <a:r>
              <a:rPr lang="en-US" b="1" dirty="0" smtClean="0"/>
              <a:t>Management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8983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COL </a:t>
            </a:r>
            <a:r>
              <a:rPr lang="en-US" b="1" dirty="0" err="1" smtClean="0"/>
              <a:t>Idan</a:t>
            </a:r>
            <a:r>
              <a:rPr lang="en-US" b="1" dirty="0" smtClean="0"/>
              <a:t> </a:t>
            </a:r>
            <a:r>
              <a:rPr lang="en-US" b="1" dirty="0"/>
              <a:t>K</a:t>
            </a:r>
            <a:r>
              <a:rPr lang="en-US" b="1" dirty="0" smtClean="0"/>
              <a:t>atz </a:t>
            </a:r>
            <a:endParaRPr lang="en-US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57" t="16371" r="16432"/>
          <a:stretch/>
        </p:blipFill>
        <p:spPr>
          <a:xfrm>
            <a:off x="0" y="0"/>
            <a:ext cx="3026229" cy="1997969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2553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2661" y="2340005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Professional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7139" y="1992553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92329" y="2033248"/>
            <a:ext cx="4609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Current position- </a:t>
            </a:r>
            <a:r>
              <a:rPr lang="en-US" b="1" dirty="0" err="1" smtClean="0"/>
              <a:t>Efrayim</a:t>
            </a:r>
            <a:r>
              <a:rPr lang="en-US" b="1" dirty="0" smtClean="0"/>
              <a:t> brigade commander </a:t>
            </a:r>
            <a:endParaRPr lang="en-US" b="1" dirty="0"/>
          </a:p>
        </p:txBody>
      </p:sp>
      <p:pic>
        <p:nvPicPr>
          <p:cNvPr id="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330" y="2465033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94445" y="2488405"/>
            <a:ext cx="420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Previous </a:t>
            </a:r>
            <a:r>
              <a:rPr lang="en-US" b="1" dirty="0" smtClean="0"/>
              <a:t>position- Unit </a:t>
            </a:r>
            <a:r>
              <a:rPr lang="en-US" b="1" dirty="0" smtClean="0"/>
              <a:t>5101 commander </a:t>
            </a:r>
            <a:endParaRPr lang="en-US" b="1" dirty="0"/>
          </a:p>
        </p:txBody>
      </p:sp>
      <p:pic>
        <p:nvPicPr>
          <p:cNvPr id="11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330" y="3611499"/>
            <a:ext cx="8803387" cy="396274"/>
          </a:xfrm>
          <a:prstGeom prst="rect">
            <a:avLst/>
          </a:prstGeom>
        </p:spPr>
      </p:pic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11499"/>
            <a:ext cx="1579669" cy="1341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2661" y="3958951"/>
            <a:ext cx="1316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Academic </a:t>
            </a:r>
          </a:p>
          <a:p>
            <a:r>
              <a:rPr lang="en-US" b="1" dirty="0"/>
              <a:t>B</a:t>
            </a:r>
            <a:r>
              <a:rPr lang="en-US" b="1" dirty="0" smtClean="0"/>
              <a:t>ackground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2329" y="3638441"/>
            <a:ext cx="255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BA- L.L.B in law, the I.D.C</a:t>
            </a:r>
            <a:endParaRPr lang="en-US" b="1" dirty="0"/>
          </a:p>
        </p:txBody>
      </p:sp>
      <p:pic>
        <p:nvPicPr>
          <p:cNvPr id="16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330" y="4034714"/>
            <a:ext cx="8803387" cy="71689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692329" y="4069993"/>
            <a:ext cx="7930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Courses and educational programs- </a:t>
            </a:r>
            <a:r>
              <a:rPr lang="en-US" b="1" dirty="0"/>
              <a:t>S</a:t>
            </a:r>
            <a:r>
              <a:rPr lang="en-US" b="1" dirty="0" smtClean="0"/>
              <a:t>poken Arabic, </a:t>
            </a:r>
            <a:r>
              <a:rPr lang="en-US" b="1" dirty="0"/>
              <a:t>Damascus senior </a:t>
            </a:r>
            <a:r>
              <a:rPr lang="en-US" b="1" dirty="0" smtClean="0"/>
              <a:t>Jurisdiction, </a:t>
            </a:r>
          </a:p>
          <a:p>
            <a:r>
              <a:rPr lang="en-US" b="1" dirty="0" smtClean="0"/>
              <a:t>worthiness of operation </a:t>
            </a:r>
            <a:endParaRPr lang="en-US" b="1" dirty="0"/>
          </a:p>
        </p:txBody>
      </p:sp>
      <p:pic>
        <p:nvPicPr>
          <p:cNvPr id="18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329" y="5287480"/>
            <a:ext cx="8803387" cy="396274"/>
          </a:xfrm>
          <a:prstGeom prst="rect">
            <a:avLst/>
          </a:prstGeom>
        </p:spPr>
      </p:pic>
      <p:pic>
        <p:nvPicPr>
          <p:cNvPr id="19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230445"/>
            <a:ext cx="1579669" cy="1341236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2661" y="5500713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Personal 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692329" y="5300951"/>
            <a:ext cx="492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of birth, city of residence- 1977, </a:t>
            </a:r>
            <a:r>
              <a:rPr lang="en-US" b="1" dirty="0" err="1" smtClean="0"/>
              <a:t>Sde</a:t>
            </a:r>
            <a:r>
              <a:rPr lang="en-US" b="1" dirty="0" smtClean="0"/>
              <a:t> </a:t>
            </a:r>
            <a:r>
              <a:rPr lang="en-US" b="1" dirty="0" err="1" smtClean="0"/>
              <a:t>Nitzan</a:t>
            </a:r>
            <a:r>
              <a:rPr lang="en-US" b="1" dirty="0" smtClean="0"/>
              <a:t>  </a:t>
            </a:r>
            <a:endParaRPr lang="en-US" b="1" dirty="0"/>
          </a:p>
        </p:txBody>
      </p:sp>
      <p:pic>
        <p:nvPicPr>
          <p:cNvPr id="23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329" y="5707545"/>
            <a:ext cx="8803387" cy="39627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692329" y="5734487"/>
            <a:ext cx="4102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Family situation- Married + four children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547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Mr. Amir </a:t>
            </a:r>
            <a:r>
              <a:rPr lang="en-US" b="1" dirty="0" err="1" smtClean="0"/>
              <a:t>Sagi</a:t>
            </a:r>
            <a:endParaRPr lang="en-US" b="1" dirty="0"/>
          </a:p>
        </p:txBody>
      </p:sp>
      <p:pic>
        <p:nvPicPr>
          <p:cNvPr id="4" name="מציין מיקום תוכן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0" t="10792" r="20869"/>
          <a:stretch/>
        </p:blipFill>
        <p:spPr>
          <a:xfrm>
            <a:off x="0" y="0"/>
            <a:ext cx="2420015" cy="1928061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40658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470" y="2293186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Personal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040658"/>
            <a:ext cx="8803387" cy="396274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453828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30627" y="2511290"/>
            <a:ext cx="530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Married to Michal and father to Roy, Noah and </a:t>
            </a:r>
            <a:r>
              <a:rPr lang="en-US" b="1" dirty="0" err="1" smtClean="0"/>
              <a:t>Tomer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30627" y="2076048"/>
            <a:ext cx="658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of </a:t>
            </a:r>
            <a:r>
              <a:rPr lang="en-US" b="1" dirty="0" smtClean="0"/>
              <a:t>birth, city of residence- January, 1968 Israel, </a:t>
            </a:r>
            <a:r>
              <a:rPr lang="en-US" b="1" dirty="0" err="1" smtClean="0"/>
              <a:t>Mevaseret</a:t>
            </a:r>
            <a:r>
              <a:rPr lang="en-US" b="1" dirty="0" smtClean="0"/>
              <a:t> Zion</a:t>
            </a:r>
            <a:endParaRPr lang="en-US" b="1" dirty="0"/>
          </a:p>
        </p:txBody>
      </p:sp>
      <p:pic>
        <p:nvPicPr>
          <p:cNvPr id="12" name="תמונה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884244"/>
            <a:ext cx="8803387" cy="6899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30627" y="2927851"/>
            <a:ext cx="8767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Hobbies- Loves traveling in Israel and around the world, reading, watching cinema, solving logic puzzles and trivia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3784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230" y="346075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Mr. </a:t>
            </a:r>
            <a:r>
              <a:rPr lang="en-US" b="1" dirty="0"/>
              <a:t>U</a:t>
            </a:r>
            <a:r>
              <a:rPr lang="en-US" b="1" dirty="0" smtClean="0"/>
              <a:t>di Shiloh </a:t>
            </a:r>
            <a:endParaRPr lang="en-US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59" r="9953"/>
          <a:stretch/>
        </p:blipFill>
        <p:spPr>
          <a:xfrm>
            <a:off x="-342900" y="0"/>
            <a:ext cx="3183355" cy="2038724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40658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7569" y="2256270"/>
            <a:ext cx="13512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</a:t>
            </a:r>
            <a:r>
              <a:rPr lang="en-US" b="1" dirty="0" smtClean="0"/>
              <a:t>rofessional</a:t>
            </a:r>
            <a:endParaRPr lang="en-US" b="1" dirty="0"/>
          </a:p>
          <a:p>
            <a:r>
              <a:rPr lang="en-US" b="1" dirty="0" smtClean="0"/>
              <a:t>Background</a:t>
            </a:r>
            <a:endParaRPr lang="en-US" b="1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040658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07238" y="2054129"/>
            <a:ext cx="5544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Current position- Head of the Samaria Desk </a:t>
            </a:r>
            <a:r>
              <a:rPr lang="en-US" b="1" dirty="0" smtClean="0"/>
              <a:t>Department</a:t>
            </a:r>
            <a:endParaRPr lang="en-US" b="1" dirty="0"/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463101"/>
            <a:ext cx="8803387" cy="68115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94305" y="2497922"/>
            <a:ext cx="8790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Previous </a:t>
            </a:r>
            <a:r>
              <a:rPr lang="en-US" b="1" dirty="0" smtClean="0"/>
              <a:t>position- Different </a:t>
            </a:r>
            <a:r>
              <a:rPr lang="en-US" b="1" dirty="0" smtClean="0"/>
              <a:t>management positions, </a:t>
            </a:r>
            <a:r>
              <a:rPr lang="en-US" b="1" dirty="0" smtClean="0"/>
              <a:t>the majority in </a:t>
            </a:r>
            <a:r>
              <a:rPr lang="en-US" b="1" dirty="0" smtClean="0"/>
              <a:t>the operative counterterrorism desk </a:t>
            </a:r>
            <a:r>
              <a:rPr lang="en-US" b="1" dirty="0" smtClean="0"/>
              <a:t>division</a:t>
            </a:r>
            <a:r>
              <a:rPr lang="en-US" b="1" dirty="0" smtClean="0"/>
              <a:t>  </a:t>
            </a:r>
            <a:endParaRPr lang="en-US" b="1" dirty="0"/>
          </a:p>
        </p:txBody>
      </p:sp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696859"/>
            <a:ext cx="1579669" cy="1341236"/>
          </a:xfrm>
          <a:prstGeom prst="rect">
            <a:avLst/>
          </a:prstGeom>
        </p:spPr>
      </p:pic>
      <p:pic>
        <p:nvPicPr>
          <p:cNvPr id="14" name="תמונה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1372" y="3711854"/>
            <a:ext cx="8803387" cy="39627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48" y="3909991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Academic 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707238" y="3754201"/>
            <a:ext cx="7206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BA- </a:t>
            </a:r>
            <a:r>
              <a:rPr lang="en-US" b="1" dirty="0"/>
              <a:t>I</a:t>
            </a:r>
            <a:r>
              <a:rPr lang="en-US" b="1" dirty="0" smtClean="0"/>
              <a:t>n </a:t>
            </a:r>
            <a:r>
              <a:rPr lang="en-US" b="1" dirty="0" smtClean="0"/>
              <a:t>Humanities (Talmud) in </a:t>
            </a:r>
            <a:r>
              <a:rPr lang="en-US" b="1" dirty="0" smtClean="0"/>
              <a:t>Bar-</a:t>
            </a:r>
            <a:r>
              <a:rPr lang="en-US" b="1" dirty="0" err="1" smtClean="0"/>
              <a:t>llan</a:t>
            </a:r>
            <a:r>
              <a:rPr lang="en-US" b="1" dirty="0" smtClean="0"/>
              <a:t> </a:t>
            </a:r>
            <a:r>
              <a:rPr lang="en-US" b="1" dirty="0"/>
              <a:t>U</a:t>
            </a:r>
            <a:r>
              <a:rPr lang="en-US" b="1" dirty="0" smtClean="0"/>
              <a:t>niversity (graduated with honors)</a:t>
            </a:r>
            <a:endParaRPr lang="en-US" b="1" dirty="0"/>
          </a:p>
        </p:txBody>
      </p:sp>
      <p:pic>
        <p:nvPicPr>
          <p:cNvPr id="17" name="תמונה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1371" y="4160048"/>
            <a:ext cx="8803387" cy="39627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07238" y="4186990"/>
            <a:ext cx="724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Master’s degree- Senior Management course (approximately two months)</a:t>
            </a:r>
            <a:endParaRPr lang="en-US" b="1" dirty="0"/>
          </a:p>
        </p:txBody>
      </p:sp>
      <p:pic>
        <p:nvPicPr>
          <p:cNvPr id="19" name="תמונה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7838" y="4608242"/>
            <a:ext cx="8803387" cy="39627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64951" y="4641782"/>
            <a:ext cx="6235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Courses and educational programs- Junior management course </a:t>
            </a:r>
            <a:endParaRPr lang="en-US" b="1" dirty="0"/>
          </a:p>
        </p:txBody>
      </p:sp>
      <p:pic>
        <p:nvPicPr>
          <p:cNvPr id="21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353060"/>
            <a:ext cx="1579669" cy="134123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80648" y="5590674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Personal 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23" name="תמונה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2253" y="5325654"/>
            <a:ext cx="8803387" cy="39627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651007" y="5374367"/>
            <a:ext cx="4650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of birth, </a:t>
            </a:r>
            <a:r>
              <a:rPr lang="en-US" b="1" dirty="0" smtClean="0"/>
              <a:t>city of residence- </a:t>
            </a:r>
            <a:r>
              <a:rPr lang="en-US" b="1" dirty="0" smtClean="0"/>
              <a:t>Born 1976, </a:t>
            </a:r>
            <a:r>
              <a:rPr lang="en-US" b="1" dirty="0" err="1" smtClean="0"/>
              <a:t>Lod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25" name="תמונה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0316" y="5797974"/>
            <a:ext cx="8803387" cy="39627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651007" y="5805392"/>
            <a:ext cx="7841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Family situation- Married to Tamar, father to five (</a:t>
            </a:r>
            <a:r>
              <a:rPr lang="en-US" b="1" dirty="0" err="1" smtClean="0"/>
              <a:t>Adi</a:t>
            </a:r>
            <a:r>
              <a:rPr lang="en-US" b="1" dirty="0" smtClean="0"/>
              <a:t>, Ori, </a:t>
            </a:r>
            <a:r>
              <a:rPr lang="en-US" b="1" dirty="0" err="1" smtClean="0"/>
              <a:t>Itai</a:t>
            </a:r>
            <a:r>
              <a:rPr lang="en-US" b="1" dirty="0" smtClean="0"/>
              <a:t>, Noam, and Yael) </a:t>
            </a:r>
            <a:endParaRPr lang="en-US" b="1" dirty="0"/>
          </a:p>
        </p:txBody>
      </p:sp>
      <p:pic>
        <p:nvPicPr>
          <p:cNvPr id="27" name="תמונה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0316" y="6237004"/>
            <a:ext cx="8803387" cy="63716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641399" y="6217480"/>
            <a:ext cx="8748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Hobbies- Traveling in Israel and around the world, sports (mainly running and </a:t>
            </a:r>
            <a:r>
              <a:rPr lang="en-US" b="1" dirty="0" err="1" smtClean="0"/>
              <a:t>Enduro</a:t>
            </a:r>
            <a:r>
              <a:rPr lang="en-US" b="1" dirty="0" smtClean="0"/>
              <a:t> riding), </a:t>
            </a:r>
            <a:r>
              <a:rPr lang="en-US" b="1" dirty="0" smtClean="0"/>
              <a:t>reading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2790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Mrs. Heli </a:t>
            </a:r>
            <a:r>
              <a:rPr lang="en-US" b="1" dirty="0" err="1" smtClean="0"/>
              <a:t>Kontente</a:t>
            </a:r>
            <a:endParaRPr lang="en-US" b="1" dirty="0"/>
          </a:p>
        </p:txBody>
      </p:sp>
      <p:pic>
        <p:nvPicPr>
          <p:cNvPr id="4" name="מציין מיקום תוכן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34199"/>
            <a:ext cx="1579669" cy="1341236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0"/>
          <a:stretch/>
        </p:blipFill>
        <p:spPr>
          <a:xfrm>
            <a:off x="-1" y="-12373"/>
            <a:ext cx="2604957" cy="19917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470" y="2171955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Professional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1934199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56063" y="1989616"/>
            <a:ext cx="6491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Current position- Central district manager in Israel </a:t>
            </a:r>
            <a:r>
              <a:rPr lang="en-US" b="1" dirty="0"/>
              <a:t>L</a:t>
            </a:r>
            <a:r>
              <a:rPr lang="en-US" b="1" dirty="0" smtClean="0"/>
              <a:t>and Authority</a:t>
            </a:r>
            <a:endParaRPr lang="en-US" b="1" dirty="0"/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383630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30626" y="2435254"/>
            <a:ext cx="662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Previous position- Tel Aviv district manager in Israel Land Authority </a:t>
            </a:r>
            <a:endParaRPr lang="en-US" b="1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4057" y="2804586"/>
            <a:ext cx="8803387" cy="3962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52803" y="2859090"/>
            <a:ext cx="6725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Previous position- Central district transactions department manager </a:t>
            </a:r>
            <a:endParaRPr lang="en-US" b="1" dirty="0"/>
          </a:p>
        </p:txBody>
      </p:sp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22637"/>
            <a:ext cx="1579669" cy="1341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4389" y="3776341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Academic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15" name="תמונה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5538" y="3510970"/>
            <a:ext cx="8803387" cy="51739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725786" y="3576044"/>
            <a:ext cx="8771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Bachelor’s Degree- BA in Social Sciences and Humanities on behalf of Beit </a:t>
            </a:r>
            <a:r>
              <a:rPr lang="en-US" b="1" dirty="0" err="1" smtClean="0"/>
              <a:t>Berel</a:t>
            </a:r>
            <a:r>
              <a:rPr lang="en-US" b="1" dirty="0" smtClean="0"/>
              <a:t> College</a:t>
            </a:r>
            <a:endParaRPr lang="en-US" b="1" dirty="0"/>
          </a:p>
        </p:txBody>
      </p:sp>
      <p:pic>
        <p:nvPicPr>
          <p:cNvPr id="17" name="מציין מיקום תוכן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17577"/>
            <a:ext cx="1579669" cy="134123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7470" y="5429735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Personal 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19" name="תמונה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4057" y="5117577"/>
            <a:ext cx="8803387" cy="39627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77649" y="5166338"/>
            <a:ext cx="5338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of birth, place of residence- 1969, </a:t>
            </a:r>
            <a:r>
              <a:rPr lang="en-US" b="1" dirty="0" err="1" smtClean="0"/>
              <a:t>Rishon</a:t>
            </a:r>
            <a:r>
              <a:rPr lang="en-US" b="1" dirty="0" smtClean="0"/>
              <a:t> </a:t>
            </a:r>
            <a:r>
              <a:rPr lang="en-US" b="1" dirty="0" err="1" smtClean="0"/>
              <a:t>Letzion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21" name="תמונה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2713" y="5582479"/>
            <a:ext cx="8803387" cy="39627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694305" y="5633875"/>
            <a:ext cx="376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Family situation- Married + 3 children</a:t>
            </a:r>
            <a:endParaRPr lang="en-US" b="1" dirty="0"/>
          </a:p>
        </p:txBody>
      </p:sp>
      <p:pic>
        <p:nvPicPr>
          <p:cNvPr id="23" name="תמונה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4057" y="6073648"/>
            <a:ext cx="8803387" cy="39627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718797" y="6110788"/>
            <a:ext cx="3667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Hobbies- Sports, reading and baking </a:t>
            </a:r>
            <a:endParaRPr lang="en-US" b="1" dirty="0"/>
          </a:p>
        </p:txBody>
      </p:sp>
      <p:sp>
        <p:nvSpPr>
          <p:cNvPr id="26" name="מלבן 10"/>
          <p:cNvSpPr/>
          <p:nvPr/>
        </p:nvSpPr>
        <p:spPr>
          <a:xfrm>
            <a:off x="1689441" y="4205150"/>
            <a:ext cx="8758003" cy="38300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154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Commander Moshe </a:t>
            </a:r>
            <a:r>
              <a:rPr lang="en-US" b="1" dirty="0" err="1" smtClean="0"/>
              <a:t>Edri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1" r="7441"/>
          <a:stretch/>
        </p:blipFill>
        <p:spPr>
          <a:xfrm>
            <a:off x="-1" y="0"/>
            <a:ext cx="3133920" cy="2029782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19536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470" y="2250942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Professional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019536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0626" y="2066276"/>
            <a:ext cx="6373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Current position- Head of the Israeli police sabotage department </a:t>
            </a:r>
            <a:endParaRPr lang="en-US" b="1" dirty="0"/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481182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05519" y="2528228"/>
            <a:ext cx="7251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Previous position- Deputy head of the Israeli police sabotage department 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4" y="2954674"/>
            <a:ext cx="8803387" cy="3962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94304" y="2998476"/>
            <a:ext cx="783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Previous position- Head of training and operations section, sabotage department </a:t>
            </a:r>
            <a:endParaRPr lang="en-US" b="1" dirty="0"/>
          </a:p>
        </p:txBody>
      </p:sp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3494491"/>
            <a:ext cx="1579669" cy="1341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1094" y="3708224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Academic 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15" name="תמונה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5519" y="3547584"/>
            <a:ext cx="8803387" cy="39627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730626" y="3574526"/>
            <a:ext cx="3289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BA- The Middle </a:t>
            </a:r>
            <a:r>
              <a:rPr lang="en-US" b="1" dirty="0"/>
              <a:t>E</a:t>
            </a:r>
            <a:r>
              <a:rPr lang="en-US" b="1" dirty="0" smtClean="0"/>
              <a:t>ast and history </a:t>
            </a:r>
            <a:endParaRPr lang="en-US" b="1" dirty="0"/>
          </a:p>
        </p:txBody>
      </p:sp>
      <p:pic>
        <p:nvPicPr>
          <p:cNvPr id="17" name="מציין מיקום תוכן 16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694304" y="4009230"/>
            <a:ext cx="8803387" cy="39627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30626" y="4022701"/>
            <a:ext cx="6933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Teaching diploma on behalf of The </a:t>
            </a:r>
            <a:r>
              <a:rPr lang="en-US" b="1" dirty="0" err="1" smtClean="0"/>
              <a:t>Kerem</a:t>
            </a:r>
            <a:r>
              <a:rPr lang="en-US" b="1" dirty="0" smtClean="0"/>
              <a:t> Institute for Teacher Training</a:t>
            </a:r>
            <a:endParaRPr lang="en-US" b="1" dirty="0"/>
          </a:p>
        </p:txBody>
      </p:sp>
      <p:pic>
        <p:nvPicPr>
          <p:cNvPr id="1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3" y="4459248"/>
            <a:ext cx="8803387" cy="76545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94302" y="4538281"/>
            <a:ext cx="8803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Courses and educational programs- </a:t>
            </a:r>
            <a:r>
              <a:rPr lang="en-US" b="1" dirty="0" err="1" smtClean="0"/>
              <a:t>Pum</a:t>
            </a:r>
            <a:r>
              <a:rPr lang="en-US" b="1" dirty="0" smtClean="0"/>
              <a:t> Israeli Police course, </a:t>
            </a:r>
            <a:r>
              <a:rPr lang="en-US" b="1" dirty="0" smtClean="0">
                <a:cs typeface="David" panose="020E0502060401010101" pitchFamily="34" charset="-79"/>
              </a:rPr>
              <a:t>Israel police Israeli commanders course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dirty="0"/>
          </a:p>
        </p:txBody>
      </p:sp>
      <p:pic>
        <p:nvPicPr>
          <p:cNvPr id="21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378" y="5311212"/>
            <a:ext cx="1579669" cy="134123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8250" y="5445695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Personal 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24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7919" y="5311212"/>
            <a:ext cx="8803387" cy="396274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643499" y="5339040"/>
            <a:ext cx="5161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of birth, city of residence- 1967, </a:t>
            </a:r>
            <a:r>
              <a:rPr lang="en-US" b="1" dirty="0" err="1" smtClean="0"/>
              <a:t>Tzur</a:t>
            </a:r>
            <a:r>
              <a:rPr lang="en-US" b="1" dirty="0" smtClean="0"/>
              <a:t> Hadassah </a:t>
            </a:r>
            <a:endParaRPr lang="en-US" b="1" dirty="0"/>
          </a:p>
        </p:txBody>
      </p:sp>
      <p:pic>
        <p:nvPicPr>
          <p:cNvPr id="26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3499" y="5743102"/>
            <a:ext cx="8803387" cy="39627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633450" y="5780414"/>
            <a:ext cx="540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Family situation- Married and father to three children  </a:t>
            </a:r>
            <a:endParaRPr lang="en-US" b="1" dirty="0"/>
          </a:p>
        </p:txBody>
      </p:sp>
      <p:pic>
        <p:nvPicPr>
          <p:cNvPr id="28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7918" y="6186468"/>
            <a:ext cx="8803387" cy="39627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633450" y="6197066"/>
            <a:ext cx="6928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Hobbies- Riding on dirt bikes, history with an emphasis on World War II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4171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Mrs. Nitza </a:t>
            </a:r>
            <a:r>
              <a:rPr lang="en-US" b="1" dirty="0"/>
              <a:t>R</a:t>
            </a:r>
            <a:r>
              <a:rPr lang="en-US" b="1" dirty="0" smtClean="0"/>
              <a:t>ogozinski</a:t>
            </a:r>
            <a:endParaRPr lang="en-US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33" t="22110" r="24070"/>
          <a:stretch/>
        </p:blipFill>
        <p:spPr>
          <a:xfrm>
            <a:off x="-17023" y="0"/>
            <a:ext cx="3276028" cy="2003744"/>
          </a:xfrm>
          <a:prstGeom prst="rect">
            <a:avLst/>
          </a:prstGeom>
        </p:spPr>
      </p:pic>
      <p:pic>
        <p:nvPicPr>
          <p:cNvPr id="7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2553"/>
            <a:ext cx="1579669" cy="13412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7470" y="2267477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Professional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5519" y="1998412"/>
            <a:ext cx="8803387" cy="39627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93929" y="2010574"/>
            <a:ext cx="8869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Current position-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Electrical company reviewer and ombudsman (deputy general manager)</a:t>
            </a:r>
            <a:endParaRPr lang="en-US" b="1" dirty="0"/>
          </a:p>
        </p:txBody>
      </p:sp>
      <p:pic>
        <p:nvPicPr>
          <p:cNvPr id="12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407083"/>
            <a:ext cx="8803387" cy="39627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05519" y="2434025"/>
            <a:ext cx="12175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Previous position-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“members of the veteran pension fund” and sister company,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b="1" dirty="0"/>
              <a:t>Opal Technologies Ltd</a:t>
            </a:r>
            <a:r>
              <a:rPr lang="en-US" b="1" dirty="0" smtClean="0"/>
              <a:t>.- </a:t>
            </a:r>
            <a:r>
              <a:rPr lang="en-US" b="1" dirty="0"/>
              <a:t>Primary internal critic</a:t>
            </a:r>
          </a:p>
        </p:txBody>
      </p:sp>
      <p:pic>
        <p:nvPicPr>
          <p:cNvPr id="14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861965"/>
            <a:ext cx="8803387" cy="68122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693929" y="2885725"/>
            <a:ext cx="9357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Previous position- “Koala”, an experiential and development center for parents and children- project manager and owners </a:t>
            </a:r>
            <a:endParaRPr lang="en-US" b="1" dirty="0"/>
          </a:p>
        </p:txBody>
      </p:sp>
      <p:pic>
        <p:nvPicPr>
          <p:cNvPr id="16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04230"/>
            <a:ext cx="1579669" cy="134123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4264" y="3877166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Academic 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18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3933" y="3621068"/>
            <a:ext cx="8803387" cy="39627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705519" y="3642117"/>
            <a:ext cx="5412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 in Business administration, majoring in accounting  </a:t>
            </a:r>
            <a:endParaRPr lang="en-US" b="1" dirty="0"/>
          </a:p>
        </p:txBody>
      </p:sp>
      <p:pic>
        <p:nvPicPr>
          <p:cNvPr id="20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3932" y="4049009"/>
            <a:ext cx="8803387" cy="39627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705519" y="4062480"/>
            <a:ext cx="349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Master’s degree in accounting law </a:t>
            </a:r>
            <a:endParaRPr lang="en-US" b="1" dirty="0"/>
          </a:p>
        </p:txBody>
      </p:sp>
      <p:pic>
        <p:nvPicPr>
          <p:cNvPr id="22" name="מציין מיקום תוכן 16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693931" y="4501826"/>
            <a:ext cx="8803387" cy="95706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705519" y="4535558"/>
            <a:ext cx="62546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Advanced directors course- Tel Aviv University (</a:t>
            </a:r>
            <a:r>
              <a:rPr lang="en-US" b="1" dirty="0" err="1" smtClean="0"/>
              <a:t>Lahav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Management courses- Tel Aviv University (</a:t>
            </a:r>
            <a:r>
              <a:rPr lang="en-US" b="1" dirty="0" err="1" smtClean="0"/>
              <a:t>Lahav</a:t>
            </a:r>
            <a:r>
              <a:rPr lang="en-US" b="1" dirty="0" smtClean="0"/>
              <a:t>)</a:t>
            </a:r>
          </a:p>
          <a:p>
            <a:r>
              <a:rPr lang="en-US" b="1" dirty="0"/>
              <a:t>B</a:t>
            </a:r>
            <a:r>
              <a:rPr lang="en-US" b="1" dirty="0" smtClean="0"/>
              <a:t>usiness real estate diploma studies- Tel Aviv University (</a:t>
            </a:r>
            <a:r>
              <a:rPr lang="en-US" b="1" dirty="0" err="1" smtClean="0"/>
              <a:t>Lahav</a:t>
            </a:r>
            <a:r>
              <a:rPr lang="en-US" b="1" dirty="0" smtClean="0"/>
              <a:t>)</a:t>
            </a:r>
            <a:endParaRPr lang="en-US" b="1" dirty="0"/>
          </a:p>
        </p:txBody>
      </p:sp>
      <p:pic>
        <p:nvPicPr>
          <p:cNvPr id="24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516764"/>
            <a:ext cx="1579669" cy="134123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14264" y="5775158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Personal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26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3930" y="5560950"/>
            <a:ext cx="8803387" cy="39627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693930" y="5590492"/>
            <a:ext cx="5128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of birth, city of residence- 1973, </a:t>
            </a:r>
            <a:r>
              <a:rPr lang="en-US" b="1" dirty="0" err="1" smtClean="0"/>
              <a:t>Rishon</a:t>
            </a:r>
            <a:r>
              <a:rPr lang="en-US" b="1" dirty="0" smtClean="0"/>
              <a:t> </a:t>
            </a:r>
            <a:r>
              <a:rPr lang="en-US" b="1" dirty="0" err="1" smtClean="0"/>
              <a:t>Letzion</a:t>
            </a:r>
            <a:endParaRPr lang="en-US" b="1" dirty="0"/>
          </a:p>
        </p:txBody>
      </p:sp>
      <p:pic>
        <p:nvPicPr>
          <p:cNvPr id="28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3929" y="6003019"/>
            <a:ext cx="8803387" cy="39627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705519" y="6034725"/>
            <a:ext cx="2941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Family situation- Married + 3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63370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COL </a:t>
            </a:r>
            <a:r>
              <a:rPr lang="en-US" b="1" dirty="0" err="1" smtClean="0"/>
              <a:t>Avi</a:t>
            </a:r>
            <a:r>
              <a:rPr lang="en-US" b="1" dirty="0" smtClean="0"/>
              <a:t> </a:t>
            </a:r>
            <a:r>
              <a:rPr lang="en-US" b="1" dirty="0" err="1"/>
              <a:t>K</a:t>
            </a:r>
            <a:r>
              <a:rPr lang="en-US" b="1" dirty="0" err="1" smtClean="0"/>
              <a:t>einan</a:t>
            </a:r>
            <a:endParaRPr lang="en-US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1" t="12531" r="7431"/>
          <a:stretch/>
        </p:blipFill>
        <p:spPr>
          <a:xfrm>
            <a:off x="-1" y="-1"/>
            <a:ext cx="2919982" cy="1981749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2553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470" y="2253916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Professional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7139" y="1992553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07481" y="2006024"/>
            <a:ext cx="8731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Current position- Northern command Intelligence officer ranking as a </a:t>
            </a:r>
            <a:r>
              <a:rPr lang="en-US" b="1" dirty="0"/>
              <a:t>lieutenant colonel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en-US" b="1" dirty="0"/>
          </a:p>
        </p:txBody>
      </p:sp>
      <p:pic>
        <p:nvPicPr>
          <p:cNvPr id="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423234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94306" y="2450176"/>
            <a:ext cx="8160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Previous position- Head of filed intelligence department in the IDF- in colonel rank   </a:t>
            </a:r>
            <a:endParaRPr lang="en-US" b="1" dirty="0"/>
          </a:p>
        </p:txBody>
      </p:sp>
      <p:pic>
        <p:nvPicPr>
          <p:cNvPr id="11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888119"/>
            <a:ext cx="8803387" cy="3962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94304" y="2919931"/>
            <a:ext cx="9316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Previous position- Intelligence officer</a:t>
            </a:r>
            <a:r>
              <a:rPr lang="en-US" b="1" dirty="0">
                <a:cs typeface="David" panose="020E0502060401010101" pitchFamily="34" charset="-79"/>
              </a:rPr>
              <a:t> </a:t>
            </a:r>
            <a:r>
              <a:rPr lang="en-US" b="1" dirty="0" smtClean="0">
                <a:cs typeface="David" panose="020E0502060401010101" pitchFamily="34" charset="-79"/>
              </a:rPr>
              <a:t>36</a:t>
            </a:r>
            <a:r>
              <a:rPr lang="en-US" b="1" baseline="30000" dirty="0" smtClean="0">
                <a:cs typeface="David" panose="020E0502060401010101" pitchFamily="34" charset="-79"/>
              </a:rPr>
              <a:t>th</a:t>
            </a:r>
            <a:r>
              <a:rPr lang="en-US" b="1" dirty="0">
                <a:cs typeface="David" panose="020E0502060401010101" pitchFamily="34" charset="-79"/>
              </a:rPr>
              <a:t> </a:t>
            </a:r>
            <a:r>
              <a:rPr lang="en-US" b="1" dirty="0" smtClean="0">
                <a:cs typeface="David" panose="020E0502060401010101" pitchFamily="34" charset="-79"/>
              </a:rPr>
              <a:t>division Ramat </a:t>
            </a:r>
            <a:r>
              <a:rPr lang="en-US" b="1" dirty="0" err="1" smtClean="0">
                <a:cs typeface="David" panose="020E0502060401010101" pitchFamily="34" charset="-79"/>
              </a:rPr>
              <a:t>HaGolan</a:t>
            </a:r>
            <a:r>
              <a:rPr lang="en-US" b="1" dirty="0">
                <a:cs typeface="David" panose="020E0502060401010101" pitchFamily="34" charset="-79"/>
              </a:rPr>
              <a:t> </a:t>
            </a:r>
            <a:r>
              <a:rPr lang="en-US" b="1" dirty="0" smtClean="0">
                <a:cs typeface="David" panose="020E0502060401010101" pitchFamily="34" charset="-79"/>
              </a:rPr>
              <a:t>ranking as a COL</a:t>
            </a:r>
            <a:endParaRPr lang="en-US" b="1" dirty="0"/>
          </a:p>
        </p:txBody>
      </p:sp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95152"/>
            <a:ext cx="1579669" cy="1341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7469" y="3942604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Academic 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15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3585548"/>
            <a:ext cx="8803387" cy="71373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694304" y="3637111"/>
            <a:ext cx="8803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BA in humanities from the university of Ben Gurion, graduate of the faculty of law at the academic college  </a:t>
            </a:r>
            <a:endParaRPr lang="en-US" b="1" dirty="0"/>
          </a:p>
        </p:txBody>
      </p:sp>
      <p:pic>
        <p:nvPicPr>
          <p:cNvPr id="1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4335005"/>
            <a:ext cx="8803387" cy="39627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694304" y="4361947"/>
            <a:ext cx="543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Master’s degree in law on behalf of Bar </a:t>
            </a:r>
            <a:r>
              <a:rPr lang="en-US" b="1" dirty="0" err="1" smtClean="0"/>
              <a:t>llan</a:t>
            </a:r>
            <a:r>
              <a:rPr lang="en-US" b="1" dirty="0" smtClean="0"/>
              <a:t> university  </a:t>
            </a:r>
            <a:endParaRPr lang="en-US" b="1" dirty="0"/>
          </a:p>
        </p:txBody>
      </p:sp>
      <p:pic>
        <p:nvPicPr>
          <p:cNvPr id="1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4809784"/>
            <a:ext cx="8803387" cy="39627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94303" y="4850197"/>
            <a:ext cx="703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Courses and educational programs- English course in Tel Aviv University </a:t>
            </a:r>
            <a:endParaRPr lang="en-US" b="1" dirty="0"/>
          </a:p>
        </p:txBody>
      </p:sp>
      <p:pic>
        <p:nvPicPr>
          <p:cNvPr id="21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52747"/>
            <a:ext cx="1579669" cy="134123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17469" y="5545203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Personal 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23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4" y="5456810"/>
            <a:ext cx="8803387" cy="39627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694304" y="5470281"/>
            <a:ext cx="53492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of birth, city of residence- </a:t>
            </a:r>
            <a:r>
              <a:rPr lang="en-US" b="1" dirty="0"/>
              <a:t>1973, Ramat </a:t>
            </a:r>
            <a:r>
              <a:rPr lang="en-US" b="1" dirty="0" err="1"/>
              <a:t>HaSharon</a:t>
            </a:r>
            <a:endParaRPr lang="en-US" b="1" dirty="0"/>
          </a:p>
          <a:p>
            <a:endParaRPr lang="en-US" b="1" dirty="0"/>
          </a:p>
        </p:txBody>
      </p:sp>
      <p:pic>
        <p:nvPicPr>
          <p:cNvPr id="25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2" y="5895851"/>
            <a:ext cx="8803387" cy="39627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694303" y="5922793"/>
            <a:ext cx="2941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Family situation- Married + 4</a:t>
            </a:r>
            <a:endParaRPr lang="en-US" b="1" dirty="0"/>
          </a:p>
        </p:txBody>
      </p:sp>
      <p:pic>
        <p:nvPicPr>
          <p:cNvPr id="2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3" y="6329942"/>
            <a:ext cx="8803387" cy="396274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694302" y="6360736"/>
            <a:ext cx="2116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Hobbies- basketball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2500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COL Roman </a:t>
            </a:r>
            <a:r>
              <a:rPr lang="en-US" b="1" dirty="0" err="1" smtClean="0"/>
              <a:t>Guffman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82" t="10295" r="24871" b="11561"/>
          <a:stretch/>
        </p:blipFill>
        <p:spPr>
          <a:xfrm>
            <a:off x="0" y="0"/>
            <a:ext cx="3063848" cy="2025506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2553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3" y="2267477"/>
            <a:ext cx="1404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Professional 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0920" y="2048985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76216" y="2067822"/>
            <a:ext cx="4014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Current position- Brigade 7 commander </a:t>
            </a:r>
            <a:endParaRPr lang="en-US" b="1" dirty="0"/>
          </a:p>
        </p:txBody>
      </p:sp>
      <p:pic>
        <p:nvPicPr>
          <p:cNvPr id="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7139" y="2503134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82392" y="2522531"/>
            <a:ext cx="4571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Previous position- Etzion brigade commander </a:t>
            </a:r>
            <a:endParaRPr lang="en-US" b="1" dirty="0"/>
          </a:p>
        </p:txBody>
      </p:sp>
      <p:pic>
        <p:nvPicPr>
          <p:cNvPr id="11" name="מציין מיקום תוכן 16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694306" y="2951826"/>
            <a:ext cx="8803387" cy="3962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90429" y="2949574"/>
            <a:ext cx="5553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Previous position- </a:t>
            </a:r>
            <a:r>
              <a:rPr lang="en-US" b="1" dirty="0" smtClean="0">
                <a:cs typeface="David" panose="020E0502060401010101" pitchFamily="34" charset="-79"/>
              </a:rPr>
              <a:t>Officer at </a:t>
            </a:r>
            <a:r>
              <a:rPr lang="en-US" b="1" dirty="0" smtClean="0"/>
              <a:t>Operations </a:t>
            </a:r>
            <a:r>
              <a:rPr lang="en-US" b="1" dirty="0"/>
              <a:t>Branch at GHQ</a:t>
            </a:r>
          </a:p>
        </p:txBody>
      </p:sp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709" y="3608713"/>
            <a:ext cx="1579669" cy="1341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0761" y="3874169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Academic 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15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7166" y="3608713"/>
            <a:ext cx="8803387" cy="39627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690429" y="3622184"/>
            <a:ext cx="519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BA- Social studies from the university of Ramat </a:t>
            </a:r>
            <a:r>
              <a:rPr lang="en-US" b="1" dirty="0" err="1" smtClean="0"/>
              <a:t>Gan</a:t>
            </a:r>
            <a:r>
              <a:rPr lang="en-US" b="1" dirty="0" smtClean="0"/>
              <a:t>  </a:t>
            </a:r>
            <a:endParaRPr lang="en-US" b="1" dirty="0"/>
          </a:p>
        </p:txBody>
      </p:sp>
      <p:pic>
        <p:nvPicPr>
          <p:cNvPr id="1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0429" y="5116877"/>
            <a:ext cx="8803387" cy="396274"/>
          </a:xfrm>
          <a:prstGeom prst="rect">
            <a:avLst/>
          </a:prstGeom>
        </p:spPr>
      </p:pic>
      <p:pic>
        <p:nvPicPr>
          <p:cNvPr id="18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711" y="5116877"/>
            <a:ext cx="1579669" cy="134123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85715" y="5376612"/>
            <a:ext cx="1316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Personal </a:t>
            </a:r>
          </a:p>
          <a:p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690429" y="5118928"/>
            <a:ext cx="4466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of birth, city of residence- 1976, Ashdod</a:t>
            </a:r>
            <a:endParaRPr lang="en-US" b="1" dirty="0"/>
          </a:p>
        </p:txBody>
      </p:sp>
      <p:pic>
        <p:nvPicPr>
          <p:cNvPr id="21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7139" y="5586236"/>
            <a:ext cx="8803387" cy="39627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657166" y="5599707"/>
            <a:ext cx="4217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Family situation- Married + three children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9212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COL Guy Goldfarb</a:t>
            </a:r>
            <a:endParaRPr lang="en-US" b="1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9" t="23292" r="24646"/>
          <a:stretch/>
        </p:blipFill>
        <p:spPr>
          <a:xfrm>
            <a:off x="4741" y="-1"/>
            <a:ext cx="2590800" cy="1992551"/>
          </a:xfrm>
          <a:prstGeom prst="rect">
            <a:avLst/>
          </a:prstGeom>
        </p:spPr>
      </p:pic>
      <p:pic>
        <p:nvPicPr>
          <p:cNvPr id="5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2553"/>
            <a:ext cx="1579669" cy="134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470" y="2253916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Professional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7139" y="1992553"/>
            <a:ext cx="8803387" cy="396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97139" y="1992552"/>
            <a:ext cx="3976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Current position- </a:t>
            </a:r>
            <a:r>
              <a:rPr lang="en-US" b="1" dirty="0"/>
              <a:t>F</a:t>
            </a:r>
            <a:r>
              <a:rPr lang="en-US" b="1" dirty="0" smtClean="0"/>
              <a:t>lotilla 3 commander. </a:t>
            </a:r>
            <a:endParaRPr lang="en-US" b="1" dirty="0"/>
          </a:p>
        </p:txBody>
      </p:sp>
      <p:pic>
        <p:nvPicPr>
          <p:cNvPr id="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6" y="2465034"/>
            <a:ext cx="8803387" cy="3962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94306" y="2491977"/>
            <a:ext cx="4490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Previous position- Ashdod base commander.  </a:t>
            </a:r>
            <a:endParaRPr lang="en-US" b="1" dirty="0"/>
          </a:p>
        </p:txBody>
      </p:sp>
      <p:pic>
        <p:nvPicPr>
          <p:cNvPr id="11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2964458"/>
            <a:ext cx="8803387" cy="3962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94305" y="2991401"/>
            <a:ext cx="4803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Pervious position- Flotilla 3 deputy commander. </a:t>
            </a:r>
            <a:endParaRPr lang="en-US" b="1" dirty="0"/>
          </a:p>
        </p:txBody>
      </p:sp>
      <p:pic>
        <p:nvPicPr>
          <p:cNvPr id="13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95152"/>
            <a:ext cx="1579669" cy="1341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7469" y="3874168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Academic 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15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5" y="3595152"/>
            <a:ext cx="8803387" cy="39627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694305" y="3593974"/>
            <a:ext cx="4092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BA- Political Science, University of Haifa. </a:t>
            </a:r>
            <a:endParaRPr lang="en-US" b="1" dirty="0"/>
          </a:p>
        </p:txBody>
      </p:sp>
      <p:pic>
        <p:nvPicPr>
          <p:cNvPr id="17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4" y="4067633"/>
            <a:ext cx="8803387" cy="39627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694304" y="4081104"/>
            <a:ext cx="704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Master’s degree in Business Administration from the university of Haifa. </a:t>
            </a:r>
            <a:endParaRPr lang="en-US" b="1" dirty="0"/>
          </a:p>
        </p:txBody>
      </p:sp>
      <p:pic>
        <p:nvPicPr>
          <p:cNvPr id="19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3" y="4499782"/>
            <a:ext cx="8803387" cy="68108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94303" y="4515818"/>
            <a:ext cx="10497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Courses and educational programs- Damascus-Senior Jurisdiction, sexual harassment </a:t>
            </a:r>
          </a:p>
          <a:p>
            <a:r>
              <a:rPr lang="en-US" b="1" dirty="0" smtClean="0"/>
              <a:t>jurisdiction and brigade commanders course  </a:t>
            </a:r>
          </a:p>
        </p:txBody>
      </p:sp>
      <p:pic>
        <p:nvPicPr>
          <p:cNvPr id="21" name="מציין מיקום תוכן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" y="5215404"/>
            <a:ext cx="1579669" cy="134123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17469" y="5505010"/>
            <a:ext cx="136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Personal</a:t>
            </a:r>
          </a:p>
          <a:p>
            <a:r>
              <a:rPr lang="en-US" b="1" dirty="0" smtClean="0"/>
              <a:t>Background </a:t>
            </a:r>
            <a:endParaRPr lang="en-US" b="1" dirty="0"/>
          </a:p>
        </p:txBody>
      </p:sp>
      <p:pic>
        <p:nvPicPr>
          <p:cNvPr id="23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2" y="5222615"/>
            <a:ext cx="8803387" cy="44219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694302" y="5272780"/>
            <a:ext cx="4294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Year of birth, city of residence- 1975, Haifa </a:t>
            </a:r>
            <a:endParaRPr lang="en-US" b="1" dirty="0"/>
          </a:p>
        </p:txBody>
      </p:sp>
      <p:pic>
        <p:nvPicPr>
          <p:cNvPr id="25" name="מציין מיקום תוכן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301" y="5736204"/>
            <a:ext cx="8803387" cy="39627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694301" y="5782009"/>
            <a:ext cx="4164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Family situation- Married + three children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474953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2056</TotalTime>
  <Words>913</Words>
  <Application>Microsoft Office PowerPoint</Application>
  <PresentationFormat>Widescreen</PresentationFormat>
  <Paragraphs>143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Times New Roman</vt:lpstr>
      <vt:lpstr>ערכת נושא Office</vt:lpstr>
      <vt:lpstr>Mr. Amir Sagi </vt:lpstr>
      <vt:lpstr>Mr. Amir Sagi</vt:lpstr>
      <vt:lpstr>Mr. Udi Shiloh </vt:lpstr>
      <vt:lpstr>Mrs. Heli Kontente</vt:lpstr>
      <vt:lpstr>Commander Moshe Edri </vt:lpstr>
      <vt:lpstr>Mrs. Nitza Rogozinski</vt:lpstr>
      <vt:lpstr>COL Avi Keinan</vt:lpstr>
      <vt:lpstr>COL Roman Guffman </vt:lpstr>
      <vt:lpstr>COL Guy Goldfarb</vt:lpstr>
      <vt:lpstr>COL Idan Katz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Amir Sagi</dc:title>
  <dc:creator>u45210</dc:creator>
  <cp:lastModifiedBy>GOI</cp:lastModifiedBy>
  <cp:revision>188</cp:revision>
  <dcterms:created xsi:type="dcterms:W3CDTF">2019-09-22T08:47:04Z</dcterms:created>
  <dcterms:modified xsi:type="dcterms:W3CDTF">2019-09-26T10:30:09Z</dcterms:modified>
</cp:coreProperties>
</file>