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80" d="100"/>
          <a:sy n="80" d="100"/>
        </p:scale>
        <p:origin x="102" y="7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3841270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02822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248784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977479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048555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52454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825872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985020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48669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181433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D6B4BE42-9E9C-43E9-8B5B-BE9487210A7B}" type="datetimeFigureOut">
              <a:rPr lang="he-IL" smtClean="0"/>
              <a:t>י"א/תשרי/תש"פ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15DA38B4-DB21-4560-9394-AA3EE74E4448}" type="slidenum">
              <a:rPr lang="he-IL" smtClean="0"/>
              <a:t>‹#›</a:t>
            </a:fld>
            <a:endParaRPr lang="he-IL"/>
          </a:p>
        </p:txBody>
      </p:sp>
    </p:spTree>
    <p:extLst>
      <p:ext uri="{BB962C8B-B14F-4D97-AF65-F5344CB8AC3E}">
        <p14:creationId xmlns:p14="http://schemas.microsoft.com/office/powerpoint/2010/main" val="34968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B4BE42-9E9C-43E9-8B5B-BE9487210A7B}" type="datetimeFigureOut">
              <a:rPr lang="he-IL" smtClean="0"/>
              <a:t>י"א/תשרי/תש"פ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DA38B4-DB21-4560-9394-AA3EE74E4448}" type="slidenum">
              <a:rPr lang="he-IL" smtClean="0"/>
              <a:t>‹#›</a:t>
            </a:fld>
            <a:endParaRPr lang="he-IL"/>
          </a:p>
        </p:txBody>
      </p:sp>
    </p:spTree>
    <p:extLst>
      <p:ext uri="{BB962C8B-B14F-4D97-AF65-F5344CB8AC3E}">
        <p14:creationId xmlns:p14="http://schemas.microsoft.com/office/powerpoint/2010/main" val="188392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a:latin typeface="David" panose="020E0502060401010101" pitchFamily="34" charset="-79"/>
                <a:cs typeface="David" panose="020E0502060401010101" pitchFamily="34" charset="-79"/>
              </a:rPr>
              <a:t>סא"ל אביעד אטיה </a:t>
            </a: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719449" y="1881042"/>
            <a:ext cx="838397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719449" y="1408602"/>
            <a:ext cx="8383972"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82165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1952" y="3279479"/>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3455720" y="1419905"/>
            <a:ext cx="613954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מפקד יחידת הבקרה הדרומית (</a:t>
            </a:r>
            <a:r>
              <a:rPr lang="he-IL" b="1" dirty="0" err="1">
                <a:latin typeface="David" panose="020E0502060401010101" pitchFamily="34" charset="-79"/>
                <a:cs typeface="David" panose="020E0502060401010101" pitchFamily="34" charset="-79"/>
              </a:rPr>
              <a:t>יב"א</a:t>
            </a:r>
            <a:r>
              <a:rPr lang="he-IL" b="1" dirty="0">
                <a:latin typeface="David" panose="020E0502060401010101" pitchFamily="34" charset="-79"/>
                <a:cs typeface="David" panose="020E0502060401010101" pitchFamily="34" charset="-79"/>
              </a:rPr>
              <a:t> 509) .</a:t>
            </a:r>
            <a:endParaRPr lang="he-IL" b="1" dirty="0" smtClean="0">
              <a:latin typeface="David" panose="020E0502060401010101" pitchFamily="34" charset="-79"/>
              <a:cs typeface="David" panose="020E0502060401010101" pitchFamily="34" charset="-79"/>
            </a:endParaRPr>
          </a:p>
        </p:txBody>
      </p:sp>
      <p:sp>
        <p:nvSpPr>
          <p:cNvPr id="24" name="TextBox 23"/>
          <p:cNvSpPr txBox="1"/>
          <p:nvPr/>
        </p:nvSpPr>
        <p:spPr>
          <a:xfrm>
            <a:off x="3455720" y="1885817"/>
            <a:ext cx="6246420"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a:t>
            </a:r>
            <a:r>
              <a:rPr lang="he-IL" b="1" dirty="0" smtClean="0">
                <a:latin typeface="David" panose="020E0502060401010101" pitchFamily="34" charset="-79"/>
                <a:cs typeface="David" panose="020E0502060401010101" pitchFamily="34" charset="-79"/>
              </a:rPr>
              <a:t>בקר </a:t>
            </a:r>
            <a:r>
              <a:rPr lang="he-IL" b="1" dirty="0">
                <a:latin typeface="David" panose="020E0502060401010101" pitchFamily="34" charset="-79"/>
                <a:cs typeface="David" panose="020E0502060401010101" pitchFamily="34" charset="-79"/>
              </a:rPr>
              <a:t>טיסה בחיל האוויר משנת 2000.</a:t>
            </a:r>
            <a:endParaRPr lang="he-IL" b="1" dirty="0" smtClean="0">
              <a:latin typeface="David" panose="020E0502060401010101" pitchFamily="34" charset="-79"/>
              <a:cs typeface="David" panose="020E0502060401010101" pitchFamily="34" charset="-79"/>
            </a:endParaRPr>
          </a:p>
        </p:txBody>
      </p:sp>
      <p:sp>
        <p:nvSpPr>
          <p:cNvPr id="25" name="TextBox 24"/>
          <p:cNvSpPr txBox="1"/>
          <p:nvPr/>
        </p:nvSpPr>
        <p:spPr>
          <a:xfrm>
            <a:off x="3990109" y="2337879"/>
            <a:ext cx="5165766"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מפקד יחידת השליטה של חיל האוויר. </a:t>
            </a:r>
            <a:endParaRPr lang="he-IL" b="1" dirty="0" smtClean="0">
              <a:latin typeface="David" panose="020E0502060401010101" pitchFamily="34" charset="-79"/>
              <a:cs typeface="David" panose="020E0502060401010101" pitchFamily="34" charset="-79"/>
            </a:endParaRPr>
          </a:p>
        </p:txBody>
      </p:sp>
      <p:sp>
        <p:nvSpPr>
          <p:cNvPr id="26" name="TextBox 25"/>
          <p:cNvSpPr txBox="1"/>
          <p:nvPr/>
        </p:nvSpPr>
        <p:spPr>
          <a:xfrm>
            <a:off x="2030681" y="3202535"/>
            <a:ext cx="832460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ראשון-תואר ראשון בהצטיינות בממשל דיפלומטיה ואסטרטגיה בבינתחומי בהרצליה.  </a:t>
            </a:r>
            <a:endParaRPr lang="he-IL" b="1" dirty="0" smtClean="0">
              <a:latin typeface="David" panose="020E0502060401010101" pitchFamily="34" charset="-79"/>
              <a:cs typeface="David" panose="020E0502060401010101" pitchFamily="34" charset="-79"/>
            </a:endParaRPr>
          </a:p>
        </p:txBody>
      </p:sp>
      <p:sp>
        <p:nvSpPr>
          <p:cNvPr id="29" name="TextBox 28"/>
          <p:cNvSpPr txBox="1"/>
          <p:nvPr/>
        </p:nvSpPr>
        <p:spPr>
          <a:xfrm>
            <a:off x="2030682" y="5102725"/>
            <a:ext cx="863731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מגורים- 1979, מתגורר במחנה טלי, בסיס חיל האוויר רמון.</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 ליעל ואב למיקה מעין ורונה.</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קריאה, ריצה וצילום.</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7869" t="5022" r="14367"/>
          <a:stretch/>
        </p:blipFill>
        <p:spPr>
          <a:xfrm>
            <a:off x="-3953" y="-24272"/>
            <a:ext cx="2430486" cy="2271076"/>
          </a:xfrm>
          <a:prstGeom prst="rect">
            <a:avLst/>
          </a:prstGeom>
        </p:spPr>
      </p:pic>
    </p:spTree>
    <p:extLst>
      <p:ext uri="{BB962C8B-B14F-4D97-AF65-F5344CB8AC3E}">
        <p14:creationId xmlns:p14="http://schemas.microsoft.com/office/powerpoint/2010/main" val="520772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בנימין דה-לוי</a:t>
            </a:r>
            <a:endParaRPr lang="he-IL" b="1" dirty="0">
              <a:latin typeface="David" panose="020E0502060401010101" pitchFamily="34" charset="-79"/>
              <a:cs typeface="David" panose="020E0502060401010101" pitchFamily="34" charset="-79"/>
            </a:endParaRPr>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82040" y="373485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505693" y="1881042"/>
            <a:ext cx="859772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505693" y="1408602"/>
            <a:ext cx="859772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83820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88498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85262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42756" y="153531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304251"/>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6309" y="5237140"/>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4140925" y="141990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מפקד </a:t>
            </a:r>
            <a:r>
              <a:rPr lang="he-IL" b="1" dirty="0" smtClean="0">
                <a:latin typeface="David" panose="020E0502060401010101" pitchFamily="34" charset="-79"/>
                <a:cs typeface="David" panose="020E0502060401010101" pitchFamily="34" charset="-79"/>
              </a:rPr>
              <a:t>כנף.</a:t>
            </a: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מפקד </a:t>
            </a:r>
            <a:r>
              <a:rPr lang="he-IL" b="1" dirty="0" smtClean="0">
                <a:latin typeface="David" panose="020E0502060401010101" pitchFamily="34" charset="-79"/>
                <a:cs typeface="David" panose="020E0502060401010101" pitchFamily="34" charset="-79"/>
              </a:rPr>
              <a:t>טייסת.</a:t>
            </a:r>
          </a:p>
        </p:txBody>
      </p:sp>
      <p:sp>
        <p:nvSpPr>
          <p:cNvPr id="26" name="TextBox 25"/>
          <p:cNvSpPr txBox="1"/>
          <p:nvPr/>
        </p:nvSpPr>
        <p:spPr>
          <a:xfrm>
            <a:off x="3526971" y="3202535"/>
            <a:ext cx="6400800"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 בהנדסת תעשייה וניהול אוניברסיטת בן </a:t>
            </a:r>
            <a:r>
              <a:rPr lang="he-IL" b="1" dirty="0" smtClean="0">
                <a:latin typeface="David" panose="020E0502060401010101" pitchFamily="34" charset="-79"/>
                <a:cs typeface="David" panose="020E0502060401010101" pitchFamily="34" charset="-79"/>
              </a:rPr>
              <a:t>גוריון.</a:t>
            </a:r>
          </a:p>
        </p:txBody>
      </p:sp>
      <p:sp>
        <p:nvSpPr>
          <p:cNvPr id="28" name="TextBox 27"/>
          <p:cNvSpPr txBox="1"/>
          <p:nvPr/>
        </p:nvSpPr>
        <p:spPr>
          <a:xfrm>
            <a:off x="3170711" y="3708943"/>
            <a:ext cx="7113319"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קורסים </a:t>
            </a:r>
            <a:r>
              <a:rPr lang="he-IL" b="1" dirty="0">
                <a:latin typeface="David" panose="020E0502060401010101" pitchFamily="34" charset="-79"/>
                <a:cs typeface="David" panose="020E0502060401010101" pitchFamily="34" charset="-79"/>
              </a:rPr>
              <a:t>והשתלמויות- הקורס הממלכתי הבכיר למודיעין (</a:t>
            </a:r>
            <a:r>
              <a:rPr lang="he-IL" b="1" dirty="0" smtClean="0">
                <a:latin typeface="David" panose="020E0502060401010101" pitchFamily="34" charset="-79"/>
                <a:cs typeface="David" panose="020E0502060401010101" pitchFamily="34" charset="-79"/>
              </a:rPr>
              <a:t>בין שירותי).</a:t>
            </a:r>
          </a:p>
        </p:txBody>
      </p:sp>
      <p:sp>
        <p:nvSpPr>
          <p:cNvPr id="29" name="TextBox 28"/>
          <p:cNvSpPr txBox="1"/>
          <p:nvPr/>
        </p:nvSpPr>
        <p:spPr>
          <a:xfrm>
            <a:off x="3930732" y="5102725"/>
            <a:ext cx="553390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a:t>
            </a:r>
            <a:r>
              <a:rPr lang="he-IL" b="1" dirty="0">
                <a:latin typeface="David" panose="020E0502060401010101" pitchFamily="34" charset="-79"/>
                <a:cs typeface="David" panose="020E0502060401010101" pitchFamily="34" charset="-79"/>
              </a:rPr>
              <a:t>מגורים- יליד 1974 , תושב מושב </a:t>
            </a:r>
            <a:r>
              <a:rPr lang="he-IL" b="1" dirty="0" smtClean="0">
                <a:latin typeface="David" panose="020E0502060401010101" pitchFamily="34" charset="-79"/>
                <a:cs typeface="David" panose="020E0502060401010101" pitchFamily="34" charset="-79"/>
              </a:rPr>
              <a:t>בני-ראם.</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נשוי+5</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9327" t="10563" r="17484"/>
          <a:stretch/>
        </p:blipFill>
        <p:spPr>
          <a:xfrm>
            <a:off x="-25341" y="1"/>
            <a:ext cx="2380335" cy="1939184"/>
          </a:xfrm>
          <a:prstGeom prst="rect">
            <a:avLst/>
          </a:prstGeom>
        </p:spPr>
      </p:pic>
    </p:spTree>
    <p:extLst>
      <p:ext uri="{BB962C8B-B14F-4D97-AF65-F5344CB8AC3E}">
        <p14:creationId xmlns:p14="http://schemas.microsoft.com/office/powerpoint/2010/main" val="40411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גב' מיכל </a:t>
            </a:r>
            <a:r>
              <a:rPr lang="he-IL" b="1" dirty="0" err="1" smtClean="0">
                <a:latin typeface="David" panose="020E0502060401010101" pitchFamily="34" charset="-79"/>
                <a:cs typeface="David" panose="020E0502060401010101" pitchFamily="34" charset="-79"/>
              </a:rPr>
              <a:t>מסטיי</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824684"/>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2" y="265144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1075502" y="1881042"/>
            <a:ext cx="10027919" cy="6637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27564" y="1408602"/>
            <a:ext cx="87758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3348842" y="1419905"/>
            <a:ext cx="596141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היועצת המשפטית, משרד </a:t>
            </a:r>
            <a:r>
              <a:rPr lang="he-IL" b="1" dirty="0" smtClean="0">
                <a:latin typeface="David" panose="020E0502060401010101" pitchFamily="34" charset="-79"/>
                <a:cs typeface="David" panose="020E0502060401010101" pitchFamily="34" charset="-79"/>
              </a:rPr>
              <a:t>התפוצות.</a:t>
            </a:r>
          </a:p>
        </p:txBody>
      </p:sp>
      <p:sp>
        <p:nvSpPr>
          <p:cNvPr id="24" name="TextBox 23"/>
          <p:cNvSpPr txBox="1"/>
          <p:nvPr/>
        </p:nvSpPr>
        <p:spPr>
          <a:xfrm>
            <a:off x="484121" y="1900128"/>
            <a:ext cx="10797831"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תפקיד </a:t>
            </a:r>
            <a:r>
              <a:rPr lang="he-IL" sz="1600" b="1" dirty="0">
                <a:latin typeface="David" panose="020E0502060401010101" pitchFamily="34" charset="-79"/>
                <a:cs typeface="David" panose="020E0502060401010101" pitchFamily="34" charset="-79"/>
              </a:rPr>
              <a:t>קודם- </a:t>
            </a:r>
            <a:r>
              <a:rPr lang="he-IL" sz="1600" b="1" dirty="0" smtClean="0">
                <a:latin typeface="David" panose="020E0502060401010101" pitchFamily="34" charset="-79"/>
                <a:cs typeface="David" panose="020E0502060401010101" pitchFamily="34" charset="-79"/>
              </a:rPr>
              <a:t>ממונה (יעוץ משפטי), </a:t>
            </a:r>
            <a:r>
              <a:rPr lang="he-IL" sz="1600" b="1" dirty="0">
                <a:latin typeface="David" panose="020E0502060401010101" pitchFamily="34" charset="-79"/>
                <a:cs typeface="David" panose="020E0502060401010101" pitchFamily="34" charset="-79"/>
              </a:rPr>
              <a:t>הלשכה המשפטית במשרד ראש </a:t>
            </a:r>
            <a:r>
              <a:rPr lang="he-IL" sz="1600" b="1" dirty="0" smtClean="0">
                <a:latin typeface="David" panose="020E0502060401010101" pitchFamily="34" charset="-79"/>
                <a:cs typeface="David" panose="020E0502060401010101" pitchFamily="34" charset="-79"/>
              </a:rPr>
              <a:t>הממשלה, אחראית </a:t>
            </a:r>
            <a:r>
              <a:rPr lang="he-IL" sz="1600" b="1" dirty="0">
                <a:latin typeface="David" panose="020E0502060401010101" pitchFamily="34" charset="-79"/>
                <a:cs typeface="David" panose="020E0502060401010101" pitchFamily="34" charset="-79"/>
              </a:rPr>
              <a:t>על הייעוץ המשפטי במשרד לירושלים </a:t>
            </a:r>
            <a:endParaRPr lang="he-IL" sz="1600" b="1" dirty="0" smtClean="0">
              <a:latin typeface="David" panose="020E0502060401010101" pitchFamily="34" charset="-79"/>
              <a:cs typeface="David" panose="020E0502060401010101" pitchFamily="34" charset="-79"/>
            </a:endParaRPr>
          </a:p>
          <a:p>
            <a:pPr algn="ctr"/>
            <a:r>
              <a:rPr lang="he-IL" sz="1600" b="1" dirty="0" smtClean="0">
                <a:latin typeface="David" panose="020E0502060401010101" pitchFamily="34" charset="-79"/>
                <a:cs typeface="David" panose="020E0502060401010101" pitchFamily="34" charset="-79"/>
              </a:rPr>
              <a:t>והתפוצות לרבות לשכת העיתונות הממשלתית ומרכז ההסברה, מטעם -הלשכה המשפטית במשרד ראש הממשלה.</a:t>
            </a:r>
          </a:p>
        </p:txBody>
      </p:sp>
      <p:sp>
        <p:nvSpPr>
          <p:cNvPr id="25" name="TextBox 24"/>
          <p:cNvSpPr txBox="1"/>
          <p:nvPr/>
        </p:nvSpPr>
        <p:spPr>
          <a:xfrm>
            <a:off x="4108862" y="2599542"/>
            <a:ext cx="4441372"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קודם-עורכת דין </a:t>
            </a:r>
            <a:r>
              <a:rPr lang="he-IL" b="1" dirty="0" smtClean="0">
                <a:latin typeface="David" panose="020E0502060401010101" pitchFamily="34" charset="-79"/>
                <a:cs typeface="David" panose="020E0502060401010101" pitchFamily="34" charset="-79"/>
              </a:rPr>
              <a:t>עצמאית.</a:t>
            </a:r>
          </a:p>
          <a:p>
            <a:pPr algn="ctr"/>
            <a:endParaRPr lang="he-IL" b="1" dirty="0" smtClean="0">
              <a:latin typeface="David" panose="020E0502060401010101" pitchFamily="34" charset="-79"/>
              <a:cs typeface="David" panose="020E0502060401010101" pitchFamily="34" charset="-79"/>
            </a:endParaRPr>
          </a:p>
        </p:txBody>
      </p:sp>
      <p:sp>
        <p:nvSpPr>
          <p:cNvPr id="26" name="TextBox 25"/>
          <p:cNvSpPr txBox="1"/>
          <p:nvPr/>
        </p:nvSpPr>
        <p:spPr>
          <a:xfrm>
            <a:off x="3348842" y="3202535"/>
            <a:ext cx="682831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 במשפטים </a:t>
            </a:r>
            <a:r>
              <a:rPr lang="en-US" b="1" dirty="0">
                <a:latin typeface="David" panose="020E0502060401010101" pitchFamily="34" charset="-79"/>
                <a:cs typeface="David" panose="020E0502060401010101" pitchFamily="34" charset="-79"/>
              </a:rPr>
              <a:t>LL.B , </a:t>
            </a:r>
            <a:r>
              <a:rPr lang="he-IL" b="1" dirty="0">
                <a:latin typeface="David" panose="020E0502060401010101" pitchFamily="34" charset="-79"/>
                <a:cs typeface="David" panose="020E0502060401010101" pitchFamily="34" charset="-79"/>
              </a:rPr>
              <a:t>האוניברסיטה העברית </a:t>
            </a:r>
            <a:r>
              <a:rPr lang="he-IL" b="1" dirty="0" smtClean="0">
                <a:latin typeface="David" panose="020E0502060401010101" pitchFamily="34" charset="-79"/>
                <a:cs typeface="David" panose="020E0502060401010101" pitchFamily="34" charset="-79"/>
              </a:rPr>
              <a:t>בירושלים.</a:t>
            </a:r>
          </a:p>
        </p:txBody>
      </p:sp>
      <p:sp>
        <p:nvSpPr>
          <p:cNvPr id="27" name="TextBox 26"/>
          <p:cNvSpPr txBox="1"/>
          <p:nvPr/>
        </p:nvSpPr>
        <p:spPr>
          <a:xfrm>
            <a:off x="3177440" y="3672256"/>
            <a:ext cx="6638306"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שני- </a:t>
            </a:r>
            <a:r>
              <a:rPr lang="he-IL" b="1" dirty="0" smtClean="0">
                <a:latin typeface="David" panose="020E0502060401010101" pitchFamily="34" charset="-79"/>
                <a:cs typeface="David" panose="020E0502060401010101" pitchFamily="34" charset="-79"/>
              </a:rPr>
              <a:t>במשפטים </a:t>
            </a:r>
            <a:r>
              <a:rPr lang="en-US" b="1" dirty="0" smtClean="0">
                <a:latin typeface="David" panose="020E0502060401010101" pitchFamily="34" charset="-79"/>
                <a:cs typeface="David" panose="020E0502060401010101" pitchFamily="34" charset="-79"/>
              </a:rPr>
              <a:t>LL.M </a:t>
            </a:r>
            <a:r>
              <a:rPr lang="he-IL" b="1" dirty="0">
                <a:latin typeface="David" panose="020E0502060401010101" pitchFamily="34" charset="-79"/>
                <a:cs typeface="David" panose="020E0502060401010101" pitchFamily="34" charset="-79"/>
              </a:rPr>
              <a:t>האוניברסיטה העברית </a:t>
            </a:r>
            <a:r>
              <a:rPr lang="he-IL" b="1" dirty="0" smtClean="0">
                <a:latin typeface="David" panose="020E0502060401010101" pitchFamily="34" charset="-79"/>
                <a:cs typeface="David" panose="020E0502060401010101" pitchFamily="34" charset="-79"/>
              </a:rPr>
              <a:t>בירושלים</a:t>
            </a:r>
            <a:r>
              <a:rPr lang="en-US" b="1" dirty="0">
                <a:latin typeface="David" panose="020E0502060401010101" pitchFamily="34" charset="-79"/>
                <a:cs typeface="David" panose="020E0502060401010101" pitchFamily="34" charset="-79"/>
              </a:rPr>
              <a:t>.</a:t>
            </a:r>
            <a:endParaRPr lang="he-IL" b="1" dirty="0" smtClean="0">
              <a:latin typeface="David" panose="020E0502060401010101" pitchFamily="34" charset="-79"/>
              <a:cs typeface="David" panose="020E0502060401010101" pitchFamily="34" charset="-79"/>
            </a:endParaRPr>
          </a:p>
        </p:txBody>
      </p:sp>
      <p:sp>
        <p:nvSpPr>
          <p:cNvPr id="28" name="TextBox 27"/>
          <p:cNvSpPr txBox="1"/>
          <p:nvPr/>
        </p:nvSpPr>
        <p:spPr>
          <a:xfrm>
            <a:off x="1524000" y="4169201"/>
            <a:ext cx="9570713" cy="830997"/>
          </a:xfrm>
          <a:prstGeom prst="rect">
            <a:avLst/>
          </a:prstGeom>
          <a:noFill/>
        </p:spPr>
        <p:txBody>
          <a:bodyPr wrap="square" rtlCol="1">
            <a:spAutoFit/>
          </a:bodyPr>
          <a:lstStyle/>
          <a:p>
            <a:pPr algn="ctr"/>
            <a:r>
              <a:rPr lang="he-IL" sz="1200" b="1" dirty="0" smtClean="0">
                <a:latin typeface="David" panose="020E0502060401010101" pitchFamily="34" charset="-79"/>
                <a:cs typeface="David" panose="020E0502060401010101" pitchFamily="34" charset="-79"/>
              </a:rPr>
              <a:t>קורסים </a:t>
            </a:r>
            <a:r>
              <a:rPr lang="he-IL" sz="1200" b="1" dirty="0">
                <a:latin typeface="David" panose="020E0502060401010101" pitchFamily="34" charset="-79"/>
                <a:cs typeface="David" panose="020E0502060401010101" pitchFamily="34" charset="-79"/>
              </a:rPr>
              <a:t>והשתלמויות- קורס הכשרת דירקטורים ונושאי משרה בתאגידים הסמכה כדירקטורית, בוגרת תכנית המנהלים לבכירים בשירות הציבורי של קרן </a:t>
            </a:r>
            <a:r>
              <a:rPr lang="he-IL" sz="1200" b="1" dirty="0" err="1" smtClean="0">
                <a:latin typeface="David" panose="020E0502060401010101" pitchFamily="34" charset="-79"/>
                <a:cs typeface="David" panose="020E0502060401010101" pitchFamily="34" charset="-79"/>
              </a:rPr>
              <a:t>וקסנר</a:t>
            </a:r>
            <a:r>
              <a:rPr lang="he-IL" sz="1200" b="1" dirty="0">
                <a:latin typeface="David" panose="020E0502060401010101" pitchFamily="34" charset="-79"/>
                <a:cs typeface="David" panose="020E0502060401010101" pitchFamily="34" charset="-79"/>
              </a:rPr>
              <a:t>, קורס הכשרה ניהולית למשפטנים בכירים במשרדי </a:t>
            </a:r>
            <a:r>
              <a:rPr lang="he-IL" sz="1200" b="1" dirty="0" smtClean="0">
                <a:latin typeface="David" panose="020E0502060401010101" pitchFamily="34" charset="-79"/>
                <a:cs typeface="David" panose="020E0502060401010101" pitchFamily="34" charset="-79"/>
              </a:rPr>
              <a:t>הממשלה</a:t>
            </a:r>
            <a:r>
              <a:rPr lang="he-IL" sz="1200" b="1" dirty="0">
                <a:latin typeface="David" panose="020E0502060401010101" pitchFamily="34" charset="-79"/>
                <a:cs typeface="David" panose="020E0502060401010101" pitchFamily="34" charset="-79"/>
              </a:rPr>
              <a:t>, קורס בדיני מכרזים, המרכז האקדמי למשפט ועסקים, השתלמויות במגוון תחומים של השירות הציבורי, במכון להשתלמות פרקליטים ויועצים משפטיים, משרד המשפטים, השתלמויות במכון להשתלמות עורכי דין בישראל, של לשכת עורכי הדין והפקולטה למשפטים, אוניברסיטת תל אביב וקורס גישור, האוניברסיטה העברית </a:t>
            </a:r>
            <a:r>
              <a:rPr lang="he-IL" sz="1200" b="1" dirty="0" smtClean="0">
                <a:latin typeface="David" panose="020E0502060401010101" pitchFamily="34" charset="-79"/>
                <a:cs typeface="David" panose="020E0502060401010101" pitchFamily="34" charset="-79"/>
              </a:rPr>
              <a:t>בירושלים.</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מגורים- 1970, מושב אדרת. </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נשואה ואם לארבעה ילדים.</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קריאה, ספורט וטיולים.</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4983" t="18702" r="24988"/>
          <a:stretch/>
        </p:blipFill>
        <p:spPr>
          <a:xfrm>
            <a:off x="0" y="0"/>
            <a:ext cx="2018805" cy="1822748"/>
          </a:xfrm>
          <a:prstGeom prst="rect">
            <a:avLst/>
          </a:prstGeom>
        </p:spPr>
      </p:pic>
    </p:spTree>
    <p:extLst>
      <p:ext uri="{BB962C8B-B14F-4D97-AF65-F5344CB8AC3E}">
        <p14:creationId xmlns:p14="http://schemas.microsoft.com/office/powerpoint/2010/main" val="2846718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עמית ימין</a:t>
            </a:r>
            <a:endParaRPr lang="he-IL" b="1" dirty="0">
              <a:latin typeface="David" panose="020E0502060401010101" pitchFamily="34" charset="-79"/>
              <a:cs typeface="David" panose="020E0502060401010101" pitchFamily="34" charset="-79"/>
            </a:endParaRPr>
          </a:p>
        </p:txBody>
      </p:sp>
      <p:sp>
        <p:nvSpPr>
          <p:cNvPr id="9" name="מלבן 8"/>
          <p:cNvSpPr/>
          <p:nvPr/>
        </p:nvSpPr>
        <p:spPr>
          <a:xfrm>
            <a:off x="1082040" y="578248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82040" y="527644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75501" y="371439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1"/>
            <a:ext cx="10027919" cy="94011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27564" y="1881042"/>
            <a:ext cx="87758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27564" y="1408602"/>
            <a:ext cx="877585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575736"/>
            <a:ext cx="744582" cy="79438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2731326" y="1419905"/>
            <a:ext cx="7327074"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נוכחי-מפקד </a:t>
            </a:r>
            <a:r>
              <a:rPr lang="he-IL" b="1" dirty="0" err="1" smtClean="0">
                <a:latin typeface="David" panose="020E0502060401010101" pitchFamily="34" charset="-79"/>
                <a:cs typeface="David" panose="020E0502060401010101" pitchFamily="34" charset="-79"/>
              </a:rPr>
              <a:t>ביסל"ח</a:t>
            </a:r>
            <a:endParaRPr lang="he-IL" b="1" dirty="0" smtClean="0">
              <a:latin typeface="David" panose="020E0502060401010101" pitchFamily="34" charset="-79"/>
              <a:cs typeface="David" panose="020E0502060401010101" pitchFamily="34" charset="-79"/>
            </a:endParaRPr>
          </a:p>
        </p:txBody>
      </p:sp>
      <p:sp>
        <p:nvSpPr>
          <p:cNvPr id="24" name="TextBox 23"/>
          <p:cNvSpPr txBox="1"/>
          <p:nvPr/>
        </p:nvSpPr>
        <p:spPr>
          <a:xfrm>
            <a:off x="3230088" y="1885817"/>
            <a:ext cx="658011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פיקוד על גדוד חי"ר מבצעי, גדוד 'לביא' של חטיבת כפיר.</a:t>
            </a:r>
            <a:endParaRPr lang="he-IL" b="1" dirty="0" smtClean="0">
              <a:latin typeface="David" panose="020E0502060401010101" pitchFamily="34" charset="-79"/>
              <a:cs typeface="David" panose="020E0502060401010101" pitchFamily="34" charset="-79"/>
            </a:endParaRPr>
          </a:p>
        </p:txBody>
      </p:sp>
      <p:sp>
        <p:nvSpPr>
          <p:cNvPr id="25" name="TextBox 24"/>
          <p:cNvSpPr txBox="1"/>
          <p:nvPr/>
        </p:nvSpPr>
        <p:spPr>
          <a:xfrm>
            <a:off x="1306286" y="2337879"/>
            <a:ext cx="9803673" cy="923330"/>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קודם-מג"ד הכשרה בבסיס ההכשרה והאימונים של חטיבת הצנחנים. פיקוד על חמש פלוגות בשלב הכשרתם, כ-600 חיילים ומפקדים. מתן חניכה צמודה לרמות הפיקוד השונות ברמת הפלוגה ותיאום פעילות הפלוגות אל מול גורמי </a:t>
            </a:r>
            <a:r>
              <a:rPr lang="he-IL" b="1" dirty="0" smtClean="0">
                <a:latin typeface="David" panose="020E0502060401010101" pitchFamily="34" charset="-79"/>
                <a:cs typeface="David" panose="020E0502060401010101" pitchFamily="34" charset="-79"/>
              </a:rPr>
              <a:t>המטה.</a:t>
            </a:r>
          </a:p>
        </p:txBody>
      </p:sp>
      <p:sp>
        <p:nvSpPr>
          <p:cNvPr id="26" name="TextBox 25"/>
          <p:cNvSpPr txBox="1"/>
          <p:nvPr/>
        </p:nvSpPr>
        <p:spPr>
          <a:xfrm>
            <a:off x="1801486" y="3696417"/>
            <a:ext cx="9120249"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a:t>
            </a:r>
            <a:r>
              <a:rPr lang="en-US" b="1" dirty="0">
                <a:latin typeface="David" panose="020E0502060401010101" pitchFamily="34" charset="-79"/>
                <a:cs typeface="David" panose="020E0502060401010101" pitchFamily="34" charset="-79"/>
              </a:rPr>
              <a:t> B.A - </a:t>
            </a:r>
            <a:r>
              <a:rPr lang="he-IL" b="1" dirty="0">
                <a:latin typeface="David" panose="020E0502060401010101" pitchFamily="34" charset="-79"/>
                <a:cs typeface="David" panose="020E0502060401010101" pitchFamily="34" charset="-79"/>
              </a:rPr>
              <a:t>בהצטיינות, בלוגיסטיקה-כלכלה </a:t>
            </a:r>
            <a:r>
              <a:rPr lang="he-IL" b="1" dirty="0" smtClean="0">
                <a:latin typeface="David" panose="020E0502060401010101" pitchFamily="34" charset="-79"/>
                <a:cs typeface="David" panose="020E0502060401010101" pitchFamily="34" charset="-79"/>
              </a:rPr>
              <a:t>ומנהל </a:t>
            </a:r>
            <a:r>
              <a:rPr lang="he-IL" b="1" dirty="0">
                <a:latin typeface="David" panose="020E0502060401010101" pitchFamily="34" charset="-79"/>
                <a:cs typeface="David" panose="020E0502060401010101" pitchFamily="34" charset="-79"/>
              </a:rPr>
              <a:t>חינוכי, אוניברסיטת בר-אילן. </a:t>
            </a:r>
            <a:endParaRPr lang="he-IL" b="1" dirty="0" smtClean="0">
              <a:latin typeface="David" panose="020E0502060401010101" pitchFamily="34" charset="-79"/>
              <a:cs typeface="David" panose="020E0502060401010101" pitchFamily="34" charset="-79"/>
            </a:endParaRPr>
          </a:p>
        </p:txBody>
      </p:sp>
      <p:sp>
        <p:nvSpPr>
          <p:cNvPr id="29" name="TextBox 28"/>
          <p:cNvSpPr txBox="1"/>
          <p:nvPr/>
        </p:nvSpPr>
        <p:spPr>
          <a:xfrm>
            <a:off x="4310740" y="5244052"/>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מגורים- 1974, נתניה.</a:t>
            </a:r>
          </a:p>
        </p:txBody>
      </p:sp>
      <p:sp>
        <p:nvSpPr>
          <p:cNvPr id="30" name="TextBox 29"/>
          <p:cNvSpPr txBox="1"/>
          <p:nvPr/>
        </p:nvSpPr>
        <p:spPr>
          <a:xfrm>
            <a:off x="2485903" y="5748880"/>
            <a:ext cx="8182097"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a:t>
            </a:r>
            <a:r>
              <a:rPr lang="he-IL" b="1" dirty="0">
                <a:latin typeface="David" panose="020E0502060401010101" pitchFamily="34" charset="-79"/>
                <a:cs typeface="David" panose="020E0502060401010101" pitchFamily="34" charset="-79"/>
              </a:rPr>
              <a:t>משפחתי-נשוי </a:t>
            </a:r>
            <a:r>
              <a:rPr lang="he-IL" b="1" dirty="0" smtClean="0">
                <a:latin typeface="David" panose="020E0502060401010101" pitchFamily="34" charset="-79"/>
                <a:cs typeface="David" panose="020E0502060401010101" pitchFamily="34" charset="-79"/>
              </a:rPr>
              <a:t>לרעות, אב </a:t>
            </a:r>
            <a:r>
              <a:rPr lang="he-IL" b="1" dirty="0">
                <a:latin typeface="David" panose="020E0502060401010101" pitchFamily="34" charset="-79"/>
                <a:cs typeface="David" panose="020E0502060401010101" pitchFamily="34" charset="-79"/>
              </a:rPr>
              <a:t>לשירה, טליה, יהודה-יאיר ולביא-אליה.</a:t>
            </a:r>
          </a:p>
          <a:p>
            <a:pPr algn="ctr"/>
            <a:r>
              <a:rPr lang="he-IL" b="1" dirty="0" smtClean="0">
                <a:latin typeface="David" panose="020E0502060401010101" pitchFamily="34" charset="-79"/>
                <a:cs typeface="David" panose="020E0502060401010101" pitchFamily="34" charset="-79"/>
              </a:rPr>
              <a:t> </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7292" t="19567" r="18985"/>
          <a:stretch/>
        </p:blipFill>
        <p:spPr>
          <a:xfrm>
            <a:off x="0" y="-14321"/>
            <a:ext cx="2252401" cy="1895363"/>
          </a:xfrm>
          <a:prstGeom prst="rect">
            <a:avLst/>
          </a:prstGeom>
        </p:spPr>
      </p:pic>
    </p:spTree>
    <p:extLst>
      <p:ext uri="{BB962C8B-B14F-4D97-AF65-F5344CB8AC3E}">
        <p14:creationId xmlns:p14="http://schemas.microsoft.com/office/powerpoint/2010/main" val="292803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מר שחר </a:t>
            </a:r>
            <a:r>
              <a:rPr lang="he-IL" b="1" dirty="0" err="1" smtClean="0">
                <a:latin typeface="David" panose="020E0502060401010101" pitchFamily="34" charset="-79"/>
                <a:cs typeface="David" panose="020E0502060401010101" pitchFamily="34" charset="-79"/>
              </a:rPr>
              <a:t>בץ</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434442" y="1881042"/>
            <a:ext cx="866897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434442" y="1408602"/>
            <a:ext cx="866897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3396342" y="1419905"/>
            <a:ext cx="596141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נוכחי-ראש </a:t>
            </a:r>
            <a:r>
              <a:rPr lang="he-IL" b="1" dirty="0">
                <a:latin typeface="David" panose="020E0502060401010101" pitchFamily="34" charset="-79"/>
                <a:cs typeface="David" panose="020E0502060401010101" pitchFamily="34" charset="-79"/>
              </a:rPr>
              <a:t>אגף מבצעים </a:t>
            </a:r>
            <a:r>
              <a:rPr lang="he-IL" b="1" dirty="0" err="1" smtClean="0">
                <a:latin typeface="David" panose="020E0502060401010101" pitchFamily="34" charset="-79"/>
                <a:cs typeface="David" panose="020E0502060401010101" pitchFamily="34" charset="-79"/>
              </a:rPr>
              <a:t>במשהב"ט</a:t>
            </a:r>
            <a:r>
              <a:rPr lang="he-IL" b="1" dirty="0" smtClean="0">
                <a:latin typeface="David" panose="020E0502060401010101" pitchFamily="34" charset="-79"/>
                <a:cs typeface="David" panose="020E0502060401010101" pitchFamily="34" charset="-79"/>
              </a:rPr>
              <a:t>.  </a:t>
            </a: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קודם-מפקד </a:t>
            </a:r>
            <a:r>
              <a:rPr lang="he-IL" b="1" dirty="0">
                <a:latin typeface="David" panose="020E0502060401010101" pitchFamily="34" charset="-79"/>
                <a:cs typeface="David" panose="020E0502060401010101" pitchFamily="34" charset="-79"/>
              </a:rPr>
              <a:t>יחידה </a:t>
            </a:r>
            <a:r>
              <a:rPr lang="he-IL" b="1" dirty="0" smtClean="0">
                <a:latin typeface="David" panose="020E0502060401010101" pitchFamily="34" charset="-79"/>
                <a:cs typeface="David" panose="020E0502060401010101" pitchFamily="34" charset="-79"/>
              </a:rPr>
              <a:t>מבצעית.  </a:t>
            </a:r>
          </a:p>
        </p:txBody>
      </p:sp>
      <p:sp>
        <p:nvSpPr>
          <p:cNvPr id="25" name="TextBox 24"/>
          <p:cNvSpPr txBox="1"/>
          <p:nvPr/>
        </p:nvSpPr>
        <p:spPr>
          <a:xfrm>
            <a:off x="3241964" y="2337879"/>
            <a:ext cx="6210794"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 </a:t>
            </a:r>
            <a:r>
              <a:rPr lang="he-IL" b="1" dirty="0" smtClean="0">
                <a:latin typeface="David" panose="020E0502060401010101" pitchFamily="34" charset="-79"/>
                <a:cs typeface="David" panose="020E0502060401010101" pitchFamily="34" charset="-79"/>
              </a:rPr>
              <a:t>ארכיאולוג </a:t>
            </a:r>
            <a:r>
              <a:rPr lang="he-IL" b="1" dirty="0">
                <a:latin typeface="David" panose="020E0502060401010101" pitchFamily="34" charset="-79"/>
                <a:cs typeface="David" panose="020E0502060401010101" pitchFamily="34" charset="-79"/>
              </a:rPr>
              <a:t>מחוז בקמ"ט </a:t>
            </a:r>
            <a:r>
              <a:rPr lang="he-IL" b="1" dirty="0" smtClean="0">
                <a:latin typeface="David" panose="020E0502060401010101" pitchFamily="34" charset="-79"/>
                <a:cs typeface="David" panose="020E0502060401010101" pitchFamily="34" charset="-79"/>
              </a:rPr>
              <a:t>ארכיאולוגיה.</a:t>
            </a:r>
          </a:p>
        </p:txBody>
      </p:sp>
      <p:sp>
        <p:nvSpPr>
          <p:cNvPr id="26" name="TextBox 25"/>
          <p:cNvSpPr txBox="1"/>
          <p:nvPr/>
        </p:nvSpPr>
        <p:spPr>
          <a:xfrm>
            <a:off x="3396342" y="3202535"/>
            <a:ext cx="6056415"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ראשון-בארכיאולוגיה וגיאוגרפיה </a:t>
            </a:r>
            <a:r>
              <a:rPr lang="he-IL" b="1" dirty="0" smtClean="0">
                <a:latin typeface="David" panose="020E0502060401010101" pitchFamily="34" charset="-79"/>
                <a:cs typeface="David" panose="020E0502060401010101" pitchFamily="34" charset="-79"/>
              </a:rPr>
              <a:t>– </a:t>
            </a:r>
            <a:r>
              <a:rPr lang="he-IL" b="1" dirty="0">
                <a:latin typeface="David" panose="020E0502060401010101" pitchFamily="34" charset="-79"/>
                <a:cs typeface="David" panose="020E0502060401010101" pitchFamily="34" charset="-79"/>
              </a:rPr>
              <a:t>כמצטיין דיקאן. </a:t>
            </a:r>
            <a:endParaRPr lang="he-IL" b="1" dirty="0" smtClean="0">
              <a:latin typeface="David" panose="020E0502060401010101" pitchFamily="34" charset="-79"/>
              <a:cs typeface="David" panose="020E0502060401010101" pitchFamily="34" charset="-79"/>
            </a:endParaRPr>
          </a:p>
        </p:txBody>
      </p:sp>
      <p:sp>
        <p:nvSpPr>
          <p:cNvPr id="27" name="TextBox 26"/>
          <p:cNvSpPr txBox="1"/>
          <p:nvPr/>
        </p:nvSpPr>
        <p:spPr>
          <a:xfrm>
            <a:off x="3800104" y="3708078"/>
            <a:ext cx="540327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שני- בארכיאולוגיה </a:t>
            </a:r>
            <a:r>
              <a:rPr lang="he-IL" b="1" dirty="0" smtClean="0">
                <a:latin typeface="David" panose="020E0502060401010101" pitchFamily="34" charset="-79"/>
                <a:cs typeface="David" panose="020E0502060401010101" pitchFamily="34" charset="-79"/>
              </a:rPr>
              <a:t>קלאסית.</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a:t>
            </a:r>
            <a:r>
              <a:rPr lang="he-IL" b="1" dirty="0">
                <a:latin typeface="David" panose="020E0502060401010101" pitchFamily="34" charset="-79"/>
                <a:cs typeface="David" panose="020E0502060401010101" pitchFamily="34" charset="-79"/>
              </a:rPr>
              <a:t>מגורים-1970, </a:t>
            </a:r>
            <a:r>
              <a:rPr lang="he-IL" b="1" dirty="0" smtClean="0">
                <a:latin typeface="David" panose="020E0502060401010101" pitchFamily="34" charset="-79"/>
                <a:cs typeface="David" panose="020E0502060401010101" pitchFamily="34" charset="-79"/>
              </a:rPr>
              <a:t>ישוב כפר אדומים.</a:t>
            </a:r>
          </a:p>
        </p:txBody>
      </p:sp>
      <p:sp>
        <p:nvSpPr>
          <p:cNvPr id="30" name="TextBox 29"/>
          <p:cNvSpPr txBox="1"/>
          <p:nvPr/>
        </p:nvSpPr>
        <p:spPr>
          <a:xfrm>
            <a:off x="4275907" y="5586508"/>
            <a:ext cx="4441372"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a:t>
            </a:r>
            <a:r>
              <a:rPr lang="he-IL" b="1" dirty="0">
                <a:latin typeface="David" panose="020E0502060401010101" pitchFamily="34" charset="-79"/>
                <a:cs typeface="David" panose="020E0502060401010101" pitchFamily="34" charset="-79"/>
              </a:rPr>
              <a:t>משפחתי-נשוי +4 </a:t>
            </a:r>
            <a:r>
              <a:rPr lang="he-IL" b="1" dirty="0" smtClean="0">
                <a:latin typeface="David" panose="020E0502060401010101" pitchFamily="34" charset="-79"/>
                <a:cs typeface="David" panose="020E0502060401010101" pitchFamily="34" charset="-79"/>
              </a:rPr>
              <a:t>ילדים. </a:t>
            </a:r>
            <a:endParaRPr lang="he-IL" b="1" dirty="0">
              <a:latin typeface="David" panose="020E0502060401010101" pitchFamily="34" charset="-79"/>
              <a:cs typeface="David" panose="020E0502060401010101" pitchFamily="34" charset="-79"/>
            </a:endParaRPr>
          </a:p>
          <a:p>
            <a:pPr algn="ctr"/>
            <a:r>
              <a:rPr lang="he-IL" b="1" dirty="0" smtClean="0">
                <a:latin typeface="David" panose="020E0502060401010101" pitchFamily="34" charset="-79"/>
                <a:cs typeface="David" panose="020E0502060401010101" pitchFamily="34" charset="-79"/>
              </a:rPr>
              <a:t> </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a:latin typeface="David" panose="020E0502060401010101" pitchFamily="34" charset="-79"/>
                <a:cs typeface="David" panose="020E0502060401010101" pitchFamily="34" charset="-79"/>
              </a:rPr>
              <a:t>תחביבים- טיולי </a:t>
            </a:r>
            <a:r>
              <a:rPr lang="he-IL" b="1" dirty="0" smtClean="0">
                <a:latin typeface="David" panose="020E0502060401010101" pitchFamily="34" charset="-79"/>
                <a:cs typeface="David" panose="020E0502060401010101" pitchFamily="34" charset="-79"/>
              </a:rPr>
              <a:t>שטח, בישול </a:t>
            </a:r>
            <a:r>
              <a:rPr lang="he-IL" b="1" dirty="0">
                <a:latin typeface="David" panose="020E0502060401010101" pitchFamily="34" charset="-79"/>
                <a:cs typeface="David" panose="020E0502060401010101" pitchFamily="34" charset="-79"/>
              </a:rPr>
              <a:t>בעיקר בשרים.</a:t>
            </a:r>
            <a:endParaRPr lang="he-IL" b="1" dirty="0" smtClean="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0366" t="17143" r="21986"/>
          <a:stretch/>
        </p:blipFill>
        <p:spPr>
          <a:xfrm>
            <a:off x="1" y="-33457"/>
            <a:ext cx="2351314" cy="1919972"/>
          </a:xfrm>
          <a:prstGeom prst="rect">
            <a:avLst/>
          </a:prstGeom>
        </p:spPr>
      </p:pic>
    </p:spTree>
    <p:extLst>
      <p:ext uri="{BB962C8B-B14F-4D97-AF65-F5344CB8AC3E}">
        <p14:creationId xmlns:p14="http://schemas.microsoft.com/office/powerpoint/2010/main" val="3127983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err="1" smtClean="0">
                <a:latin typeface="David" panose="020E0502060401010101" pitchFamily="34" charset="-79"/>
                <a:cs typeface="David" panose="020E0502060401010101" pitchFamily="34" charset="-79"/>
              </a:rPr>
              <a:t>נצ"ם</a:t>
            </a:r>
            <a:r>
              <a:rPr lang="he-IL" b="1" dirty="0" smtClean="0">
                <a:latin typeface="David" panose="020E0502060401010101" pitchFamily="34" charset="-79"/>
                <a:cs typeface="David" panose="020E0502060401010101" pitchFamily="34" charset="-79"/>
              </a:rPr>
              <a:t> שלמה </a:t>
            </a:r>
            <a:r>
              <a:rPr lang="he-IL" b="1" dirty="0" err="1" smtClean="0">
                <a:latin typeface="David" panose="020E0502060401010101" pitchFamily="34" charset="-79"/>
                <a:cs typeface="David" panose="020E0502060401010101" pitchFamily="34" charset="-79"/>
              </a:rPr>
              <a:t>טולדנו</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86940" y="1881042"/>
            <a:ext cx="8716481"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86940" y="1408602"/>
            <a:ext cx="8716481"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2541319" y="1419905"/>
            <a:ext cx="686393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 סגן מפקד מרחב ציון/ מחוז ירושלים.</a:t>
            </a:r>
          </a:p>
        </p:txBody>
      </p:sp>
      <p:sp>
        <p:nvSpPr>
          <p:cNvPr id="24" name="TextBox 23"/>
          <p:cNvSpPr txBox="1"/>
          <p:nvPr/>
        </p:nvSpPr>
        <p:spPr>
          <a:xfrm>
            <a:off x="2541319" y="1885817"/>
            <a:ext cx="7196447"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מפקד תחנת בית שמש/ מרחב ציון/ מחוז ירושלים.</a:t>
            </a:r>
          </a:p>
        </p:txBody>
      </p:sp>
      <p:sp>
        <p:nvSpPr>
          <p:cNvPr id="25" name="TextBox 24"/>
          <p:cNvSpPr txBox="1"/>
          <p:nvPr/>
        </p:nvSpPr>
        <p:spPr>
          <a:xfrm>
            <a:off x="3348842" y="2337879"/>
            <a:ext cx="5368437"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קצין אג"ם מרחב ציון/ מחוז ירושלים.</a:t>
            </a:r>
          </a:p>
        </p:txBody>
      </p:sp>
      <p:sp>
        <p:nvSpPr>
          <p:cNvPr id="26" name="TextBox 25"/>
          <p:cNvSpPr txBox="1"/>
          <p:nvPr/>
        </p:nvSpPr>
        <p:spPr>
          <a:xfrm>
            <a:off x="3621974" y="3202535"/>
            <a:ext cx="5593278"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תואר ראשון </a:t>
            </a:r>
            <a:r>
              <a:rPr lang="en-US" b="1" dirty="0" smtClean="0">
                <a:latin typeface="David" panose="020E0502060401010101" pitchFamily="34" charset="-79"/>
                <a:cs typeface="David" panose="020E0502060401010101" pitchFamily="34" charset="-79"/>
              </a:rPr>
              <a:t>B.A</a:t>
            </a:r>
            <a:r>
              <a:rPr lang="he-IL" b="1" dirty="0">
                <a:latin typeface="David" panose="020E0502060401010101" pitchFamily="34" charset="-79"/>
                <a:cs typeface="David" panose="020E0502060401010101" pitchFamily="34" charset="-79"/>
              </a:rPr>
              <a:t> </a:t>
            </a:r>
            <a:r>
              <a:rPr lang="he-IL" b="1" dirty="0" smtClean="0">
                <a:latin typeface="David" panose="020E0502060401010101" pitchFamily="34" charset="-79"/>
                <a:cs typeface="David" panose="020E0502060401010101" pitchFamily="34" charset="-79"/>
              </a:rPr>
              <a:t>מנהל עסקים, אוניברסיטת דרבי.</a:t>
            </a:r>
          </a:p>
        </p:txBody>
      </p:sp>
      <p:sp>
        <p:nvSpPr>
          <p:cNvPr id="27" name="TextBox 26"/>
          <p:cNvSpPr txBox="1"/>
          <p:nvPr/>
        </p:nvSpPr>
        <p:spPr>
          <a:xfrm>
            <a:off x="3479470" y="3708078"/>
            <a:ext cx="5925787"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 </a:t>
            </a:r>
            <a:r>
              <a:rPr lang="en-US" b="1" dirty="0" smtClean="0">
                <a:latin typeface="David" panose="020E0502060401010101" pitchFamily="34" charset="-79"/>
                <a:cs typeface="David" panose="020E0502060401010101" pitchFamily="34" charset="-79"/>
              </a:rPr>
              <a:t>M,A</a:t>
            </a:r>
            <a:r>
              <a:rPr lang="he-IL" b="1" dirty="0" smtClean="0">
                <a:latin typeface="David" panose="020E0502060401010101" pitchFamily="34" charset="-79"/>
                <a:cs typeface="David" panose="020E0502060401010101" pitchFamily="34" charset="-79"/>
              </a:rPr>
              <a:t> מזרח תיכון, אוניברסיטת תל אביב.</a:t>
            </a:r>
          </a:p>
        </p:txBody>
      </p:sp>
      <p:sp>
        <p:nvSpPr>
          <p:cNvPr id="28" name="TextBox 27"/>
          <p:cNvSpPr txBox="1"/>
          <p:nvPr/>
        </p:nvSpPr>
        <p:spPr>
          <a:xfrm>
            <a:off x="2683823" y="4169201"/>
            <a:ext cx="7505206"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 </a:t>
            </a:r>
            <a:r>
              <a:rPr lang="en-US" b="1" dirty="0" smtClean="0">
                <a:latin typeface="David" panose="020E0502060401010101" pitchFamily="34" charset="-79"/>
                <a:cs typeface="David" panose="020E0502060401010101" pitchFamily="34" charset="-79"/>
              </a:rPr>
              <a:t>M.A</a:t>
            </a:r>
            <a:r>
              <a:rPr lang="he-IL" b="1" dirty="0" smtClean="0">
                <a:latin typeface="David" panose="020E0502060401010101" pitchFamily="34" charset="-79"/>
                <a:cs typeface="David" panose="020E0502060401010101" pitchFamily="34" charset="-79"/>
              </a:rPr>
              <a:t> מדעי החברה בבית הספר למדעי המדינה, אוניברסיטת חיפה.</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מגורים- 1974, גבעת זאב.</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נשוי+ 4</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קריאה, ספורט וטיולים עם המשפחה.</a:t>
            </a: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15100" t="18009" r="18291"/>
          <a:stretch/>
        </p:blipFill>
        <p:spPr>
          <a:xfrm>
            <a:off x="13055" y="1"/>
            <a:ext cx="2292210" cy="1881042"/>
          </a:xfrm>
          <a:prstGeom prst="rect">
            <a:avLst/>
          </a:prstGeom>
        </p:spPr>
      </p:pic>
    </p:spTree>
    <p:extLst>
      <p:ext uri="{BB962C8B-B14F-4D97-AF65-F5344CB8AC3E}">
        <p14:creationId xmlns:p14="http://schemas.microsoft.com/office/powerpoint/2010/main" val="3780658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שלומי בן מוחא</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268187" y="1881042"/>
            <a:ext cx="883523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268187" y="1408602"/>
            <a:ext cx="8835234"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4140925" y="141990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נוכחי- מפקד מחוז ים והמרכז.</a:t>
            </a: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סגן מפקד חטיבת החילוץ וההדרכה.</a:t>
            </a:r>
          </a:p>
        </p:txBody>
      </p:sp>
      <p:sp>
        <p:nvSpPr>
          <p:cNvPr id="25" name="TextBox 24"/>
          <p:cNvSpPr txBox="1"/>
          <p:nvPr/>
        </p:nvSpPr>
        <p:spPr>
          <a:xfrm>
            <a:off x="4140925" y="2337879"/>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 מפקד בה"ח העורף- פקע"ר.</a:t>
            </a:r>
          </a:p>
        </p:txBody>
      </p:sp>
      <p:sp>
        <p:nvSpPr>
          <p:cNvPr id="26" name="TextBox 25"/>
          <p:cNvSpPr txBox="1"/>
          <p:nvPr/>
        </p:nvSpPr>
        <p:spPr>
          <a:xfrm>
            <a:off x="3004458" y="3202535"/>
            <a:ext cx="6448300"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בממשל ומשאבי אנוש, אוניברסיטת בר אילן.</a:t>
            </a:r>
          </a:p>
        </p:txBody>
      </p:sp>
      <p:sp>
        <p:nvSpPr>
          <p:cNvPr id="27" name="TextBox 26"/>
          <p:cNvSpPr txBox="1"/>
          <p:nvPr/>
        </p:nvSpPr>
        <p:spPr>
          <a:xfrm>
            <a:off x="4275907" y="370807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 במדעי המדינה, אוניברסיטת חיפה.</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מגורים- 1978, קריית אתא.</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נשוי+ 5</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תחביבים ורקע נוסף- </a:t>
            </a:r>
          </a:p>
        </p:txBody>
      </p:sp>
      <p:sp>
        <p:nvSpPr>
          <p:cNvPr id="32" name="מלבן 31"/>
          <p:cNvSpPr/>
          <p:nvPr/>
        </p:nvSpPr>
        <p:spPr>
          <a:xfrm>
            <a:off x="1066794" y="4184460"/>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 name="TextBox 2"/>
          <p:cNvSpPr txBox="1"/>
          <p:nvPr/>
        </p:nvSpPr>
        <p:spPr>
          <a:xfrm>
            <a:off x="4199705" y="4182675"/>
            <a:ext cx="4341225"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קורסים- פו"ם ברק. </a:t>
            </a:r>
            <a:endParaRPr lang="he-IL" b="1" dirty="0">
              <a:latin typeface="David" panose="020E0502060401010101" pitchFamily="34" charset="-79"/>
              <a:cs typeface="David" panose="020E0502060401010101" pitchFamily="34" charset="-79"/>
            </a:endParaRPr>
          </a:p>
        </p:txBody>
      </p:sp>
      <p:pic>
        <p:nvPicPr>
          <p:cNvPr id="4" name="תמונה 3"/>
          <p:cNvPicPr>
            <a:picLocks noChangeAspect="1"/>
          </p:cNvPicPr>
          <p:nvPr/>
        </p:nvPicPr>
        <p:blipFill rotWithShape="1">
          <a:blip r:embed="rId2" cstate="print">
            <a:extLst>
              <a:ext uri="{28A0092B-C50C-407E-A947-70E740481C1C}">
                <a14:useLocalDpi xmlns:a14="http://schemas.microsoft.com/office/drawing/2010/main" val="0"/>
              </a:ext>
            </a:extLst>
          </a:blip>
          <a:srcRect l="25773" t="17316" r="29952" b="20346"/>
          <a:stretch/>
        </p:blipFill>
        <p:spPr>
          <a:xfrm>
            <a:off x="-9102" y="0"/>
            <a:ext cx="2115784" cy="1985963"/>
          </a:xfrm>
          <a:prstGeom prst="rect">
            <a:avLst/>
          </a:prstGeom>
        </p:spPr>
      </p:pic>
    </p:spTree>
    <p:extLst>
      <p:ext uri="{BB962C8B-B14F-4D97-AF65-F5344CB8AC3E}">
        <p14:creationId xmlns:p14="http://schemas.microsoft.com/office/powerpoint/2010/main" val="2832674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גב' סימה שפיצר</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86215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51314" y="1881042"/>
            <a:ext cx="875210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51314" y="1408602"/>
            <a:ext cx="8752107"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2208810" y="1419905"/>
            <a:ext cx="7980219"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מנהלת יחידת רישוי ובנקים חדשים, פיקוח על בנקים, בנק </a:t>
            </a:r>
            <a:r>
              <a:rPr lang="he-IL" b="1" dirty="0" smtClean="0">
                <a:latin typeface="David" panose="020E0502060401010101" pitchFamily="34" charset="-79"/>
                <a:cs typeface="David" panose="020E0502060401010101" pitchFamily="34" charset="-79"/>
              </a:rPr>
              <a:t>ישראל.</a:t>
            </a:r>
          </a:p>
        </p:txBody>
      </p:sp>
      <p:sp>
        <p:nvSpPr>
          <p:cNvPr id="24" name="TextBox 23"/>
          <p:cNvSpPr txBox="1"/>
          <p:nvPr/>
        </p:nvSpPr>
        <p:spPr>
          <a:xfrm>
            <a:off x="1959429" y="1885817"/>
            <a:ext cx="8502731"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קודם-מנהלת יחידת ביקורת – הלבנת הון ומימון טרור, פיקוח על בנקים, בנק </a:t>
            </a:r>
            <a:r>
              <a:rPr lang="he-IL" b="1" dirty="0" smtClean="0">
                <a:latin typeface="David" panose="020E0502060401010101" pitchFamily="34" charset="-79"/>
                <a:cs typeface="David" panose="020E0502060401010101" pitchFamily="34" charset="-79"/>
              </a:rPr>
              <a:t>ישראל. </a:t>
            </a:r>
          </a:p>
        </p:txBody>
      </p:sp>
      <p:sp>
        <p:nvSpPr>
          <p:cNvPr id="25" name="TextBox 24"/>
          <p:cNvSpPr txBox="1"/>
          <p:nvPr/>
        </p:nvSpPr>
        <p:spPr>
          <a:xfrm>
            <a:off x="2351314" y="2337879"/>
            <a:ext cx="7588333"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קודם-מנהלת יחידת הערכה מוסדית, פיקוח על בנקים, בנק </a:t>
            </a:r>
            <a:r>
              <a:rPr lang="he-IL" b="1" dirty="0" smtClean="0">
                <a:latin typeface="David" panose="020E0502060401010101" pitchFamily="34" charset="-79"/>
                <a:cs typeface="David" panose="020E0502060401010101" pitchFamily="34" charset="-79"/>
              </a:rPr>
              <a:t>ישראל. </a:t>
            </a:r>
          </a:p>
        </p:txBody>
      </p:sp>
      <p:sp>
        <p:nvSpPr>
          <p:cNvPr id="26" name="TextBox 25"/>
          <p:cNvSpPr txBox="1"/>
          <p:nvPr/>
        </p:nvSpPr>
        <p:spPr>
          <a:xfrm>
            <a:off x="4275907" y="320253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ראשון-בכלכלה- חשבונאות (בהצטיינות) </a:t>
            </a:r>
            <a:endParaRPr lang="he-IL" b="1" dirty="0" smtClean="0">
              <a:latin typeface="David" panose="020E0502060401010101" pitchFamily="34" charset="-79"/>
              <a:cs typeface="David" panose="020E0502060401010101" pitchFamily="34" charset="-79"/>
            </a:endParaRPr>
          </a:p>
        </p:txBody>
      </p:sp>
      <p:sp>
        <p:nvSpPr>
          <p:cNvPr id="27" name="TextBox 26"/>
          <p:cNvSpPr txBox="1"/>
          <p:nvPr/>
        </p:nvSpPr>
        <p:spPr>
          <a:xfrm>
            <a:off x="1523999" y="3708078"/>
            <a:ext cx="9579421"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a:t>
            </a:r>
            <a:r>
              <a:rPr lang="he-IL" b="1" dirty="0">
                <a:latin typeface="David" panose="020E0502060401010101" pitchFamily="34" charset="-79"/>
                <a:cs typeface="David" panose="020E0502060401010101" pitchFamily="34" charset="-79"/>
              </a:rPr>
              <a:t>שני- בכלכלה (התמחות בכלכלת עסקים) במסגרת מסלול ישיר לדוקטורט בכלכלה (סיימתי את כל החובות למעט עבודת הדוקטורט</a:t>
            </a:r>
            <a:r>
              <a:rPr lang="he-IL" b="1" dirty="0" smtClean="0">
                <a:latin typeface="David" panose="020E0502060401010101" pitchFamily="34" charset="-79"/>
                <a:cs typeface="David" panose="020E0502060401010101" pitchFamily="34" charset="-79"/>
              </a:rPr>
              <a:t>).</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מגורים- 1971, גבעת שמואל.</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נשואה+3. </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dirty="0">
                <a:latin typeface="David" panose="020E0502060401010101" pitchFamily="34" charset="-79"/>
                <a:cs typeface="David" panose="020E0502060401010101" pitchFamily="34" charset="-79"/>
              </a:rPr>
              <a:t>תחביבים- קריאה, ספינינג, בישול ואפיה. </a:t>
            </a:r>
            <a:endParaRPr lang="he-IL" b="1" dirty="0" smtClean="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7941" t="12814" r="24872"/>
          <a:stretch/>
        </p:blipFill>
        <p:spPr>
          <a:xfrm>
            <a:off x="0" y="-23386"/>
            <a:ext cx="2322625" cy="2009350"/>
          </a:xfrm>
          <a:prstGeom prst="rect">
            <a:avLst/>
          </a:prstGeom>
        </p:spPr>
      </p:pic>
    </p:spTree>
    <p:extLst>
      <p:ext uri="{BB962C8B-B14F-4D97-AF65-F5344CB8AC3E}">
        <p14:creationId xmlns:p14="http://schemas.microsoft.com/office/powerpoint/2010/main" val="810250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451020"/>
            <a:ext cx="9144000" cy="2387600"/>
          </a:xfrm>
        </p:spPr>
        <p:txBody>
          <a:bodyPr/>
          <a:lstStyle/>
          <a:p>
            <a:r>
              <a:rPr lang="he-IL" b="1" dirty="0" smtClean="0">
                <a:latin typeface="David" panose="020E0502060401010101" pitchFamily="34" charset="-79"/>
                <a:cs typeface="David" panose="020E0502060401010101" pitchFamily="34" charset="-79"/>
              </a:rPr>
              <a:t>אל"ם אופיר </a:t>
            </a:r>
            <a:r>
              <a:rPr lang="he-IL" b="1" dirty="0" err="1" smtClean="0">
                <a:latin typeface="David" panose="020E0502060401010101" pitchFamily="34" charset="-79"/>
                <a:cs typeface="David" panose="020E0502060401010101" pitchFamily="34" charset="-79"/>
              </a:rPr>
              <a:t>לויוס</a:t>
            </a:r>
            <a:endParaRPr lang="he-IL" b="1" dirty="0">
              <a:latin typeface="David" panose="020E0502060401010101" pitchFamily="34" charset="-79"/>
              <a:cs typeface="David" panose="020E0502060401010101" pitchFamily="34" charset="-79"/>
            </a:endParaRPr>
          </a:p>
        </p:txBody>
      </p:sp>
      <p:sp>
        <p:nvSpPr>
          <p:cNvPr id="6" name="מלבן 5"/>
          <p:cNvSpPr/>
          <p:nvPr/>
        </p:nvSpPr>
        <p:spPr>
          <a:xfrm>
            <a:off x="1071154" y="6048098"/>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066798" y="5599606"/>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1066797" y="5103217"/>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10"/>
          <p:cNvSpPr/>
          <p:nvPr/>
        </p:nvSpPr>
        <p:spPr>
          <a:xfrm>
            <a:off x="1066796" y="4160511"/>
            <a:ext cx="10027919" cy="45751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1066795" y="368807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066795" y="321563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מלבן 13"/>
          <p:cNvSpPr/>
          <p:nvPr/>
        </p:nvSpPr>
        <p:spPr>
          <a:xfrm>
            <a:off x="1075503" y="2353482"/>
            <a:ext cx="10027919"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2303813" y="1881042"/>
            <a:ext cx="87996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2303813" y="1408602"/>
            <a:ext cx="8799608" cy="36576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1286309" y="140860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1286309" y="3215632"/>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11286309" y="5103217"/>
            <a:ext cx="744582" cy="131064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TextBox 19"/>
          <p:cNvSpPr txBox="1"/>
          <p:nvPr/>
        </p:nvSpPr>
        <p:spPr>
          <a:xfrm>
            <a:off x="11286309" y="1761302"/>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מקצועי</a:t>
            </a:r>
            <a:endParaRPr lang="he-IL" sz="1600" b="1" dirty="0">
              <a:latin typeface="David" panose="020E0502060401010101" pitchFamily="34" charset="-79"/>
              <a:cs typeface="David" panose="020E0502060401010101" pitchFamily="34" charset="-79"/>
            </a:endParaRPr>
          </a:p>
        </p:txBody>
      </p:sp>
      <p:sp>
        <p:nvSpPr>
          <p:cNvPr id="21" name="TextBox 20"/>
          <p:cNvSpPr txBox="1"/>
          <p:nvPr/>
        </p:nvSpPr>
        <p:spPr>
          <a:xfrm>
            <a:off x="11286309" y="3575737"/>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אקדמי</a:t>
            </a:r>
          </a:p>
        </p:txBody>
      </p:sp>
      <p:sp>
        <p:nvSpPr>
          <p:cNvPr id="22" name="TextBox 21"/>
          <p:cNvSpPr txBox="1"/>
          <p:nvPr/>
        </p:nvSpPr>
        <p:spPr>
          <a:xfrm>
            <a:off x="11281952" y="5478555"/>
            <a:ext cx="744582" cy="584775"/>
          </a:xfrm>
          <a:prstGeom prst="rect">
            <a:avLst/>
          </a:prstGeom>
          <a:noFill/>
        </p:spPr>
        <p:txBody>
          <a:bodyPr wrap="square" rtlCol="1">
            <a:spAutoFit/>
          </a:bodyPr>
          <a:lstStyle/>
          <a:p>
            <a:pPr algn="ctr"/>
            <a:r>
              <a:rPr lang="he-IL" sz="1600" b="1" dirty="0" smtClean="0">
                <a:latin typeface="David" panose="020E0502060401010101" pitchFamily="34" charset="-79"/>
                <a:cs typeface="David" panose="020E0502060401010101" pitchFamily="34" charset="-79"/>
              </a:rPr>
              <a:t>רקע</a:t>
            </a:r>
          </a:p>
          <a:p>
            <a:pPr algn="ctr"/>
            <a:r>
              <a:rPr lang="he-IL" sz="1600" b="1" dirty="0" smtClean="0">
                <a:latin typeface="David" panose="020E0502060401010101" pitchFamily="34" charset="-79"/>
                <a:cs typeface="David" panose="020E0502060401010101" pitchFamily="34" charset="-79"/>
              </a:rPr>
              <a:t>אישי</a:t>
            </a:r>
            <a:endParaRPr lang="he-IL" sz="1600" b="1" dirty="0">
              <a:latin typeface="David" panose="020E0502060401010101" pitchFamily="34" charset="-79"/>
              <a:cs typeface="David" panose="020E0502060401010101" pitchFamily="34" charset="-79"/>
            </a:endParaRPr>
          </a:p>
        </p:txBody>
      </p:sp>
      <p:sp>
        <p:nvSpPr>
          <p:cNvPr id="23" name="TextBox 22"/>
          <p:cNvSpPr txBox="1"/>
          <p:nvPr/>
        </p:nvSpPr>
        <p:spPr>
          <a:xfrm>
            <a:off x="4140925" y="1419905"/>
            <a:ext cx="4441372" cy="646331"/>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a:t>
            </a:r>
            <a:r>
              <a:rPr lang="he-IL" b="1" dirty="0">
                <a:latin typeface="David" panose="020E0502060401010101" pitchFamily="34" charset="-79"/>
                <a:cs typeface="David" panose="020E0502060401010101" pitchFamily="34" charset="-79"/>
              </a:rPr>
              <a:t>נוכחי- רמ"ח התכנון </a:t>
            </a:r>
            <a:r>
              <a:rPr lang="he-IL" b="1" dirty="0" err="1" smtClean="0">
                <a:latin typeface="David" panose="020E0502060401010101" pitchFamily="34" charset="-79"/>
                <a:cs typeface="David" panose="020E0502060401010101" pitchFamily="34" charset="-79"/>
              </a:rPr>
              <a:t>אג"ת</a:t>
            </a:r>
            <a:r>
              <a:rPr lang="he-IL" b="1" dirty="0" smtClean="0">
                <a:latin typeface="David" panose="020E0502060401010101" pitchFamily="34" charset="-79"/>
                <a:cs typeface="David" panose="020E0502060401010101" pitchFamily="34" charset="-79"/>
              </a:rPr>
              <a:t>.</a:t>
            </a:r>
            <a:endParaRPr lang="he-IL" b="1" dirty="0">
              <a:latin typeface="David" panose="020E0502060401010101" pitchFamily="34" charset="-79"/>
              <a:cs typeface="David" panose="020E0502060401010101" pitchFamily="34" charset="-79"/>
            </a:endParaRPr>
          </a:p>
          <a:p>
            <a:pPr algn="ctr"/>
            <a:endParaRPr lang="he-IL" b="1" dirty="0" smtClean="0">
              <a:latin typeface="David" panose="020E0502060401010101" pitchFamily="34" charset="-79"/>
              <a:cs typeface="David" panose="020E0502060401010101" pitchFamily="34" charset="-79"/>
            </a:endParaRPr>
          </a:p>
        </p:txBody>
      </p:sp>
      <p:sp>
        <p:nvSpPr>
          <p:cNvPr id="24" name="TextBox 23"/>
          <p:cNvSpPr txBox="1"/>
          <p:nvPr/>
        </p:nvSpPr>
        <p:spPr>
          <a:xfrm>
            <a:off x="4149632" y="1885817"/>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a:t>
            </a:r>
          </a:p>
        </p:txBody>
      </p:sp>
      <p:sp>
        <p:nvSpPr>
          <p:cNvPr id="25" name="TextBox 24"/>
          <p:cNvSpPr txBox="1"/>
          <p:nvPr/>
        </p:nvSpPr>
        <p:spPr>
          <a:xfrm>
            <a:off x="4140925" y="2337879"/>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תפקיד קודם-</a:t>
            </a:r>
          </a:p>
        </p:txBody>
      </p:sp>
      <p:sp>
        <p:nvSpPr>
          <p:cNvPr id="26" name="TextBox 25"/>
          <p:cNvSpPr txBox="1"/>
          <p:nvPr/>
        </p:nvSpPr>
        <p:spPr>
          <a:xfrm>
            <a:off x="4275907" y="320253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ראשון-  </a:t>
            </a:r>
          </a:p>
        </p:txBody>
      </p:sp>
      <p:sp>
        <p:nvSpPr>
          <p:cNvPr id="27" name="TextBox 26"/>
          <p:cNvSpPr txBox="1"/>
          <p:nvPr/>
        </p:nvSpPr>
        <p:spPr>
          <a:xfrm>
            <a:off x="4275907" y="370807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תואר שני</a:t>
            </a:r>
          </a:p>
        </p:txBody>
      </p:sp>
      <p:sp>
        <p:nvSpPr>
          <p:cNvPr id="28" name="TextBox 27"/>
          <p:cNvSpPr txBox="1"/>
          <p:nvPr/>
        </p:nvSpPr>
        <p:spPr>
          <a:xfrm>
            <a:off x="2173184" y="4169201"/>
            <a:ext cx="8039595"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קורסים והשתלמויות- </a:t>
            </a:r>
            <a:r>
              <a:rPr lang="he-IL" b="1" dirty="0" err="1" smtClean="0">
                <a:latin typeface="David" panose="020E0502060401010101" pitchFamily="34" charset="-79"/>
                <a:cs typeface="David" panose="020E0502060401010101" pitchFamily="34" charset="-79"/>
              </a:rPr>
              <a:t>דמש</a:t>
            </a:r>
            <a:r>
              <a:rPr lang="he-IL" b="1" dirty="0" smtClean="0">
                <a:latin typeface="David" panose="020E0502060401010101" pitchFamily="34" charset="-79"/>
                <a:cs typeface="David" panose="020E0502060401010101" pitchFamily="34" charset="-79"/>
              </a:rPr>
              <a:t> ק. שיפוט בכיר, בניין הכוח.</a:t>
            </a:r>
          </a:p>
        </p:txBody>
      </p:sp>
      <p:sp>
        <p:nvSpPr>
          <p:cNvPr id="29" name="TextBox 28"/>
          <p:cNvSpPr txBox="1"/>
          <p:nvPr/>
        </p:nvSpPr>
        <p:spPr>
          <a:xfrm>
            <a:off x="4275907" y="5102725"/>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שנת לידה, עיר מגורים- 1975, בית רימון.</a:t>
            </a:r>
          </a:p>
        </p:txBody>
      </p:sp>
      <p:sp>
        <p:nvSpPr>
          <p:cNvPr id="30" name="TextBox 29"/>
          <p:cNvSpPr txBox="1"/>
          <p:nvPr/>
        </p:nvSpPr>
        <p:spPr>
          <a:xfrm>
            <a:off x="4275907" y="5586508"/>
            <a:ext cx="4441372" cy="369332"/>
          </a:xfrm>
          <a:prstGeom prst="rect">
            <a:avLst/>
          </a:prstGeom>
          <a:noFill/>
        </p:spPr>
        <p:txBody>
          <a:bodyPr wrap="square" rtlCol="1">
            <a:spAutoFit/>
          </a:bodyPr>
          <a:lstStyle/>
          <a:p>
            <a:pPr algn="ctr"/>
            <a:r>
              <a:rPr lang="he-IL" b="1" dirty="0" smtClean="0">
                <a:latin typeface="David" panose="020E0502060401010101" pitchFamily="34" charset="-79"/>
                <a:cs typeface="David" panose="020E0502060401010101" pitchFamily="34" charset="-79"/>
              </a:rPr>
              <a:t>מצב משפחתי- נשוי+6.</a:t>
            </a:r>
          </a:p>
        </p:txBody>
      </p:sp>
      <p:sp>
        <p:nvSpPr>
          <p:cNvPr id="31" name="TextBox 30"/>
          <p:cNvSpPr txBox="1"/>
          <p:nvPr/>
        </p:nvSpPr>
        <p:spPr>
          <a:xfrm>
            <a:off x="4275907" y="6030660"/>
            <a:ext cx="4441372" cy="369332"/>
          </a:xfrm>
          <a:prstGeom prst="rect">
            <a:avLst/>
          </a:prstGeom>
          <a:noFill/>
        </p:spPr>
        <p:txBody>
          <a:bodyPr wrap="square" rtlCol="1">
            <a:spAutoFit/>
          </a:bodyPr>
          <a:lstStyle/>
          <a:p>
            <a:pPr algn="ctr"/>
            <a:r>
              <a:rPr lang="he-IL" b="1" smtClean="0">
                <a:latin typeface="David" panose="020E0502060401010101" pitchFamily="34" charset="-79"/>
                <a:cs typeface="David" panose="020E0502060401010101" pitchFamily="34" charset="-79"/>
              </a:rPr>
              <a:t>תחביבים ורקע נוסף</a:t>
            </a:r>
            <a:endParaRPr lang="he-IL" b="1" dirty="0" smtClean="0">
              <a:latin typeface="David" panose="020E0502060401010101" pitchFamily="34" charset="-79"/>
              <a:cs typeface="David" panose="020E0502060401010101" pitchFamily="34" charset="-79"/>
            </a:endParaRPr>
          </a:p>
        </p:txBody>
      </p:sp>
      <p:pic>
        <p:nvPicPr>
          <p:cNvPr id="3" name="תמונה 2"/>
          <p:cNvPicPr>
            <a:picLocks noChangeAspect="1"/>
          </p:cNvPicPr>
          <p:nvPr/>
        </p:nvPicPr>
        <p:blipFill rotWithShape="1">
          <a:blip r:embed="rId2" cstate="print">
            <a:extLst>
              <a:ext uri="{28A0092B-C50C-407E-A947-70E740481C1C}">
                <a14:useLocalDpi xmlns:a14="http://schemas.microsoft.com/office/drawing/2010/main" val="0"/>
              </a:ext>
            </a:extLst>
          </a:blip>
          <a:srcRect l="20062" t="17143" r="16330"/>
          <a:stretch/>
        </p:blipFill>
        <p:spPr>
          <a:xfrm>
            <a:off x="39017" y="18496"/>
            <a:ext cx="2264796" cy="1966796"/>
          </a:xfrm>
          <a:prstGeom prst="rect">
            <a:avLst/>
          </a:prstGeom>
        </p:spPr>
      </p:pic>
    </p:spTree>
    <p:extLst>
      <p:ext uri="{BB962C8B-B14F-4D97-AF65-F5344CB8AC3E}">
        <p14:creationId xmlns:p14="http://schemas.microsoft.com/office/powerpoint/2010/main" val="104476151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798</Words>
  <Application>Microsoft Office PowerPoint</Application>
  <PresentationFormat>Widescreen</PresentationFormat>
  <Paragraphs>137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David</vt:lpstr>
      <vt:lpstr>Times New Roman</vt:lpstr>
      <vt:lpstr>ערכת נושא Office</vt:lpstr>
      <vt:lpstr>סא"ל אביעד אטיה </vt:lpstr>
      <vt:lpstr>אל"ם בנימין דה-לוי</vt:lpstr>
      <vt:lpstr>גב' מיכל מסטיי</vt:lpstr>
      <vt:lpstr>אל"ם עמית ימין</vt:lpstr>
      <vt:lpstr>מר שחר בץ</vt:lpstr>
      <vt:lpstr>נצ"ם שלמה טולדנו</vt:lpstr>
      <vt:lpstr>אל"ם שלומי בן מוחא</vt:lpstr>
      <vt:lpstr>גב' סימה שפיצר</vt:lpstr>
      <vt:lpstr>אל"ם אופיר לויוס</vt:lpstr>
    </vt:vector>
  </TitlesOfParts>
  <Company>IDF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פורמט לבניית קורות חיים</dc:title>
  <dc:creator>u23920</dc:creator>
  <cp:lastModifiedBy>GOI</cp:lastModifiedBy>
  <cp:revision>18</cp:revision>
  <dcterms:created xsi:type="dcterms:W3CDTF">2019-08-01T06:11:38Z</dcterms:created>
  <dcterms:modified xsi:type="dcterms:W3CDTF">2019-10-10T08:10:24Z</dcterms:modified>
</cp:coreProperties>
</file>