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57" r:id="rId2"/>
    <p:sldId id="293" r:id="rId3"/>
    <p:sldId id="287" r:id="rId4"/>
    <p:sldId id="258" r:id="rId5"/>
    <p:sldId id="259" r:id="rId6"/>
    <p:sldId id="260" r:id="rId7"/>
    <p:sldId id="261" r:id="rId8"/>
    <p:sldId id="262" r:id="rId9"/>
    <p:sldId id="288" r:id="rId10"/>
    <p:sldId id="289" r:id="rId11"/>
    <p:sldId id="291" r:id="rId12"/>
    <p:sldId id="292" r:id="rId13"/>
    <p:sldId id="265" r:id="rId14"/>
    <p:sldId id="290" r:id="rId15"/>
    <p:sldId id="266" r:id="rId16"/>
    <p:sldId id="269" r:id="rId17"/>
    <p:sldId id="267" r:id="rId18"/>
    <p:sldId id="268" r:id="rId19"/>
    <p:sldId id="270" r:id="rId20"/>
    <p:sldId id="271" r:id="rId21"/>
    <p:sldId id="272" r:id="rId22"/>
    <p:sldId id="285"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8" d="100"/>
          <a:sy n="78" d="100"/>
        </p:scale>
        <p:origin x="-2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erfs01\home\danil\OECD%20COUN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invertIfNegative val="0"/>
          <c:dPt>
            <c:idx val="10"/>
            <c:invertIfNegative val="0"/>
            <c:bubble3D val="0"/>
            <c:spPr>
              <a:pattFill prst="pct80">
                <a:fgClr>
                  <a:schemeClr val="tx1">
                    <a:lumMod val="95000"/>
                    <a:lumOff val="5000"/>
                  </a:schemeClr>
                </a:fgClr>
                <a:bgClr>
                  <a:schemeClr val="bg1"/>
                </a:bgClr>
              </a:pattFill>
            </c:spPr>
          </c:dPt>
          <c:dPt>
            <c:idx val="19"/>
            <c:invertIfNegative val="0"/>
            <c:bubble3D val="0"/>
            <c:spPr>
              <a:pattFill prst="trellis">
                <a:fgClr>
                  <a:schemeClr val="bg1">
                    <a:lumMod val="65000"/>
                  </a:schemeClr>
                </a:fgClr>
                <a:bgClr>
                  <a:schemeClr val="tx1">
                    <a:lumMod val="95000"/>
                    <a:lumOff val="5000"/>
                  </a:schemeClr>
                </a:bgClr>
              </a:pattFill>
            </c:spPr>
          </c:dPt>
          <c:cat>
            <c:strRef>
              <c:f>Sheet1!$A$1:$A$35</c:f>
              <c:strCache>
                <c:ptCount val="35"/>
                <c:pt idx="0">
                  <c:v>Hungary</c:v>
                </c:pt>
                <c:pt idx="1">
                  <c:v>Poland</c:v>
                </c:pt>
                <c:pt idx="2">
                  <c:v>Greece</c:v>
                </c:pt>
                <c:pt idx="3">
                  <c:v>Italy</c:v>
                </c:pt>
                <c:pt idx="4">
                  <c:v>Czech Republic</c:v>
                </c:pt>
                <c:pt idx="5">
                  <c:v>France</c:v>
                </c:pt>
                <c:pt idx="6">
                  <c:v>Mexico</c:v>
                </c:pt>
                <c:pt idx="7">
                  <c:v>Slovenia</c:v>
                </c:pt>
                <c:pt idx="8">
                  <c:v>Turkey</c:v>
                </c:pt>
                <c:pt idx="9">
                  <c:v>Estonia</c:v>
                </c:pt>
                <c:pt idx="10">
                  <c:v>Israel</c:v>
                </c:pt>
                <c:pt idx="11">
                  <c:v>Portugal</c:v>
                </c:pt>
                <c:pt idx="12">
                  <c:v>Slovak Republic</c:v>
                </c:pt>
                <c:pt idx="13">
                  <c:v>Austria</c:v>
                </c:pt>
                <c:pt idx="14">
                  <c:v>Germany</c:v>
                </c:pt>
                <c:pt idx="15">
                  <c:v>Ireland</c:v>
                </c:pt>
                <c:pt idx="16">
                  <c:v>Korea</c:v>
                </c:pt>
                <c:pt idx="17">
                  <c:v>United Kingdom</c:v>
                </c:pt>
                <c:pt idx="18">
                  <c:v>United States</c:v>
                </c:pt>
                <c:pt idx="19">
                  <c:v>OECD AVERAGE</c:v>
                </c:pt>
                <c:pt idx="20">
                  <c:v>Belgium</c:v>
                </c:pt>
                <c:pt idx="21">
                  <c:v>Japan</c:v>
                </c:pt>
                <c:pt idx="22">
                  <c:v>Spain</c:v>
                </c:pt>
                <c:pt idx="23">
                  <c:v>Chile</c:v>
                </c:pt>
                <c:pt idx="24">
                  <c:v>Australia</c:v>
                </c:pt>
                <c:pt idx="25">
                  <c:v>Netherlands</c:v>
                </c:pt>
                <c:pt idx="26">
                  <c:v>Canada</c:v>
                </c:pt>
                <c:pt idx="27">
                  <c:v>Luxembourg</c:v>
                </c:pt>
                <c:pt idx="28">
                  <c:v>New Zealand</c:v>
                </c:pt>
                <c:pt idx="29">
                  <c:v>Switzerland</c:v>
                </c:pt>
                <c:pt idx="30">
                  <c:v>Denmark</c:v>
                </c:pt>
                <c:pt idx="31">
                  <c:v>Finland</c:v>
                </c:pt>
                <c:pt idx="32">
                  <c:v>Iceland</c:v>
                </c:pt>
                <c:pt idx="33">
                  <c:v>Norway</c:v>
                </c:pt>
                <c:pt idx="34">
                  <c:v>Sweden</c:v>
                </c:pt>
              </c:strCache>
            </c:strRef>
          </c:cat>
          <c:val>
            <c:numRef>
              <c:f>Sheet1!$B$1:$B$35</c:f>
              <c:numCache>
                <c:formatCode>General</c:formatCode>
                <c:ptCount val="35"/>
                <c:pt idx="0">
                  <c:v>6.07</c:v>
                </c:pt>
                <c:pt idx="1">
                  <c:v>6.07</c:v>
                </c:pt>
                <c:pt idx="2">
                  <c:v>6.4300000000000024</c:v>
                </c:pt>
                <c:pt idx="3">
                  <c:v>6.79</c:v>
                </c:pt>
                <c:pt idx="4">
                  <c:v>7.14</c:v>
                </c:pt>
                <c:pt idx="5">
                  <c:v>7.14</c:v>
                </c:pt>
                <c:pt idx="6">
                  <c:v>7.14</c:v>
                </c:pt>
                <c:pt idx="7">
                  <c:v>7.14</c:v>
                </c:pt>
                <c:pt idx="8">
                  <c:v>7.14</c:v>
                </c:pt>
                <c:pt idx="9">
                  <c:v>7.5</c:v>
                </c:pt>
                <c:pt idx="10">
                  <c:v>7.5</c:v>
                </c:pt>
                <c:pt idx="11">
                  <c:v>7.5</c:v>
                </c:pt>
                <c:pt idx="12">
                  <c:v>7.5</c:v>
                </c:pt>
                <c:pt idx="13">
                  <c:v>7.8599999999999985</c:v>
                </c:pt>
                <c:pt idx="14">
                  <c:v>7.8599999999999985</c:v>
                </c:pt>
                <c:pt idx="15">
                  <c:v>7.8599999999999985</c:v>
                </c:pt>
                <c:pt idx="16">
                  <c:v>7.8599999999999985</c:v>
                </c:pt>
                <c:pt idx="17">
                  <c:v>7.8599999999999985</c:v>
                </c:pt>
                <c:pt idx="18">
                  <c:v>7.8599999999999985</c:v>
                </c:pt>
                <c:pt idx="19" formatCode="0.00">
                  <c:v>8.07</c:v>
                </c:pt>
                <c:pt idx="20">
                  <c:v>8.2100000000000009</c:v>
                </c:pt>
                <c:pt idx="21">
                  <c:v>8.2100000000000009</c:v>
                </c:pt>
                <c:pt idx="22">
                  <c:v>8.2100000000000009</c:v>
                </c:pt>
                <c:pt idx="23">
                  <c:v>8.57</c:v>
                </c:pt>
                <c:pt idx="24">
                  <c:v>8.93</c:v>
                </c:pt>
                <c:pt idx="25">
                  <c:v>8.93</c:v>
                </c:pt>
                <c:pt idx="26">
                  <c:v>9.2900000000000009</c:v>
                </c:pt>
                <c:pt idx="27">
                  <c:v>9.2900000000000009</c:v>
                </c:pt>
                <c:pt idx="28">
                  <c:v>9.2900000000000009</c:v>
                </c:pt>
                <c:pt idx="29">
                  <c:v>9.2900000000000009</c:v>
                </c:pt>
                <c:pt idx="30">
                  <c:v>9.6399999999999988</c:v>
                </c:pt>
                <c:pt idx="31">
                  <c:v>9.6399999999999988</c:v>
                </c:pt>
                <c:pt idx="32">
                  <c:v>9.6399999999999988</c:v>
                </c:pt>
                <c:pt idx="33">
                  <c:v>9.6399999999999988</c:v>
                </c:pt>
                <c:pt idx="34">
                  <c:v>9.6399999999999988</c:v>
                </c:pt>
              </c:numCache>
            </c:numRef>
          </c:val>
        </c:ser>
        <c:dLbls>
          <c:showLegendKey val="0"/>
          <c:showVal val="0"/>
          <c:showCatName val="0"/>
          <c:showSerName val="0"/>
          <c:showPercent val="0"/>
          <c:showBubbleSize val="0"/>
        </c:dLbls>
        <c:gapWidth val="150"/>
        <c:axId val="142091776"/>
        <c:axId val="142100736"/>
      </c:barChart>
      <c:catAx>
        <c:axId val="142091776"/>
        <c:scaling>
          <c:orientation val="maxMin"/>
        </c:scaling>
        <c:delete val="0"/>
        <c:axPos val="b"/>
        <c:numFmt formatCode="General" sourceLinked="0"/>
        <c:majorTickMark val="none"/>
        <c:minorTickMark val="none"/>
        <c:tickLblPos val="nextTo"/>
        <c:crossAx val="142100736"/>
        <c:crosses val="autoZero"/>
        <c:auto val="1"/>
        <c:lblAlgn val="ctr"/>
        <c:lblOffset val="100"/>
        <c:noMultiLvlLbl val="0"/>
      </c:catAx>
      <c:valAx>
        <c:axId val="142100736"/>
        <c:scaling>
          <c:orientation val="minMax"/>
          <c:min val="6"/>
        </c:scaling>
        <c:delete val="0"/>
        <c:axPos val="l"/>
        <c:majorGridlines/>
        <c:numFmt formatCode="General" sourceLinked="1"/>
        <c:majorTickMark val="out"/>
        <c:minorTickMark val="none"/>
        <c:tickLblPos val="nextTo"/>
        <c:crossAx val="142091776"/>
        <c:crosses val="max"/>
        <c:crossBetween val="between"/>
      </c:valAx>
    </c:plotArea>
    <c:plotVisOnly val="1"/>
    <c:dispBlanksAs val="zero"/>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B189A-C128-4110-BD4B-8C2AE85FDBE8}" type="doc">
      <dgm:prSet loTypeId="urn:microsoft.com/office/officeart/2005/8/layout/hProcess9" loCatId="process" qsTypeId="urn:microsoft.com/office/officeart/2005/8/quickstyle/simple4" qsCatId="simple" csTypeId="urn:microsoft.com/office/officeart/2005/8/colors/accent1_2" csCatId="accent1" phldr="1"/>
      <dgm:spPr/>
    </dgm:pt>
    <dgm:pt modelId="{AC9C7203-F1D7-47F9-BE2F-A92B9F9C2398}">
      <dgm:prSet phldrT="[טקסט]" custT="1"/>
      <dgm:spPr/>
      <dgm:t>
        <a:bodyPr/>
        <a:lstStyle/>
        <a:p>
          <a:pPr rtl="1"/>
          <a:r>
            <a:rPr lang="he-IL" sz="2400" b="1" dirty="0" smtClean="0">
              <a:solidFill>
                <a:schemeClr val="accent2"/>
              </a:solidFill>
            </a:rPr>
            <a:t>ראש הממשלה משלם המחיר בדוח מבקר המדינה</a:t>
          </a:r>
          <a:endParaRPr lang="he-IL" sz="2400" b="1" dirty="0">
            <a:solidFill>
              <a:schemeClr val="accent2"/>
            </a:solidFill>
          </a:endParaRPr>
        </a:p>
      </dgm:t>
    </dgm:pt>
    <dgm:pt modelId="{2EABAAF7-F235-44B1-905E-96093FBC4B33}" type="parTrans" cxnId="{6BED7945-3908-43E6-ADDB-A7DBD9101930}">
      <dgm:prSet/>
      <dgm:spPr/>
      <dgm:t>
        <a:bodyPr/>
        <a:lstStyle/>
        <a:p>
          <a:pPr rtl="1"/>
          <a:endParaRPr lang="he-IL"/>
        </a:p>
      </dgm:t>
    </dgm:pt>
    <dgm:pt modelId="{B1334BB8-63B9-4BEF-A0DE-55530FC14EFC}" type="sibTrans" cxnId="{6BED7945-3908-43E6-ADDB-A7DBD9101930}">
      <dgm:prSet/>
      <dgm:spPr/>
      <dgm:t>
        <a:bodyPr/>
        <a:lstStyle/>
        <a:p>
          <a:pPr rtl="1"/>
          <a:endParaRPr lang="he-IL"/>
        </a:p>
      </dgm:t>
    </dgm:pt>
    <dgm:pt modelId="{4A6927BB-15DC-4F35-967E-0908024A640A}">
      <dgm:prSet phldrT="[טקסט]" custT="1"/>
      <dgm:spPr/>
      <dgm:t>
        <a:bodyPr/>
        <a:lstStyle/>
        <a:p>
          <a:pPr rtl="1"/>
          <a:r>
            <a:rPr lang="he-IL" sz="2000" b="1" dirty="0" smtClean="0">
              <a:solidFill>
                <a:schemeClr val="accent2"/>
              </a:solidFill>
            </a:rPr>
            <a:t>הגורמים המשפטיים אומרים שאין אפשרות מלבד אכיפת הסגר</a:t>
          </a:r>
          <a:endParaRPr lang="he-IL" sz="2000" b="1" dirty="0">
            <a:solidFill>
              <a:schemeClr val="accent2"/>
            </a:solidFill>
          </a:endParaRPr>
        </a:p>
      </dgm:t>
    </dgm:pt>
    <dgm:pt modelId="{2E9B88DD-8F05-4F3F-8E31-5DB01F310CC5}" type="parTrans" cxnId="{0B1D3929-7CF8-47CD-9108-0B10DBC61858}">
      <dgm:prSet/>
      <dgm:spPr/>
      <dgm:t>
        <a:bodyPr/>
        <a:lstStyle/>
        <a:p>
          <a:pPr rtl="1"/>
          <a:endParaRPr lang="he-IL"/>
        </a:p>
      </dgm:t>
    </dgm:pt>
    <dgm:pt modelId="{2C8CC80E-A707-40E2-B7FE-F82114A7179E}" type="sibTrans" cxnId="{0B1D3929-7CF8-47CD-9108-0B10DBC61858}">
      <dgm:prSet/>
      <dgm:spPr/>
      <dgm:t>
        <a:bodyPr/>
        <a:lstStyle/>
        <a:p>
          <a:pPr rtl="1"/>
          <a:endParaRPr lang="he-IL"/>
        </a:p>
      </dgm:t>
    </dgm:pt>
    <dgm:pt modelId="{E3D70FAD-D2C5-4F43-893E-4BED3C49DA2F}">
      <dgm:prSet phldrT="[טקסט]"/>
      <dgm:spPr/>
      <dgm:t>
        <a:bodyPr/>
        <a:lstStyle/>
        <a:p>
          <a:pPr rtl="1"/>
          <a:r>
            <a:rPr lang="he-IL" b="1" dirty="0" smtClean="0">
              <a:solidFill>
                <a:schemeClr val="accent2"/>
              </a:solidFill>
            </a:rPr>
            <a:t>המשט התורכי </a:t>
          </a:r>
          <a:endParaRPr lang="he-IL" b="1" dirty="0">
            <a:solidFill>
              <a:schemeClr val="accent2"/>
            </a:solidFill>
          </a:endParaRPr>
        </a:p>
      </dgm:t>
    </dgm:pt>
    <dgm:pt modelId="{B5EBB2A7-9294-4F86-9308-05C7D3DFC215}" type="parTrans" cxnId="{FEB28479-514C-4D24-9DC9-631C3D7444B4}">
      <dgm:prSet/>
      <dgm:spPr/>
      <dgm:t>
        <a:bodyPr/>
        <a:lstStyle/>
        <a:p>
          <a:pPr rtl="1"/>
          <a:endParaRPr lang="he-IL"/>
        </a:p>
      </dgm:t>
    </dgm:pt>
    <dgm:pt modelId="{0A7B886B-7960-4241-8F7A-4B7D18A1074F}" type="sibTrans" cxnId="{FEB28479-514C-4D24-9DC9-631C3D7444B4}">
      <dgm:prSet/>
      <dgm:spPr/>
      <dgm:t>
        <a:bodyPr/>
        <a:lstStyle/>
        <a:p>
          <a:pPr rtl="1"/>
          <a:endParaRPr lang="he-IL"/>
        </a:p>
      </dgm:t>
    </dgm:pt>
    <dgm:pt modelId="{40041426-8D87-44BA-9661-A5D55413B0FC}" type="pres">
      <dgm:prSet presAssocID="{F4AB189A-C128-4110-BD4B-8C2AE85FDBE8}" presName="CompostProcess" presStyleCnt="0">
        <dgm:presLayoutVars>
          <dgm:dir/>
          <dgm:resizeHandles val="exact"/>
        </dgm:presLayoutVars>
      </dgm:prSet>
      <dgm:spPr/>
    </dgm:pt>
    <dgm:pt modelId="{8A56720D-653A-46C3-8FE0-40DE5FBAC31E}" type="pres">
      <dgm:prSet presAssocID="{F4AB189A-C128-4110-BD4B-8C2AE85FDBE8}" presName="arrow" presStyleLbl="bgShp" presStyleIdx="0" presStyleCnt="1" custAng="10800000" custLinFactNeighborX="8698" custLinFactNeighborY="6452"/>
      <dgm:spPr/>
    </dgm:pt>
    <dgm:pt modelId="{91DFD169-804B-403C-9FB4-6DB3E8D454BF}" type="pres">
      <dgm:prSet presAssocID="{F4AB189A-C128-4110-BD4B-8C2AE85FDBE8}" presName="linearProcess" presStyleCnt="0"/>
      <dgm:spPr/>
    </dgm:pt>
    <dgm:pt modelId="{0D90F8C3-1B3F-4FEF-9972-843C4E33EE5F}" type="pres">
      <dgm:prSet presAssocID="{AC9C7203-F1D7-47F9-BE2F-A92B9F9C2398}" presName="textNode" presStyleLbl="node1" presStyleIdx="0" presStyleCnt="3">
        <dgm:presLayoutVars>
          <dgm:bulletEnabled val="1"/>
        </dgm:presLayoutVars>
      </dgm:prSet>
      <dgm:spPr/>
      <dgm:t>
        <a:bodyPr/>
        <a:lstStyle/>
        <a:p>
          <a:pPr rtl="1"/>
          <a:endParaRPr lang="he-IL"/>
        </a:p>
      </dgm:t>
    </dgm:pt>
    <dgm:pt modelId="{4204042B-CC0C-4539-9844-13CADB8AD4A3}" type="pres">
      <dgm:prSet presAssocID="{B1334BB8-63B9-4BEF-A0DE-55530FC14EFC}" presName="sibTrans" presStyleCnt="0"/>
      <dgm:spPr/>
    </dgm:pt>
    <dgm:pt modelId="{1CD72F64-31BF-4ACB-BF62-573D23331B3B}" type="pres">
      <dgm:prSet presAssocID="{4A6927BB-15DC-4F35-967E-0908024A640A}" presName="textNode" presStyleLbl="node1" presStyleIdx="1" presStyleCnt="3">
        <dgm:presLayoutVars>
          <dgm:bulletEnabled val="1"/>
        </dgm:presLayoutVars>
      </dgm:prSet>
      <dgm:spPr/>
      <dgm:t>
        <a:bodyPr/>
        <a:lstStyle/>
        <a:p>
          <a:pPr rtl="1"/>
          <a:endParaRPr lang="he-IL"/>
        </a:p>
      </dgm:t>
    </dgm:pt>
    <dgm:pt modelId="{DF7BDC4F-504A-45EA-81F1-1F8CD8FB5B99}" type="pres">
      <dgm:prSet presAssocID="{2C8CC80E-A707-40E2-B7FE-F82114A7179E}" presName="sibTrans" presStyleCnt="0"/>
      <dgm:spPr/>
    </dgm:pt>
    <dgm:pt modelId="{64F6A2B3-184B-4233-8FEC-B866924510F5}" type="pres">
      <dgm:prSet presAssocID="{E3D70FAD-D2C5-4F43-893E-4BED3C49DA2F}" presName="textNode" presStyleLbl="node1" presStyleIdx="2" presStyleCnt="3">
        <dgm:presLayoutVars>
          <dgm:bulletEnabled val="1"/>
        </dgm:presLayoutVars>
      </dgm:prSet>
      <dgm:spPr/>
      <dgm:t>
        <a:bodyPr/>
        <a:lstStyle/>
        <a:p>
          <a:pPr rtl="1"/>
          <a:endParaRPr lang="he-IL"/>
        </a:p>
      </dgm:t>
    </dgm:pt>
  </dgm:ptLst>
  <dgm:cxnLst>
    <dgm:cxn modelId="{D193096B-3123-4D84-A729-70772E5707AD}" type="presOf" srcId="{F4AB189A-C128-4110-BD4B-8C2AE85FDBE8}" destId="{40041426-8D87-44BA-9661-A5D55413B0FC}" srcOrd="0" destOrd="0" presId="urn:microsoft.com/office/officeart/2005/8/layout/hProcess9"/>
    <dgm:cxn modelId="{FEB28479-514C-4D24-9DC9-631C3D7444B4}" srcId="{F4AB189A-C128-4110-BD4B-8C2AE85FDBE8}" destId="{E3D70FAD-D2C5-4F43-893E-4BED3C49DA2F}" srcOrd="2" destOrd="0" parTransId="{B5EBB2A7-9294-4F86-9308-05C7D3DFC215}" sibTransId="{0A7B886B-7960-4241-8F7A-4B7D18A1074F}"/>
    <dgm:cxn modelId="{0B1D3929-7CF8-47CD-9108-0B10DBC61858}" srcId="{F4AB189A-C128-4110-BD4B-8C2AE85FDBE8}" destId="{4A6927BB-15DC-4F35-967E-0908024A640A}" srcOrd="1" destOrd="0" parTransId="{2E9B88DD-8F05-4F3F-8E31-5DB01F310CC5}" sibTransId="{2C8CC80E-A707-40E2-B7FE-F82114A7179E}"/>
    <dgm:cxn modelId="{42EF3DD9-01D1-4913-953A-7DA736BDAF93}" type="presOf" srcId="{4A6927BB-15DC-4F35-967E-0908024A640A}" destId="{1CD72F64-31BF-4ACB-BF62-573D23331B3B}" srcOrd="0" destOrd="0" presId="urn:microsoft.com/office/officeart/2005/8/layout/hProcess9"/>
    <dgm:cxn modelId="{AE297684-1542-4A30-A1A2-9E44F412746C}" type="presOf" srcId="{AC9C7203-F1D7-47F9-BE2F-A92B9F9C2398}" destId="{0D90F8C3-1B3F-4FEF-9972-843C4E33EE5F}" srcOrd="0" destOrd="0" presId="urn:microsoft.com/office/officeart/2005/8/layout/hProcess9"/>
    <dgm:cxn modelId="{6BED7945-3908-43E6-ADDB-A7DBD9101930}" srcId="{F4AB189A-C128-4110-BD4B-8C2AE85FDBE8}" destId="{AC9C7203-F1D7-47F9-BE2F-A92B9F9C2398}" srcOrd="0" destOrd="0" parTransId="{2EABAAF7-F235-44B1-905E-96093FBC4B33}" sibTransId="{B1334BB8-63B9-4BEF-A0DE-55530FC14EFC}"/>
    <dgm:cxn modelId="{36C7E5D8-4E01-4282-95D0-06D7CFBF940D}" type="presOf" srcId="{E3D70FAD-D2C5-4F43-893E-4BED3C49DA2F}" destId="{64F6A2B3-184B-4233-8FEC-B866924510F5}" srcOrd="0" destOrd="0" presId="urn:microsoft.com/office/officeart/2005/8/layout/hProcess9"/>
    <dgm:cxn modelId="{CAC42BD2-9ACF-4811-B741-1D0A54CA7D96}" type="presParOf" srcId="{40041426-8D87-44BA-9661-A5D55413B0FC}" destId="{8A56720D-653A-46C3-8FE0-40DE5FBAC31E}" srcOrd="0" destOrd="0" presId="urn:microsoft.com/office/officeart/2005/8/layout/hProcess9"/>
    <dgm:cxn modelId="{2A6DF7DE-1322-49AF-BBD5-4ED1021C257B}" type="presParOf" srcId="{40041426-8D87-44BA-9661-A5D55413B0FC}" destId="{91DFD169-804B-403C-9FB4-6DB3E8D454BF}" srcOrd="1" destOrd="0" presId="urn:microsoft.com/office/officeart/2005/8/layout/hProcess9"/>
    <dgm:cxn modelId="{8681F256-393B-4DDF-9F74-22496AAA306B}" type="presParOf" srcId="{91DFD169-804B-403C-9FB4-6DB3E8D454BF}" destId="{0D90F8C3-1B3F-4FEF-9972-843C4E33EE5F}" srcOrd="0" destOrd="0" presId="urn:microsoft.com/office/officeart/2005/8/layout/hProcess9"/>
    <dgm:cxn modelId="{89BB8230-4C07-48EA-BFBE-25F7E8D7678D}" type="presParOf" srcId="{91DFD169-804B-403C-9FB4-6DB3E8D454BF}" destId="{4204042B-CC0C-4539-9844-13CADB8AD4A3}" srcOrd="1" destOrd="0" presId="urn:microsoft.com/office/officeart/2005/8/layout/hProcess9"/>
    <dgm:cxn modelId="{9BEFA93D-3B43-4526-859A-8A30A2D76FA8}" type="presParOf" srcId="{91DFD169-804B-403C-9FB4-6DB3E8D454BF}" destId="{1CD72F64-31BF-4ACB-BF62-573D23331B3B}" srcOrd="2" destOrd="0" presId="urn:microsoft.com/office/officeart/2005/8/layout/hProcess9"/>
    <dgm:cxn modelId="{F0EF5A5B-8C23-459D-A4B9-BFC0BD898AD9}" type="presParOf" srcId="{91DFD169-804B-403C-9FB4-6DB3E8D454BF}" destId="{DF7BDC4F-504A-45EA-81F1-1F8CD8FB5B99}" srcOrd="3" destOrd="0" presId="urn:microsoft.com/office/officeart/2005/8/layout/hProcess9"/>
    <dgm:cxn modelId="{D9FF7B47-A257-43CE-925A-04367BDE71A9}" type="presParOf" srcId="{91DFD169-804B-403C-9FB4-6DB3E8D454BF}" destId="{64F6A2B3-184B-4233-8FEC-B866924510F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B189A-C128-4110-BD4B-8C2AE85FDBE8}" type="doc">
      <dgm:prSet loTypeId="urn:microsoft.com/office/officeart/2005/8/layout/hProcess9" loCatId="process" qsTypeId="urn:microsoft.com/office/officeart/2005/8/quickstyle/simple4" qsCatId="simple" csTypeId="urn:microsoft.com/office/officeart/2005/8/colors/accent1_2" csCatId="accent1" phldr="1"/>
      <dgm:spPr/>
    </dgm:pt>
    <dgm:pt modelId="{AC9C7203-F1D7-47F9-BE2F-A92B9F9C2398}">
      <dgm:prSet phldrT="[טקסט]" custT="1"/>
      <dgm:spPr/>
      <dgm:t>
        <a:bodyPr/>
        <a:lstStyle/>
        <a:p>
          <a:pPr rtl="1"/>
          <a:r>
            <a:rPr lang="he-IL" sz="2400" b="1" dirty="0" smtClean="0">
              <a:solidFill>
                <a:schemeClr val="accent2"/>
              </a:solidFill>
            </a:rPr>
            <a:t>שר האוצר משלם המחיר בדוח מבקר המדינה</a:t>
          </a:r>
          <a:endParaRPr lang="he-IL" sz="2400" b="1" dirty="0">
            <a:solidFill>
              <a:schemeClr val="accent2"/>
            </a:solidFill>
          </a:endParaRPr>
        </a:p>
      </dgm:t>
    </dgm:pt>
    <dgm:pt modelId="{2EABAAF7-F235-44B1-905E-96093FBC4B33}" type="parTrans" cxnId="{6BED7945-3908-43E6-ADDB-A7DBD9101930}">
      <dgm:prSet/>
      <dgm:spPr/>
      <dgm:t>
        <a:bodyPr/>
        <a:lstStyle/>
        <a:p>
          <a:pPr rtl="1"/>
          <a:endParaRPr lang="he-IL"/>
        </a:p>
      </dgm:t>
    </dgm:pt>
    <dgm:pt modelId="{B1334BB8-63B9-4BEF-A0DE-55530FC14EFC}" type="sibTrans" cxnId="{6BED7945-3908-43E6-ADDB-A7DBD9101930}">
      <dgm:prSet/>
      <dgm:spPr/>
      <dgm:t>
        <a:bodyPr/>
        <a:lstStyle/>
        <a:p>
          <a:pPr rtl="1"/>
          <a:endParaRPr lang="he-IL"/>
        </a:p>
      </dgm:t>
    </dgm:pt>
    <dgm:pt modelId="{4A6927BB-15DC-4F35-967E-0908024A640A}">
      <dgm:prSet phldrT="[טקסט]" custT="1"/>
      <dgm:spPr/>
      <dgm:t>
        <a:bodyPr/>
        <a:lstStyle/>
        <a:p>
          <a:pPr rtl="1"/>
          <a:r>
            <a:rPr lang="he-IL" sz="2000" b="1" dirty="0" smtClean="0">
              <a:solidFill>
                <a:schemeClr val="accent2"/>
              </a:solidFill>
            </a:rPr>
            <a:t>אגף תקציבים מתנה העברת תקציבים למערך הכיבוי ברפורמה</a:t>
          </a:r>
          <a:endParaRPr lang="he-IL" sz="2000" b="1" dirty="0">
            <a:solidFill>
              <a:schemeClr val="accent2"/>
            </a:solidFill>
          </a:endParaRPr>
        </a:p>
      </dgm:t>
    </dgm:pt>
    <dgm:pt modelId="{2E9B88DD-8F05-4F3F-8E31-5DB01F310CC5}" type="parTrans" cxnId="{0B1D3929-7CF8-47CD-9108-0B10DBC61858}">
      <dgm:prSet/>
      <dgm:spPr/>
      <dgm:t>
        <a:bodyPr/>
        <a:lstStyle/>
        <a:p>
          <a:pPr rtl="1"/>
          <a:endParaRPr lang="he-IL"/>
        </a:p>
      </dgm:t>
    </dgm:pt>
    <dgm:pt modelId="{2C8CC80E-A707-40E2-B7FE-F82114A7179E}" type="sibTrans" cxnId="{0B1D3929-7CF8-47CD-9108-0B10DBC61858}">
      <dgm:prSet/>
      <dgm:spPr/>
      <dgm:t>
        <a:bodyPr/>
        <a:lstStyle/>
        <a:p>
          <a:pPr rtl="1"/>
          <a:endParaRPr lang="he-IL"/>
        </a:p>
      </dgm:t>
    </dgm:pt>
    <dgm:pt modelId="{E3D70FAD-D2C5-4F43-893E-4BED3C49DA2F}">
      <dgm:prSet phldrT="[טקסט]" custT="1"/>
      <dgm:spPr/>
      <dgm:t>
        <a:bodyPr/>
        <a:lstStyle/>
        <a:p>
          <a:pPr rtl="1"/>
          <a:r>
            <a:rPr lang="he-IL" sz="2400" b="1" dirty="0" smtClean="0">
              <a:solidFill>
                <a:schemeClr val="accent2"/>
              </a:solidFill>
            </a:rPr>
            <a:t>השריפה בכרמל</a:t>
          </a:r>
          <a:endParaRPr lang="he-IL" sz="2400" b="1" dirty="0">
            <a:solidFill>
              <a:schemeClr val="accent2"/>
            </a:solidFill>
          </a:endParaRPr>
        </a:p>
      </dgm:t>
    </dgm:pt>
    <dgm:pt modelId="{B5EBB2A7-9294-4F86-9308-05C7D3DFC215}" type="parTrans" cxnId="{FEB28479-514C-4D24-9DC9-631C3D7444B4}">
      <dgm:prSet/>
      <dgm:spPr/>
      <dgm:t>
        <a:bodyPr/>
        <a:lstStyle/>
        <a:p>
          <a:pPr rtl="1"/>
          <a:endParaRPr lang="he-IL"/>
        </a:p>
      </dgm:t>
    </dgm:pt>
    <dgm:pt modelId="{0A7B886B-7960-4241-8F7A-4B7D18A1074F}" type="sibTrans" cxnId="{FEB28479-514C-4D24-9DC9-631C3D7444B4}">
      <dgm:prSet/>
      <dgm:spPr/>
      <dgm:t>
        <a:bodyPr/>
        <a:lstStyle/>
        <a:p>
          <a:pPr rtl="1"/>
          <a:endParaRPr lang="he-IL"/>
        </a:p>
      </dgm:t>
    </dgm:pt>
    <dgm:pt modelId="{40041426-8D87-44BA-9661-A5D55413B0FC}" type="pres">
      <dgm:prSet presAssocID="{F4AB189A-C128-4110-BD4B-8C2AE85FDBE8}" presName="CompostProcess" presStyleCnt="0">
        <dgm:presLayoutVars>
          <dgm:dir/>
          <dgm:resizeHandles val="exact"/>
        </dgm:presLayoutVars>
      </dgm:prSet>
      <dgm:spPr/>
    </dgm:pt>
    <dgm:pt modelId="{8A56720D-653A-46C3-8FE0-40DE5FBAC31E}" type="pres">
      <dgm:prSet presAssocID="{F4AB189A-C128-4110-BD4B-8C2AE85FDBE8}" presName="arrow" presStyleLbl="bgShp" presStyleIdx="0" presStyleCnt="1" custAng="10800000" custLinFactNeighborX="4944" custLinFactNeighborY="-3226"/>
      <dgm:spPr/>
    </dgm:pt>
    <dgm:pt modelId="{91DFD169-804B-403C-9FB4-6DB3E8D454BF}" type="pres">
      <dgm:prSet presAssocID="{F4AB189A-C128-4110-BD4B-8C2AE85FDBE8}" presName="linearProcess" presStyleCnt="0"/>
      <dgm:spPr/>
    </dgm:pt>
    <dgm:pt modelId="{0D90F8C3-1B3F-4FEF-9972-843C4E33EE5F}" type="pres">
      <dgm:prSet presAssocID="{AC9C7203-F1D7-47F9-BE2F-A92B9F9C2398}" presName="textNode" presStyleLbl="node1" presStyleIdx="0" presStyleCnt="3">
        <dgm:presLayoutVars>
          <dgm:bulletEnabled val="1"/>
        </dgm:presLayoutVars>
      </dgm:prSet>
      <dgm:spPr/>
      <dgm:t>
        <a:bodyPr/>
        <a:lstStyle/>
        <a:p>
          <a:pPr rtl="1"/>
          <a:endParaRPr lang="he-IL"/>
        </a:p>
      </dgm:t>
    </dgm:pt>
    <dgm:pt modelId="{4204042B-CC0C-4539-9844-13CADB8AD4A3}" type="pres">
      <dgm:prSet presAssocID="{B1334BB8-63B9-4BEF-A0DE-55530FC14EFC}" presName="sibTrans" presStyleCnt="0"/>
      <dgm:spPr/>
    </dgm:pt>
    <dgm:pt modelId="{1CD72F64-31BF-4ACB-BF62-573D23331B3B}" type="pres">
      <dgm:prSet presAssocID="{4A6927BB-15DC-4F35-967E-0908024A640A}" presName="textNode" presStyleLbl="node1" presStyleIdx="1" presStyleCnt="3">
        <dgm:presLayoutVars>
          <dgm:bulletEnabled val="1"/>
        </dgm:presLayoutVars>
      </dgm:prSet>
      <dgm:spPr/>
      <dgm:t>
        <a:bodyPr/>
        <a:lstStyle/>
        <a:p>
          <a:pPr rtl="1"/>
          <a:endParaRPr lang="he-IL"/>
        </a:p>
      </dgm:t>
    </dgm:pt>
    <dgm:pt modelId="{DF7BDC4F-504A-45EA-81F1-1F8CD8FB5B99}" type="pres">
      <dgm:prSet presAssocID="{2C8CC80E-A707-40E2-B7FE-F82114A7179E}" presName="sibTrans" presStyleCnt="0"/>
      <dgm:spPr/>
    </dgm:pt>
    <dgm:pt modelId="{64F6A2B3-184B-4233-8FEC-B866924510F5}" type="pres">
      <dgm:prSet presAssocID="{E3D70FAD-D2C5-4F43-893E-4BED3C49DA2F}" presName="textNode" presStyleLbl="node1" presStyleIdx="2" presStyleCnt="3">
        <dgm:presLayoutVars>
          <dgm:bulletEnabled val="1"/>
        </dgm:presLayoutVars>
      </dgm:prSet>
      <dgm:spPr/>
      <dgm:t>
        <a:bodyPr/>
        <a:lstStyle/>
        <a:p>
          <a:pPr rtl="1"/>
          <a:endParaRPr lang="he-IL"/>
        </a:p>
      </dgm:t>
    </dgm:pt>
  </dgm:ptLst>
  <dgm:cxnLst>
    <dgm:cxn modelId="{E8825756-0477-4CCA-ACAC-E5AE30896B31}" type="presOf" srcId="{E3D70FAD-D2C5-4F43-893E-4BED3C49DA2F}" destId="{64F6A2B3-184B-4233-8FEC-B866924510F5}" srcOrd="0" destOrd="0" presId="urn:microsoft.com/office/officeart/2005/8/layout/hProcess9"/>
    <dgm:cxn modelId="{FEB28479-514C-4D24-9DC9-631C3D7444B4}" srcId="{F4AB189A-C128-4110-BD4B-8C2AE85FDBE8}" destId="{E3D70FAD-D2C5-4F43-893E-4BED3C49DA2F}" srcOrd="2" destOrd="0" parTransId="{B5EBB2A7-9294-4F86-9308-05C7D3DFC215}" sibTransId="{0A7B886B-7960-4241-8F7A-4B7D18A1074F}"/>
    <dgm:cxn modelId="{0B1D3929-7CF8-47CD-9108-0B10DBC61858}" srcId="{F4AB189A-C128-4110-BD4B-8C2AE85FDBE8}" destId="{4A6927BB-15DC-4F35-967E-0908024A640A}" srcOrd="1" destOrd="0" parTransId="{2E9B88DD-8F05-4F3F-8E31-5DB01F310CC5}" sibTransId="{2C8CC80E-A707-40E2-B7FE-F82114A7179E}"/>
    <dgm:cxn modelId="{B007A88B-C5EA-4C0D-B302-999F2720203C}" type="presOf" srcId="{F4AB189A-C128-4110-BD4B-8C2AE85FDBE8}" destId="{40041426-8D87-44BA-9661-A5D55413B0FC}" srcOrd="0" destOrd="0" presId="urn:microsoft.com/office/officeart/2005/8/layout/hProcess9"/>
    <dgm:cxn modelId="{6BED7945-3908-43E6-ADDB-A7DBD9101930}" srcId="{F4AB189A-C128-4110-BD4B-8C2AE85FDBE8}" destId="{AC9C7203-F1D7-47F9-BE2F-A92B9F9C2398}" srcOrd="0" destOrd="0" parTransId="{2EABAAF7-F235-44B1-905E-96093FBC4B33}" sibTransId="{B1334BB8-63B9-4BEF-A0DE-55530FC14EFC}"/>
    <dgm:cxn modelId="{931F0CC2-6710-4B90-A994-79ED065EF378}" type="presOf" srcId="{AC9C7203-F1D7-47F9-BE2F-A92B9F9C2398}" destId="{0D90F8C3-1B3F-4FEF-9972-843C4E33EE5F}" srcOrd="0" destOrd="0" presId="urn:microsoft.com/office/officeart/2005/8/layout/hProcess9"/>
    <dgm:cxn modelId="{D5990144-F50E-4BB2-A8BF-93DF35167A1B}" type="presOf" srcId="{4A6927BB-15DC-4F35-967E-0908024A640A}" destId="{1CD72F64-31BF-4ACB-BF62-573D23331B3B}" srcOrd="0" destOrd="0" presId="urn:microsoft.com/office/officeart/2005/8/layout/hProcess9"/>
    <dgm:cxn modelId="{5063CE45-6891-4757-9FEE-1F0A9ABAE48D}" type="presParOf" srcId="{40041426-8D87-44BA-9661-A5D55413B0FC}" destId="{8A56720D-653A-46C3-8FE0-40DE5FBAC31E}" srcOrd="0" destOrd="0" presId="urn:microsoft.com/office/officeart/2005/8/layout/hProcess9"/>
    <dgm:cxn modelId="{5E910796-8C0E-47BE-ACE4-2E2366F4BBB2}" type="presParOf" srcId="{40041426-8D87-44BA-9661-A5D55413B0FC}" destId="{91DFD169-804B-403C-9FB4-6DB3E8D454BF}" srcOrd="1" destOrd="0" presId="urn:microsoft.com/office/officeart/2005/8/layout/hProcess9"/>
    <dgm:cxn modelId="{E5E95636-B369-4FB9-96A8-BD9997A7BEAA}" type="presParOf" srcId="{91DFD169-804B-403C-9FB4-6DB3E8D454BF}" destId="{0D90F8C3-1B3F-4FEF-9972-843C4E33EE5F}" srcOrd="0" destOrd="0" presId="urn:microsoft.com/office/officeart/2005/8/layout/hProcess9"/>
    <dgm:cxn modelId="{A652411F-5D19-4BA2-AABB-1F5F338B5068}" type="presParOf" srcId="{91DFD169-804B-403C-9FB4-6DB3E8D454BF}" destId="{4204042B-CC0C-4539-9844-13CADB8AD4A3}" srcOrd="1" destOrd="0" presId="urn:microsoft.com/office/officeart/2005/8/layout/hProcess9"/>
    <dgm:cxn modelId="{16CFD5A0-1377-4B83-9599-26F65AABE70B}" type="presParOf" srcId="{91DFD169-804B-403C-9FB4-6DB3E8D454BF}" destId="{1CD72F64-31BF-4ACB-BF62-573D23331B3B}" srcOrd="2" destOrd="0" presId="urn:microsoft.com/office/officeart/2005/8/layout/hProcess9"/>
    <dgm:cxn modelId="{2B68000D-970F-40F3-B93D-56597CACE4F1}" type="presParOf" srcId="{91DFD169-804B-403C-9FB4-6DB3E8D454BF}" destId="{DF7BDC4F-504A-45EA-81F1-1F8CD8FB5B99}" srcOrd="3" destOrd="0" presId="urn:microsoft.com/office/officeart/2005/8/layout/hProcess9"/>
    <dgm:cxn modelId="{F2E73BFC-5803-4074-AEA6-B5DB0640AD54}" type="presParOf" srcId="{91DFD169-804B-403C-9FB4-6DB3E8D454BF}" destId="{64F6A2B3-184B-4233-8FEC-B866924510F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B2B89-D72E-4A94-908A-F8589AE207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he-IL"/>
        </a:p>
      </dgm:t>
    </dgm:pt>
    <dgm:pt modelId="{BFD69631-7195-46E2-9089-D44F3EC631C2}">
      <dgm:prSet phldrT="[טקסט]" custT="1"/>
      <dgm:spPr/>
      <dgm:t>
        <a:bodyPr/>
        <a:lstStyle/>
        <a:p>
          <a:pPr rtl="1"/>
          <a:r>
            <a:rPr lang="he-IL" sz="2400" b="1" dirty="0" smtClean="0">
              <a:solidFill>
                <a:schemeClr val="tx1"/>
              </a:solidFill>
              <a:latin typeface="Tahoma" pitchFamily="34" charset="0"/>
              <a:cs typeface="Tahoma" pitchFamily="34" charset="0"/>
            </a:rPr>
            <a:t>מתן תמיכה למרכזים קהילתיים</a:t>
          </a:r>
          <a:endParaRPr lang="he-IL" sz="2400" b="1" dirty="0"/>
        </a:p>
      </dgm:t>
    </dgm:pt>
    <dgm:pt modelId="{5672B3BE-B94E-430C-B588-EF1C83AE6381}" type="parTrans" cxnId="{0CA6AA58-9F77-4FD3-A585-109D313B11FF}">
      <dgm:prSet/>
      <dgm:spPr/>
      <dgm:t>
        <a:bodyPr/>
        <a:lstStyle/>
        <a:p>
          <a:pPr rtl="1"/>
          <a:endParaRPr lang="he-IL"/>
        </a:p>
      </dgm:t>
    </dgm:pt>
    <dgm:pt modelId="{5F477688-3892-4381-918E-F42EC9B0969B}" type="sibTrans" cxnId="{0CA6AA58-9F77-4FD3-A585-109D313B11FF}">
      <dgm:prSet/>
      <dgm:spPr/>
      <dgm:t>
        <a:bodyPr/>
        <a:lstStyle/>
        <a:p>
          <a:pPr rtl="1"/>
          <a:endParaRPr lang="he-IL"/>
        </a:p>
      </dgm:t>
    </dgm:pt>
    <dgm:pt modelId="{025134B5-6FEE-4A63-82B1-F57ABB2EEFAA}">
      <dgm:prSet phldrT="[טקסט]" custT="1"/>
      <dgm:spPr/>
      <dgm:t>
        <a:bodyPr/>
        <a:lstStyle/>
        <a:p>
          <a:pPr rtl="1"/>
          <a:r>
            <a:rPr lang="he-IL" sz="2300" b="1" dirty="0" smtClean="0">
              <a:solidFill>
                <a:schemeClr val="tx1"/>
              </a:solidFill>
              <a:latin typeface="Tahoma" pitchFamily="34" charset="0"/>
              <a:cs typeface="Tahoma" pitchFamily="34" charset="0"/>
            </a:rPr>
            <a:t>באזורים סמוכי גבול וביישובים מאוימים</a:t>
          </a:r>
        </a:p>
      </dgm:t>
    </dgm:pt>
    <dgm:pt modelId="{85EF06F9-0055-4DC7-8AC8-0766B6DEBC82}" type="parTrans" cxnId="{1423B65B-0A64-45E4-B272-BF9586AA8572}">
      <dgm:prSet/>
      <dgm:spPr/>
      <dgm:t>
        <a:bodyPr/>
        <a:lstStyle/>
        <a:p>
          <a:pPr rtl="1"/>
          <a:endParaRPr lang="he-IL"/>
        </a:p>
      </dgm:t>
    </dgm:pt>
    <dgm:pt modelId="{5D3FAC23-C1A3-4A67-B6FF-B6CF6BD6B354}" type="sibTrans" cxnId="{1423B65B-0A64-45E4-B272-BF9586AA8572}">
      <dgm:prSet/>
      <dgm:spPr/>
      <dgm:t>
        <a:bodyPr/>
        <a:lstStyle/>
        <a:p>
          <a:pPr rtl="1"/>
          <a:endParaRPr lang="he-IL"/>
        </a:p>
      </dgm:t>
    </dgm:pt>
    <dgm:pt modelId="{214B9DC3-C12F-445B-B621-63164825703A}">
      <dgm:prSet phldrT="[טקסט]" custT="1"/>
      <dgm:spPr/>
      <dgm:t>
        <a:bodyPr/>
        <a:lstStyle/>
        <a:p>
          <a:pPr rtl="1"/>
          <a:r>
            <a:rPr lang="he-IL" sz="2400" b="1" dirty="0" smtClean="0">
              <a:solidFill>
                <a:schemeClr val="tx1"/>
              </a:solidFill>
              <a:latin typeface="Tahoma" pitchFamily="34" charset="0"/>
              <a:cs typeface="Tahoma" pitchFamily="34" charset="0"/>
            </a:rPr>
            <a:t>אשר נקלעו לחדלות </a:t>
          </a:r>
          <a:r>
            <a:rPr lang="he-IL" sz="2400" b="1" dirty="0" err="1" smtClean="0">
              <a:solidFill>
                <a:schemeClr val="tx1"/>
              </a:solidFill>
              <a:latin typeface="Tahoma" pitchFamily="34" charset="0"/>
              <a:cs typeface="Tahoma" pitchFamily="34" charset="0"/>
            </a:rPr>
            <a:t>פרעון</a:t>
          </a:r>
          <a:endParaRPr lang="he-IL" sz="2400" b="1" dirty="0" smtClean="0">
            <a:solidFill>
              <a:schemeClr val="tx1"/>
            </a:solidFill>
            <a:latin typeface="Tahoma" pitchFamily="34" charset="0"/>
            <a:cs typeface="Tahoma" pitchFamily="34" charset="0"/>
          </a:endParaRPr>
        </a:p>
      </dgm:t>
    </dgm:pt>
    <dgm:pt modelId="{F090403F-9102-4DBB-B0A4-FBBFAE878013}" type="parTrans" cxnId="{54CB4575-FA41-42CC-8AC0-37F11789C2F1}">
      <dgm:prSet/>
      <dgm:spPr/>
      <dgm:t>
        <a:bodyPr/>
        <a:lstStyle/>
        <a:p>
          <a:pPr rtl="1"/>
          <a:endParaRPr lang="he-IL"/>
        </a:p>
      </dgm:t>
    </dgm:pt>
    <dgm:pt modelId="{B238D0C0-B4E7-4D42-BF0B-EF4238A78520}" type="sibTrans" cxnId="{54CB4575-FA41-42CC-8AC0-37F11789C2F1}">
      <dgm:prSet/>
      <dgm:spPr/>
      <dgm:t>
        <a:bodyPr/>
        <a:lstStyle/>
        <a:p>
          <a:pPr rtl="1"/>
          <a:endParaRPr lang="he-IL"/>
        </a:p>
      </dgm:t>
    </dgm:pt>
    <dgm:pt modelId="{C0FCC851-82F4-404F-8E76-96049A606D3B}">
      <dgm:prSet phldrT="[טקסט]" custT="1"/>
      <dgm:spPr/>
      <dgm:t>
        <a:bodyPr/>
        <a:lstStyle/>
        <a:p>
          <a:pPr rtl="1"/>
          <a:r>
            <a:rPr lang="he-IL" sz="2400" b="1" dirty="0" smtClean="0">
              <a:solidFill>
                <a:schemeClr val="tx1"/>
              </a:solidFill>
              <a:latin typeface="Tahoma" pitchFamily="34" charset="0"/>
              <a:cs typeface="Tahoma" pitchFamily="34" charset="0"/>
            </a:rPr>
            <a:t>בשנת 2011</a:t>
          </a:r>
        </a:p>
      </dgm:t>
    </dgm:pt>
    <dgm:pt modelId="{408B30A1-C66D-4000-921C-424EF9D0568A}" type="parTrans" cxnId="{FC88618D-EA56-43C9-AC4F-CBA6ADCF672A}">
      <dgm:prSet/>
      <dgm:spPr/>
      <dgm:t>
        <a:bodyPr/>
        <a:lstStyle/>
        <a:p>
          <a:pPr rtl="1"/>
          <a:endParaRPr lang="he-IL"/>
        </a:p>
      </dgm:t>
    </dgm:pt>
    <dgm:pt modelId="{20340DA4-F8F2-4FD8-89EC-C7745DBE8384}" type="sibTrans" cxnId="{FC88618D-EA56-43C9-AC4F-CBA6ADCF672A}">
      <dgm:prSet/>
      <dgm:spPr/>
      <dgm:t>
        <a:bodyPr/>
        <a:lstStyle/>
        <a:p>
          <a:pPr rtl="1"/>
          <a:endParaRPr lang="he-IL"/>
        </a:p>
      </dgm:t>
    </dgm:pt>
    <dgm:pt modelId="{8884332A-87C6-4284-AB21-92433DE14280}" type="pres">
      <dgm:prSet presAssocID="{373B2B89-D72E-4A94-908A-F8589AE207A9}" presName="outerComposite" presStyleCnt="0">
        <dgm:presLayoutVars>
          <dgm:chMax val="5"/>
          <dgm:dir val="rev"/>
          <dgm:resizeHandles val="exact"/>
        </dgm:presLayoutVars>
      </dgm:prSet>
      <dgm:spPr/>
      <dgm:t>
        <a:bodyPr/>
        <a:lstStyle/>
        <a:p>
          <a:pPr rtl="1"/>
          <a:endParaRPr lang="he-IL"/>
        </a:p>
      </dgm:t>
    </dgm:pt>
    <dgm:pt modelId="{0D6277F5-3A14-487B-AB3E-E0DE81267457}" type="pres">
      <dgm:prSet presAssocID="{373B2B89-D72E-4A94-908A-F8589AE207A9}" presName="dummyMaxCanvas" presStyleCnt="0">
        <dgm:presLayoutVars/>
      </dgm:prSet>
      <dgm:spPr/>
    </dgm:pt>
    <dgm:pt modelId="{C437B9A1-3C10-444C-B92C-F1E8575A3C36}" type="pres">
      <dgm:prSet presAssocID="{373B2B89-D72E-4A94-908A-F8589AE207A9}" presName="FourNodes_1" presStyleLbl="node1" presStyleIdx="0" presStyleCnt="4">
        <dgm:presLayoutVars>
          <dgm:bulletEnabled val="1"/>
        </dgm:presLayoutVars>
      </dgm:prSet>
      <dgm:spPr/>
      <dgm:t>
        <a:bodyPr/>
        <a:lstStyle/>
        <a:p>
          <a:pPr rtl="1"/>
          <a:endParaRPr lang="he-IL"/>
        </a:p>
      </dgm:t>
    </dgm:pt>
    <dgm:pt modelId="{22D7BA99-F9C4-4911-8858-B6B1B883F78D}" type="pres">
      <dgm:prSet presAssocID="{373B2B89-D72E-4A94-908A-F8589AE207A9}" presName="FourNodes_2" presStyleLbl="node1" presStyleIdx="1" presStyleCnt="4" custScaleX="108040">
        <dgm:presLayoutVars>
          <dgm:bulletEnabled val="1"/>
        </dgm:presLayoutVars>
      </dgm:prSet>
      <dgm:spPr/>
      <dgm:t>
        <a:bodyPr/>
        <a:lstStyle/>
        <a:p>
          <a:pPr rtl="1"/>
          <a:endParaRPr lang="he-IL"/>
        </a:p>
      </dgm:t>
    </dgm:pt>
    <dgm:pt modelId="{0EC83878-A287-4B1D-8259-FC02D901E61F}" type="pres">
      <dgm:prSet presAssocID="{373B2B89-D72E-4A94-908A-F8589AE207A9}" presName="FourNodes_3" presStyleLbl="node1" presStyleIdx="2" presStyleCnt="4">
        <dgm:presLayoutVars>
          <dgm:bulletEnabled val="1"/>
        </dgm:presLayoutVars>
      </dgm:prSet>
      <dgm:spPr/>
      <dgm:t>
        <a:bodyPr/>
        <a:lstStyle/>
        <a:p>
          <a:pPr rtl="1"/>
          <a:endParaRPr lang="he-IL"/>
        </a:p>
      </dgm:t>
    </dgm:pt>
    <dgm:pt modelId="{9BA8716C-CA65-47D0-9C9A-196DC209F451}" type="pres">
      <dgm:prSet presAssocID="{373B2B89-D72E-4A94-908A-F8589AE207A9}" presName="FourNodes_4" presStyleLbl="node1" presStyleIdx="3" presStyleCnt="4" custLinFactNeighborX="-840" custLinFactNeighborY="568">
        <dgm:presLayoutVars>
          <dgm:bulletEnabled val="1"/>
        </dgm:presLayoutVars>
      </dgm:prSet>
      <dgm:spPr/>
      <dgm:t>
        <a:bodyPr/>
        <a:lstStyle/>
        <a:p>
          <a:pPr rtl="1"/>
          <a:endParaRPr lang="he-IL"/>
        </a:p>
      </dgm:t>
    </dgm:pt>
    <dgm:pt modelId="{856D4DF8-97CF-4630-A8A0-56D02D4B3582}" type="pres">
      <dgm:prSet presAssocID="{373B2B89-D72E-4A94-908A-F8589AE207A9}" presName="FourConn_1-2" presStyleLbl="fgAccFollowNode1" presStyleIdx="0" presStyleCnt="3">
        <dgm:presLayoutVars>
          <dgm:bulletEnabled val="1"/>
        </dgm:presLayoutVars>
      </dgm:prSet>
      <dgm:spPr/>
      <dgm:t>
        <a:bodyPr/>
        <a:lstStyle/>
        <a:p>
          <a:pPr rtl="1"/>
          <a:endParaRPr lang="he-IL"/>
        </a:p>
      </dgm:t>
    </dgm:pt>
    <dgm:pt modelId="{6D36D7A1-44D4-481E-BE2E-3983D2F8E30C}" type="pres">
      <dgm:prSet presAssocID="{373B2B89-D72E-4A94-908A-F8589AE207A9}" presName="FourConn_2-3" presStyleLbl="fgAccFollowNode1" presStyleIdx="1" presStyleCnt="3">
        <dgm:presLayoutVars>
          <dgm:bulletEnabled val="1"/>
        </dgm:presLayoutVars>
      </dgm:prSet>
      <dgm:spPr/>
      <dgm:t>
        <a:bodyPr/>
        <a:lstStyle/>
        <a:p>
          <a:pPr rtl="1"/>
          <a:endParaRPr lang="he-IL"/>
        </a:p>
      </dgm:t>
    </dgm:pt>
    <dgm:pt modelId="{F2E17636-8EC0-45D2-9BC7-90C4BDFB8922}" type="pres">
      <dgm:prSet presAssocID="{373B2B89-D72E-4A94-908A-F8589AE207A9}" presName="FourConn_3-4" presStyleLbl="fgAccFollowNode1" presStyleIdx="2" presStyleCnt="3">
        <dgm:presLayoutVars>
          <dgm:bulletEnabled val="1"/>
        </dgm:presLayoutVars>
      </dgm:prSet>
      <dgm:spPr/>
      <dgm:t>
        <a:bodyPr/>
        <a:lstStyle/>
        <a:p>
          <a:pPr rtl="1"/>
          <a:endParaRPr lang="he-IL"/>
        </a:p>
      </dgm:t>
    </dgm:pt>
    <dgm:pt modelId="{0D70608C-FDAF-4009-830D-77840FD729FB}" type="pres">
      <dgm:prSet presAssocID="{373B2B89-D72E-4A94-908A-F8589AE207A9}" presName="FourNodes_1_text" presStyleLbl="node1" presStyleIdx="3" presStyleCnt="4">
        <dgm:presLayoutVars>
          <dgm:bulletEnabled val="1"/>
        </dgm:presLayoutVars>
      </dgm:prSet>
      <dgm:spPr/>
      <dgm:t>
        <a:bodyPr/>
        <a:lstStyle/>
        <a:p>
          <a:pPr rtl="1"/>
          <a:endParaRPr lang="he-IL"/>
        </a:p>
      </dgm:t>
    </dgm:pt>
    <dgm:pt modelId="{257760FC-031D-4068-83B5-65001CC1BD05}" type="pres">
      <dgm:prSet presAssocID="{373B2B89-D72E-4A94-908A-F8589AE207A9}" presName="FourNodes_2_text" presStyleLbl="node1" presStyleIdx="3" presStyleCnt="4">
        <dgm:presLayoutVars>
          <dgm:bulletEnabled val="1"/>
        </dgm:presLayoutVars>
      </dgm:prSet>
      <dgm:spPr/>
      <dgm:t>
        <a:bodyPr/>
        <a:lstStyle/>
        <a:p>
          <a:pPr rtl="1"/>
          <a:endParaRPr lang="he-IL"/>
        </a:p>
      </dgm:t>
    </dgm:pt>
    <dgm:pt modelId="{F8158B61-B81E-4F45-8F7F-76CBE53A61DE}" type="pres">
      <dgm:prSet presAssocID="{373B2B89-D72E-4A94-908A-F8589AE207A9}" presName="FourNodes_3_text" presStyleLbl="node1" presStyleIdx="3" presStyleCnt="4">
        <dgm:presLayoutVars>
          <dgm:bulletEnabled val="1"/>
        </dgm:presLayoutVars>
      </dgm:prSet>
      <dgm:spPr/>
      <dgm:t>
        <a:bodyPr/>
        <a:lstStyle/>
        <a:p>
          <a:pPr rtl="1"/>
          <a:endParaRPr lang="he-IL"/>
        </a:p>
      </dgm:t>
    </dgm:pt>
    <dgm:pt modelId="{19414012-62FB-4484-9B27-5348F492DF22}" type="pres">
      <dgm:prSet presAssocID="{373B2B89-D72E-4A94-908A-F8589AE207A9}" presName="FourNodes_4_text" presStyleLbl="node1" presStyleIdx="3" presStyleCnt="4">
        <dgm:presLayoutVars>
          <dgm:bulletEnabled val="1"/>
        </dgm:presLayoutVars>
      </dgm:prSet>
      <dgm:spPr/>
      <dgm:t>
        <a:bodyPr/>
        <a:lstStyle/>
        <a:p>
          <a:pPr rtl="1"/>
          <a:endParaRPr lang="he-IL"/>
        </a:p>
      </dgm:t>
    </dgm:pt>
  </dgm:ptLst>
  <dgm:cxnLst>
    <dgm:cxn modelId="{1423B65B-0A64-45E4-B272-BF9586AA8572}" srcId="{373B2B89-D72E-4A94-908A-F8589AE207A9}" destId="{025134B5-6FEE-4A63-82B1-F57ABB2EEFAA}" srcOrd="1" destOrd="0" parTransId="{85EF06F9-0055-4DC7-8AC8-0766B6DEBC82}" sibTransId="{5D3FAC23-C1A3-4A67-B6FF-B6CF6BD6B354}"/>
    <dgm:cxn modelId="{F07C1F22-54B6-4A88-B744-D26230559A35}" type="presOf" srcId="{373B2B89-D72E-4A94-908A-F8589AE207A9}" destId="{8884332A-87C6-4284-AB21-92433DE14280}" srcOrd="0" destOrd="0" presId="urn:microsoft.com/office/officeart/2005/8/layout/vProcess5"/>
    <dgm:cxn modelId="{C95A354A-C0C1-4222-917F-5B183F7BF307}" type="presOf" srcId="{214B9DC3-C12F-445B-B621-63164825703A}" destId="{0EC83878-A287-4B1D-8259-FC02D901E61F}" srcOrd="0" destOrd="0" presId="urn:microsoft.com/office/officeart/2005/8/layout/vProcess5"/>
    <dgm:cxn modelId="{2D07C9BD-8FBD-4EC5-A422-1655F5843F51}" type="presOf" srcId="{025134B5-6FEE-4A63-82B1-F57ABB2EEFAA}" destId="{22D7BA99-F9C4-4911-8858-B6B1B883F78D}" srcOrd="0" destOrd="0" presId="urn:microsoft.com/office/officeart/2005/8/layout/vProcess5"/>
    <dgm:cxn modelId="{0CA6AA58-9F77-4FD3-A585-109D313B11FF}" srcId="{373B2B89-D72E-4A94-908A-F8589AE207A9}" destId="{BFD69631-7195-46E2-9089-D44F3EC631C2}" srcOrd="0" destOrd="0" parTransId="{5672B3BE-B94E-430C-B588-EF1C83AE6381}" sibTransId="{5F477688-3892-4381-918E-F42EC9B0969B}"/>
    <dgm:cxn modelId="{995BB0C4-444C-4489-88A7-F8660076D1C9}" type="presOf" srcId="{B238D0C0-B4E7-4D42-BF0B-EF4238A78520}" destId="{F2E17636-8EC0-45D2-9BC7-90C4BDFB8922}" srcOrd="0" destOrd="0" presId="urn:microsoft.com/office/officeart/2005/8/layout/vProcess5"/>
    <dgm:cxn modelId="{D34BD2C2-C8E9-41FD-AEBE-86C685C284C6}" type="presOf" srcId="{C0FCC851-82F4-404F-8E76-96049A606D3B}" destId="{19414012-62FB-4484-9B27-5348F492DF22}" srcOrd="1" destOrd="0" presId="urn:microsoft.com/office/officeart/2005/8/layout/vProcess5"/>
    <dgm:cxn modelId="{FC88618D-EA56-43C9-AC4F-CBA6ADCF672A}" srcId="{373B2B89-D72E-4A94-908A-F8589AE207A9}" destId="{C0FCC851-82F4-404F-8E76-96049A606D3B}" srcOrd="3" destOrd="0" parTransId="{408B30A1-C66D-4000-921C-424EF9D0568A}" sibTransId="{20340DA4-F8F2-4FD8-89EC-C7745DBE8384}"/>
    <dgm:cxn modelId="{88A29472-D20E-49A7-891D-DED3C46D3348}" type="presOf" srcId="{025134B5-6FEE-4A63-82B1-F57ABB2EEFAA}" destId="{257760FC-031D-4068-83B5-65001CC1BD05}" srcOrd="1" destOrd="0" presId="urn:microsoft.com/office/officeart/2005/8/layout/vProcess5"/>
    <dgm:cxn modelId="{C378EE4B-CBC9-48EE-989E-D69BE0AC6D26}" type="presOf" srcId="{BFD69631-7195-46E2-9089-D44F3EC631C2}" destId="{0D70608C-FDAF-4009-830D-77840FD729FB}" srcOrd="1" destOrd="0" presId="urn:microsoft.com/office/officeart/2005/8/layout/vProcess5"/>
    <dgm:cxn modelId="{B9D506C3-EF39-4EC1-936C-7AC1064536E2}" type="presOf" srcId="{C0FCC851-82F4-404F-8E76-96049A606D3B}" destId="{9BA8716C-CA65-47D0-9C9A-196DC209F451}" srcOrd="0" destOrd="0" presId="urn:microsoft.com/office/officeart/2005/8/layout/vProcess5"/>
    <dgm:cxn modelId="{A82A2A80-A8DC-418C-B554-44A34518A501}" type="presOf" srcId="{5D3FAC23-C1A3-4A67-B6FF-B6CF6BD6B354}" destId="{6D36D7A1-44D4-481E-BE2E-3983D2F8E30C}" srcOrd="0" destOrd="0" presId="urn:microsoft.com/office/officeart/2005/8/layout/vProcess5"/>
    <dgm:cxn modelId="{6D4ED0BE-6DE8-4309-9996-C0E1BD84F6B4}" type="presOf" srcId="{BFD69631-7195-46E2-9089-D44F3EC631C2}" destId="{C437B9A1-3C10-444C-B92C-F1E8575A3C36}" srcOrd="0" destOrd="0" presId="urn:microsoft.com/office/officeart/2005/8/layout/vProcess5"/>
    <dgm:cxn modelId="{B6E8562C-9D68-4983-8450-2E8789136066}" type="presOf" srcId="{5F477688-3892-4381-918E-F42EC9B0969B}" destId="{856D4DF8-97CF-4630-A8A0-56D02D4B3582}" srcOrd="0" destOrd="0" presId="urn:microsoft.com/office/officeart/2005/8/layout/vProcess5"/>
    <dgm:cxn modelId="{54CB4575-FA41-42CC-8AC0-37F11789C2F1}" srcId="{373B2B89-D72E-4A94-908A-F8589AE207A9}" destId="{214B9DC3-C12F-445B-B621-63164825703A}" srcOrd="2" destOrd="0" parTransId="{F090403F-9102-4DBB-B0A4-FBBFAE878013}" sibTransId="{B238D0C0-B4E7-4D42-BF0B-EF4238A78520}"/>
    <dgm:cxn modelId="{FE27CE2C-55D7-45AA-AE5F-4D96FA4E71D3}" type="presOf" srcId="{214B9DC3-C12F-445B-B621-63164825703A}" destId="{F8158B61-B81E-4F45-8F7F-76CBE53A61DE}" srcOrd="1" destOrd="0" presId="urn:microsoft.com/office/officeart/2005/8/layout/vProcess5"/>
    <dgm:cxn modelId="{C41219B5-8FEA-4D5C-8E7D-07D8F7D5DD2F}" type="presParOf" srcId="{8884332A-87C6-4284-AB21-92433DE14280}" destId="{0D6277F5-3A14-487B-AB3E-E0DE81267457}" srcOrd="0" destOrd="0" presId="urn:microsoft.com/office/officeart/2005/8/layout/vProcess5"/>
    <dgm:cxn modelId="{BFB3A5F1-7340-406D-B35D-2AA6AFF55A14}" type="presParOf" srcId="{8884332A-87C6-4284-AB21-92433DE14280}" destId="{C437B9A1-3C10-444C-B92C-F1E8575A3C36}" srcOrd="1" destOrd="0" presId="urn:microsoft.com/office/officeart/2005/8/layout/vProcess5"/>
    <dgm:cxn modelId="{F58B782C-B949-40FD-A29A-DB04F505A48C}" type="presParOf" srcId="{8884332A-87C6-4284-AB21-92433DE14280}" destId="{22D7BA99-F9C4-4911-8858-B6B1B883F78D}" srcOrd="2" destOrd="0" presId="urn:microsoft.com/office/officeart/2005/8/layout/vProcess5"/>
    <dgm:cxn modelId="{0F8BE9F4-250E-4055-8F8D-F9A30EBC0759}" type="presParOf" srcId="{8884332A-87C6-4284-AB21-92433DE14280}" destId="{0EC83878-A287-4B1D-8259-FC02D901E61F}" srcOrd="3" destOrd="0" presId="urn:microsoft.com/office/officeart/2005/8/layout/vProcess5"/>
    <dgm:cxn modelId="{024DEAA2-59AB-40C1-834E-D7C84475AAFC}" type="presParOf" srcId="{8884332A-87C6-4284-AB21-92433DE14280}" destId="{9BA8716C-CA65-47D0-9C9A-196DC209F451}" srcOrd="4" destOrd="0" presId="urn:microsoft.com/office/officeart/2005/8/layout/vProcess5"/>
    <dgm:cxn modelId="{EBE80DB5-158C-4434-81E0-04BFAC325DC0}" type="presParOf" srcId="{8884332A-87C6-4284-AB21-92433DE14280}" destId="{856D4DF8-97CF-4630-A8A0-56D02D4B3582}" srcOrd="5" destOrd="0" presId="urn:microsoft.com/office/officeart/2005/8/layout/vProcess5"/>
    <dgm:cxn modelId="{3F0A989A-96E6-47A6-8359-4AE650414C92}" type="presParOf" srcId="{8884332A-87C6-4284-AB21-92433DE14280}" destId="{6D36D7A1-44D4-481E-BE2E-3983D2F8E30C}" srcOrd="6" destOrd="0" presId="urn:microsoft.com/office/officeart/2005/8/layout/vProcess5"/>
    <dgm:cxn modelId="{3C8C8C42-BD38-43D6-9449-A7ABEDFA55D9}" type="presParOf" srcId="{8884332A-87C6-4284-AB21-92433DE14280}" destId="{F2E17636-8EC0-45D2-9BC7-90C4BDFB8922}" srcOrd="7" destOrd="0" presId="urn:microsoft.com/office/officeart/2005/8/layout/vProcess5"/>
    <dgm:cxn modelId="{5DED560A-D32A-4E5D-95DC-63301291DC46}" type="presParOf" srcId="{8884332A-87C6-4284-AB21-92433DE14280}" destId="{0D70608C-FDAF-4009-830D-77840FD729FB}" srcOrd="8" destOrd="0" presId="urn:microsoft.com/office/officeart/2005/8/layout/vProcess5"/>
    <dgm:cxn modelId="{080C7766-FD75-4B65-9A99-9CC13CA3E2FF}" type="presParOf" srcId="{8884332A-87C6-4284-AB21-92433DE14280}" destId="{257760FC-031D-4068-83B5-65001CC1BD05}" srcOrd="9" destOrd="0" presId="urn:microsoft.com/office/officeart/2005/8/layout/vProcess5"/>
    <dgm:cxn modelId="{A955469F-2B76-4607-B01E-E075C3C5A3E7}" type="presParOf" srcId="{8884332A-87C6-4284-AB21-92433DE14280}" destId="{F8158B61-B81E-4F45-8F7F-76CBE53A61DE}" srcOrd="10" destOrd="0" presId="urn:microsoft.com/office/officeart/2005/8/layout/vProcess5"/>
    <dgm:cxn modelId="{F0CFEED2-DA7D-4F34-98F3-AE0921CA8E7A}" type="presParOf" srcId="{8884332A-87C6-4284-AB21-92433DE14280}" destId="{19414012-62FB-4484-9B27-5348F492DF2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720D-653A-46C3-8FE0-40DE5FBAC31E}">
      <dsp:nvSpPr>
        <dsp:cNvPr id="0" name=""/>
        <dsp:cNvSpPr/>
      </dsp:nvSpPr>
      <dsp:spPr>
        <a:xfrm rot="10800000">
          <a:off x="1233302" y="0"/>
          <a:ext cx="7038782" cy="252027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90F8C3-1B3F-4FEF-9972-843C4E33EE5F}">
      <dsp:nvSpPr>
        <dsp:cNvPr id="0" name=""/>
        <dsp:cNvSpPr/>
      </dsp:nvSpPr>
      <dsp:spPr>
        <a:xfrm>
          <a:off x="768" y="756083"/>
          <a:ext cx="2623396" cy="10081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2"/>
              </a:solidFill>
            </a:rPr>
            <a:t>ראש הממשלה משלם המחיר בדוח מבקר המדינה</a:t>
          </a:r>
          <a:endParaRPr lang="he-IL" sz="2400" b="1" kern="1200" dirty="0">
            <a:solidFill>
              <a:schemeClr val="accent2"/>
            </a:solidFill>
          </a:endParaRPr>
        </a:p>
      </dsp:txBody>
      <dsp:txXfrm>
        <a:off x="49980" y="805295"/>
        <a:ext cx="2524972" cy="909687"/>
      </dsp:txXfrm>
    </dsp:sp>
    <dsp:sp modelId="{1CD72F64-31BF-4ACB-BF62-573D23331B3B}">
      <dsp:nvSpPr>
        <dsp:cNvPr id="0" name=""/>
        <dsp:cNvSpPr/>
      </dsp:nvSpPr>
      <dsp:spPr>
        <a:xfrm>
          <a:off x="2828761" y="756083"/>
          <a:ext cx="2623396" cy="10081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accent2"/>
              </a:solidFill>
            </a:rPr>
            <a:t>הגורמים המשפטיים אומרים שאין אפשרות מלבד אכיפת הסגר</a:t>
          </a:r>
          <a:endParaRPr lang="he-IL" sz="2000" b="1" kern="1200" dirty="0">
            <a:solidFill>
              <a:schemeClr val="accent2"/>
            </a:solidFill>
          </a:endParaRPr>
        </a:p>
      </dsp:txBody>
      <dsp:txXfrm>
        <a:off x="2877973" y="805295"/>
        <a:ext cx="2524972" cy="909687"/>
      </dsp:txXfrm>
    </dsp:sp>
    <dsp:sp modelId="{64F6A2B3-184B-4233-8FEC-B866924510F5}">
      <dsp:nvSpPr>
        <dsp:cNvPr id="0" name=""/>
        <dsp:cNvSpPr/>
      </dsp:nvSpPr>
      <dsp:spPr>
        <a:xfrm>
          <a:off x="5656755" y="756083"/>
          <a:ext cx="2623396" cy="10081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he-IL" sz="3100" b="1" kern="1200" dirty="0" smtClean="0">
              <a:solidFill>
                <a:schemeClr val="accent2"/>
              </a:solidFill>
            </a:rPr>
            <a:t>המשט התורכי </a:t>
          </a:r>
          <a:endParaRPr lang="he-IL" sz="3100" b="1" kern="1200" dirty="0">
            <a:solidFill>
              <a:schemeClr val="accent2"/>
            </a:solidFill>
          </a:endParaRPr>
        </a:p>
      </dsp:txBody>
      <dsp:txXfrm>
        <a:off x="5705967" y="805295"/>
        <a:ext cx="2524972" cy="90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6720D-653A-46C3-8FE0-40DE5FBAC31E}">
      <dsp:nvSpPr>
        <dsp:cNvPr id="0" name=""/>
        <dsp:cNvSpPr/>
      </dsp:nvSpPr>
      <dsp:spPr>
        <a:xfrm rot="10800000">
          <a:off x="960639" y="0"/>
          <a:ext cx="6977575" cy="2592287"/>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90F8C3-1B3F-4FEF-9972-843C4E33EE5F}">
      <dsp:nvSpPr>
        <dsp:cNvPr id="0" name=""/>
        <dsp:cNvSpPr/>
      </dsp:nvSpPr>
      <dsp:spPr>
        <a:xfrm>
          <a:off x="3869" y="777686"/>
          <a:ext cx="2543732" cy="10369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2"/>
              </a:solidFill>
            </a:rPr>
            <a:t>שר האוצר משלם המחיר בדוח מבקר המדינה</a:t>
          </a:r>
          <a:endParaRPr lang="he-IL" sz="2400" b="1" kern="1200" dirty="0">
            <a:solidFill>
              <a:schemeClr val="accent2"/>
            </a:solidFill>
          </a:endParaRPr>
        </a:p>
      </dsp:txBody>
      <dsp:txXfrm>
        <a:off x="54487" y="828304"/>
        <a:ext cx="2442496" cy="935679"/>
      </dsp:txXfrm>
    </dsp:sp>
    <dsp:sp modelId="{1CD72F64-31BF-4ACB-BF62-573D23331B3B}">
      <dsp:nvSpPr>
        <dsp:cNvPr id="0" name=""/>
        <dsp:cNvSpPr/>
      </dsp:nvSpPr>
      <dsp:spPr>
        <a:xfrm>
          <a:off x="2832589" y="777686"/>
          <a:ext cx="2543732" cy="10369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accent2"/>
              </a:solidFill>
            </a:rPr>
            <a:t>אגף תקציבים מתנה העברת תקציבים למערך הכיבוי ברפורמה</a:t>
          </a:r>
          <a:endParaRPr lang="he-IL" sz="2000" b="1" kern="1200" dirty="0">
            <a:solidFill>
              <a:schemeClr val="accent2"/>
            </a:solidFill>
          </a:endParaRPr>
        </a:p>
      </dsp:txBody>
      <dsp:txXfrm>
        <a:off x="2883207" y="828304"/>
        <a:ext cx="2442496" cy="935679"/>
      </dsp:txXfrm>
    </dsp:sp>
    <dsp:sp modelId="{64F6A2B3-184B-4233-8FEC-B866924510F5}">
      <dsp:nvSpPr>
        <dsp:cNvPr id="0" name=""/>
        <dsp:cNvSpPr/>
      </dsp:nvSpPr>
      <dsp:spPr>
        <a:xfrm>
          <a:off x="5661309" y="777686"/>
          <a:ext cx="2543732" cy="10369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2"/>
              </a:solidFill>
            </a:rPr>
            <a:t>השריפה בכרמל</a:t>
          </a:r>
          <a:endParaRPr lang="he-IL" sz="2400" b="1" kern="1200" dirty="0">
            <a:solidFill>
              <a:schemeClr val="accent2"/>
            </a:solidFill>
          </a:endParaRPr>
        </a:p>
      </dsp:txBody>
      <dsp:txXfrm>
        <a:off x="5711927" y="828304"/>
        <a:ext cx="2442496" cy="935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B9A1-3C10-444C-B92C-F1E8575A3C36}">
      <dsp:nvSpPr>
        <dsp:cNvPr id="0" name=""/>
        <dsp:cNvSpPr/>
      </dsp:nvSpPr>
      <dsp:spPr>
        <a:xfrm>
          <a:off x="1713790" y="0"/>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tx1"/>
              </a:solidFill>
              <a:latin typeface="Tahoma" pitchFamily="34" charset="0"/>
              <a:cs typeface="Tahoma" pitchFamily="34" charset="0"/>
            </a:rPr>
            <a:t>מתן תמיכה למרכזים קהילתיים</a:t>
          </a:r>
          <a:endParaRPr lang="he-IL" sz="2400" b="1" kern="1200" dirty="0"/>
        </a:p>
      </dsp:txBody>
      <dsp:txXfrm>
        <a:off x="2803625" y="28303"/>
        <a:ext cx="5737023" cy="909741"/>
      </dsp:txXfrm>
    </dsp:sp>
    <dsp:sp modelId="{22D7BA99-F9C4-4911-8858-B6B1B883F78D}">
      <dsp:nvSpPr>
        <dsp:cNvPr id="0" name=""/>
        <dsp:cNvSpPr/>
      </dsp:nvSpPr>
      <dsp:spPr>
        <a:xfrm>
          <a:off x="864093" y="1142046"/>
          <a:ext cx="7406316"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he-IL" sz="2300" b="1" kern="1200" dirty="0" smtClean="0">
              <a:solidFill>
                <a:schemeClr val="tx1"/>
              </a:solidFill>
              <a:latin typeface="Tahoma" pitchFamily="34" charset="0"/>
              <a:cs typeface="Tahoma" pitchFamily="34" charset="0"/>
            </a:rPr>
            <a:t>באזורים סמוכי גבול וביישובים מאוימים</a:t>
          </a:r>
        </a:p>
      </dsp:txBody>
      <dsp:txXfrm>
        <a:off x="2191302" y="1170349"/>
        <a:ext cx="6050804" cy="909741"/>
      </dsp:txXfrm>
    </dsp:sp>
    <dsp:sp modelId="{0EC83878-A287-4B1D-8259-FC02D901E61F}">
      <dsp:nvSpPr>
        <dsp:cNvPr id="0" name=""/>
        <dsp:cNvSpPr/>
      </dsp:nvSpPr>
      <dsp:spPr>
        <a:xfrm>
          <a:off x="574119" y="2284093"/>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tx1"/>
              </a:solidFill>
              <a:latin typeface="Tahoma" pitchFamily="34" charset="0"/>
              <a:cs typeface="Tahoma" pitchFamily="34" charset="0"/>
            </a:rPr>
            <a:t>אשר נקלעו לחדלות </a:t>
          </a:r>
          <a:r>
            <a:rPr lang="he-IL" sz="2400" b="1" kern="1200" dirty="0" err="1" smtClean="0">
              <a:solidFill>
                <a:schemeClr val="tx1"/>
              </a:solidFill>
              <a:latin typeface="Tahoma" pitchFamily="34" charset="0"/>
              <a:cs typeface="Tahoma" pitchFamily="34" charset="0"/>
            </a:rPr>
            <a:t>פרעון</a:t>
          </a:r>
          <a:endParaRPr lang="he-IL" sz="2400" b="1" kern="1200" dirty="0" smtClean="0">
            <a:solidFill>
              <a:schemeClr val="tx1"/>
            </a:solidFill>
            <a:latin typeface="Tahoma" pitchFamily="34" charset="0"/>
            <a:cs typeface="Tahoma" pitchFamily="34" charset="0"/>
          </a:endParaRPr>
        </a:p>
      </dsp:txBody>
      <dsp:txXfrm>
        <a:off x="1796099" y="2312396"/>
        <a:ext cx="5604878" cy="909741"/>
      </dsp:txXfrm>
    </dsp:sp>
    <dsp:sp modelId="{9BA8716C-CA65-47D0-9C9A-196DC209F451}">
      <dsp:nvSpPr>
        <dsp:cNvPr id="0" name=""/>
        <dsp:cNvSpPr/>
      </dsp:nvSpPr>
      <dsp:spPr>
        <a:xfrm>
          <a:off x="0" y="3426140"/>
          <a:ext cx="6855161" cy="9663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tx1"/>
              </a:solidFill>
              <a:latin typeface="Tahoma" pitchFamily="34" charset="0"/>
              <a:cs typeface="Tahoma" pitchFamily="34" charset="0"/>
            </a:rPr>
            <a:t>בשנת 2011</a:t>
          </a:r>
        </a:p>
      </dsp:txBody>
      <dsp:txXfrm>
        <a:off x="1230548" y="3454443"/>
        <a:ext cx="5596310" cy="909741"/>
      </dsp:txXfrm>
    </dsp:sp>
    <dsp:sp modelId="{856D4DF8-97CF-4630-A8A0-56D02D4B3582}">
      <dsp:nvSpPr>
        <dsp:cNvPr id="0" name=""/>
        <dsp:cNvSpPr/>
      </dsp:nvSpPr>
      <dsp:spPr>
        <a:xfrm>
          <a:off x="1713790" y="740134"/>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1855118" y="740134"/>
        <a:ext cx="345469" cy="472664"/>
      </dsp:txXfrm>
    </dsp:sp>
    <dsp:sp modelId="{6D36D7A1-44D4-481E-BE2E-3983D2F8E30C}">
      <dsp:nvSpPr>
        <dsp:cNvPr id="0" name=""/>
        <dsp:cNvSpPr/>
      </dsp:nvSpPr>
      <dsp:spPr>
        <a:xfrm>
          <a:off x="1139670" y="1882181"/>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1280998" y="1882181"/>
        <a:ext cx="345469" cy="472664"/>
      </dsp:txXfrm>
    </dsp:sp>
    <dsp:sp modelId="{F2E17636-8EC0-45D2-9BC7-90C4BDFB8922}">
      <dsp:nvSpPr>
        <dsp:cNvPr id="0" name=""/>
        <dsp:cNvSpPr/>
      </dsp:nvSpPr>
      <dsp:spPr>
        <a:xfrm>
          <a:off x="574119" y="3024227"/>
          <a:ext cx="628125" cy="62812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endParaRPr lang="he-IL" sz="3000" kern="1200"/>
        </a:p>
      </dsp:txBody>
      <dsp:txXfrm>
        <a:off x="715447" y="3024227"/>
        <a:ext cx="345469" cy="472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0.73451</cdr:x>
      <cdr:y>0.2381</cdr:y>
    </cdr:from>
    <cdr:to>
      <cdr:x>0.99115</cdr:x>
      <cdr:y>0.45831</cdr:y>
    </cdr:to>
    <cdr:sp macro="" textlink="">
      <cdr:nvSpPr>
        <cdr:cNvPr id="2" name="כותרת 2"/>
        <cdr:cNvSpPr>
          <a:spLocks xmlns:a="http://schemas.openxmlformats.org/drawingml/2006/main" noGrp="1"/>
        </cdr:cNvSpPr>
      </cdr:nvSpPr>
      <cdr:spPr bwMode="auto">
        <a:xfrm xmlns:a="http://schemas.openxmlformats.org/drawingml/2006/main">
          <a:off x="5976664" y="1080120"/>
          <a:ext cx="2088255" cy="998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eaLnBrk="0" fontAlgn="base" hangingPunct="0">
            <a:spcBef>
              <a:spcPct val="0"/>
            </a:spcBef>
            <a:spcAft>
              <a:spcPct val="0"/>
            </a:spcAft>
            <a:defRPr sz="4400">
              <a:solidFill>
                <a:srgbClr val="000000"/>
              </a:solidFill>
              <a:latin typeface="Arial"/>
              <a:cs typeface="Arial"/>
            </a:defRPr>
          </a:lvl1pPr>
          <a:lvl2pPr algn="ctr" rtl="0" eaLnBrk="0" fontAlgn="base" hangingPunct="0">
            <a:spcBef>
              <a:spcPct val="0"/>
            </a:spcBef>
            <a:spcAft>
              <a:spcPct val="0"/>
            </a:spcAft>
            <a:defRPr sz="4400">
              <a:solidFill>
                <a:srgbClr val="000000"/>
              </a:solidFill>
              <a:latin typeface="Arial" pitchFamily="34" charset="0"/>
              <a:cs typeface="Arial" pitchFamily="34" charset="0"/>
            </a:defRPr>
          </a:lvl2pPr>
          <a:lvl3pPr algn="ctr" rtl="0" eaLnBrk="0" fontAlgn="base" hangingPunct="0">
            <a:spcBef>
              <a:spcPct val="0"/>
            </a:spcBef>
            <a:spcAft>
              <a:spcPct val="0"/>
            </a:spcAft>
            <a:defRPr sz="4400">
              <a:solidFill>
                <a:srgbClr val="000000"/>
              </a:solidFill>
              <a:latin typeface="Arial" pitchFamily="34" charset="0"/>
              <a:cs typeface="Arial" pitchFamily="34" charset="0"/>
            </a:defRPr>
          </a:lvl3pPr>
          <a:lvl4pPr algn="ctr" rtl="0" eaLnBrk="0" fontAlgn="base" hangingPunct="0">
            <a:spcBef>
              <a:spcPct val="0"/>
            </a:spcBef>
            <a:spcAft>
              <a:spcPct val="0"/>
            </a:spcAft>
            <a:defRPr sz="4400">
              <a:solidFill>
                <a:srgbClr val="000000"/>
              </a:solidFill>
              <a:latin typeface="Arial" pitchFamily="34" charset="0"/>
              <a:cs typeface="Arial" pitchFamily="34" charset="0"/>
            </a:defRPr>
          </a:lvl4pPr>
          <a:lvl5pPr algn="ctr" rtl="0" eaLnBrk="0" fontAlgn="base" hangingPunct="0">
            <a:spcBef>
              <a:spcPct val="0"/>
            </a:spcBef>
            <a:spcAft>
              <a:spcPct val="0"/>
            </a:spcAft>
            <a:defRPr sz="4400">
              <a:solidFill>
                <a:srgbClr val="000000"/>
              </a:solidFill>
              <a:latin typeface="Arial" pitchFamily="34" charset="0"/>
              <a:cs typeface="Arial" pitchFamily="34" charset="0"/>
            </a:defRPr>
          </a:lvl5pPr>
          <a:lvl6pPr marL="457200" algn="ctr" rtl="0" fontAlgn="base">
            <a:spcBef>
              <a:spcPct val="0"/>
            </a:spcBef>
            <a:spcAft>
              <a:spcPct val="0"/>
            </a:spcAft>
            <a:defRPr sz="4400">
              <a:solidFill>
                <a:srgbClr val="000000"/>
              </a:solidFill>
              <a:latin typeface="Arial" pitchFamily="34" charset="0"/>
              <a:cs typeface="Arial" pitchFamily="34" charset="0"/>
            </a:defRPr>
          </a:lvl6pPr>
          <a:lvl7pPr marL="914400" algn="ctr" rtl="0" fontAlgn="base">
            <a:spcBef>
              <a:spcPct val="0"/>
            </a:spcBef>
            <a:spcAft>
              <a:spcPct val="0"/>
            </a:spcAft>
            <a:defRPr sz="4400">
              <a:solidFill>
                <a:srgbClr val="000000"/>
              </a:solidFill>
              <a:latin typeface="Arial" pitchFamily="34" charset="0"/>
              <a:cs typeface="Arial" pitchFamily="34" charset="0"/>
            </a:defRPr>
          </a:lvl7pPr>
          <a:lvl8pPr marL="1371600" algn="ctr" rtl="0" fontAlgn="base">
            <a:spcBef>
              <a:spcPct val="0"/>
            </a:spcBef>
            <a:spcAft>
              <a:spcPct val="0"/>
            </a:spcAft>
            <a:defRPr sz="4400">
              <a:solidFill>
                <a:srgbClr val="000000"/>
              </a:solidFill>
              <a:latin typeface="Arial" pitchFamily="34" charset="0"/>
              <a:cs typeface="Arial" pitchFamily="34" charset="0"/>
            </a:defRPr>
          </a:lvl8pPr>
          <a:lvl9pPr marL="1828800" algn="ctr" rtl="0" fontAlgn="base">
            <a:spcBef>
              <a:spcPct val="0"/>
            </a:spcBef>
            <a:spcAft>
              <a:spcPct val="0"/>
            </a:spcAft>
            <a:defRPr sz="4400">
              <a:solidFill>
                <a:srgbClr val="000000"/>
              </a:solidFill>
              <a:latin typeface="Arial" pitchFamily="34" charset="0"/>
              <a:cs typeface="Arial" pitchFamily="34" charset="0"/>
            </a:defRPr>
          </a:lvl9pPr>
        </a:lstStyle>
        <a:p xmlns:a="http://schemas.openxmlformats.org/drawingml/2006/main">
          <a:pPr algn="ctr"/>
          <a:r>
            <a:rPr lang="he-IL" sz="3200" b="1" dirty="0" smtClean="0">
              <a:solidFill>
                <a:srgbClr val="FF0000"/>
              </a:solidFill>
            </a:rPr>
            <a:t>ישראל</a:t>
          </a:r>
          <a:endParaRPr lang="he-IL" sz="4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495DD6-6086-42E2-8DFD-B8E14FC2486D}" type="datetimeFigureOut">
              <a:rPr lang="he-IL" smtClean="0"/>
              <a:t>ד'/טבת/תשע"ז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898E21-9100-4B1C-9D9B-4971C4AD136F}" type="slidenum">
              <a:rPr lang="he-IL" smtClean="0"/>
              <a:t>‹#›</a:t>
            </a:fld>
            <a:endParaRPr lang="he-IL"/>
          </a:p>
        </p:txBody>
      </p:sp>
    </p:spTree>
    <p:extLst>
      <p:ext uri="{BB962C8B-B14F-4D97-AF65-F5344CB8AC3E}">
        <p14:creationId xmlns:p14="http://schemas.microsoft.com/office/powerpoint/2010/main" val="33966633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חזון הוא היכולת לראות את הבלתי נראה אמר מחבר הספר מסעות </a:t>
            </a:r>
            <a:r>
              <a:rPr lang="he-IL" sz="1600" kern="1200" baseline="0" dirty="0" err="1" smtClean="0">
                <a:solidFill>
                  <a:schemeClr val="tx1"/>
                </a:solidFill>
                <a:latin typeface="+mn-lt"/>
                <a:ea typeface="+mn-ea"/>
                <a:cs typeface="+mn-cs"/>
              </a:rPr>
              <a:t>גוליבר</a:t>
            </a:r>
            <a:r>
              <a:rPr lang="he-IL" sz="1600" kern="1200" baseline="0" dirty="0" smtClean="0">
                <a:solidFill>
                  <a:schemeClr val="tx1"/>
                </a:solidFill>
                <a:latin typeface="+mn-lt"/>
                <a:ea typeface="+mn-ea"/>
                <a:cs typeface="+mn-cs"/>
              </a:rPr>
              <a:t> </a:t>
            </a:r>
            <a:r>
              <a:rPr lang="he-IL" sz="1600" kern="1200" baseline="0" dirty="0" err="1" smtClean="0">
                <a:solidFill>
                  <a:schemeClr val="tx1"/>
                </a:solidFill>
                <a:latin typeface="+mn-lt"/>
                <a:ea typeface="+mn-ea"/>
                <a:cs typeface="+mn-cs"/>
              </a:rPr>
              <a:t>– ג</a:t>
            </a:r>
            <a:r>
              <a:rPr lang="he-IL" sz="1600" kern="1200" baseline="0" dirty="0" smtClean="0">
                <a:solidFill>
                  <a:schemeClr val="tx1"/>
                </a:solidFill>
                <a:latin typeface="+mn-lt"/>
                <a:ea typeface="+mn-ea"/>
                <a:cs typeface="+mn-cs"/>
              </a:rPr>
              <a:t>ונתן סוויפט. </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בדמוקרטיה האזרחים בוחרים בדרג פוליטי להובלת הרשות המבצעת, על-בסיס חזון מוצג לאזרחים, ועל-מנת לבצע את חזונו של הדרג הנבחר</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4</a:t>
            </a:fld>
            <a:endParaRPr lang="he-IL">
              <a:solidFill>
                <a:prstClr val="black"/>
              </a:solidFill>
            </a:endParaRPr>
          </a:p>
        </p:txBody>
      </p:sp>
    </p:spTree>
    <p:extLst>
      <p:ext uri="{BB962C8B-B14F-4D97-AF65-F5344CB8AC3E}">
        <p14:creationId xmlns:p14="http://schemas.microsoft.com/office/powerpoint/2010/main" val="33692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355355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אורי שגיא - תסמונת הש"ג ההפוך</a:t>
            </a:r>
            <a:endParaRPr lang="en-US" dirty="0" smtClean="0"/>
          </a:p>
          <a:p>
            <a:r>
              <a:rPr lang="he-IL" dirty="0" smtClean="0"/>
              <a:t>הפקיד עושה פאול ומדיחים את הגורם הא</a:t>
            </a:r>
            <a:endParaRPr lang="en-US" dirty="0" smtClean="0"/>
          </a:p>
          <a:p>
            <a:r>
              <a:rPr lang="he-IL" dirty="0" smtClean="0"/>
              <a:t>הפרימה בין הסמכות לאחריות</a:t>
            </a:r>
            <a:endParaRPr lang="en-US" dirty="0" smtClean="0"/>
          </a:p>
          <a:p>
            <a:r>
              <a:rPr lang="he-IL" dirty="0" smtClean="0"/>
              <a:t> </a:t>
            </a:r>
            <a:endParaRPr lang="en-US" dirty="0" smtClean="0"/>
          </a:p>
          <a:p>
            <a:endParaRPr lang="he-IL" dirty="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346250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00000"/>
              </a:lnSpc>
            </a:pPr>
            <a:r>
              <a:rPr lang="he-IL" sz="1400" kern="1200" baseline="0" dirty="0" smtClean="0">
                <a:solidFill>
                  <a:schemeClr val="tx1"/>
                </a:solidFill>
                <a:latin typeface="+mn-lt"/>
                <a:ea typeface="+mn-ea"/>
                <a:cs typeface="+mn-cs"/>
              </a:rPr>
              <a:t>הבעיה של </a:t>
            </a:r>
            <a:r>
              <a:rPr lang="he-IL" sz="1400" kern="1200" baseline="0" dirty="0" err="1" smtClean="0">
                <a:solidFill>
                  <a:schemeClr val="tx1"/>
                </a:solidFill>
                <a:latin typeface="+mn-lt"/>
                <a:ea typeface="+mn-ea"/>
                <a:cs typeface="+mn-cs"/>
              </a:rPr>
              <a:t>קרטריונים</a:t>
            </a:r>
            <a:r>
              <a:rPr lang="he-IL" sz="1400" kern="1200" baseline="0" dirty="0" smtClean="0">
                <a:solidFill>
                  <a:schemeClr val="tx1"/>
                </a:solidFill>
                <a:latin typeface="+mn-lt"/>
                <a:ea typeface="+mn-ea"/>
                <a:cs typeface="+mn-cs"/>
              </a:rPr>
              <a:t> היא שהם אינם נותנים תגובות למקרים ייחודיים.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היועץ המשפטי לממשלה קובע כי ערד, כמו גם בית שאן, אינן זכאיות להקלות מס על-פני יישובים אחרים.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כמה דוגמאות מתחום החינוך:</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שר החינוך מסרב להעביר תקצוב ציבורי לבית ספר פרטי, שגובה 36 אלף ₪</a:t>
            </a:r>
            <a:r>
              <a:rPr lang="he-IL" sz="1400" kern="1200" baseline="0" dirty="0" err="1" smtClean="0">
                <a:solidFill>
                  <a:schemeClr val="tx1"/>
                </a:solidFill>
                <a:latin typeface="+mn-lt"/>
                <a:ea typeface="+mn-ea"/>
                <a:cs typeface="+mn-cs"/>
              </a:rPr>
              <a:t> לשנת</a:t>
            </a:r>
            <a:r>
              <a:rPr lang="he-IL" sz="1400" kern="1200" baseline="0" dirty="0" smtClean="0">
                <a:solidFill>
                  <a:schemeClr val="tx1"/>
                </a:solidFill>
                <a:latin typeface="+mn-lt"/>
                <a:ea typeface="+mn-ea"/>
                <a:cs typeface="+mn-cs"/>
              </a:rPr>
              <a:t> לימודים, בתואנה כי רק בתי ספר הפתוחים לכל צריכים לקבל מימון ציבורי. הקריטריונים קובעים שחייבים לתקצב. </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שרת החינוך לשעבר קבעה מכסה על כמות ילדים אתיופים בכיתה, כדי לקבע אינטגרציה ולמנוע מצב של כיתות בית משפט אסר קווטות. תוצאה: בתי ספר שהם גטאות.מוחלשות ועזיבה של תלמידים אחרים, ובכך למנוע גטאות. בג"צ אסר על קביעת המכסות וגרם דה-</a:t>
            </a:r>
            <a:r>
              <a:rPr lang="he-IL" sz="1400" kern="1200" baseline="0" dirty="0" err="1" smtClean="0">
                <a:solidFill>
                  <a:schemeClr val="tx1"/>
                </a:solidFill>
                <a:latin typeface="+mn-lt"/>
                <a:ea typeface="+mn-ea"/>
                <a:cs typeface="+mn-cs"/>
              </a:rPr>
              <a:t>פקטו</a:t>
            </a:r>
            <a:r>
              <a:rPr lang="he-IL" sz="1400" kern="1200" baseline="0" dirty="0" smtClean="0">
                <a:solidFill>
                  <a:schemeClr val="tx1"/>
                </a:solidFill>
                <a:latin typeface="+mn-lt"/>
                <a:ea typeface="+mn-ea"/>
                <a:cs typeface="+mn-cs"/>
              </a:rPr>
              <a:t> לבתי ספר של אתיופים בלבד. </a:t>
            </a:r>
          </a:p>
          <a:p>
            <a:pPr marL="0" algn="r" defTabSz="914400" rtl="1" eaLnBrk="1" latinLnBrk="0" hangingPunct="1">
              <a:lnSpc>
                <a:spcPct val="100000"/>
              </a:lnSpc>
              <a:buFont typeface="Arial" pitchFamily="34" charset="0"/>
              <a:buChar char="•"/>
            </a:pPr>
            <a:r>
              <a:rPr lang="he-IL" sz="1400" kern="1200" baseline="0" dirty="0" smtClean="0">
                <a:solidFill>
                  <a:schemeClr val="tx1"/>
                </a:solidFill>
                <a:latin typeface="+mn-lt"/>
                <a:ea typeface="+mn-ea"/>
                <a:cs typeface="+mn-cs"/>
              </a:rPr>
              <a:t>קליטת יוצאי צבא/שירות לאומי במגזר הציבורי בעדיפות - אסור בגלל שזה מפלה לרעה אנשים שלא שירתו בצבא מטעמים בריאותיים או טעמים מוצדקים אחרים</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אי-אפשר לתת למתנ"ס עזוב, לעיר בבעיה. אי אפשר יום חינוך ארוך או הקלות מס –</a:t>
            </a:r>
            <a:r>
              <a:rPr lang="he-IL" sz="1400" kern="1200" baseline="0" dirty="0" err="1" smtClean="0">
                <a:solidFill>
                  <a:schemeClr val="tx1"/>
                </a:solidFill>
                <a:latin typeface="+mn-lt"/>
                <a:ea typeface="+mn-ea"/>
                <a:cs typeface="+mn-cs"/>
              </a:rPr>
              <a:t> הכ</a:t>
            </a:r>
            <a:r>
              <a:rPr lang="he-IL" sz="1400" kern="1200" baseline="0" dirty="0" smtClean="0">
                <a:solidFill>
                  <a:schemeClr val="tx1"/>
                </a:solidFill>
                <a:latin typeface="+mn-lt"/>
                <a:ea typeface="+mn-ea"/>
                <a:cs typeface="+mn-cs"/>
              </a:rPr>
              <a:t>ל בשם השוויון. למה שם ולא בשום מקום אחר?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הדרך היחידה לפתור בעיה ייחודית, היא להגיע לישיבת ממשלה. במקום שוויון מהותי הפכו להיות שיקול דעת. </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והאם בזה היינו רוצים שהממשלה תעסוק?</a:t>
            </a:r>
          </a:p>
          <a:p>
            <a:pPr marL="0" algn="r" defTabSz="914400" rtl="1" eaLnBrk="1" latinLnBrk="0" hangingPunct="1">
              <a:lnSpc>
                <a:spcPct val="100000"/>
              </a:lnSpc>
            </a:pPr>
            <a:r>
              <a:rPr lang="he-IL" sz="1400" kern="1200" baseline="0" dirty="0" smtClean="0">
                <a:solidFill>
                  <a:schemeClr val="tx1"/>
                </a:solidFill>
                <a:latin typeface="+mn-lt"/>
                <a:ea typeface="+mn-ea"/>
                <a:cs typeface="+mn-cs"/>
              </a:rPr>
              <a:t>ובסוף לאן הגענו? לעני ולעשיר יש זכות שווה לישון תחת הגשר...</a:t>
            </a:r>
            <a:endParaRPr lang="he-IL" sz="14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740121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00000"/>
              </a:lnSpc>
            </a:pPr>
            <a:endParaRPr lang="he-IL" sz="14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351105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50000"/>
              </a:lnSpc>
            </a:pPr>
            <a:r>
              <a:rPr lang="he-IL" sz="1500" kern="1200" baseline="0" dirty="0" smtClean="0">
                <a:solidFill>
                  <a:schemeClr val="tx1"/>
                </a:solidFill>
                <a:latin typeface="+mn-lt"/>
                <a:ea typeface="+mn-ea"/>
                <a:cs typeface="+mn-cs"/>
              </a:rPr>
              <a:t>ולדוגמא מתחום מזכירות הממשלה, בכל הנוגע להגשת הצעה להחלטה לממשלה (מחליטים).</a:t>
            </a:r>
          </a:p>
          <a:p>
            <a:pPr marL="0" algn="r" defTabSz="914400" rtl="1" eaLnBrk="1" latinLnBrk="0" hangingPunct="1">
              <a:lnSpc>
                <a:spcPct val="150000"/>
              </a:lnSpc>
            </a:pPr>
            <a:r>
              <a:rPr lang="he-IL" sz="1500" kern="1200" baseline="0" dirty="0" smtClean="0">
                <a:solidFill>
                  <a:schemeClr val="tx1"/>
                </a:solidFill>
                <a:latin typeface="+mn-lt"/>
                <a:ea typeface="+mn-ea"/>
                <a:cs typeface="+mn-cs"/>
              </a:rPr>
              <a:t>פעם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יה כתוב בסיום דברי ההסבר להצעת ההחלטה כי היועץ המשפטי המשרד סומך ידיו על הצעת ההחלטה; והיועץ המשפטי לממשלה היה נוכח בישיבת הממשלה ומעיר הערות משפטיות ככל שהיה נדרש להן. </a:t>
            </a:r>
          </a:p>
          <a:p>
            <a:pPr marL="0" algn="r" defTabSz="914400" rtl="1" eaLnBrk="1" latinLnBrk="0" hangingPunct="1">
              <a:lnSpc>
                <a:spcPct val="150000"/>
              </a:lnSpc>
            </a:pPr>
            <a:r>
              <a:rPr lang="he-IL" sz="1500" kern="1200" baseline="0" dirty="0" smtClean="0">
                <a:solidFill>
                  <a:schemeClr val="tx1"/>
                </a:solidFill>
                <a:latin typeface="+mn-lt"/>
                <a:ea typeface="+mn-ea"/>
                <a:cs typeface="+mn-cs"/>
              </a:rPr>
              <a:t>היום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יועץ המשפטי המשרדי סומך ידו על הצעת ההחלטה לממשלה; אך אין נעצרים כאן </a:t>
            </a:r>
            <a:r>
              <a:rPr lang="he-IL" sz="1500" kern="1200" baseline="0" dirty="0" err="1" smtClean="0">
                <a:solidFill>
                  <a:schemeClr val="tx1"/>
                </a:solidFill>
                <a:latin typeface="+mn-lt"/>
                <a:ea typeface="+mn-ea"/>
                <a:cs typeface="+mn-cs"/>
              </a:rPr>
              <a:t>– ה</a:t>
            </a:r>
            <a:r>
              <a:rPr lang="he-IL" sz="1500" kern="1200" baseline="0" dirty="0" smtClean="0">
                <a:solidFill>
                  <a:schemeClr val="tx1"/>
                </a:solidFill>
                <a:latin typeface="+mn-lt"/>
                <a:ea typeface="+mn-ea"/>
                <a:cs typeface="+mn-cs"/>
              </a:rPr>
              <a:t>יועץ המשפטי המשרדי מצרף חוות דעת משפטית בכתב להצעת ההחלטה. לאחר פרסום סדר היום לשרים, מתכנסת ישיבה של המשנים ליועץ המשפטי לממשלה, מעין ממשלה זוטא, בה דנים בהצעות המחליטים ומוציאם חוות דעת משפטית נוספת בכתב בנוגע להצעות ההחלטה; לאחר שכבר נתן הערותיו, היועץ המשפטי לממשלה בוחר האם להשתתף בישיבת הממשלה השבועית (לרוב אינו משתתף).</a:t>
            </a:r>
          </a:p>
          <a:p>
            <a:pPr marL="0" algn="r" defTabSz="914400" rtl="1" eaLnBrk="1" latinLnBrk="0" hangingPunct="1">
              <a:lnSpc>
                <a:spcPct val="150000"/>
              </a:lnSpc>
            </a:pPr>
            <a:endParaRPr lang="he-IL" sz="1600" kern="1200" baseline="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332316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pPr>
            <a:r>
              <a:rPr lang="he-IL" sz="1600" baseline="0" dirty="0" smtClean="0"/>
              <a:t>ולבסוף, </a:t>
            </a:r>
            <a:r>
              <a:rPr lang="he-IL" sz="1600" baseline="0" dirty="0" err="1" smtClean="0"/>
              <a:t>שמשפטיזציה</a:t>
            </a:r>
            <a:r>
              <a:rPr lang="he-IL" sz="1600" baseline="0" dirty="0" smtClean="0"/>
              <a:t> מגיעה לכל מקום, והשוויון הטכני הוא השולט, אז מגיעים לאבסורדים חוזרים ונשנים.</a:t>
            </a:r>
          </a:p>
          <a:p>
            <a:endParaRPr lang="he-IL" dirty="0" smtClean="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94922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r" defTabSz="917052" rtl="1" eaLnBrk="1" hangingPunct="1">
              <a:lnSpc>
                <a:spcPct val="150000"/>
              </a:lnSpc>
            </a:pPr>
            <a:r>
              <a:rPr lang="he-IL" sz="1600" dirty="0" smtClean="0">
                <a:latin typeface="+mn-lt"/>
                <a:cs typeface="+mn-cs"/>
              </a:rPr>
              <a:t>הסיטואציה: הממשלה מגיעה לקיבוץ דגניה, לבקשת ובהזמנת הקיבוץ, לישיבת ממשלה חגיגית במלואת 100 שנים לקיבוץ. התנועה הקיבוצית רוצה לתת ספר לשרים בנושא 100 שנה לדגניה. עלות הספר בחנות: 128 ₪.</a:t>
            </a:r>
          </a:p>
          <a:p>
            <a:pPr algn="r" defTabSz="917052" rtl="1" eaLnBrk="1" hangingPunct="1">
              <a:lnSpc>
                <a:spcPct val="150000"/>
              </a:lnSpc>
            </a:pPr>
            <a:r>
              <a:rPr lang="he-IL" sz="1600" dirty="0" smtClean="0">
                <a:latin typeface="+mn-lt"/>
                <a:cs typeface="+mn-cs"/>
              </a:rPr>
              <a:t>עובד ציבור יכול לקבל מתנה קטנת ערך וסבירה, שניתנה לפי הנוהג ונסיבות העניין, כאשר החוק הגדיר מתנה קטנת ערך כ-128 ₪.</a:t>
            </a:r>
          </a:p>
          <a:p>
            <a:pPr algn="r" defTabSz="917052" rtl="1" eaLnBrk="1" hangingPunct="1">
              <a:lnSpc>
                <a:spcPct val="150000"/>
              </a:lnSpc>
            </a:pPr>
            <a:r>
              <a:rPr lang="he-IL" sz="1600" dirty="0" smtClean="0">
                <a:latin typeface="+mn-lt"/>
                <a:cs typeface="+mn-cs"/>
              </a:rPr>
              <a:t>פרשנות משפטית פשוטה ומקיימת </a:t>
            </a:r>
            <a:r>
              <a:rPr lang="he-IL" sz="1600" dirty="0" err="1" smtClean="0">
                <a:latin typeface="+mn-lt"/>
                <a:cs typeface="+mn-cs"/>
              </a:rPr>
              <a:t>היתה</a:t>
            </a:r>
            <a:r>
              <a:rPr lang="he-IL" sz="1600" dirty="0" smtClean="0">
                <a:latin typeface="+mn-lt"/>
                <a:cs typeface="+mn-cs"/>
              </a:rPr>
              <a:t> אומרת: הממשלה מכבדת את הקיבוץ נוכחותה; הקיבוץ רוצה לתת ספר לכל שר שעניינו 100 שנה לקיבוץ; ספר הוא מתה צנועה, קטנת ערך וסבירה; הספר עולה פחות מ-300 שקל. בטח, למה לא?</a:t>
            </a:r>
            <a:endParaRPr lang="he-IL" sz="1600" dirty="0">
              <a:latin typeface="+mn-lt"/>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296584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algn="r" defTabSz="917052" rtl="1" eaLnBrk="1" hangingPunct="1">
              <a:lnSpc>
                <a:spcPct val="150000"/>
              </a:lnSpc>
            </a:pPr>
            <a:r>
              <a:rPr lang="he-IL" sz="1600" dirty="0" smtClean="0">
                <a:latin typeface="+mn-lt"/>
                <a:cs typeface="+mn-cs"/>
              </a:rPr>
              <a:t>ומה </a:t>
            </a:r>
            <a:r>
              <a:rPr lang="he-IL" sz="1600" dirty="0" err="1" smtClean="0">
                <a:latin typeface="+mn-lt"/>
                <a:cs typeface="+mn-cs"/>
              </a:rPr>
              <a:t>היתה</a:t>
            </a:r>
            <a:r>
              <a:rPr lang="he-IL" sz="1600" dirty="0" smtClean="0">
                <a:latin typeface="+mn-lt"/>
                <a:cs typeface="+mn-cs"/>
              </a:rPr>
              <a:t> חוות הדעת המשפטית?</a:t>
            </a:r>
          </a:p>
          <a:p>
            <a:pPr algn="r" defTabSz="917052" rtl="1" eaLnBrk="1" hangingPunct="1">
              <a:lnSpc>
                <a:spcPct val="150000"/>
              </a:lnSpc>
            </a:pPr>
            <a:r>
              <a:rPr lang="he-IL" sz="1600" dirty="0" smtClean="0">
                <a:latin typeface="+mn-lt"/>
                <a:cs typeface="+mn-cs"/>
              </a:rPr>
              <a:t>בגלל שכל השרים מקבלים את הספרים יחד, הרי שמדובר במתנה מעל 300 שקל (128 </a:t>
            </a:r>
            <a:r>
              <a:rPr lang="he-IL" sz="1600" dirty="0" err="1" smtClean="0">
                <a:latin typeface="+mn-lt"/>
                <a:cs typeface="+mn-cs"/>
              </a:rPr>
              <a:t>₪ כ</a:t>
            </a:r>
            <a:r>
              <a:rPr lang="he-IL" sz="1600" dirty="0" smtClean="0">
                <a:latin typeface="+mn-lt"/>
                <a:cs typeface="+mn-cs"/>
              </a:rPr>
              <a:t>פול 30 שרים), ואז שוויה גבוה מהמותר והיא אינה לפי הנוהג...</a:t>
            </a:r>
          </a:p>
          <a:p>
            <a:pPr algn="r" defTabSz="917052" rtl="1" eaLnBrk="1" hangingPunct="1">
              <a:lnSpc>
                <a:spcPct val="150000"/>
              </a:lnSpc>
            </a:pPr>
            <a:r>
              <a:rPr lang="he-IL" sz="1600" dirty="0" smtClean="0">
                <a:latin typeface="+mn-lt"/>
                <a:cs typeface="+mn-cs"/>
              </a:rPr>
              <a:t>איפה פרשנות משפטית מקיימת? או אפילו פרשנות משפטית יצירתית?</a:t>
            </a:r>
          </a:p>
          <a:p>
            <a:pPr algn="r" defTabSz="917052" rtl="1" eaLnBrk="1" hangingPunct="1">
              <a:lnSpc>
                <a:spcPct val="150000"/>
              </a:lnSpc>
            </a:pPr>
            <a:r>
              <a:rPr lang="he-IL" sz="1600" dirty="0" smtClean="0">
                <a:latin typeface="+mn-lt"/>
                <a:cs typeface="+mn-cs"/>
              </a:rPr>
              <a:t>אציין, כי מאחר שחשבתי שמדובר בשערורייה, פניתי ליועץ המשפטי לממשלה בעניין והוא הפך את חוות הדעת והתיר את חלוקת הספרים.</a:t>
            </a:r>
          </a:p>
          <a:p>
            <a:pPr algn="r" defTabSz="917052" rtl="1" eaLnBrk="1" hangingPunct="1">
              <a:lnSpc>
                <a:spcPct val="150000"/>
              </a:lnSpc>
            </a:pPr>
            <a:r>
              <a:rPr lang="he-IL" sz="1600" dirty="0" smtClean="0">
                <a:latin typeface="+mn-lt"/>
                <a:cs typeface="+mn-cs"/>
              </a:rPr>
              <a:t>בשוליים, אני רוצה לציין את בזבוז הזמן המשווה של העיסוק בזוטות </a:t>
            </a:r>
            <a:r>
              <a:rPr lang="he-IL" sz="1600" dirty="0" err="1" smtClean="0">
                <a:latin typeface="+mn-lt"/>
                <a:cs typeface="+mn-cs"/>
              </a:rPr>
              <a:t>– ה</a:t>
            </a:r>
            <a:r>
              <a:rPr lang="he-IL" sz="1600" dirty="0" smtClean="0">
                <a:latin typeface="+mn-lt"/>
                <a:cs typeface="+mn-cs"/>
              </a:rPr>
              <a:t>ן של הלשכה המשפטית, הן של המשנה ליועץ המשפטי לממשלה, הן של היועץ המשפטי לממשלה, וכן </a:t>
            </a:r>
            <a:r>
              <a:rPr lang="he-IL" sz="1600" dirty="0" err="1" smtClean="0">
                <a:latin typeface="+mn-lt"/>
                <a:cs typeface="+mn-cs"/>
              </a:rPr>
              <a:t>– ג</a:t>
            </a:r>
            <a:r>
              <a:rPr lang="he-IL" sz="1600" dirty="0" smtClean="0">
                <a:latin typeface="+mn-lt"/>
                <a:cs typeface="+mn-cs"/>
              </a:rPr>
              <a:t>ם של מזכיר הממשלה.</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29</a:t>
            </a:fld>
            <a:endParaRPr lang="he-IL">
              <a:solidFill>
                <a:prstClr val="black"/>
              </a:solidFill>
            </a:endParaRPr>
          </a:p>
        </p:txBody>
      </p:sp>
    </p:spTree>
    <p:extLst>
      <p:ext uri="{BB962C8B-B14F-4D97-AF65-F5344CB8AC3E}">
        <p14:creationId xmlns:p14="http://schemas.microsoft.com/office/powerpoint/2010/main" val="1024599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600" dirty="0" smtClean="0"/>
              <a:t>שיטת כביל</a:t>
            </a:r>
            <a:r>
              <a:rPr lang="he-IL" sz="1600" baseline="0" dirty="0" smtClean="0"/>
              <a:t>ת הידיים מעכבת בצורה משמעותית את צמיחת השוק הישראלי!</a:t>
            </a:r>
            <a:endParaRPr lang="he-IL" sz="1600" dirty="0"/>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32</a:t>
            </a:fld>
            <a:endParaRPr lang="he-IL">
              <a:solidFill>
                <a:prstClr val="black"/>
              </a:solidFill>
            </a:endParaRPr>
          </a:p>
        </p:txBody>
      </p:sp>
    </p:spTree>
    <p:extLst>
      <p:ext uri="{BB962C8B-B14F-4D97-AF65-F5344CB8AC3E}">
        <p14:creationId xmlns:p14="http://schemas.microsoft.com/office/powerpoint/2010/main" val="15986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 שאזרחי מדינת ישראל הדמוקרטית אינם יודעים, היא שהדרג הנבחר כבול ואינו יכול לבצע את חזונו.</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39966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85000" lnSpcReduction="20000"/>
          </a:bodyPr>
          <a:lstStyle/>
          <a:p>
            <a:pPr algn="r" rtl="1"/>
            <a:r>
              <a:rPr lang="he-IL" sz="1200" kern="1200" dirty="0" smtClean="0">
                <a:solidFill>
                  <a:schemeClr val="tx1"/>
                </a:solidFill>
                <a:latin typeface="Arial" pitchFamily="34" charset="0"/>
                <a:ea typeface="+mn-ea"/>
                <a:cs typeface="Arial" pitchFamily="34" charset="0"/>
              </a:rPr>
              <a:t>משילות מוגדרת כ"יכולת מוסדות הממשל הנבחרים והממונים לעצב מדיניות ציבורית שיטתית, אינטגרטיבית ועקבית" </a:t>
            </a:r>
            <a:r>
              <a:rPr lang="he-IL" sz="1200" kern="1200" baseline="30000" dirty="0" smtClean="0">
                <a:solidFill>
                  <a:schemeClr val="tx1"/>
                </a:solidFill>
                <a:latin typeface="Arial" pitchFamily="34" charset="0"/>
                <a:ea typeface="+mn-ea"/>
                <a:cs typeface="Arial" pitchFamily="34" charset="0"/>
              </a:rPr>
              <a:t> </a:t>
            </a:r>
            <a:r>
              <a:rPr lang="he-IL" sz="1200" kern="1200" dirty="0" smtClean="0">
                <a:solidFill>
                  <a:schemeClr val="tx1"/>
                </a:solidFill>
                <a:latin typeface="Arial" pitchFamily="34" charset="0"/>
                <a:ea typeface="+mn-ea"/>
                <a:cs typeface="Arial" pitchFamily="34" charset="0"/>
              </a:rPr>
              <a:t>(נחמיאס, 1999).</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מדד ה"</a:t>
            </a:r>
            <a:r>
              <a:rPr lang="en-US" sz="1200" kern="1200" dirty="0" smtClean="0">
                <a:solidFill>
                  <a:schemeClr val="tx1"/>
                </a:solidFill>
                <a:latin typeface="Arial" pitchFamily="34" charset="0"/>
                <a:ea typeface="+mn-ea"/>
                <a:cs typeface="Arial" pitchFamily="34" charset="0"/>
              </a:rPr>
              <a:t>Democracy Index</a:t>
            </a:r>
            <a:r>
              <a:rPr lang="he-IL" sz="1200" kern="1200" dirty="0" smtClean="0">
                <a:solidFill>
                  <a:schemeClr val="tx1"/>
                </a:solidFill>
                <a:latin typeface="Arial" pitchFamily="34" charset="0"/>
                <a:ea typeface="+mn-ea"/>
                <a:cs typeface="Arial" pitchFamily="34" charset="0"/>
              </a:rPr>
              <a:t>" שמפרסם ה"</a:t>
            </a:r>
            <a:r>
              <a:rPr lang="en-US" sz="1200" kern="1200" dirty="0" smtClean="0">
                <a:solidFill>
                  <a:schemeClr val="tx1"/>
                </a:solidFill>
                <a:latin typeface="Arial" pitchFamily="34" charset="0"/>
                <a:ea typeface="+mn-ea"/>
                <a:cs typeface="Arial" pitchFamily="34" charset="0"/>
              </a:rPr>
              <a:t>Economist Intelligence Unit</a:t>
            </a:r>
            <a:r>
              <a:rPr lang="he-IL" sz="1200" kern="1200" dirty="0" smtClean="0">
                <a:solidFill>
                  <a:schemeClr val="tx1"/>
                </a:solidFill>
                <a:latin typeface="Arial" pitchFamily="34" charset="0"/>
                <a:ea typeface="+mn-ea"/>
                <a:cs typeface="Arial" pitchFamily="34" charset="0"/>
              </a:rPr>
              <a:t>" מודד משילות באמצעות השוואה בינלאומית. אחד המדדים הנבחנים במחקר הוא מדד "תפקוד הממשלה", הבוחן שאלות כגון: "האם נציגי הציבור קובעים את מדיניות הממשלה? </a:t>
            </a:r>
            <a:r>
              <a:rPr lang="en-US" sz="1200" kern="1200" dirty="0" smtClean="0">
                <a:solidFill>
                  <a:schemeClr val="tx1"/>
                </a:solidFill>
                <a:latin typeface="Arial" pitchFamily="34" charset="0"/>
                <a:ea typeface="+mn-ea"/>
                <a:cs typeface="Arial" pitchFamily="34" charset="0"/>
              </a:rPr>
              <a:t>(Economist Democracy Index, 2011, p. 33)</a:t>
            </a:r>
            <a:r>
              <a:rPr lang="he-IL" sz="1200" kern="1200" dirty="0" smtClean="0">
                <a:solidFill>
                  <a:schemeClr val="tx1"/>
                </a:solidFill>
                <a:latin typeface="Arial" pitchFamily="34" charset="0"/>
                <a:ea typeface="+mn-ea"/>
                <a:cs typeface="Arial" pitchFamily="34" charset="0"/>
              </a:rPr>
              <a:t>" ו"האם שירותי המדינה מוכנים ומסוגלים ליישם את מדיניות הממשלה?" </a:t>
            </a:r>
            <a:r>
              <a:rPr lang="en-US" sz="1200" kern="1200" dirty="0" smtClean="0">
                <a:solidFill>
                  <a:schemeClr val="tx1"/>
                </a:solidFill>
                <a:latin typeface="Arial" pitchFamily="34" charset="0"/>
                <a:ea typeface="+mn-ea"/>
                <a:cs typeface="Arial" pitchFamily="34" charset="0"/>
              </a:rPr>
              <a:t>(Economist Democracy Index, 2011, p. 34)</a:t>
            </a:r>
            <a:r>
              <a:rPr lang="he-IL" sz="1200" kern="1200" dirty="0" smtClean="0">
                <a:solidFill>
                  <a:schemeClr val="tx1"/>
                </a:solidFill>
                <a:latin typeface="Arial" pitchFamily="34" charset="0"/>
                <a:ea typeface="+mn-ea"/>
                <a:cs typeface="Arial" pitchFamily="34" charset="0"/>
              </a:rPr>
              <a:t>. מדד זה מהווה אינדיקציה טובה לרמת המשילות במדינת ישראל.</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בדיקת הציון שקיבלה מדינת ישראל במדד זה מול המדינות האחרות ב-</a:t>
            </a:r>
            <a:r>
              <a:rPr lang="en-US" sz="1200" kern="1200" dirty="0" smtClean="0">
                <a:solidFill>
                  <a:schemeClr val="tx1"/>
                </a:solidFill>
                <a:latin typeface="Arial" pitchFamily="34" charset="0"/>
                <a:ea typeface="+mn-ea"/>
                <a:cs typeface="Arial" pitchFamily="34" charset="0"/>
              </a:rPr>
              <a:t>OECD</a:t>
            </a:r>
            <a:r>
              <a:rPr lang="he-IL" sz="1200" kern="1200" dirty="0" smtClean="0">
                <a:solidFill>
                  <a:schemeClr val="tx1"/>
                </a:solidFill>
                <a:latin typeface="Arial" pitchFamily="34" charset="0"/>
                <a:ea typeface="+mn-ea"/>
                <a:cs typeface="Arial" pitchFamily="34" charset="0"/>
              </a:rPr>
              <a:t>, מעלה שמדינת ישראל נמצאת מתחת לממוצע ה-</a:t>
            </a:r>
            <a:r>
              <a:rPr lang="en-US" sz="1200" kern="1200" dirty="0" smtClean="0">
                <a:solidFill>
                  <a:schemeClr val="tx1"/>
                </a:solidFill>
                <a:latin typeface="Arial" pitchFamily="34" charset="0"/>
                <a:ea typeface="+mn-ea"/>
                <a:cs typeface="Arial" pitchFamily="34" charset="0"/>
              </a:rPr>
              <a:t>OECD </a:t>
            </a:r>
            <a:r>
              <a:rPr lang="he-IL" sz="1200" kern="1200" dirty="0" smtClean="0">
                <a:solidFill>
                  <a:schemeClr val="tx1"/>
                </a:solidFill>
                <a:latin typeface="Arial" pitchFamily="34" charset="0"/>
                <a:ea typeface="+mn-ea"/>
                <a:cs typeface="Arial" pitchFamily="34" charset="0"/>
              </a:rPr>
              <a:t>(8.07) עם ציון נמוך של 7.50/10.</a:t>
            </a:r>
            <a:r>
              <a:rPr lang="he-IL" sz="1200" kern="1200" baseline="0" dirty="0" smtClean="0">
                <a:solidFill>
                  <a:schemeClr val="tx1"/>
                </a:solidFill>
                <a:latin typeface="Arial" pitchFamily="34" charset="0"/>
                <a:ea typeface="+mn-ea"/>
                <a:cs typeface="Arial" pitchFamily="34" charset="0"/>
              </a:rPr>
              <a:t> מתחת לצ'ילה, קוריאה וסלובקיה...</a:t>
            </a:r>
            <a:endParaRPr lang="en-US" sz="1200" kern="1200" dirty="0" smtClean="0">
              <a:solidFill>
                <a:schemeClr val="tx1"/>
              </a:solidFill>
              <a:latin typeface="Arial" pitchFamily="34" charset="0"/>
              <a:ea typeface="+mn-ea"/>
              <a:cs typeface="Arial" pitchFamily="34" charset="0"/>
            </a:endParaRPr>
          </a:p>
          <a:p>
            <a:pPr algn="r" rtl="1"/>
            <a:endParaRPr lang="he-IL" sz="1200" b="1" u="sng"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כמו כן, בדו"ח התחרותיות העולמי של ה-</a:t>
            </a:r>
            <a:r>
              <a:rPr lang="en-US" sz="1200" kern="1200" dirty="0" smtClean="0">
                <a:solidFill>
                  <a:schemeClr val="tx1"/>
                </a:solidFill>
                <a:latin typeface="Arial" pitchFamily="34" charset="0"/>
                <a:ea typeface="+mn-ea"/>
                <a:cs typeface="Arial" pitchFamily="34" charset="0"/>
              </a:rPr>
              <a:t>Global Economic Forum </a:t>
            </a:r>
            <a:r>
              <a:rPr lang="he-IL" sz="1200" kern="1200" dirty="0" smtClean="0">
                <a:solidFill>
                  <a:schemeClr val="tx1"/>
                </a:solidFill>
                <a:latin typeface="Arial" pitchFamily="34" charset="0"/>
                <a:ea typeface="+mn-ea"/>
                <a:cs typeface="Arial" pitchFamily="34" charset="0"/>
              </a:rPr>
              <a:t> מדורגות הבעיות הפוגעות ביכולתם של אנשים לנהל עסקים במדינה. לאי היעילות של הממשלה ניתן ציון של 21.5%, והוא הוגדר כבעיה המרכזית בארץ </a:t>
            </a:r>
            <a:r>
              <a:rPr lang="en-US" sz="1200" kern="1200" dirty="0" smtClean="0">
                <a:solidFill>
                  <a:schemeClr val="tx1"/>
                </a:solidFill>
                <a:latin typeface="Arial" pitchFamily="34" charset="0"/>
                <a:ea typeface="+mn-ea"/>
                <a:cs typeface="Arial" pitchFamily="34" charset="0"/>
              </a:rPr>
              <a:t>(Global Competitiveness Report , 2011-2012, p. 190)</a:t>
            </a:r>
            <a:r>
              <a:rPr lang="he-IL" sz="1200" kern="1200" dirty="0" smtClean="0">
                <a:solidFill>
                  <a:schemeClr val="tx1"/>
                </a:solidFill>
                <a:latin typeface="Arial" pitchFamily="34" charset="0"/>
                <a:ea typeface="+mn-ea"/>
                <a:cs typeface="Arial" pitchFamily="34" charset="0"/>
              </a:rPr>
              <a:t>. לצורך השוואה, הבעיה </a:t>
            </a:r>
            <a:r>
              <a:rPr lang="he-IL" sz="1200" kern="1200" dirty="0" err="1" smtClean="0">
                <a:solidFill>
                  <a:schemeClr val="tx1"/>
                </a:solidFill>
                <a:latin typeface="Arial" pitchFamily="34" charset="0"/>
                <a:ea typeface="+mn-ea"/>
                <a:cs typeface="Arial" pitchFamily="34" charset="0"/>
              </a:rPr>
              <a:t>השניה</a:t>
            </a:r>
            <a:r>
              <a:rPr lang="he-IL" sz="1200" kern="1200" dirty="0" smtClean="0">
                <a:solidFill>
                  <a:schemeClr val="tx1"/>
                </a:solidFill>
                <a:latin typeface="Arial" pitchFamily="34" charset="0"/>
                <a:ea typeface="+mn-ea"/>
                <a:cs typeface="Arial" pitchFamily="34" charset="0"/>
              </a:rPr>
              <a:t> קיבלה ציון של רק 10.1%. </a:t>
            </a:r>
            <a:endParaRPr lang="en-US" sz="1200" kern="1200" dirty="0" smtClean="0">
              <a:solidFill>
                <a:schemeClr val="tx1"/>
              </a:solidFill>
              <a:latin typeface="Arial" pitchFamily="34" charset="0"/>
              <a:ea typeface="+mn-ea"/>
              <a:cs typeface="Arial" pitchFamily="34" charset="0"/>
            </a:endParaRPr>
          </a:p>
          <a:p>
            <a:pPr algn="r" rtl="1"/>
            <a:endParaRPr lang="he-IL"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מדדים אלו מצטרפים לביקורת הרבה שמקבל השירות הציבורי ממגוון אנשי סמכות, הכוללים אקדמאים, מנהלים בשירות הציבורי ופוליטיקאים.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כמה דוגמאות לכך:</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"שומרי הסף משתקים את פעילות הממשלה ופוגעים קשות ביכולתם של השרים להוציא לפועל את מדיניות הממשלה[...] זה לא ייעוץ משפטי, זו כפייה" (חיים רמון בהרצאה </a:t>
            </a:r>
            <a:r>
              <a:rPr lang="he-IL" sz="1200" kern="1200" dirty="0" err="1" smtClean="0">
                <a:solidFill>
                  <a:schemeClr val="tx1"/>
                </a:solidFill>
                <a:latin typeface="Arial" pitchFamily="34" charset="0"/>
                <a:ea typeface="+mn-ea"/>
                <a:cs typeface="Arial" pitchFamily="34" charset="0"/>
              </a:rPr>
              <a:t>באוניבסיטת</a:t>
            </a:r>
            <a:r>
              <a:rPr lang="he-IL" sz="1200" kern="1200" dirty="0" smtClean="0">
                <a:solidFill>
                  <a:schemeClr val="tx1"/>
                </a:solidFill>
                <a:latin typeface="Arial" pitchFamily="34" charset="0"/>
                <a:ea typeface="+mn-ea"/>
                <a:cs typeface="Arial" pitchFamily="34" charset="0"/>
              </a:rPr>
              <a:t> בר-אילן, מיום 12.6.08).</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""שלטון הפקידים". הפקידים, הממונים, הם אלה שקובעים את המדיניות ולא השרים אשר נבחרו בהליך דמוקרטי על ידי הציבור [...] לא ייתכן שכמה פקידים פה ינהלו את המדינה" (</a:t>
            </a:r>
            <a:r>
              <a:rPr lang="he-IL" sz="1200" kern="1200" dirty="0" err="1" smtClean="0">
                <a:solidFill>
                  <a:schemeClr val="tx1"/>
                </a:solidFill>
                <a:latin typeface="Arial" pitchFamily="34" charset="0"/>
                <a:ea typeface="+mn-ea"/>
                <a:cs typeface="Arial" pitchFamily="34" charset="0"/>
              </a:rPr>
              <a:t>פרופ</a:t>
            </a:r>
            <a:r>
              <a:rPr lang="he-IL" sz="1200" kern="1200" dirty="0" smtClean="0">
                <a:solidFill>
                  <a:schemeClr val="tx1"/>
                </a:solidFill>
                <a:latin typeface="Arial" pitchFamily="34" charset="0"/>
                <a:ea typeface="+mn-ea"/>
                <a:cs typeface="Arial" pitchFamily="34" charset="0"/>
              </a:rPr>
              <a:t>' דניאל פרידמן בראיון </a:t>
            </a:r>
            <a:r>
              <a:rPr lang="he-IL" sz="1200" kern="1200" dirty="0" err="1" smtClean="0">
                <a:solidFill>
                  <a:schemeClr val="tx1"/>
                </a:solidFill>
                <a:latin typeface="Arial" pitchFamily="34" charset="0"/>
                <a:ea typeface="+mn-ea"/>
                <a:cs typeface="Arial" pitchFamily="34" charset="0"/>
              </a:rPr>
              <a:t>ל"גלובס</a:t>
            </a:r>
            <a:r>
              <a:rPr lang="he-IL" sz="1200" kern="1200" dirty="0" smtClean="0">
                <a:solidFill>
                  <a:schemeClr val="tx1"/>
                </a:solidFill>
                <a:latin typeface="Arial" pitchFamily="34" charset="0"/>
                <a:ea typeface="+mn-ea"/>
                <a:cs typeface="Arial" pitchFamily="34" charset="0"/>
              </a:rPr>
              <a:t>", מיום 3.12.09).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Arial" pitchFamily="34" charset="0"/>
              <a:ea typeface="+mn-ea"/>
              <a:cs typeface="Arial" pitchFamily="34" charset="0"/>
            </a:endParaRPr>
          </a:p>
          <a:p>
            <a:pPr algn="r" rtl="1"/>
            <a:r>
              <a:rPr lang="he-IL" sz="1200" kern="1200" dirty="0" smtClean="0">
                <a:solidFill>
                  <a:schemeClr val="tx1"/>
                </a:solidFill>
                <a:latin typeface="Arial" pitchFamily="34" charset="0"/>
                <a:ea typeface="+mn-ea"/>
                <a:cs typeface="Arial" pitchFamily="34" charset="0"/>
              </a:rPr>
              <a:t>"</a:t>
            </a:r>
            <a:r>
              <a:rPr lang="en-US" sz="1200" kern="1200" dirty="0" smtClean="0">
                <a:solidFill>
                  <a:schemeClr val="tx1"/>
                </a:solidFill>
                <a:latin typeface="Arial" pitchFamily="34" charset="0"/>
                <a:ea typeface="+mn-ea"/>
                <a:cs typeface="Arial" pitchFamily="34" charset="0"/>
              </a:rPr>
              <a:t>"</a:t>
            </a:r>
            <a:r>
              <a:rPr lang="he-IL" sz="1200" kern="1200" dirty="0" smtClean="0">
                <a:solidFill>
                  <a:schemeClr val="tx1"/>
                </a:solidFill>
                <a:latin typeface="Arial" pitchFamily="34" charset="0"/>
                <a:ea typeface="+mn-ea"/>
                <a:cs typeface="Arial" pitchFamily="34" charset="0"/>
              </a:rPr>
              <a:t>במה שנוגע ליועץ המשפטי, הוא אכן נחשב לאחד מאותם שחקני וטו שעל פיהם יישק דבר שיחד עם אנשי האוצר   על אגפיו מקשים על המערכת לעשות שטויות אבל גם לעשות דברים טובים וחשובים" (</a:t>
            </a:r>
            <a:r>
              <a:rPr lang="he-IL" sz="1200" kern="1200" dirty="0" err="1" smtClean="0">
                <a:solidFill>
                  <a:schemeClr val="tx1"/>
                </a:solidFill>
                <a:latin typeface="Arial" pitchFamily="34" charset="0"/>
                <a:ea typeface="+mn-ea"/>
                <a:cs typeface="Arial" pitchFamily="34" charset="0"/>
              </a:rPr>
              <a:t>פרופ</a:t>
            </a:r>
            <a:r>
              <a:rPr lang="he-IL" sz="1200" kern="1200" dirty="0" smtClean="0">
                <a:solidFill>
                  <a:schemeClr val="tx1"/>
                </a:solidFill>
                <a:latin typeface="Arial" pitchFamily="34" charset="0"/>
                <a:ea typeface="+mn-ea"/>
                <a:cs typeface="Arial" pitchFamily="34" charset="0"/>
              </a:rPr>
              <a:t>' דוד דרי, 2012).</a:t>
            </a:r>
            <a:endParaRPr lang="en-US" sz="1200" kern="1200" dirty="0" smtClean="0">
              <a:solidFill>
                <a:schemeClr val="tx1"/>
              </a:solidFill>
              <a:latin typeface="Arial" pitchFamily="34" charset="0"/>
              <a:ea typeface="+mn-ea"/>
              <a:cs typeface="Arial" pitchFamily="34" charset="0"/>
            </a:endParaRPr>
          </a:p>
          <a:p>
            <a:pPr rtl="1"/>
            <a:r>
              <a:rPr lang="he-IL" sz="1200" kern="1200" dirty="0" smtClean="0">
                <a:solidFill>
                  <a:schemeClr val="tx1"/>
                </a:solidFill>
                <a:latin typeface="Arial" pitchFamily="34" charset="0"/>
                <a:ea typeface="+mn-ea"/>
                <a:cs typeface="Arial" pitchFamily="34" charset="0"/>
              </a:rPr>
              <a:t> </a:t>
            </a:r>
            <a:endParaRPr lang="en-US" sz="1200" kern="1200" dirty="0">
              <a:solidFill>
                <a:schemeClr val="tx1"/>
              </a:solidFill>
              <a:latin typeface="Arial" pitchFamily="34" charset="0"/>
              <a:ea typeface="+mn-ea"/>
              <a:cs typeface="Arial" pitchFamily="34" charset="0"/>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238898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אין ספק שמדובר במטוטלת. הייעוץ המשפטי לא לקח את הכוח לידיו ללא סיבה. המקור הינו בשחיתות בקרב נבחרי ציבור שהביאה להטלת חסמים משפטיים. אך האם הצד השני של המטוטלת הוא הנכון?</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13</a:t>
            </a:fld>
            <a:endParaRPr lang="he-IL">
              <a:solidFill>
                <a:prstClr val="black"/>
              </a:solidFill>
            </a:endParaRPr>
          </a:p>
        </p:txBody>
      </p:sp>
    </p:spTree>
    <p:extLst>
      <p:ext uri="{BB962C8B-B14F-4D97-AF65-F5344CB8AC3E}">
        <p14:creationId xmlns:p14="http://schemas.microsoft.com/office/powerpoint/2010/main" val="34835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מהו התוצר של תזוזת המטוטלת?</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דמוקרטי ראוי: מאותרת הבעיה שיש לפתור אותה; הדרג הנבחר מכריז על חזון לפתרון הבעיה; גורמי המקצוע במשרד מעצבים את המדיניות לפתרון הבעיה ולהוצאת החזון לפועל בהובלת הדרג הנבחר; ולבסוף הייעוץ המשפטי </a:t>
            </a:r>
            <a:r>
              <a:rPr lang="he-IL" sz="1600" kern="1200" baseline="0" dirty="0" err="1" smtClean="0">
                <a:solidFill>
                  <a:schemeClr val="tx1"/>
                </a:solidFill>
                <a:latin typeface="+mn-lt"/>
                <a:ea typeface="+mn-ea"/>
                <a:cs typeface="+mn-cs"/>
              </a:rPr>
              <a:t>– באמצעות</a:t>
            </a:r>
            <a:r>
              <a:rPr lang="he-IL" sz="1600" kern="1200" baseline="0" dirty="0" smtClean="0">
                <a:solidFill>
                  <a:schemeClr val="tx1"/>
                </a:solidFill>
                <a:latin typeface="+mn-lt"/>
                <a:ea typeface="+mn-ea"/>
                <a:cs typeface="+mn-cs"/>
              </a:rPr>
              <a:t> אומנות הפרשנות המשפטית </a:t>
            </a:r>
            <a:r>
              <a:rPr lang="he-IL" sz="1600" kern="1200" baseline="0" dirty="0" err="1" smtClean="0">
                <a:solidFill>
                  <a:schemeClr val="tx1"/>
                </a:solidFill>
                <a:latin typeface="+mn-lt"/>
                <a:ea typeface="+mn-ea"/>
                <a:cs typeface="+mn-cs"/>
              </a:rPr>
              <a:t>– ת</a:t>
            </a:r>
            <a:r>
              <a:rPr lang="he-IL" sz="1600" kern="1200" baseline="0" dirty="0" smtClean="0">
                <a:solidFill>
                  <a:schemeClr val="tx1"/>
                </a:solidFill>
                <a:latin typeface="+mn-lt"/>
                <a:ea typeface="+mn-ea"/>
                <a:cs typeface="+mn-cs"/>
              </a:rPr>
              <a:t>ומך בחזון.</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בישראל כיום –</a:t>
            </a:r>
            <a:r>
              <a:rPr lang="he-IL" sz="1600" kern="1200" baseline="0" dirty="0" err="1" smtClean="0">
                <a:solidFill>
                  <a:schemeClr val="tx1"/>
                </a:solidFill>
                <a:latin typeface="+mn-lt"/>
                <a:ea typeface="+mn-ea"/>
                <a:cs typeface="+mn-cs"/>
              </a:rPr>
              <a:t> מא</a:t>
            </a:r>
            <a:r>
              <a:rPr lang="he-IL" sz="1600" kern="1200" baseline="0" dirty="0" smtClean="0">
                <a:solidFill>
                  <a:schemeClr val="tx1"/>
                </a:solidFill>
                <a:latin typeface="+mn-lt"/>
                <a:ea typeface="+mn-ea"/>
                <a:cs typeface="+mn-cs"/>
              </a:rPr>
              <a:t>ותרת הבעיה שיש לפתור אותה; היועצים המשפטיים מגדירים גבולות גזרה משפטיים של מה מותר ומה אסור במסגרת הפתרון לבעיה והדרג הנבחר והמקצועי נדרשים לעצב מדניות מסורסת בתוך גבולות הגזרה המשפטיים, וכך נוצר חזון מסורס שאינו תואם לחזון שהוצג לבוחר</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דוגמא: פתיחת שוק הכבלים לתחרות</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16</a:t>
            </a:fld>
            <a:endParaRPr lang="he-IL">
              <a:solidFill>
                <a:prstClr val="black"/>
              </a:solidFill>
            </a:endParaRPr>
          </a:p>
        </p:txBody>
      </p:sp>
    </p:spTree>
    <p:extLst>
      <p:ext uri="{BB962C8B-B14F-4D97-AF65-F5344CB8AC3E}">
        <p14:creationId xmlns:p14="http://schemas.microsoft.com/office/powerpoint/2010/main" val="176822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marL="0" algn="r" defTabSz="914400" rtl="1" eaLnBrk="1" latinLnBrk="0" hangingPunct="1">
              <a:lnSpc>
                <a:spcPct val="150000"/>
              </a:lnSpc>
            </a:pPr>
            <a:r>
              <a:rPr lang="he-IL" sz="1500" kern="1200" baseline="0" dirty="0" smtClean="0">
                <a:solidFill>
                  <a:schemeClr val="tx1"/>
                </a:solidFill>
                <a:latin typeface="+mn-lt"/>
                <a:ea typeface="+mn-ea"/>
                <a:cs typeface="+mn-cs"/>
              </a:rPr>
              <a:t>בהרצאה היום אני רוצה לשאול מה קרה לשומרי הסף, מתי התרחשה התזוזה בהבנת התפקיד ובהבנת פונקצית המטרה. מתי הפכו היועצים המשפטיים מכלי מסייע לדרג הנבחר לביצוע מדיניות למשקולת רחיים על צוואר הדרג הנבחר, שאינה מאפשרת לבצע מדיניות ויותר מכך –</a:t>
            </a:r>
            <a:r>
              <a:rPr lang="he-IL" sz="1500" kern="1200" baseline="0" dirty="0" err="1" smtClean="0">
                <a:solidFill>
                  <a:schemeClr val="tx1"/>
                </a:solidFill>
                <a:latin typeface="+mn-lt"/>
                <a:ea typeface="+mn-ea"/>
                <a:cs typeface="+mn-cs"/>
              </a:rPr>
              <a:t> מש</a:t>
            </a:r>
            <a:r>
              <a:rPr lang="he-IL" sz="1500" kern="1200" baseline="0" dirty="0" smtClean="0">
                <a:solidFill>
                  <a:schemeClr val="tx1"/>
                </a:solidFill>
                <a:latin typeface="+mn-lt"/>
                <a:ea typeface="+mn-ea"/>
                <a:cs typeface="+mn-cs"/>
              </a:rPr>
              <a:t>ליטה את מדיניותה במסווה של עמדה משפטית</a:t>
            </a:r>
          </a:p>
          <a:p>
            <a:pPr marL="0" algn="r" defTabSz="914400" rtl="1" eaLnBrk="1" latinLnBrk="0" hangingPunct="1">
              <a:lnSpc>
                <a:spcPct val="150000"/>
              </a:lnSpc>
            </a:pPr>
            <a:endParaRPr lang="he-IL" sz="1500" kern="1200" baseline="0" dirty="0" smtClean="0">
              <a:solidFill>
                <a:schemeClr val="tx1"/>
              </a:solidFill>
              <a:latin typeface="+mn-lt"/>
              <a:ea typeface="+mn-ea"/>
              <a:cs typeface="+mn-cs"/>
            </a:endParaRPr>
          </a:p>
          <a:p>
            <a:pPr marL="0" algn="r" defTabSz="914400" rtl="1" eaLnBrk="1" latinLnBrk="0" hangingPunct="1">
              <a:lnSpc>
                <a:spcPct val="150000"/>
              </a:lnSpc>
            </a:pPr>
            <a:r>
              <a:rPr lang="he-IL" sz="1500" kern="1200" baseline="0" dirty="0" smtClean="0">
                <a:solidFill>
                  <a:schemeClr val="tx1"/>
                </a:solidFill>
                <a:latin typeface="+mn-lt"/>
                <a:ea typeface="+mn-ea"/>
                <a:cs typeface="+mn-cs"/>
              </a:rPr>
              <a:t>מתי ועל-ידי מי הוחלט כי נבחרי הציבור הינם קבוצה נטולת מומחיות, זמנית ובעל שיקולים זרים; ואגב כך הוחלט בעצם כי הדמוקרטיה היא כורח, נבחרי הציבור הם לא יותר מבעיה זמנית חולפת והמדיניות תעוצב במלואה על-ידי הדרג המקצועי, שלא נבחר על-ידי הציבור וללא שהציבור מכיר כלל בעובדה שהמדיניות שנבחרה על-ידו בבחירות דמוקרטיות אינה מבוצעת והמדיניות שמבוצעת לא הוצעה לבחירה.</a:t>
            </a:r>
            <a:endParaRPr lang="he-IL" sz="15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17</a:t>
            </a:fld>
            <a:endParaRPr lang="he-IL">
              <a:solidFill>
                <a:prstClr val="black"/>
              </a:solidFill>
            </a:endParaRPr>
          </a:p>
        </p:txBody>
      </p:sp>
    </p:spTree>
    <p:extLst>
      <p:ext uri="{BB962C8B-B14F-4D97-AF65-F5344CB8AC3E}">
        <p14:creationId xmlns:p14="http://schemas.microsoft.com/office/powerpoint/2010/main" val="311628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מהו התוצר של תזוזת המטוטלת?</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דמוקרטי ראוי: מאותרת הבעיה שיש לפתור אותה; הדרג הנבחר מכריז על חזון לפתרון הבעיה; גורמי המקצוע במשרד מעצבים את המדיניות לפתרון הבעיה ולהוצאת החזון לפועל בהובלת הדרג הנבחר; ולבסוף הייעוץ המשפטי </a:t>
            </a:r>
            <a:r>
              <a:rPr lang="he-IL" sz="1600" kern="1200" baseline="0" dirty="0" err="1" smtClean="0">
                <a:solidFill>
                  <a:schemeClr val="tx1"/>
                </a:solidFill>
                <a:latin typeface="+mn-lt"/>
                <a:ea typeface="+mn-ea"/>
                <a:cs typeface="+mn-cs"/>
              </a:rPr>
              <a:t>– באמצעות</a:t>
            </a:r>
            <a:r>
              <a:rPr lang="he-IL" sz="1600" kern="1200" baseline="0" dirty="0" smtClean="0">
                <a:solidFill>
                  <a:schemeClr val="tx1"/>
                </a:solidFill>
                <a:latin typeface="+mn-lt"/>
                <a:ea typeface="+mn-ea"/>
                <a:cs typeface="+mn-cs"/>
              </a:rPr>
              <a:t> אומנות הפרשנות המשפטית </a:t>
            </a:r>
            <a:r>
              <a:rPr lang="he-IL" sz="1600" kern="1200" baseline="0" dirty="0" err="1" smtClean="0">
                <a:solidFill>
                  <a:schemeClr val="tx1"/>
                </a:solidFill>
                <a:latin typeface="+mn-lt"/>
                <a:ea typeface="+mn-ea"/>
                <a:cs typeface="+mn-cs"/>
              </a:rPr>
              <a:t>– ת</a:t>
            </a:r>
            <a:r>
              <a:rPr lang="he-IL" sz="1600" kern="1200" baseline="0" dirty="0" smtClean="0">
                <a:solidFill>
                  <a:schemeClr val="tx1"/>
                </a:solidFill>
                <a:latin typeface="+mn-lt"/>
                <a:ea typeface="+mn-ea"/>
                <a:cs typeface="+mn-cs"/>
              </a:rPr>
              <a:t>ומך בחזון.</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במשטר בישראל כיום –</a:t>
            </a:r>
            <a:r>
              <a:rPr lang="he-IL" sz="1600" kern="1200" baseline="0" dirty="0" err="1" smtClean="0">
                <a:solidFill>
                  <a:schemeClr val="tx1"/>
                </a:solidFill>
                <a:latin typeface="+mn-lt"/>
                <a:ea typeface="+mn-ea"/>
                <a:cs typeface="+mn-cs"/>
              </a:rPr>
              <a:t> מא</a:t>
            </a:r>
            <a:r>
              <a:rPr lang="he-IL" sz="1600" kern="1200" baseline="0" dirty="0" smtClean="0">
                <a:solidFill>
                  <a:schemeClr val="tx1"/>
                </a:solidFill>
                <a:latin typeface="+mn-lt"/>
                <a:ea typeface="+mn-ea"/>
                <a:cs typeface="+mn-cs"/>
              </a:rPr>
              <a:t>ותרת הבעיה שיש לפתור אותה; היועצים המשפטיים מגדירים גבולות גזרה משפטיים של מה מותר ומה אסור במסגרת הפתרון לבעיה והדרג הנבחר והמקצועי נדרשים לעצב מדניות מסורסת בתוך גבולות הגזרה המשפטיים, וכך נוצר חזון מסורס שאינו תואם לחזון שהוצג לבוחר</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דוגמא: פתיחת שוק הכבלים לתחרות</a:t>
            </a:r>
            <a:endParaRPr lang="he-IL" sz="1600" kern="1200" baseline="0" dirty="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18</a:t>
            </a:fld>
            <a:endParaRPr lang="he-IL">
              <a:solidFill>
                <a:prstClr val="black"/>
              </a:solidFill>
            </a:endParaRPr>
          </a:p>
        </p:txBody>
      </p:sp>
    </p:spTree>
    <p:extLst>
      <p:ext uri="{BB962C8B-B14F-4D97-AF65-F5344CB8AC3E}">
        <p14:creationId xmlns:p14="http://schemas.microsoft.com/office/powerpoint/2010/main" val="404443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F6108123-E95A-467B-8C46-24239C819906}" type="slidenum">
              <a:rPr lang="he-IL" smtClean="0">
                <a:solidFill>
                  <a:prstClr val="black"/>
                </a:solidFill>
              </a:rPr>
              <a:pPr/>
              <a:t>19</a:t>
            </a:fld>
            <a:endParaRPr lang="he-IL">
              <a:solidFill>
                <a:prstClr val="black"/>
              </a:solidFill>
            </a:endParaRPr>
          </a:p>
        </p:txBody>
      </p:sp>
    </p:spTree>
    <p:extLst>
      <p:ext uri="{BB962C8B-B14F-4D97-AF65-F5344CB8AC3E}">
        <p14:creationId xmlns:p14="http://schemas.microsoft.com/office/powerpoint/2010/main" val="352974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20000"/>
          </a:bodyPr>
          <a:lstStyle/>
          <a:p>
            <a:pPr marL="0" algn="r" defTabSz="914400" rtl="1" eaLnBrk="1" latinLnBrk="0" hangingPunct="1">
              <a:lnSpc>
                <a:spcPct val="150000"/>
              </a:lnSpc>
            </a:pPr>
            <a:r>
              <a:rPr lang="he-IL" sz="1600" kern="1200" baseline="0" dirty="0" smtClean="0">
                <a:solidFill>
                  <a:schemeClr val="tx1"/>
                </a:solidFill>
                <a:latin typeface="+mn-lt"/>
                <a:ea typeface="+mn-ea"/>
                <a:cs typeface="+mn-cs"/>
              </a:rPr>
              <a:t>בעצם, מה שאנחנו רואים מכל הסקירה עד כה הוא פער בין בעל הסמכות האמיתי לבין הנושא באחריות הציבורית. בעוד הציבור חושב שבעל הסמכות הוא הדרג הנבחר, הרי שבעל הסמכות </a:t>
            </a:r>
            <a:r>
              <a:rPr lang="he-IL" sz="1600" kern="1200" baseline="0" dirty="0" err="1" smtClean="0">
                <a:solidFill>
                  <a:schemeClr val="tx1"/>
                </a:solidFill>
                <a:latin typeface="+mn-lt"/>
                <a:ea typeface="+mn-ea"/>
                <a:cs typeface="+mn-cs"/>
              </a:rPr>
              <a:t>– ש</a:t>
            </a:r>
            <a:r>
              <a:rPr lang="he-IL" sz="1600" kern="1200" baseline="0" dirty="0" smtClean="0">
                <a:solidFill>
                  <a:schemeClr val="tx1"/>
                </a:solidFill>
                <a:latin typeface="+mn-lt"/>
                <a:ea typeface="+mn-ea"/>
                <a:cs typeface="+mn-cs"/>
              </a:rPr>
              <a:t>אינו נושא באחריות הציבורית –</a:t>
            </a:r>
            <a:r>
              <a:rPr lang="he-IL" sz="1600" kern="1200" baseline="0" dirty="0" err="1" smtClean="0">
                <a:solidFill>
                  <a:schemeClr val="tx1"/>
                </a:solidFill>
                <a:latin typeface="+mn-lt"/>
                <a:ea typeface="+mn-ea"/>
                <a:cs typeface="+mn-cs"/>
              </a:rPr>
              <a:t> הו</a:t>
            </a:r>
            <a:r>
              <a:rPr lang="he-IL" sz="1600" kern="1200" baseline="0" dirty="0" smtClean="0">
                <a:solidFill>
                  <a:schemeClr val="tx1"/>
                </a:solidFill>
                <a:latin typeface="+mn-lt"/>
                <a:ea typeface="+mn-ea"/>
                <a:cs typeface="+mn-cs"/>
              </a:rPr>
              <a:t>א הדרג המקצועי.</a:t>
            </a:r>
          </a:p>
          <a:p>
            <a:pPr marL="0" algn="r" defTabSz="914400" rtl="1" eaLnBrk="1" latinLnBrk="0" hangingPunct="1">
              <a:lnSpc>
                <a:spcPct val="150000"/>
              </a:lnSpc>
            </a:pPr>
            <a:r>
              <a:rPr lang="he-IL" sz="1600" kern="1200" baseline="0" dirty="0" smtClean="0">
                <a:solidFill>
                  <a:schemeClr val="tx1"/>
                </a:solidFill>
                <a:latin typeface="+mn-lt"/>
                <a:ea typeface="+mn-ea"/>
                <a:cs typeface="+mn-cs"/>
              </a:rPr>
              <a:t>והתוצאה? הציבור שואל עצמו מדוע נבחר הציבור לא מבצע את החזון שהוא הכריז עליו, ומאבד בו כל אמון. הציבור מוטעה לחשוב כי הכוח הוא בידיים של הדרג הנבחר. </a:t>
            </a:r>
          </a:p>
          <a:p>
            <a:pPr marL="0" marR="0" indent="0" algn="r" defTabSz="914400" rtl="1" eaLnBrk="1" fontAlgn="auto" latinLnBrk="0" hangingPunct="1">
              <a:lnSpc>
                <a:spcPct val="150000"/>
              </a:lnSpc>
              <a:spcBef>
                <a:spcPts val="0"/>
              </a:spcBef>
              <a:spcAft>
                <a:spcPts val="0"/>
              </a:spcAft>
              <a:buClrTx/>
              <a:buSzTx/>
              <a:buFontTx/>
              <a:buNone/>
              <a:tabLst/>
              <a:defRPr/>
            </a:pPr>
            <a:r>
              <a:rPr lang="he-IL" sz="1600" kern="1200" baseline="0" dirty="0" smtClean="0">
                <a:solidFill>
                  <a:schemeClr val="tx1"/>
                </a:solidFill>
                <a:latin typeface="+mn-lt"/>
                <a:ea typeface="+mn-ea"/>
                <a:cs typeface="+mn-cs"/>
              </a:rPr>
              <a:t>בעוד שבעצם נבחר הציבור לא מבצע את חזונו בשל כבילת </a:t>
            </a:r>
            <a:r>
              <a:rPr lang="he-IL" sz="1600" kern="1200" baseline="0" dirty="0" err="1" smtClean="0">
                <a:solidFill>
                  <a:schemeClr val="tx1"/>
                </a:solidFill>
                <a:latin typeface="+mn-lt"/>
                <a:ea typeface="+mn-ea"/>
                <a:cs typeface="+mn-cs"/>
              </a:rPr>
              <a:t>היידים</a:t>
            </a:r>
            <a:r>
              <a:rPr lang="he-IL" sz="1600" kern="1200" baseline="0" dirty="0" smtClean="0">
                <a:solidFill>
                  <a:schemeClr val="tx1"/>
                </a:solidFill>
                <a:latin typeface="+mn-lt"/>
                <a:ea typeface="+mn-ea"/>
                <a:cs typeface="+mn-cs"/>
              </a:rPr>
              <a:t> של הדרג המקצועי </a:t>
            </a:r>
            <a:r>
              <a:rPr lang="he-IL" sz="1600" kern="1200" baseline="0" dirty="0" err="1" smtClean="0">
                <a:solidFill>
                  <a:schemeClr val="tx1"/>
                </a:solidFill>
                <a:latin typeface="+mn-lt"/>
                <a:ea typeface="+mn-ea"/>
                <a:cs typeface="+mn-cs"/>
              </a:rPr>
              <a:t>– ש</a:t>
            </a:r>
            <a:r>
              <a:rPr lang="he-IL" sz="1600" kern="1200" baseline="0" dirty="0" smtClean="0">
                <a:solidFill>
                  <a:schemeClr val="tx1"/>
                </a:solidFill>
                <a:latin typeface="+mn-lt"/>
                <a:ea typeface="+mn-ea"/>
                <a:cs typeface="+mn-cs"/>
              </a:rPr>
              <a:t>אנו נושא לעולם באחריות הציבור. </a:t>
            </a:r>
          </a:p>
          <a:p>
            <a:pPr marL="0" algn="r" defTabSz="914400" rtl="1" eaLnBrk="1" latinLnBrk="0" hangingPunct="1">
              <a:lnSpc>
                <a:spcPct val="150000"/>
              </a:lnSpc>
            </a:pPr>
            <a:endParaRPr lang="he-IL" sz="1600" kern="1200" baseline="0" dirty="0" smtClean="0">
              <a:solidFill>
                <a:schemeClr val="tx1"/>
              </a:solidFill>
              <a:latin typeface="+mn-lt"/>
              <a:ea typeface="+mn-ea"/>
              <a:cs typeface="+mn-cs"/>
            </a:endParaRPr>
          </a:p>
          <a:p>
            <a:pPr marL="0" algn="r" defTabSz="914400" rtl="1" eaLnBrk="1" latinLnBrk="0" hangingPunct="1">
              <a:lnSpc>
                <a:spcPct val="150000"/>
              </a:lnSpc>
            </a:pPr>
            <a:r>
              <a:rPr lang="he-IL" sz="1600" kern="1200" baseline="0" dirty="0" smtClean="0">
                <a:solidFill>
                  <a:schemeClr val="tx1"/>
                </a:solidFill>
                <a:latin typeface="+mn-lt"/>
                <a:ea typeface="+mn-ea"/>
                <a:cs typeface="+mn-cs"/>
              </a:rPr>
              <a:t>השקף הזה הוא התמונה האמיתית </a:t>
            </a:r>
            <a:r>
              <a:rPr lang="he-IL" sz="1600" kern="1200" baseline="0" dirty="0" err="1" smtClean="0">
                <a:solidFill>
                  <a:schemeClr val="tx1"/>
                </a:solidFill>
                <a:latin typeface="+mn-lt"/>
                <a:ea typeface="+mn-ea"/>
                <a:cs typeface="+mn-cs"/>
              </a:rPr>
              <a:t>– השפעתו</a:t>
            </a:r>
            <a:r>
              <a:rPr lang="he-IL" sz="1600" kern="1200" baseline="0" dirty="0" smtClean="0">
                <a:solidFill>
                  <a:schemeClr val="tx1"/>
                </a:solidFill>
                <a:latin typeface="+mn-lt"/>
                <a:ea typeface="+mn-ea"/>
                <a:cs typeface="+mn-cs"/>
              </a:rPr>
              <a:t> של הדרג הנבחר על מדיניות מצומצמת, על אף שהוא העומד מול הציבור, ואילו השפעתו של הדרג המקצועי היא עצומה, על אף שהוא סמוי מן העין.</a:t>
            </a:r>
          </a:p>
        </p:txBody>
      </p:sp>
      <p:sp>
        <p:nvSpPr>
          <p:cNvPr id="4" name="מציין מיקום של מספר שקופית 3"/>
          <p:cNvSpPr>
            <a:spLocks noGrp="1"/>
          </p:cNvSpPr>
          <p:nvPr>
            <p:ph type="sldNum" sz="quarter" idx="10"/>
          </p:nvPr>
        </p:nvSpPr>
        <p:spPr/>
        <p:txBody>
          <a:bodyPr/>
          <a:lstStyle/>
          <a:p>
            <a:fld id="{110FED2F-18D0-45FB-A7B2-3B83F1456B76}" type="slidenum">
              <a:rPr lang="he-IL" smtClean="0">
                <a:solidFill>
                  <a:prstClr val="black"/>
                </a:solidFill>
              </a:rPr>
              <a:pPr/>
              <a:t>20</a:t>
            </a:fld>
            <a:endParaRPr lang="he-IL">
              <a:solidFill>
                <a:prstClr val="black"/>
              </a:solidFill>
            </a:endParaRPr>
          </a:p>
        </p:txBody>
      </p:sp>
    </p:spTree>
    <p:extLst>
      <p:ext uri="{BB962C8B-B14F-4D97-AF65-F5344CB8AC3E}">
        <p14:creationId xmlns:p14="http://schemas.microsoft.com/office/powerpoint/2010/main" val="207507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Tree>
    <p:extLst>
      <p:ext uri="{BB962C8B-B14F-4D97-AF65-F5344CB8AC3E}">
        <p14:creationId xmlns:p14="http://schemas.microsoft.com/office/powerpoint/2010/main" val="70281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401999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182924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648200" y="1600200"/>
            <a:ext cx="4038600" cy="4525963"/>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6362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24495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05592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8425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99189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Tree>
    <p:extLst>
      <p:ext uri="{BB962C8B-B14F-4D97-AF65-F5344CB8AC3E}">
        <p14:creationId xmlns:p14="http://schemas.microsoft.com/office/powerpoint/2010/main" val="296615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96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250482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extLst>
      <p:ext uri="{BB962C8B-B14F-4D97-AF65-F5344CB8AC3E}">
        <p14:creationId xmlns:p14="http://schemas.microsoft.com/office/powerpoint/2010/main" val="49014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625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ogle.co.il/url?sa=t&amp;rct=j&amp;q=&amp;esrc=s&amp;source=web&amp;cd=13&amp;cad=rja&amp;uact=8&amp;ved=0ahUKEwjizNzV84DKAhWBWhQKHf6JCnYQFghYMAw&amp;url=https://twitter.com/zvihauser&amp;usg=AFQjCNETiBflhi4aPPCgYZEp27pYoGFBEg&amp;sig2=YbmrdHSVwB7QKQ-FuMaSw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sz="3600" b="1" u="sng" dirty="0" smtClean="0"/>
              <a:t>האינטרס הציבורי בפעולת הרשות המבצעת</a:t>
            </a:r>
            <a:r>
              <a:rPr lang="he-IL" b="1" u="sng" dirty="0" smtClean="0"/>
              <a:t> </a:t>
            </a:r>
            <a:endParaRPr lang="he-IL" b="1" u="sng" dirty="0"/>
          </a:p>
        </p:txBody>
      </p:sp>
      <p:sp>
        <p:nvSpPr>
          <p:cNvPr id="5" name="מציין מיקום תוכן 4"/>
          <p:cNvSpPr>
            <a:spLocks noGrp="1"/>
          </p:cNvSpPr>
          <p:nvPr>
            <p:ph sz="half" idx="1"/>
          </p:nvPr>
        </p:nvSpPr>
        <p:spPr>
          <a:xfrm>
            <a:off x="29741" y="2708920"/>
            <a:ext cx="4032448" cy="3960440"/>
          </a:xfrm>
        </p:spPr>
        <p:txBody>
          <a:bodyPr/>
          <a:lstStyle/>
          <a:p>
            <a:pPr marL="0" indent="0" algn="ctr">
              <a:buNone/>
            </a:pPr>
            <a:r>
              <a:rPr lang="he-IL" sz="7200" i="1" dirty="0" smtClean="0"/>
              <a:t>מבחן</a:t>
            </a:r>
            <a:r>
              <a:rPr lang="he-IL" sz="7200" dirty="0" smtClean="0"/>
              <a:t> </a:t>
            </a:r>
            <a:r>
              <a:rPr lang="he-IL" sz="7200" i="1" dirty="0" smtClean="0"/>
              <a:t>התוצאה</a:t>
            </a:r>
            <a:endParaRPr lang="he-IL" sz="7200" i="1" dirty="0"/>
          </a:p>
        </p:txBody>
      </p:sp>
      <p:sp>
        <p:nvSpPr>
          <p:cNvPr id="6" name="מציין מיקום תוכן 5"/>
          <p:cNvSpPr>
            <a:spLocks noGrp="1"/>
          </p:cNvSpPr>
          <p:nvPr>
            <p:ph sz="half" idx="2"/>
          </p:nvPr>
        </p:nvSpPr>
        <p:spPr>
          <a:xfrm>
            <a:off x="5105400" y="2708920"/>
            <a:ext cx="4038600" cy="4525963"/>
          </a:xfrm>
        </p:spPr>
        <p:txBody>
          <a:bodyPr/>
          <a:lstStyle/>
          <a:p>
            <a:pPr marL="0" indent="0" algn="ctr">
              <a:buNone/>
            </a:pPr>
            <a:r>
              <a:rPr lang="he-IL" sz="7200" i="1" dirty="0" smtClean="0"/>
              <a:t>ההליך הנאות</a:t>
            </a:r>
            <a:endParaRPr lang="he-IL" sz="7200" i="1" dirty="0"/>
          </a:p>
        </p:txBody>
      </p:sp>
      <p:sp>
        <p:nvSpPr>
          <p:cNvPr id="7" name="TextBox 6"/>
          <p:cNvSpPr txBox="1"/>
          <p:nvPr/>
        </p:nvSpPr>
        <p:spPr>
          <a:xfrm>
            <a:off x="3491880" y="3212975"/>
            <a:ext cx="1944216" cy="1323439"/>
          </a:xfrm>
          <a:prstGeom prst="rect">
            <a:avLst/>
          </a:prstGeom>
          <a:noFill/>
        </p:spPr>
        <p:txBody>
          <a:bodyPr wrap="square" rtlCol="1">
            <a:spAutoFit/>
          </a:bodyPr>
          <a:lstStyle/>
          <a:p>
            <a:pPr fontAlgn="base">
              <a:spcBef>
                <a:spcPct val="0"/>
              </a:spcBef>
              <a:spcAft>
                <a:spcPct val="0"/>
              </a:spcAft>
            </a:pPr>
            <a:r>
              <a:rPr lang="en-US" sz="8000" b="1" i="1" dirty="0" err="1">
                <a:solidFill>
                  <a:srgbClr val="000000"/>
                </a:solidFill>
              </a:rPr>
              <a:t>v.s</a:t>
            </a:r>
            <a:endParaRPr lang="he-IL" sz="6600" b="1" i="1" dirty="0">
              <a:solidFill>
                <a:srgbClr val="000000"/>
              </a:solidFill>
            </a:endParaRPr>
          </a:p>
        </p:txBody>
      </p:sp>
    </p:spTree>
    <p:extLst>
      <p:ext uri="{BB962C8B-B14F-4D97-AF65-F5344CB8AC3E}">
        <p14:creationId xmlns:p14="http://schemas.microsoft.com/office/powerpoint/2010/main" val="231501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850106"/>
          </a:xfrm>
        </p:spPr>
        <p:txBody>
          <a:bodyPr/>
          <a:lstStyle/>
          <a:p>
            <a:r>
              <a:rPr lang="he-IL" i="1" dirty="0" smtClean="0"/>
              <a:t>"הדרך לגיהינום רצופה כוונות טובות"</a:t>
            </a:r>
            <a:endParaRPr lang="he-IL" i="1" dirty="0"/>
          </a:p>
        </p:txBody>
      </p:sp>
      <p:sp>
        <p:nvSpPr>
          <p:cNvPr id="3" name="מציין מיקום תוכן 2"/>
          <p:cNvSpPr>
            <a:spLocks noGrp="1"/>
          </p:cNvSpPr>
          <p:nvPr>
            <p:ph idx="1"/>
          </p:nvPr>
        </p:nvSpPr>
        <p:spPr>
          <a:xfrm>
            <a:off x="484363" y="1016732"/>
            <a:ext cx="8229600" cy="5688632"/>
          </a:xfrm>
        </p:spPr>
        <p:txBody>
          <a:bodyPr/>
          <a:lstStyle/>
          <a:p>
            <a:pPr marL="0" indent="0" algn="ctr">
              <a:buNone/>
            </a:pPr>
            <a:r>
              <a:rPr lang="he-IL" sz="4000" b="1" u="sng" dirty="0" smtClean="0"/>
              <a:t>אבדן אמון</a:t>
            </a:r>
          </a:p>
          <a:p>
            <a:pPr marL="0" indent="0" algn="ctr">
              <a:buNone/>
            </a:pPr>
            <a:endParaRPr lang="he-IL" sz="4000" b="1" u="sng" dirty="0" smtClean="0"/>
          </a:p>
          <a:p>
            <a:pPr marL="0" indent="0" algn="ctr">
              <a:buNone/>
            </a:pPr>
            <a:r>
              <a:rPr lang="he-IL" b="1" dirty="0" smtClean="0"/>
              <a:t>רגולציה + </a:t>
            </a:r>
            <a:r>
              <a:rPr lang="he-IL" b="1" dirty="0" err="1" smtClean="0"/>
              <a:t>קואופטציה</a:t>
            </a:r>
            <a:endParaRPr lang="he-IL" b="1" dirty="0" smtClean="0"/>
          </a:p>
          <a:p>
            <a:pPr marL="0" indent="0" algn="ctr">
              <a:buNone/>
            </a:pPr>
            <a:endParaRPr lang="he-IL" sz="3600" b="1" dirty="0"/>
          </a:p>
          <a:p>
            <a:pPr marL="0" indent="0" algn="ctr">
              <a:buNone/>
            </a:pPr>
            <a:r>
              <a:rPr lang="he-IL" b="1" dirty="0" smtClean="0"/>
              <a:t>התמקדות בתהליכים ולא בתוצאות</a:t>
            </a:r>
          </a:p>
          <a:p>
            <a:pPr marL="0" indent="0" algn="ctr">
              <a:buNone/>
            </a:pPr>
            <a:endParaRPr lang="he-IL" sz="3600" b="1" dirty="0"/>
          </a:p>
          <a:p>
            <a:pPr marL="0" indent="0" algn="ctr">
              <a:buNone/>
            </a:pPr>
            <a:r>
              <a:rPr lang="he-IL" sz="2000" b="1" dirty="0" smtClean="0"/>
              <a:t>תת ביצוע-שחיקת משאב הזמן-פגיעה באינטרסים ציבוריים</a:t>
            </a:r>
          </a:p>
          <a:p>
            <a:pPr marL="0" indent="0" algn="ctr">
              <a:buNone/>
            </a:pPr>
            <a:endParaRPr lang="he-IL" b="1" dirty="0"/>
          </a:p>
          <a:p>
            <a:pPr marL="0" indent="0" algn="ctr">
              <a:buNone/>
            </a:pPr>
            <a:r>
              <a:rPr lang="he-IL" b="1" dirty="0" smtClean="0"/>
              <a:t>אבדן אמון בשיטה</a:t>
            </a:r>
            <a:endParaRPr lang="he-IL" b="1" dirty="0"/>
          </a:p>
        </p:txBody>
      </p:sp>
      <p:sp>
        <p:nvSpPr>
          <p:cNvPr id="4" name="חץ מעוקל ימינה 3"/>
          <p:cNvSpPr/>
          <p:nvPr/>
        </p:nvSpPr>
        <p:spPr bwMode="auto">
          <a:xfrm>
            <a:off x="4879244" y="1700808"/>
            <a:ext cx="731520" cy="79208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smtClean="0">
              <a:ln>
                <a:noFill/>
              </a:ln>
              <a:solidFill>
                <a:schemeClr val="tx1"/>
              </a:solidFill>
              <a:effectLst/>
              <a:latin typeface="Arial" pitchFamily="34" charset="0"/>
              <a:cs typeface="Arial" pitchFamily="34" charset="0"/>
            </a:endParaRPr>
          </a:p>
        </p:txBody>
      </p:sp>
      <p:sp>
        <p:nvSpPr>
          <p:cNvPr id="5" name="חץ מעוקל שמאלה 4"/>
          <p:cNvSpPr/>
          <p:nvPr/>
        </p:nvSpPr>
        <p:spPr bwMode="auto">
          <a:xfrm>
            <a:off x="3584823" y="1700808"/>
            <a:ext cx="731520" cy="842034"/>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e-IL" sz="1400" b="1" i="0" u="none" strike="noStrike" cap="none" normalizeH="0" baseline="0" smtClean="0">
              <a:ln>
                <a:noFill/>
              </a:ln>
              <a:solidFill>
                <a:schemeClr val="tx1"/>
              </a:solidFill>
              <a:effectLst/>
              <a:latin typeface="Arial" pitchFamily="34" charset="0"/>
              <a:cs typeface="Arial" pitchFamily="34" charset="0"/>
            </a:endParaRPr>
          </a:p>
        </p:txBody>
      </p:sp>
      <p:sp>
        <p:nvSpPr>
          <p:cNvPr id="7" name="Down Arrow 6"/>
          <p:cNvSpPr/>
          <p:nvPr/>
        </p:nvSpPr>
        <p:spPr bwMode="auto">
          <a:xfrm>
            <a:off x="4319993" y="3051960"/>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10" name="Down Arrow 9"/>
          <p:cNvSpPr/>
          <p:nvPr/>
        </p:nvSpPr>
        <p:spPr bwMode="auto">
          <a:xfrm>
            <a:off x="4355976" y="4221088"/>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11" name="Down Arrow 10"/>
          <p:cNvSpPr/>
          <p:nvPr/>
        </p:nvSpPr>
        <p:spPr bwMode="auto">
          <a:xfrm>
            <a:off x="4355976" y="5301208"/>
            <a:ext cx="648072" cy="7200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2062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idx="4294967295"/>
          </p:nvPr>
        </p:nvSpPr>
        <p:spPr>
          <a:xfrm>
            <a:off x="391255" y="-387424"/>
            <a:ext cx="8361490" cy="7056784"/>
          </a:xfrm>
        </p:spPr>
        <p:txBody>
          <a:bodyPr>
            <a:normAutofit/>
          </a:bodyPr>
          <a:lstStyle/>
          <a:p>
            <a:pPr rtl="1"/>
            <a:r>
              <a:rPr lang="he-IL" sz="4800" b="1" u="sng" dirty="0"/>
              <a:t>שניים אוחזים </a:t>
            </a:r>
            <a:r>
              <a:rPr lang="he-IL" sz="4800" b="1" u="sng" dirty="0" smtClean="0"/>
              <a:t>בהגה</a:t>
            </a:r>
            <a:br>
              <a:rPr lang="he-IL" sz="4800" b="1" u="sng" dirty="0" smtClean="0"/>
            </a:br>
            <a:r>
              <a:rPr lang="he-IL" sz="2400" b="1" i="1" dirty="0" smtClean="0"/>
              <a:t>ניתוח מעקפים בירוקרטי לרשות המבצעת</a:t>
            </a:r>
            <a:br>
              <a:rPr lang="he-IL" sz="2400" b="1" i="1" dirty="0" smtClean="0"/>
            </a:br>
            <a:r>
              <a:rPr lang="he-IL" sz="4800" b="1" u="sng" dirty="0" smtClean="0"/>
              <a:t/>
            </a:r>
            <a:br>
              <a:rPr lang="he-IL" sz="4800" b="1" u="sng" dirty="0" smtClean="0"/>
            </a:br>
            <a:r>
              <a:rPr lang="he-IL" sz="2400" b="1" u="sng" dirty="0" err="1" smtClean="0"/>
              <a:t>קואופטציה</a:t>
            </a:r>
            <a:r>
              <a:rPr lang="he-IL" sz="2400" b="1" u="sng" dirty="0" smtClean="0"/>
              <a:t> שלטונית</a:t>
            </a:r>
            <a:r>
              <a:rPr lang="he-IL" sz="2400" b="1" dirty="0" smtClean="0"/>
              <a:t> – "</a:t>
            </a:r>
            <a:r>
              <a:rPr lang="he-IL" sz="2400" b="1" dirty="0" smtClean="0">
                <a:solidFill>
                  <a:srgbClr val="252525"/>
                </a:solidFill>
              </a:rPr>
              <a:t>התמודדות </a:t>
            </a:r>
            <a:r>
              <a:rPr lang="he-IL" sz="2400" b="1" dirty="0">
                <a:solidFill>
                  <a:srgbClr val="252525"/>
                </a:solidFill>
              </a:rPr>
              <a:t>אל מול </a:t>
            </a:r>
            <a:r>
              <a:rPr lang="he-IL" sz="2400" b="1" dirty="0" smtClean="0">
                <a:solidFill>
                  <a:srgbClr val="252525"/>
                </a:solidFill>
              </a:rPr>
              <a:t>נציגים </a:t>
            </a:r>
            <a:r>
              <a:rPr lang="he-IL" sz="2400" b="1" dirty="0">
                <a:solidFill>
                  <a:srgbClr val="252525"/>
                </a:solidFill>
              </a:rPr>
              <a:t>המפריעים </a:t>
            </a:r>
            <a:r>
              <a:rPr lang="he-IL" sz="2400" b="1" dirty="0" smtClean="0">
                <a:solidFill>
                  <a:srgbClr val="252525"/>
                </a:solidFill>
              </a:rPr>
              <a:t>לפעילותו </a:t>
            </a:r>
            <a:r>
              <a:rPr lang="he-IL" sz="2400" b="1" dirty="0">
                <a:solidFill>
                  <a:schemeClr val="tx1"/>
                </a:solidFill>
              </a:rPr>
              <a:t>של </a:t>
            </a:r>
            <a:r>
              <a:rPr lang="he-IL" sz="2400" b="1" dirty="0" smtClean="0">
                <a:solidFill>
                  <a:schemeClr val="tx1"/>
                </a:solidFill>
              </a:rPr>
              <a:t>ארגון מסוים </a:t>
            </a:r>
            <a:r>
              <a:rPr lang="he-IL" sz="2400" b="1" dirty="0">
                <a:solidFill>
                  <a:srgbClr val="252525"/>
                </a:solidFill>
              </a:rPr>
              <a:t>- כשהם פועלים מחוצה לו </a:t>
            </a:r>
            <a:r>
              <a:rPr lang="he-IL" sz="2400" b="1" dirty="0" smtClean="0">
                <a:solidFill>
                  <a:srgbClr val="252525"/>
                </a:solidFill>
              </a:rPr>
              <a:t>– זאת באמצעות </a:t>
            </a:r>
            <a:r>
              <a:rPr lang="he-IL" sz="2400" b="1" dirty="0">
                <a:solidFill>
                  <a:srgbClr val="252525"/>
                </a:solidFill>
              </a:rPr>
              <a:t>צירופם לארגון עצמו, ובכך מתן אפשרות לאנשים אלו להשפיע על הארגון </a:t>
            </a:r>
            <a:r>
              <a:rPr lang="he-IL" sz="2400" b="1" dirty="0" smtClean="0">
                <a:solidFill>
                  <a:srgbClr val="252525"/>
                </a:solidFill>
              </a:rPr>
              <a:t>מבפנים".</a:t>
            </a:r>
            <a:br>
              <a:rPr lang="he-IL" sz="2400" b="1" dirty="0" smtClean="0">
                <a:solidFill>
                  <a:srgbClr val="252525"/>
                </a:solidFill>
              </a:rPr>
            </a:br>
            <a:r>
              <a:rPr lang="he-IL" sz="2400" b="1" dirty="0" smtClean="0">
                <a:solidFill>
                  <a:srgbClr val="252525"/>
                </a:solidFill>
              </a:rPr>
              <a:t/>
            </a:r>
            <a:br>
              <a:rPr lang="he-IL" sz="2400" b="1" dirty="0" smtClean="0">
                <a:solidFill>
                  <a:srgbClr val="252525"/>
                </a:solidFill>
              </a:rPr>
            </a:br>
            <a:r>
              <a:rPr lang="he-IL" sz="2400" b="1" dirty="0">
                <a:solidFill>
                  <a:srgbClr val="252525"/>
                </a:solidFill>
              </a:rPr>
              <a:t/>
            </a:r>
            <a:br>
              <a:rPr lang="he-IL" sz="2400" b="1" dirty="0">
                <a:solidFill>
                  <a:srgbClr val="252525"/>
                </a:solidFill>
              </a:rPr>
            </a:br>
            <a:r>
              <a:rPr lang="he-IL" sz="2400" b="1" u="sng" dirty="0">
                <a:solidFill>
                  <a:srgbClr val="252525"/>
                </a:solidFill>
              </a:rPr>
              <a:t>רגולציה – אסדרה</a:t>
            </a:r>
            <a:r>
              <a:rPr lang="he-IL" sz="2400" b="1" dirty="0">
                <a:solidFill>
                  <a:srgbClr val="252525"/>
                </a:solidFill>
              </a:rPr>
              <a:t>: </a:t>
            </a:r>
            <a:r>
              <a:rPr lang="he-IL" sz="2400" b="1" dirty="0" smtClean="0">
                <a:solidFill>
                  <a:srgbClr val="252525"/>
                </a:solidFill>
              </a:rPr>
              <a:t>"שם </a:t>
            </a:r>
            <a:r>
              <a:rPr lang="he-IL" sz="2400" b="1" dirty="0">
                <a:solidFill>
                  <a:srgbClr val="252525"/>
                </a:solidFill>
              </a:rPr>
              <a:t>כולל להסדרה של פעילויות שונות במדינה</a:t>
            </a:r>
            <a:r>
              <a:rPr lang="en-US" sz="2400" b="1" dirty="0">
                <a:solidFill>
                  <a:srgbClr val="252525"/>
                </a:solidFill>
              </a:rPr>
              <a:t> </a:t>
            </a:r>
            <a:r>
              <a:rPr lang="he-IL" sz="2400" b="1" dirty="0">
                <a:solidFill>
                  <a:srgbClr val="252525"/>
                </a:solidFill>
              </a:rPr>
              <a:t>באמצעות חוקים, תקנות, כללים, צווים והוראות מנהל שונות.</a:t>
            </a:r>
            <a:r>
              <a:rPr lang="en-US" sz="2400" b="1" dirty="0">
                <a:solidFill>
                  <a:srgbClr val="252525"/>
                </a:solidFill>
              </a:rPr>
              <a:t> </a:t>
            </a:r>
            <a:r>
              <a:rPr lang="he-IL" sz="2400" b="1" dirty="0">
                <a:solidFill>
                  <a:srgbClr val="252525"/>
                </a:solidFill>
              </a:rPr>
              <a:t>מטרתה של הרגולציה בכללותה היא הסדרה של מערך החיים הכולל </a:t>
            </a:r>
            <a:r>
              <a:rPr lang="he-IL" sz="2400" b="1" dirty="0" smtClean="0">
                <a:solidFill>
                  <a:srgbClr val="252525"/>
                </a:solidFill>
              </a:rPr>
              <a:t>במדינה".</a:t>
            </a:r>
            <a:endParaRPr lang="he-IL" sz="2400" b="1" dirty="0">
              <a:solidFill>
                <a:srgbClr val="252525"/>
              </a:solidFill>
            </a:endParaRPr>
          </a:p>
        </p:txBody>
      </p:sp>
    </p:spTree>
    <p:extLst>
      <p:ext uri="{BB962C8B-B14F-4D97-AF65-F5344CB8AC3E}">
        <p14:creationId xmlns:p14="http://schemas.microsoft.com/office/powerpoint/2010/main" val="178083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err="1" smtClean="0"/>
              <a:t>קואופטציה</a:t>
            </a:r>
            <a:r>
              <a:rPr lang="he-IL" dirty="0" smtClean="0"/>
              <a:t/>
            </a:r>
            <a:br>
              <a:rPr lang="he-IL" dirty="0" smtClean="0"/>
            </a:b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052736"/>
            <a:ext cx="5544616" cy="5472608"/>
          </a:xfrm>
          <a:scene3d>
            <a:camera prst="orthographicFront">
              <a:rot lat="21299999" lon="0" rev="16200000"/>
            </a:camera>
            <a:lightRig rig="threePt" dir="t"/>
          </a:scene3d>
          <a:sp3d z="69850"/>
        </p:spPr>
      </p:pic>
    </p:spTree>
    <p:extLst>
      <p:ext uri="{BB962C8B-B14F-4D97-AF65-F5344CB8AC3E}">
        <p14:creationId xmlns:p14="http://schemas.microsoft.com/office/powerpoint/2010/main" val="384839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518864" y="3140968"/>
            <a:ext cx="8229600" cy="4752528"/>
          </a:xfrm>
        </p:spPr>
        <p:txBody>
          <a:bodyPr/>
          <a:lstStyle/>
          <a:p>
            <a:pPr marL="0" indent="0" algn="r" rtl="1">
              <a:buNone/>
            </a:pPr>
            <a:r>
              <a:rPr lang="he-IL" b="1" u="sng" dirty="0"/>
              <a:t>הדרג הנבחר "הרוויח את זה ביושר"</a:t>
            </a:r>
            <a:endParaRPr lang="he-IL" b="1" dirty="0" smtClean="0">
              <a:solidFill>
                <a:schemeClr val="accent1">
                  <a:lumMod val="50000"/>
                </a:schemeClr>
              </a:solidFill>
              <a:cs typeface="+mj-cs"/>
            </a:endParaRPr>
          </a:p>
          <a:p>
            <a:pPr marL="0" indent="0" algn="r" rtl="1">
              <a:buNone/>
            </a:pPr>
            <a:r>
              <a:rPr lang="he-IL" b="1" dirty="0" smtClean="0">
                <a:solidFill>
                  <a:schemeClr val="accent1">
                    <a:lumMod val="50000"/>
                  </a:schemeClr>
                </a:solidFill>
                <a:cs typeface="+mj-cs"/>
              </a:rPr>
              <a:t> פרשיות : אולמרט, דרעי, בניזרי, הירשזון, הנגבי, רמון, שגב, יצחק מרדכי, קצב, עמרי שרון ועוד...</a:t>
            </a:r>
          </a:p>
          <a:p>
            <a:pPr algn="r" rtl="1"/>
            <a:r>
              <a:rPr lang="he-IL" dirty="0" smtClean="0"/>
              <a:t>טרגדיה אישית</a:t>
            </a:r>
          </a:p>
          <a:p>
            <a:pPr algn="r" rtl="1"/>
            <a:r>
              <a:rPr lang="he-IL" dirty="0" smtClean="0"/>
              <a:t>פגיעה ציבורית</a:t>
            </a:r>
          </a:p>
          <a:p>
            <a:pPr algn="r" rtl="1"/>
            <a:r>
              <a:rPr lang="he-IL" dirty="0" smtClean="0"/>
              <a:t>אבדן אמון במערכת הפוליטית</a:t>
            </a:r>
            <a:endParaRPr lang="he-IL" dirty="0"/>
          </a:p>
        </p:txBody>
      </p:sp>
      <p:sp>
        <p:nvSpPr>
          <p:cNvPr id="4" name="כותרת 2"/>
          <p:cNvSpPr>
            <a:spLocks noGrp="1"/>
          </p:cNvSpPr>
          <p:nvPr>
            <p:ph type="title"/>
          </p:nvPr>
        </p:nvSpPr>
        <p:spPr/>
        <p:txBody>
          <a:bodyPr/>
          <a:lstStyle/>
          <a:p>
            <a:pPr algn="ctr" rtl="1"/>
            <a:r>
              <a:rPr lang="he-IL" sz="4200" b="1" u="sng" dirty="0" smtClean="0">
                <a:solidFill>
                  <a:schemeClr val="tx1"/>
                </a:solidFill>
              </a:rPr>
              <a:t>אבדן אמון </a:t>
            </a:r>
            <a:r>
              <a:rPr lang="he-IL" sz="4200" b="1" u="sng" dirty="0" smtClean="0">
                <a:solidFill>
                  <a:srgbClr val="FF0000"/>
                </a:solidFill>
              </a:rPr>
              <a:t>הציבור</a:t>
            </a:r>
            <a:r>
              <a:rPr lang="he-IL" sz="4200" b="1" u="sng" dirty="0" smtClean="0">
                <a:solidFill>
                  <a:schemeClr val="tx1"/>
                </a:solidFill>
              </a:rPr>
              <a:t>: </a:t>
            </a:r>
            <a:br>
              <a:rPr lang="he-IL" sz="4200" b="1" u="sng" dirty="0" smtClean="0">
                <a:solidFill>
                  <a:schemeClr val="tx1"/>
                </a:solidFill>
              </a:rPr>
            </a:br>
            <a:endParaRPr lang="he-IL" sz="4200" b="1" u="sng" dirty="0">
              <a:solidFill>
                <a:schemeClr val="tx1"/>
              </a:solidFill>
            </a:endParaRPr>
          </a:p>
        </p:txBody>
      </p:sp>
      <p:sp>
        <p:nvSpPr>
          <p:cNvPr id="5" name="מלבן 4"/>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6" name="כותרת 1"/>
          <p:cNvSpPr txBox="1">
            <a:spLocks/>
          </p:cNvSpPr>
          <p:nvPr/>
        </p:nvSpPr>
        <p:spPr bwMode="auto">
          <a:xfrm>
            <a:off x="518864" y="9087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r"/>
            <a:r>
              <a:rPr lang="he-IL" sz="3200" b="1" u="sng" kern="0" dirty="0" smtClean="0"/>
              <a:t>ראשית אבדן האמון במערכת הפוליטית</a:t>
            </a:r>
            <a:br>
              <a:rPr lang="he-IL" sz="3200" b="1" u="sng" kern="0" dirty="0" smtClean="0"/>
            </a:br>
            <a:endParaRPr lang="he-IL" sz="3200" b="1" u="sng" kern="0" dirty="0"/>
          </a:p>
        </p:txBody>
      </p:sp>
      <p:sp>
        <p:nvSpPr>
          <p:cNvPr id="7" name="מציין מיקום תוכן 2"/>
          <p:cNvSpPr txBox="1">
            <a:spLocks/>
          </p:cNvSpPr>
          <p:nvPr/>
        </p:nvSpPr>
        <p:spPr bwMode="auto">
          <a:xfrm>
            <a:off x="179512" y="1417638"/>
            <a:ext cx="8496944" cy="1268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r>
              <a:rPr lang="he-IL" b="1" kern="0" dirty="0" smtClean="0"/>
              <a:t>טראומת יום כיפור </a:t>
            </a:r>
            <a:r>
              <a:rPr lang="he-IL" kern="0" dirty="0" smtClean="0"/>
              <a:t>- אבדן אמון </a:t>
            </a:r>
            <a:r>
              <a:rPr lang="he-IL" kern="0" dirty="0" err="1" smtClean="0"/>
              <a:t>בשק"ד</a:t>
            </a:r>
            <a:r>
              <a:rPr lang="he-IL" kern="0" dirty="0" smtClean="0"/>
              <a:t> ההנהגה.</a:t>
            </a:r>
          </a:p>
          <a:p>
            <a:pPr algn="r" rtl="1"/>
            <a:r>
              <a:rPr lang="he-IL" b="1" kern="0" dirty="0" smtClean="0"/>
              <a:t>"מספיק ודי בשלטון </a:t>
            </a:r>
            <a:r>
              <a:rPr lang="he-IL" b="1" kern="0" dirty="0" err="1" smtClean="0"/>
              <a:t>מפא'י</a:t>
            </a:r>
            <a:r>
              <a:rPr lang="he-IL" b="1" kern="0" dirty="0" smtClean="0"/>
              <a:t>"</a:t>
            </a:r>
            <a:r>
              <a:rPr lang="he-IL" kern="0" dirty="0" smtClean="0"/>
              <a:t>: </a:t>
            </a:r>
            <a:r>
              <a:rPr lang="he-IL" sz="2800" kern="0" dirty="0" smtClean="0"/>
              <a:t>ידלין, עופר, לאה רבין.</a:t>
            </a:r>
          </a:p>
        </p:txBody>
      </p:sp>
    </p:spTree>
    <p:extLst>
      <p:ext uri="{BB962C8B-B14F-4D97-AF65-F5344CB8AC3E}">
        <p14:creationId xmlns:p14="http://schemas.microsoft.com/office/powerpoint/2010/main" val="282238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1"/>
          <p:cNvSpPr>
            <a:spLocks noGrp="1"/>
          </p:cNvSpPr>
          <p:nvPr>
            <p:ph type="title" idx="4294967295"/>
          </p:nvPr>
        </p:nvSpPr>
        <p:spPr>
          <a:xfrm>
            <a:off x="301318" y="1196752"/>
            <a:ext cx="8361490" cy="7056784"/>
          </a:xfrm>
        </p:spPr>
        <p:txBody>
          <a:bodyPr>
            <a:normAutofit/>
          </a:bodyPr>
          <a:lstStyle/>
          <a:p>
            <a:pPr marL="457200" indent="-457200" algn="r" rtl="1">
              <a:buFont typeface="Arial" panose="020B0604020202020204" pitchFamily="34" charset="0"/>
              <a:buChar char="•"/>
            </a:pPr>
            <a:r>
              <a:rPr lang="he-IL" sz="2800" b="1" u="sng" dirty="0" smtClean="0">
                <a:solidFill>
                  <a:srgbClr val="252525"/>
                </a:solidFill>
              </a:rPr>
              <a:t>חוסר ניסיון (חוסר בטחון?) + אתוס ממלכתיות </a:t>
            </a:r>
            <a:r>
              <a:rPr lang="en-US" sz="2800" b="1" u="sng" dirty="0" smtClean="0">
                <a:solidFill>
                  <a:srgbClr val="252525"/>
                </a:solidFill>
              </a:rPr>
              <a:t/>
            </a:r>
            <a:br>
              <a:rPr lang="en-US" sz="2800" b="1" u="sng" dirty="0" smtClean="0">
                <a:solidFill>
                  <a:srgbClr val="252525"/>
                </a:solidFill>
              </a:rPr>
            </a:br>
            <a:r>
              <a:rPr lang="he-IL" sz="2800" b="1" u="sng" dirty="0" smtClean="0">
                <a:solidFill>
                  <a:srgbClr val="252525"/>
                </a:solidFill>
              </a:rPr>
              <a:t/>
            </a:r>
            <a:br>
              <a:rPr lang="he-IL" sz="2800" b="1" u="sng" dirty="0" smtClean="0">
                <a:solidFill>
                  <a:srgbClr val="252525"/>
                </a:solidFill>
              </a:rPr>
            </a:br>
            <a:r>
              <a:rPr lang="he-IL" sz="2800" b="1" dirty="0">
                <a:solidFill>
                  <a:srgbClr val="252525"/>
                </a:solidFill>
              </a:rPr>
              <a:t>	</a:t>
            </a:r>
            <a:r>
              <a:rPr lang="he-IL" sz="2400" b="1" u="sng" dirty="0" smtClean="0">
                <a:solidFill>
                  <a:srgbClr val="252525"/>
                </a:solidFill>
              </a:rPr>
              <a:t>מעמד בג"צ </a:t>
            </a:r>
            <a:r>
              <a:rPr lang="he-IL" sz="2400" b="1" dirty="0" smtClean="0">
                <a:solidFill>
                  <a:srgbClr val="252525"/>
                </a:solidFill>
              </a:rPr>
              <a:t>- יש שופטים בירושלים</a:t>
            </a:r>
            <a:br>
              <a:rPr lang="he-IL" sz="2400" b="1" dirty="0" smtClean="0">
                <a:solidFill>
                  <a:srgbClr val="252525"/>
                </a:solidFill>
              </a:rPr>
            </a:br>
            <a:r>
              <a:rPr lang="he-IL" sz="2400" b="1" dirty="0" smtClean="0">
                <a:solidFill>
                  <a:srgbClr val="252525"/>
                </a:solidFill>
              </a:rPr>
              <a:t/>
            </a:r>
            <a:br>
              <a:rPr lang="he-IL" sz="2400" b="1" dirty="0" smtClean="0">
                <a:solidFill>
                  <a:srgbClr val="252525"/>
                </a:solidFill>
              </a:rPr>
            </a:br>
            <a:r>
              <a:rPr lang="he-IL" sz="2400" b="1" dirty="0" smtClean="0">
                <a:solidFill>
                  <a:srgbClr val="252525"/>
                </a:solidFill>
              </a:rPr>
              <a:t>	</a:t>
            </a:r>
            <a:r>
              <a:rPr lang="he-IL" sz="2400" b="1" u="sng" dirty="0" smtClean="0">
                <a:solidFill>
                  <a:srgbClr val="252525"/>
                </a:solidFill>
              </a:rPr>
              <a:t>מעמד יועמ"ש </a:t>
            </a:r>
            <a:r>
              <a:rPr lang="he-IL" sz="2400" b="1" dirty="0" smtClean="0">
                <a:solidFill>
                  <a:srgbClr val="252525"/>
                </a:solidFill>
              </a:rPr>
              <a:t>- משתתף בישיבות הממשלה</a:t>
            </a:r>
            <a:br>
              <a:rPr lang="he-IL" sz="2400" b="1" dirty="0" smtClean="0">
                <a:solidFill>
                  <a:srgbClr val="252525"/>
                </a:solidFill>
              </a:rPr>
            </a:br>
            <a:r>
              <a:rPr lang="he-IL" sz="2400" b="1" dirty="0" smtClean="0">
                <a:solidFill>
                  <a:srgbClr val="252525"/>
                </a:solidFill>
              </a:rPr>
              <a:t/>
            </a:r>
            <a:br>
              <a:rPr lang="he-IL" sz="2400" b="1" dirty="0" smtClean="0">
                <a:solidFill>
                  <a:srgbClr val="252525"/>
                </a:solidFill>
              </a:rPr>
            </a:br>
            <a:r>
              <a:rPr lang="he-IL" sz="2400" b="1" dirty="0" smtClean="0">
                <a:solidFill>
                  <a:srgbClr val="252525"/>
                </a:solidFill>
              </a:rPr>
              <a:t>	</a:t>
            </a:r>
            <a:r>
              <a:rPr lang="he-IL" sz="2400" b="1" u="sng" dirty="0" smtClean="0">
                <a:solidFill>
                  <a:srgbClr val="252525"/>
                </a:solidFill>
              </a:rPr>
              <a:t>מעמד בירוקרטיה </a:t>
            </a:r>
            <a:r>
              <a:rPr lang="he-IL" sz="2400" b="1" dirty="0" smtClean="0">
                <a:solidFill>
                  <a:srgbClr val="252525"/>
                </a:solidFill>
              </a:rPr>
              <a:t>- משרתת ציבור ולא משרתת מפלגה</a:t>
            </a:r>
            <a:br>
              <a:rPr lang="he-IL" sz="2400" b="1" dirty="0" smtClean="0">
                <a:solidFill>
                  <a:srgbClr val="252525"/>
                </a:solidFill>
              </a:rPr>
            </a:br>
            <a:endParaRPr lang="he-IL" sz="1800" b="1" dirty="0"/>
          </a:p>
        </p:txBody>
      </p:sp>
      <p:sp>
        <p:nvSpPr>
          <p:cNvPr id="5" name="כותרת 11"/>
          <p:cNvSpPr txBox="1">
            <a:spLocks/>
          </p:cNvSpPr>
          <p:nvPr/>
        </p:nvSpPr>
        <p:spPr bwMode="auto">
          <a:xfrm>
            <a:off x="539552" y="188640"/>
            <a:ext cx="8361490"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rtl="1"/>
            <a:r>
              <a:rPr lang="he-IL" sz="3600" b="1" u="sng" kern="0" dirty="0" smtClean="0">
                <a:solidFill>
                  <a:srgbClr val="FF0000"/>
                </a:solidFill>
              </a:rPr>
              <a:t>הפוליטיקה</a:t>
            </a:r>
            <a:r>
              <a:rPr lang="he-IL" sz="3600" b="1" u="sng" kern="0" dirty="0" smtClean="0">
                <a:solidFill>
                  <a:srgbClr val="252525"/>
                </a:solidFill>
              </a:rPr>
              <a:t>: העידן </a:t>
            </a:r>
            <a:r>
              <a:rPr lang="he-IL" sz="3600" b="1" u="sng" kern="0" dirty="0" err="1" smtClean="0">
                <a:solidFill>
                  <a:srgbClr val="252525"/>
                </a:solidFill>
              </a:rPr>
              <a:t>ה"בגיניסטי</a:t>
            </a:r>
            <a:r>
              <a:rPr lang="he-IL" sz="3600" b="1" u="sng" kern="0" dirty="0" smtClean="0">
                <a:solidFill>
                  <a:srgbClr val="252525"/>
                </a:solidFill>
              </a:rPr>
              <a:t>" (1977-1982)</a:t>
            </a:r>
            <a:endParaRPr lang="he-IL" sz="2400" b="1" kern="0" dirty="0"/>
          </a:p>
        </p:txBody>
      </p:sp>
      <p:sp>
        <p:nvSpPr>
          <p:cNvPr id="2" name="TextBox 1"/>
          <p:cNvSpPr txBox="1"/>
          <p:nvPr/>
        </p:nvSpPr>
        <p:spPr>
          <a:xfrm>
            <a:off x="-53385" y="6218148"/>
            <a:ext cx="8716193" cy="523220"/>
          </a:xfrm>
          <a:prstGeom prst="rect">
            <a:avLst/>
          </a:prstGeom>
          <a:noFill/>
        </p:spPr>
        <p:txBody>
          <a:bodyPr wrap="square" rtlCol="0">
            <a:spAutoFit/>
          </a:bodyPr>
          <a:lstStyle/>
          <a:p>
            <a:pPr marL="457200" indent="-457200">
              <a:buFont typeface="Arial" panose="020B0604020202020204" pitchFamily="34" charset="0"/>
              <a:buChar char="•"/>
            </a:pPr>
            <a:r>
              <a:rPr lang="he-IL" sz="2800" b="1" u="sng" dirty="0">
                <a:solidFill>
                  <a:srgbClr val="252525"/>
                </a:solidFill>
                <a:latin typeface="+mj-lt"/>
                <a:ea typeface="+mj-ea"/>
                <a:cs typeface="+mj-cs"/>
              </a:rPr>
              <a:t>מ"מבצע שלום הגליל" ל"מלחמת לבנון"  </a:t>
            </a:r>
            <a:endParaRPr lang="en-US" sz="2800" b="1" u="sng" dirty="0">
              <a:solidFill>
                <a:srgbClr val="252525"/>
              </a:solidFill>
              <a:latin typeface="+mj-lt"/>
              <a:ea typeface="+mj-ea"/>
              <a:cs typeface="+mj-cs"/>
            </a:endParaRPr>
          </a:p>
        </p:txBody>
      </p:sp>
      <p:sp>
        <p:nvSpPr>
          <p:cNvPr id="3" name="Rectangle 2"/>
          <p:cNvSpPr/>
          <p:nvPr/>
        </p:nvSpPr>
        <p:spPr>
          <a:xfrm>
            <a:off x="885017" y="1052736"/>
            <a:ext cx="7754927" cy="2400657"/>
          </a:xfrm>
          <a:prstGeom prst="rect">
            <a:avLst/>
          </a:prstGeom>
        </p:spPr>
        <p:txBody>
          <a:bodyPr wrap="square">
            <a:spAutoFit/>
          </a:bodyPr>
          <a:lstStyle/>
          <a:p>
            <a:pPr marL="457200" indent="-457200">
              <a:lnSpc>
                <a:spcPct val="150000"/>
              </a:lnSpc>
              <a:buFont typeface="Arial" panose="020B0604020202020204" pitchFamily="34" charset="0"/>
              <a:buChar char="•"/>
            </a:pPr>
            <a:r>
              <a:rPr lang="he-IL" sz="2800" b="1" u="sng" dirty="0">
                <a:solidFill>
                  <a:srgbClr val="252525"/>
                </a:solidFill>
                <a:latin typeface="+mj-lt"/>
                <a:ea typeface="+mj-ea"/>
                <a:cs typeface="+mj-cs"/>
              </a:rPr>
              <a:t>מהפך "חום-ירוק"</a:t>
            </a:r>
          </a:p>
          <a:p>
            <a:pPr algn="ctr">
              <a:lnSpc>
                <a:spcPct val="150000"/>
              </a:lnSpc>
            </a:pPr>
            <a:r>
              <a:rPr lang="he-IL" sz="2400" b="1" dirty="0">
                <a:solidFill>
                  <a:srgbClr val="252525"/>
                </a:solidFill>
                <a:latin typeface="+mj-lt"/>
                <a:ea typeface="+mj-ea"/>
                <a:cs typeface="+mj-cs"/>
              </a:rPr>
              <a:t> </a:t>
            </a:r>
            <a:r>
              <a:rPr lang="he-IL" sz="2400" b="1" dirty="0" smtClean="0">
                <a:solidFill>
                  <a:srgbClr val="252525"/>
                </a:solidFill>
                <a:latin typeface="+mj-lt"/>
                <a:ea typeface="+mj-ea"/>
                <a:cs typeface="+mj-cs"/>
              </a:rPr>
              <a:t>     "</a:t>
            </a:r>
            <a:r>
              <a:rPr lang="he-IL" sz="2400" b="1" dirty="0">
                <a:solidFill>
                  <a:srgbClr val="252525"/>
                </a:solidFill>
                <a:latin typeface="+mj-lt"/>
                <a:ea typeface="+mj-ea"/>
                <a:cs typeface="+mj-cs"/>
              </a:rPr>
              <a:t>עם כל הכבוד שאנו מייחסים להכרעתו של העם, אם אמנם זו ההכרעה, אינני מוכן לכבד </a:t>
            </a:r>
            <a:r>
              <a:rPr lang="he-IL" sz="2400" b="1" dirty="0" smtClean="0">
                <a:solidFill>
                  <a:srgbClr val="252525"/>
                </a:solidFill>
                <a:latin typeface="+mj-lt"/>
                <a:ea typeface="+mj-ea"/>
                <a:cs typeface="+mj-cs"/>
              </a:rPr>
              <a:t>אותה" </a:t>
            </a:r>
            <a:r>
              <a:rPr lang="he-IL" sz="2400" b="1" dirty="0">
                <a:solidFill>
                  <a:srgbClr val="252525"/>
                </a:solidFill>
                <a:latin typeface="+mj-lt"/>
                <a:ea typeface="+mj-ea"/>
                <a:cs typeface="+mj-cs"/>
              </a:rPr>
              <a:t>(יצחק בן אהרון</a:t>
            </a:r>
            <a:r>
              <a:rPr lang="he-IL" sz="2400" b="1" dirty="0" smtClean="0">
                <a:solidFill>
                  <a:srgbClr val="252525"/>
                </a:solidFill>
                <a:latin typeface="+mj-lt"/>
                <a:ea typeface="+mj-ea"/>
                <a:cs typeface="+mj-cs"/>
              </a:rPr>
              <a:t>).</a:t>
            </a:r>
          </a:p>
          <a:p>
            <a:pPr algn="ctr">
              <a:lnSpc>
                <a:spcPct val="150000"/>
              </a:lnSpc>
            </a:pPr>
            <a:endParaRPr lang="he-IL" sz="2400" b="1" dirty="0">
              <a:solidFill>
                <a:srgbClr val="252525"/>
              </a:solidFill>
              <a:latin typeface="+mj-lt"/>
              <a:ea typeface="+mj-ea"/>
              <a:cs typeface="+mj-cs"/>
            </a:endParaRPr>
          </a:p>
        </p:txBody>
      </p:sp>
    </p:spTree>
    <p:extLst>
      <p:ext uri="{BB962C8B-B14F-4D97-AF65-F5344CB8AC3E}">
        <p14:creationId xmlns:p14="http://schemas.microsoft.com/office/powerpoint/2010/main" val="3251678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13792"/>
            <a:ext cx="8229600" cy="1143000"/>
          </a:xfrm>
        </p:spPr>
        <p:txBody>
          <a:bodyPr/>
          <a:lstStyle/>
          <a:p>
            <a:r>
              <a:rPr lang="he-IL" sz="3600" b="1" u="sng" dirty="0" smtClean="0"/>
              <a:t>אבדן אמון של </a:t>
            </a:r>
            <a:r>
              <a:rPr lang="he-IL" sz="3600" b="1" u="sng" dirty="0" smtClean="0">
                <a:solidFill>
                  <a:srgbClr val="FF0000"/>
                </a:solidFill>
              </a:rPr>
              <a:t>מערכת המשפט</a:t>
            </a:r>
            <a:r>
              <a:rPr lang="he-IL" sz="3600" b="1" u="sng" dirty="0" smtClean="0"/>
              <a:t>:</a:t>
            </a:r>
            <a:br>
              <a:rPr lang="he-IL" sz="3600" b="1" u="sng" dirty="0" smtClean="0"/>
            </a:br>
            <a:r>
              <a:rPr lang="he-IL" sz="2800" b="1" u="sng" dirty="0" smtClean="0"/>
              <a:t>יחסי רשות שופטת –רשות מבצעת:</a:t>
            </a:r>
            <a:br>
              <a:rPr lang="he-IL" sz="2800" b="1" u="sng" dirty="0" smtClean="0"/>
            </a:br>
            <a:r>
              <a:rPr lang="he-IL" sz="2800" b="1" u="sng" dirty="0" smtClean="0"/>
              <a:t> מפסיביות לאקטיביות</a:t>
            </a:r>
            <a:endParaRPr lang="he-IL" sz="2800" b="1" u="sng" dirty="0"/>
          </a:p>
        </p:txBody>
      </p:sp>
      <p:sp>
        <p:nvSpPr>
          <p:cNvPr id="4" name="מציין מיקום תוכן 3"/>
          <p:cNvSpPr>
            <a:spLocks noGrp="1"/>
          </p:cNvSpPr>
          <p:nvPr>
            <p:ph sz="half" idx="2"/>
          </p:nvPr>
        </p:nvSpPr>
        <p:spPr>
          <a:xfrm>
            <a:off x="611560" y="3720699"/>
            <a:ext cx="8064896" cy="3137302"/>
          </a:xfrm>
        </p:spPr>
        <p:txBody>
          <a:bodyPr/>
          <a:lstStyle/>
          <a:p>
            <a:pPr marL="0" indent="0" algn="r">
              <a:buNone/>
            </a:pPr>
            <a:endParaRPr lang="en-US" sz="1400" b="1" dirty="0" smtClean="0"/>
          </a:p>
          <a:p>
            <a:pPr marL="0" indent="0" algn="r">
              <a:buNone/>
            </a:pPr>
            <a:r>
              <a:rPr lang="he-IL" sz="2400" b="1" dirty="0" smtClean="0"/>
              <a:t>"עתירות שהתבססו על עילת הסבירות תרמו לשיפור </a:t>
            </a:r>
            <a:r>
              <a:rPr lang="he-IL" sz="2400" b="1" dirty="0" err="1" smtClean="0"/>
              <a:t>המינהל</a:t>
            </a:r>
            <a:r>
              <a:rPr lang="he-IL" sz="2400" b="1" dirty="0" smtClean="0"/>
              <a:t> הציבורי לעיתים בפסקי דין מלומדים ולעיתים "בשמרטפות" עיקשת ונחושה ע"י בית המשפט...</a:t>
            </a:r>
          </a:p>
          <a:p>
            <a:pPr marL="0" indent="0" algn="r">
              <a:buNone/>
            </a:pPr>
            <a:r>
              <a:rPr lang="he-IL" sz="2400" b="1" dirty="0" smtClean="0"/>
              <a:t>מושג שסתום –הגשר למתן פתרונות מודרניים לבעיות חברתיות </a:t>
            </a:r>
            <a:r>
              <a:rPr lang="en-US" sz="2400" b="1" dirty="0" smtClean="0"/>
              <a:t> </a:t>
            </a:r>
            <a:r>
              <a:rPr lang="he-IL" sz="2400" b="1" dirty="0" smtClean="0"/>
              <a:t>חדשות...</a:t>
            </a:r>
            <a:endParaRPr lang="en-US" sz="2400" b="1" dirty="0"/>
          </a:p>
          <a:p>
            <a:pPr marL="0" indent="0" algn="r">
              <a:buNone/>
            </a:pPr>
            <a:r>
              <a:rPr lang="en-US" sz="2400" b="1" dirty="0" smtClean="0"/>
              <a:t> </a:t>
            </a:r>
            <a:r>
              <a:rPr lang="he-IL" sz="2400" b="1" dirty="0" smtClean="0"/>
              <a:t>עילת הסבירות .."מאפשרת לבית המשפט לשמש.. המבוגר האחראי </a:t>
            </a:r>
            <a:r>
              <a:rPr lang="he-IL" sz="1400" b="1" dirty="0" smtClean="0"/>
              <a:t>"</a:t>
            </a:r>
            <a:endParaRPr lang="he-IL" sz="1400" b="1" dirty="0"/>
          </a:p>
        </p:txBody>
      </p:sp>
      <p:sp>
        <p:nvSpPr>
          <p:cNvPr id="6" name="מלבן 5"/>
          <p:cNvSpPr/>
          <p:nvPr/>
        </p:nvSpPr>
        <p:spPr bwMode="auto">
          <a:xfrm>
            <a:off x="3419872" y="2086219"/>
            <a:ext cx="2714600" cy="16344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fontAlgn="base">
              <a:spcBef>
                <a:spcPct val="0"/>
              </a:spcBef>
              <a:spcAft>
                <a:spcPct val="0"/>
              </a:spcAft>
            </a:pPr>
            <a:r>
              <a:rPr lang="he-IL" sz="4000" b="1" dirty="0">
                <a:solidFill>
                  <a:srgbClr val="000000"/>
                </a:solidFill>
              </a:rPr>
              <a:t>זכות עמידה לכל</a:t>
            </a:r>
          </a:p>
        </p:txBody>
      </p:sp>
      <p:sp>
        <p:nvSpPr>
          <p:cNvPr id="7" name="מלבן 6"/>
          <p:cNvSpPr/>
          <p:nvPr/>
        </p:nvSpPr>
        <p:spPr bwMode="auto">
          <a:xfrm>
            <a:off x="6876256" y="2032606"/>
            <a:ext cx="1584176" cy="16880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eaLnBrk="0" fontAlgn="base" hangingPunct="0">
              <a:spcBef>
                <a:spcPct val="20000"/>
              </a:spcBef>
              <a:spcAft>
                <a:spcPct val="0"/>
              </a:spcAft>
            </a:pPr>
            <a:r>
              <a:rPr lang="he-IL" sz="4400" b="1" kern="0" dirty="0" err="1">
                <a:solidFill>
                  <a:srgbClr val="000000"/>
                </a:solidFill>
              </a:rPr>
              <a:t>הכל</a:t>
            </a:r>
            <a:r>
              <a:rPr lang="he-IL" sz="4400" b="1" kern="0" dirty="0">
                <a:solidFill>
                  <a:srgbClr val="000000"/>
                </a:solidFill>
              </a:rPr>
              <a:t> שפיט</a:t>
            </a:r>
          </a:p>
        </p:txBody>
      </p:sp>
      <p:sp>
        <p:nvSpPr>
          <p:cNvPr id="10" name="מלבן 9"/>
          <p:cNvSpPr/>
          <p:nvPr/>
        </p:nvSpPr>
        <p:spPr bwMode="auto">
          <a:xfrm>
            <a:off x="467544" y="2136742"/>
            <a:ext cx="2304256" cy="158395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rtl="0" eaLnBrk="0" fontAlgn="base" hangingPunct="0">
              <a:spcBef>
                <a:spcPct val="20000"/>
              </a:spcBef>
              <a:spcAft>
                <a:spcPct val="0"/>
              </a:spcAft>
            </a:pPr>
            <a:r>
              <a:rPr lang="he-IL" sz="4000" b="1" kern="0" dirty="0">
                <a:solidFill>
                  <a:srgbClr val="000000"/>
                </a:solidFill>
              </a:rPr>
              <a:t>עילת הסבירות</a:t>
            </a:r>
          </a:p>
        </p:txBody>
      </p:sp>
    </p:spTree>
    <p:extLst>
      <p:ext uri="{BB962C8B-B14F-4D97-AF65-F5344CB8AC3E}">
        <p14:creationId xmlns:p14="http://schemas.microsoft.com/office/powerpoint/2010/main" val="3090540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21" name="חץ למטה 20"/>
          <p:cNvSpPr/>
          <p:nvPr/>
        </p:nvSpPr>
        <p:spPr>
          <a:xfrm>
            <a:off x="3779912" y="1340768"/>
            <a:ext cx="1656184" cy="5400600"/>
          </a:xfrm>
          <a:prstGeom prst="down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3" name="כותרת 2"/>
          <p:cNvSpPr>
            <a:spLocks noGrp="1"/>
          </p:cNvSpPr>
          <p:nvPr>
            <p:ph type="title"/>
          </p:nvPr>
        </p:nvSpPr>
        <p:spPr/>
        <p:txBody>
          <a:bodyPr>
            <a:normAutofit/>
          </a:bodyPr>
          <a:lstStyle/>
          <a:p>
            <a:pPr algn="ctr"/>
            <a:r>
              <a:rPr lang="he-IL" dirty="0" smtClean="0"/>
              <a:t>זחילתו מעלה של הרף המשפטי</a:t>
            </a:r>
            <a:endParaRPr lang="he-IL" dirty="0"/>
          </a:p>
        </p:txBody>
      </p:sp>
      <p:sp>
        <p:nvSpPr>
          <p:cNvPr id="12" name="מלבן מעוגל 11"/>
          <p:cNvSpPr/>
          <p:nvPr/>
        </p:nvSpPr>
        <p:spPr>
          <a:xfrm>
            <a:off x="2411760" y="2420888"/>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dirty="0">
                <a:solidFill>
                  <a:srgbClr val="000000"/>
                </a:solidFill>
              </a:rPr>
              <a:t>אי סבירות קיצונית</a:t>
            </a:r>
          </a:p>
        </p:txBody>
      </p:sp>
      <p:sp>
        <p:nvSpPr>
          <p:cNvPr id="13" name="מלבן מעוגל 12"/>
          <p:cNvSpPr/>
          <p:nvPr/>
        </p:nvSpPr>
        <p:spPr>
          <a:xfrm>
            <a:off x="2411760" y="3212976"/>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dirty="0">
                <a:solidFill>
                  <a:srgbClr val="000000"/>
                </a:solidFill>
              </a:rPr>
              <a:t>לא סביר</a:t>
            </a:r>
          </a:p>
        </p:txBody>
      </p:sp>
      <p:sp>
        <p:nvSpPr>
          <p:cNvPr id="14" name="מלבן מעוגל 13"/>
          <p:cNvSpPr/>
          <p:nvPr/>
        </p:nvSpPr>
        <p:spPr>
          <a:xfrm>
            <a:off x="2411760" y="1628800"/>
            <a:ext cx="432048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dirty="0">
                <a:solidFill>
                  <a:srgbClr val="000000"/>
                </a:solidFill>
              </a:rPr>
              <a:t>לא חוקי</a:t>
            </a:r>
          </a:p>
        </p:txBody>
      </p:sp>
      <p:sp>
        <p:nvSpPr>
          <p:cNvPr id="15" name="מלבן מעוגל 14"/>
          <p:cNvSpPr/>
          <p:nvPr/>
        </p:nvSpPr>
        <p:spPr>
          <a:xfrm>
            <a:off x="2411760" y="4869160"/>
            <a:ext cx="432048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dirty="0">
                <a:solidFill>
                  <a:srgbClr val="000000"/>
                </a:solidFill>
              </a:rPr>
              <a:t>"ספק אם ראוי"</a:t>
            </a:r>
          </a:p>
        </p:txBody>
      </p:sp>
      <p:sp>
        <p:nvSpPr>
          <p:cNvPr id="8" name="מלבן מעוגל 7"/>
          <p:cNvSpPr/>
          <p:nvPr/>
        </p:nvSpPr>
        <p:spPr>
          <a:xfrm>
            <a:off x="2411760" y="4005064"/>
            <a:ext cx="4320480" cy="7200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dirty="0">
                <a:solidFill>
                  <a:srgbClr val="000000"/>
                </a:solidFill>
              </a:rPr>
              <a:t>"יתקשה להגן"</a:t>
            </a:r>
          </a:p>
        </p:txBody>
      </p:sp>
    </p:spTree>
    <p:extLst>
      <p:ext uri="{BB962C8B-B14F-4D97-AF65-F5344CB8AC3E}">
        <p14:creationId xmlns:p14="http://schemas.microsoft.com/office/powerpoint/2010/main" val="36622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P spid="13" grpId="0" animBg="1"/>
      <p:bldP spid="14" grpId="0" animBg="1"/>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1569pendulum(1).gif"/>
          <p:cNvPicPr>
            <a:picLocks noGrp="1" noChangeAspect="1"/>
          </p:cNvPicPr>
          <p:nvPr>
            <p:ph idx="1"/>
          </p:nvPr>
        </p:nvPicPr>
        <p:blipFill>
          <a:blip r:embed="rId3" cstate="print"/>
          <a:stretch>
            <a:fillRect/>
          </a:stretch>
        </p:blipFill>
        <p:spPr>
          <a:xfrm>
            <a:off x="642910" y="1928802"/>
            <a:ext cx="2555725" cy="3971572"/>
          </a:xfrm>
        </p:spPr>
      </p:pic>
      <p:sp>
        <p:nvSpPr>
          <p:cNvPr id="3" name="כותרת 2"/>
          <p:cNvSpPr>
            <a:spLocks noGrp="1"/>
          </p:cNvSpPr>
          <p:nvPr>
            <p:ph type="title"/>
          </p:nvPr>
        </p:nvSpPr>
        <p:spPr/>
        <p:txBody>
          <a:bodyPr/>
          <a:lstStyle/>
          <a:p>
            <a:pPr algn="ctr"/>
            <a:r>
              <a:rPr lang="he-IL" b="1" u="sng" dirty="0" smtClean="0">
                <a:solidFill>
                  <a:schemeClr val="tx1"/>
                </a:solidFill>
              </a:rPr>
              <a:t>אבדן אמון של </a:t>
            </a:r>
            <a:r>
              <a:rPr lang="he-IL" b="1" u="sng" dirty="0" smtClean="0">
                <a:solidFill>
                  <a:srgbClr val="FF0000"/>
                </a:solidFill>
              </a:rPr>
              <a:t>דרג בירוקרטי</a:t>
            </a:r>
            <a:r>
              <a:rPr lang="he-IL" b="1" u="sng" dirty="0" smtClean="0">
                <a:solidFill>
                  <a:schemeClr val="tx1"/>
                </a:solidFill>
              </a:rPr>
              <a:t>:</a:t>
            </a:r>
            <a:r>
              <a:rPr lang="he-IL" b="1" dirty="0" smtClean="0">
                <a:solidFill>
                  <a:schemeClr val="tx1"/>
                </a:solidFill>
              </a:rPr>
              <a:t>     </a:t>
            </a:r>
            <a:r>
              <a:rPr lang="he-IL" b="1" u="sng" dirty="0" smtClean="0">
                <a:solidFill>
                  <a:schemeClr val="tx1"/>
                </a:solidFill>
              </a:rPr>
              <a:t>שינוי האתוס הבירוקרטי</a:t>
            </a:r>
            <a:endParaRPr lang="he-IL" b="1" u="sng" dirty="0">
              <a:solidFill>
                <a:schemeClr val="tx1"/>
              </a:solidFill>
            </a:endParaRPr>
          </a:p>
        </p:txBody>
      </p:sp>
      <p:sp>
        <p:nvSpPr>
          <p:cNvPr id="5" name="מלבן 4"/>
          <p:cNvSpPr/>
          <p:nvPr/>
        </p:nvSpPr>
        <p:spPr>
          <a:xfrm>
            <a:off x="3974276" y="1928802"/>
            <a:ext cx="4383938" cy="1354217"/>
          </a:xfrm>
          <a:prstGeom prst="rect">
            <a:avLst/>
          </a:prstGeom>
        </p:spPr>
        <p:txBody>
          <a:bodyPr wrap="square">
            <a:spAutoFit/>
          </a:bodyPr>
          <a:lstStyle/>
          <a:p>
            <a:pPr algn="ctr" fontAlgn="base">
              <a:spcBef>
                <a:spcPct val="0"/>
              </a:spcBef>
              <a:spcAft>
                <a:spcPct val="0"/>
              </a:spcAft>
            </a:pPr>
            <a:r>
              <a:rPr lang="he-IL" sz="4100" b="1" dirty="0">
                <a:solidFill>
                  <a:srgbClr val="808080">
                    <a:lumMod val="75000"/>
                  </a:srgbClr>
                </a:solidFill>
                <a:effectLst>
                  <a:outerShdw blurRad="31750" dist="25400" dir="5400000" algn="tl" rotWithShape="0">
                    <a:srgbClr val="000000">
                      <a:alpha val="25000"/>
                    </a:srgbClr>
                  </a:outerShdw>
                </a:effectLst>
              </a:rPr>
              <a:t>מכלי מסייע ל"משקולת מאזנת" </a:t>
            </a:r>
          </a:p>
        </p:txBody>
      </p:sp>
      <p:sp>
        <p:nvSpPr>
          <p:cNvPr id="6" name="מלבן 5"/>
          <p:cNvSpPr/>
          <p:nvPr/>
        </p:nvSpPr>
        <p:spPr>
          <a:xfrm>
            <a:off x="3214678" y="3872733"/>
            <a:ext cx="5317762" cy="3247043"/>
          </a:xfrm>
          <a:prstGeom prst="rect">
            <a:avLst/>
          </a:prstGeom>
        </p:spPr>
        <p:txBody>
          <a:bodyPr wrap="square">
            <a:spAutoFit/>
          </a:bodyPr>
          <a:lstStyle/>
          <a:p>
            <a:pPr algn="ctr" fontAlgn="base">
              <a:spcBef>
                <a:spcPct val="0"/>
              </a:spcBef>
              <a:spcAft>
                <a:spcPct val="0"/>
              </a:spcAft>
            </a:pPr>
            <a:r>
              <a:rPr lang="he-IL" sz="4100" b="1" i="1" dirty="0">
                <a:solidFill>
                  <a:srgbClr val="808080">
                    <a:lumMod val="25000"/>
                  </a:srgbClr>
                </a:solidFill>
                <a:effectLst>
                  <a:outerShdw blurRad="31750" dist="25400" dir="5400000" algn="tl" rotWithShape="0">
                    <a:srgbClr val="000000">
                      <a:alpha val="25000"/>
                    </a:srgbClr>
                  </a:outerShdw>
                </a:effectLst>
              </a:rPr>
              <a:t>איזון לדרג נבחר: </a:t>
            </a:r>
          </a:p>
          <a:p>
            <a:pPr marL="571500" indent="-571500" fontAlgn="base">
              <a:spcBef>
                <a:spcPct val="0"/>
              </a:spcBef>
              <a:spcAft>
                <a:spcPct val="0"/>
              </a:spcAft>
              <a:buFont typeface="Arial" pitchFamily="34" charset="0"/>
              <a:buChar char="•"/>
            </a:pPr>
            <a:r>
              <a:rPr lang="he-IL" sz="4100" b="1" dirty="0" smtClean="0">
                <a:solidFill>
                  <a:srgbClr val="808080">
                    <a:lumMod val="25000"/>
                  </a:srgbClr>
                </a:solidFill>
                <a:effectLst>
                  <a:outerShdw blurRad="31750" dist="25400" dir="5400000" algn="tl" rotWithShape="0">
                    <a:srgbClr val="000000">
                      <a:alpha val="25000"/>
                    </a:srgbClr>
                  </a:outerShdw>
                </a:effectLst>
              </a:rPr>
              <a:t>זמני</a:t>
            </a:r>
            <a:endParaRPr lang="he-IL" sz="4100" b="1" dirty="0">
              <a:solidFill>
                <a:srgbClr val="808080">
                  <a:lumMod val="25000"/>
                </a:srgbClr>
              </a:solidFill>
              <a:effectLst>
                <a:outerShdw blurRad="31750" dist="25400" dir="5400000" algn="tl" rotWithShape="0">
                  <a:srgbClr val="000000">
                    <a:alpha val="25000"/>
                  </a:srgbClr>
                </a:outerShdw>
              </a:effectLst>
            </a:endParaRPr>
          </a:p>
          <a:p>
            <a:pPr marL="571500" indent="-571500" fontAlgn="base">
              <a:spcBef>
                <a:spcPct val="0"/>
              </a:spcBef>
              <a:spcAft>
                <a:spcPct val="0"/>
              </a:spcAft>
              <a:buFont typeface="Arial" pitchFamily="34" charset="0"/>
              <a:buChar char="•"/>
            </a:pPr>
            <a:r>
              <a:rPr lang="he-IL" sz="4100" b="1" dirty="0">
                <a:solidFill>
                  <a:srgbClr val="808080">
                    <a:lumMod val="25000"/>
                  </a:srgbClr>
                </a:solidFill>
                <a:effectLst>
                  <a:outerShdw blurRad="31750" dist="25400" dir="5400000" algn="tl" rotWithShape="0">
                    <a:srgbClr val="000000">
                      <a:alpha val="25000"/>
                    </a:srgbClr>
                  </a:outerShdw>
                </a:effectLst>
              </a:rPr>
              <a:t>נטול מומחיות</a:t>
            </a:r>
          </a:p>
          <a:p>
            <a:pPr marL="571500" indent="-571500" fontAlgn="base">
              <a:spcBef>
                <a:spcPct val="0"/>
              </a:spcBef>
              <a:spcAft>
                <a:spcPct val="0"/>
              </a:spcAft>
              <a:buFont typeface="Arial" pitchFamily="34" charset="0"/>
              <a:buChar char="•"/>
            </a:pPr>
            <a:r>
              <a:rPr lang="he-IL" sz="4100" b="1" dirty="0">
                <a:solidFill>
                  <a:srgbClr val="808080">
                    <a:lumMod val="25000"/>
                  </a:srgbClr>
                </a:solidFill>
                <a:effectLst>
                  <a:outerShdw blurRad="31750" dist="25400" dir="5400000" algn="tl" rotWithShape="0">
                    <a:srgbClr val="000000">
                      <a:alpha val="25000"/>
                    </a:srgbClr>
                  </a:outerShdw>
                </a:effectLst>
              </a:rPr>
              <a:t>בעל שיקולים זרים</a:t>
            </a:r>
          </a:p>
          <a:p>
            <a:pPr marL="571500" indent="-571500" fontAlgn="base">
              <a:spcBef>
                <a:spcPct val="0"/>
              </a:spcBef>
              <a:spcAft>
                <a:spcPct val="0"/>
              </a:spcAft>
              <a:buFont typeface="Arial" pitchFamily="34" charset="0"/>
              <a:buChar char="•"/>
            </a:pPr>
            <a:endParaRPr lang="he-IL" sz="4100" b="1" dirty="0">
              <a:solidFill>
                <a:srgbClr val="808080">
                  <a:lumMod val="25000"/>
                </a:srgbClr>
              </a:solidFill>
              <a:effectLst>
                <a:outerShdw blurRad="31750" dist="25400" dir="5400000" algn="tl" rotWithShape="0">
                  <a:srgbClr val="000000">
                    <a:alpha val="25000"/>
                  </a:srgbClr>
                </a:outerShdw>
              </a:effectLst>
            </a:endParaRP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21798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3" name="כותרת 2"/>
          <p:cNvSpPr>
            <a:spLocks noGrp="1"/>
          </p:cNvSpPr>
          <p:nvPr>
            <p:ph type="title"/>
          </p:nvPr>
        </p:nvSpPr>
        <p:spPr/>
        <p:txBody>
          <a:bodyPr/>
          <a:lstStyle/>
          <a:p>
            <a:pPr algn="ctr"/>
            <a:r>
              <a:rPr lang="he-IL" dirty="0" smtClean="0"/>
              <a:t>אז מי קובע מדיניות?</a:t>
            </a:r>
            <a:endParaRPr lang="he-IL" dirty="0"/>
          </a:p>
        </p:txBody>
      </p:sp>
      <p:sp>
        <p:nvSpPr>
          <p:cNvPr id="5" name="חץ למטה 4"/>
          <p:cNvSpPr/>
          <p:nvPr/>
        </p:nvSpPr>
        <p:spPr>
          <a:xfrm>
            <a:off x="5940152" y="1268760"/>
            <a:ext cx="1296144" cy="424847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fontAlgn="base">
              <a:spcBef>
                <a:spcPct val="0"/>
              </a:spcBef>
              <a:spcAft>
                <a:spcPct val="0"/>
              </a:spcAft>
            </a:pPr>
            <a:endParaRPr lang="he-IL" sz="1400" b="1" dirty="0">
              <a:solidFill>
                <a:srgbClr val="333399"/>
              </a:solidFill>
            </a:endParaRPr>
          </a:p>
        </p:txBody>
      </p:sp>
      <p:sp>
        <p:nvSpPr>
          <p:cNvPr id="7" name="חץ למטה 6"/>
          <p:cNvSpPr/>
          <p:nvPr/>
        </p:nvSpPr>
        <p:spPr>
          <a:xfrm>
            <a:off x="2195736" y="1268760"/>
            <a:ext cx="1296144" cy="4248472"/>
          </a:xfrm>
          <a:prstGeom prst="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מעוגל 7"/>
          <p:cNvSpPr/>
          <p:nvPr/>
        </p:nvSpPr>
        <p:spPr>
          <a:xfrm>
            <a:off x="5364088" y="162880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בעיה</a:t>
            </a:r>
          </a:p>
        </p:txBody>
      </p:sp>
      <p:sp>
        <p:nvSpPr>
          <p:cNvPr id="9" name="מלבן מעוגל 8"/>
          <p:cNvSpPr/>
          <p:nvPr/>
        </p:nvSpPr>
        <p:spPr>
          <a:xfrm>
            <a:off x="5364088" y="234888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חזון</a:t>
            </a:r>
          </a:p>
        </p:txBody>
      </p:sp>
      <p:sp>
        <p:nvSpPr>
          <p:cNvPr id="10" name="מלבן מעוגל 9"/>
          <p:cNvSpPr/>
          <p:nvPr/>
        </p:nvSpPr>
        <p:spPr>
          <a:xfrm>
            <a:off x="5364088" y="3068960"/>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עיצוב מדיניות</a:t>
            </a:r>
          </a:p>
        </p:txBody>
      </p:sp>
      <p:sp>
        <p:nvSpPr>
          <p:cNvPr id="11" name="מלבן מעוגל 10"/>
          <p:cNvSpPr/>
          <p:nvPr/>
        </p:nvSpPr>
        <p:spPr>
          <a:xfrm>
            <a:off x="5364088" y="4005064"/>
            <a:ext cx="2376264" cy="5040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2000" b="1" dirty="0">
                <a:solidFill>
                  <a:srgbClr val="000000"/>
                </a:solidFill>
              </a:rPr>
              <a:t>תמיכה בירוקרטית </a:t>
            </a:r>
          </a:p>
        </p:txBody>
      </p:sp>
      <p:sp>
        <p:nvSpPr>
          <p:cNvPr id="13" name="מלבן מעוגל 12"/>
          <p:cNvSpPr/>
          <p:nvPr/>
        </p:nvSpPr>
        <p:spPr>
          <a:xfrm>
            <a:off x="1285852" y="2348880"/>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he-IL" sz="2000" b="1" dirty="0">
                <a:solidFill>
                  <a:srgbClr val="000000"/>
                </a:solidFill>
              </a:rPr>
              <a:t>גבולות גזרה בירוקרטיים</a:t>
            </a:r>
          </a:p>
        </p:txBody>
      </p:sp>
      <p:sp>
        <p:nvSpPr>
          <p:cNvPr id="14" name="מלבן מעוגל 13"/>
          <p:cNvSpPr/>
          <p:nvPr/>
        </p:nvSpPr>
        <p:spPr>
          <a:xfrm>
            <a:off x="1285852" y="3068390"/>
            <a:ext cx="3071834" cy="64864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מדיניות במסגרת גבולות גזרה</a:t>
            </a:r>
          </a:p>
        </p:txBody>
      </p:sp>
      <p:sp>
        <p:nvSpPr>
          <p:cNvPr id="15" name="מלבן מעוגל 14"/>
          <p:cNvSpPr/>
          <p:nvPr/>
        </p:nvSpPr>
        <p:spPr>
          <a:xfrm>
            <a:off x="1285852" y="4005064"/>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"חזון"</a:t>
            </a:r>
          </a:p>
        </p:txBody>
      </p:sp>
      <p:sp>
        <p:nvSpPr>
          <p:cNvPr id="16" name="גל 15"/>
          <p:cNvSpPr/>
          <p:nvPr/>
        </p:nvSpPr>
        <p:spPr>
          <a:xfrm>
            <a:off x="2267744" y="5561856"/>
            <a:ext cx="2448272" cy="891480"/>
          </a:xfrm>
          <a:prstGeom prst="wave">
            <a:avLst>
              <a:gd name="adj1" fmla="val 12500"/>
              <a:gd name="adj2" fmla="val 0"/>
            </a:avLst>
          </a:prstGeom>
        </p:spPr>
        <p:style>
          <a:lnRef idx="1">
            <a:schemeClr val="accent4"/>
          </a:lnRef>
          <a:fillRef idx="3">
            <a:schemeClr val="accent4"/>
          </a:fillRef>
          <a:effectRef idx="2">
            <a:schemeClr val="accent4"/>
          </a:effectRef>
          <a:fontRef idx="minor">
            <a:schemeClr val="lt1"/>
          </a:fontRef>
        </p:style>
        <p:txBody>
          <a:bodyPr rtlCol="1" anchor="ctr"/>
          <a:lstStyle/>
          <a:p>
            <a:pPr algn="ctr" fontAlgn="base">
              <a:spcBef>
                <a:spcPct val="0"/>
              </a:spcBef>
              <a:spcAft>
                <a:spcPct val="0"/>
              </a:spcAft>
            </a:pPr>
            <a:r>
              <a:rPr lang="he-IL" sz="2000" b="1" dirty="0">
                <a:solidFill>
                  <a:srgbClr val="FFFFFF"/>
                </a:solidFill>
              </a:rPr>
              <a:t>חזון מעוצב על-ידי     הדרג הפקידותי</a:t>
            </a:r>
          </a:p>
        </p:txBody>
      </p:sp>
      <p:sp>
        <p:nvSpPr>
          <p:cNvPr id="17" name="גל 16"/>
          <p:cNvSpPr/>
          <p:nvPr/>
        </p:nvSpPr>
        <p:spPr>
          <a:xfrm>
            <a:off x="4860032" y="5445224"/>
            <a:ext cx="2592288" cy="936104"/>
          </a:xfrm>
          <a:prstGeom prst="wav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he-IL" sz="2000" b="1" dirty="0">
                <a:solidFill>
                  <a:srgbClr val="000000"/>
                </a:solidFill>
              </a:rPr>
              <a:t>חזון מעוצב על-ידי הדרג המדיני הנבחר</a:t>
            </a:r>
          </a:p>
        </p:txBody>
      </p:sp>
      <p:pic>
        <p:nvPicPr>
          <p:cNvPr id="18" name="Picture 2" descr="http://www.masa.co.il/MASA/_fck_uploads/Image/masaacher/169_new/169_P76B.jpg"/>
          <p:cNvPicPr>
            <a:picLocks noChangeAspect="1" noChangeArrowheads="1"/>
          </p:cNvPicPr>
          <p:nvPr/>
        </p:nvPicPr>
        <p:blipFill>
          <a:blip r:embed="rId3" cstate="print"/>
          <a:srcRect/>
          <a:stretch>
            <a:fillRect/>
          </a:stretch>
        </p:blipFill>
        <p:spPr bwMode="auto">
          <a:xfrm>
            <a:off x="7380312" y="5085184"/>
            <a:ext cx="936104" cy="1184942"/>
          </a:xfrm>
          <a:prstGeom prst="rect">
            <a:avLst/>
          </a:prstGeom>
          <a:noFill/>
        </p:spPr>
      </p:pic>
      <p:pic>
        <p:nvPicPr>
          <p:cNvPr id="19" name="תמונה 18" descr="%D7%92%D7%95%D7%9C%D7%99%D7%91%D7%A8.jpg"/>
          <p:cNvPicPr>
            <a:picLocks noChangeAspect="1"/>
          </p:cNvPicPr>
          <p:nvPr/>
        </p:nvPicPr>
        <p:blipFill>
          <a:blip r:embed="rId4" cstate="print"/>
          <a:stretch>
            <a:fillRect/>
          </a:stretch>
        </p:blipFill>
        <p:spPr>
          <a:xfrm>
            <a:off x="323528" y="5157192"/>
            <a:ext cx="1705453" cy="1080120"/>
          </a:xfrm>
          <a:prstGeom prst="rect">
            <a:avLst/>
          </a:prstGeom>
        </p:spPr>
      </p:pic>
      <p:sp>
        <p:nvSpPr>
          <p:cNvPr id="32" name="מלבן מעוגל 31"/>
          <p:cNvSpPr/>
          <p:nvPr/>
        </p:nvSpPr>
        <p:spPr>
          <a:xfrm>
            <a:off x="1259632" y="1628800"/>
            <a:ext cx="3071834" cy="50405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fontAlgn="base">
              <a:spcBef>
                <a:spcPct val="0"/>
              </a:spcBef>
              <a:spcAft>
                <a:spcPct val="0"/>
              </a:spcAft>
            </a:pPr>
            <a:r>
              <a:rPr lang="he-IL" sz="2400" b="1" dirty="0">
                <a:solidFill>
                  <a:srgbClr val="000000"/>
                </a:solidFill>
              </a:rPr>
              <a:t>בעיה</a:t>
            </a:r>
          </a:p>
        </p:txBody>
      </p:sp>
    </p:spTree>
    <p:extLst>
      <p:ext uri="{BB962C8B-B14F-4D97-AF65-F5344CB8AC3E}">
        <p14:creationId xmlns:p14="http://schemas.microsoft.com/office/powerpoint/2010/main" val="224502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3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anim calcmode="lin" valueType="num">
                                      <p:cBhvr>
                                        <p:cTn id="24" dur="2000" fill="hold"/>
                                        <p:tgtEl>
                                          <p:spTgt spid="17"/>
                                        </p:tgtEl>
                                        <p:attrNameLst>
                                          <p:attrName>style.rotation</p:attrName>
                                        </p:attrNameLst>
                                      </p:cBhvr>
                                      <p:tavLst>
                                        <p:tav tm="0">
                                          <p:val>
                                            <p:fltVal val="720"/>
                                          </p:val>
                                        </p:tav>
                                        <p:tav tm="100000">
                                          <p:val>
                                            <p:fltVal val="0"/>
                                          </p:val>
                                        </p:tav>
                                      </p:tavLst>
                                    </p:anim>
                                    <p:anim calcmode="lin" valueType="num">
                                      <p:cBhvr>
                                        <p:cTn id="25" dur="2000" fill="hold"/>
                                        <p:tgtEl>
                                          <p:spTgt spid="17"/>
                                        </p:tgtEl>
                                        <p:attrNameLst>
                                          <p:attrName>ppt_h</p:attrName>
                                        </p:attrNameLst>
                                      </p:cBhvr>
                                      <p:tavLst>
                                        <p:tav tm="0">
                                          <p:val>
                                            <p:fltVal val="0"/>
                                          </p:val>
                                        </p:tav>
                                        <p:tav tm="100000">
                                          <p:val>
                                            <p:strVal val="#ppt_h"/>
                                          </p:val>
                                        </p:tav>
                                      </p:tavLst>
                                    </p:anim>
                                    <p:anim calcmode="lin" valueType="num">
                                      <p:cBhvr>
                                        <p:cTn id="26" dur="2000" fill="hold"/>
                                        <p:tgtEl>
                                          <p:spTgt spid="17"/>
                                        </p:tgtEl>
                                        <p:attrNameLst>
                                          <p:attrName>ppt_w</p:attrName>
                                        </p:attrNameLst>
                                      </p:cBhvr>
                                      <p:tavLst>
                                        <p:tav tm="0">
                                          <p:val>
                                            <p:fltVal val="0"/>
                                          </p:val>
                                        </p:tav>
                                        <p:tav tm="100000">
                                          <p:val>
                                            <p:strVal val="#ppt_w"/>
                                          </p:val>
                                        </p:tav>
                                      </p:tavLst>
                                    </p:anim>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2500"/>
                            </p:stCondLst>
                            <p:childTnLst>
                              <p:par>
                                <p:cTn id="55" presetID="35"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anim calcmode="lin" valueType="num">
                                      <p:cBhvr>
                                        <p:cTn id="58" dur="2000" fill="hold"/>
                                        <p:tgtEl>
                                          <p:spTgt spid="16"/>
                                        </p:tgtEl>
                                        <p:attrNameLst>
                                          <p:attrName>style.rotation</p:attrName>
                                        </p:attrNameLst>
                                      </p:cBhvr>
                                      <p:tavLst>
                                        <p:tav tm="0">
                                          <p:val>
                                            <p:fltVal val="720"/>
                                          </p:val>
                                        </p:tav>
                                        <p:tav tm="100000">
                                          <p:val>
                                            <p:fltVal val="0"/>
                                          </p:val>
                                        </p:tav>
                                      </p:tavLst>
                                    </p:anim>
                                    <p:anim calcmode="lin" valueType="num">
                                      <p:cBhvr>
                                        <p:cTn id="59" dur="2000" fill="hold"/>
                                        <p:tgtEl>
                                          <p:spTgt spid="16"/>
                                        </p:tgtEl>
                                        <p:attrNameLst>
                                          <p:attrName>ppt_h</p:attrName>
                                        </p:attrNameLst>
                                      </p:cBhvr>
                                      <p:tavLst>
                                        <p:tav tm="0">
                                          <p:val>
                                            <p:fltVal val="0"/>
                                          </p:val>
                                        </p:tav>
                                        <p:tav tm="100000">
                                          <p:val>
                                            <p:strVal val="#ppt_h"/>
                                          </p:val>
                                        </p:tav>
                                      </p:tavLst>
                                    </p:anim>
                                    <p:anim calcmode="lin" valueType="num">
                                      <p:cBhvr>
                                        <p:cTn id="60" dur="2000" fill="hold"/>
                                        <p:tgtEl>
                                          <p:spTgt spid="16"/>
                                        </p:tgtEl>
                                        <p:attrNameLst>
                                          <p:attrName>ppt_w</p:attrName>
                                        </p:attrNameLst>
                                      </p:cBhvr>
                                      <p:tavLst>
                                        <p:tav tm="0">
                                          <p:val>
                                            <p:fltVal val="0"/>
                                          </p:val>
                                        </p:tav>
                                        <p:tav tm="100000">
                                          <p:val>
                                            <p:strVal val="#ppt_w"/>
                                          </p:val>
                                        </p:tav>
                                      </p:tavLst>
                                    </p:anim>
                                  </p:childTnLst>
                                </p:cTn>
                              </p:par>
                            </p:childTnLst>
                          </p:cTn>
                        </p:par>
                        <p:par>
                          <p:cTn id="61" fill="hold">
                            <p:stCondLst>
                              <p:cond delay="4500"/>
                            </p:stCondLst>
                            <p:childTnLst>
                              <p:par>
                                <p:cTn id="62" presetID="47"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שולש שווה שוקיים 3"/>
          <p:cNvSpPr/>
          <p:nvPr/>
        </p:nvSpPr>
        <p:spPr bwMode="auto">
          <a:xfrm>
            <a:off x="3059832" y="2132856"/>
            <a:ext cx="3168352" cy="273133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5" name="TextBox 4"/>
          <p:cNvSpPr txBox="1"/>
          <p:nvPr/>
        </p:nvSpPr>
        <p:spPr>
          <a:xfrm>
            <a:off x="2123728" y="1638672"/>
            <a:ext cx="3171066" cy="461665"/>
          </a:xfrm>
          <a:prstGeom prst="rect">
            <a:avLst/>
          </a:prstGeom>
          <a:noFill/>
        </p:spPr>
        <p:txBody>
          <a:bodyPr wrap="square" rtlCol="1">
            <a:spAutoFit/>
          </a:bodyPr>
          <a:lstStyle/>
          <a:p>
            <a:pPr fontAlgn="base">
              <a:spcBef>
                <a:spcPct val="0"/>
              </a:spcBef>
              <a:spcAft>
                <a:spcPct val="0"/>
              </a:spcAft>
            </a:pPr>
            <a:r>
              <a:rPr lang="he-IL" sz="2400" b="1" dirty="0">
                <a:solidFill>
                  <a:srgbClr val="000000"/>
                </a:solidFill>
              </a:rPr>
              <a:t>תקשורת</a:t>
            </a:r>
            <a:endParaRPr lang="he-IL" sz="1400" b="1" dirty="0">
              <a:solidFill>
                <a:srgbClr val="000000"/>
              </a:solidFill>
            </a:endParaRPr>
          </a:p>
        </p:txBody>
      </p:sp>
      <p:sp>
        <p:nvSpPr>
          <p:cNvPr id="6" name="TextBox 5"/>
          <p:cNvSpPr txBox="1"/>
          <p:nvPr/>
        </p:nvSpPr>
        <p:spPr>
          <a:xfrm>
            <a:off x="4713302" y="4633361"/>
            <a:ext cx="3387090" cy="461665"/>
          </a:xfrm>
          <a:prstGeom prst="rect">
            <a:avLst/>
          </a:prstGeom>
          <a:noFill/>
        </p:spPr>
        <p:txBody>
          <a:bodyPr wrap="square" rtlCol="1">
            <a:spAutoFit/>
          </a:bodyPr>
          <a:lstStyle/>
          <a:p>
            <a:pPr fontAlgn="base">
              <a:spcBef>
                <a:spcPct val="0"/>
              </a:spcBef>
              <a:spcAft>
                <a:spcPct val="0"/>
              </a:spcAft>
            </a:pPr>
            <a:r>
              <a:rPr lang="he-IL" sz="2400" b="1" dirty="0">
                <a:solidFill>
                  <a:srgbClr val="000000"/>
                </a:solidFill>
              </a:rPr>
              <a:t>דרג בירוקרטי</a:t>
            </a:r>
            <a:endParaRPr lang="he-IL" sz="1400" b="1" dirty="0">
              <a:solidFill>
                <a:srgbClr val="000000"/>
              </a:solidFill>
            </a:endParaRPr>
          </a:p>
        </p:txBody>
      </p:sp>
      <p:sp>
        <p:nvSpPr>
          <p:cNvPr id="7" name="TextBox 6"/>
          <p:cNvSpPr txBox="1"/>
          <p:nvPr/>
        </p:nvSpPr>
        <p:spPr>
          <a:xfrm>
            <a:off x="-185953" y="4633360"/>
            <a:ext cx="3171066" cy="461665"/>
          </a:xfrm>
          <a:prstGeom prst="rect">
            <a:avLst/>
          </a:prstGeom>
          <a:noFill/>
        </p:spPr>
        <p:txBody>
          <a:bodyPr wrap="square" rtlCol="1">
            <a:spAutoFit/>
          </a:bodyPr>
          <a:lstStyle/>
          <a:p>
            <a:pPr fontAlgn="base">
              <a:spcBef>
                <a:spcPct val="0"/>
              </a:spcBef>
              <a:spcAft>
                <a:spcPct val="0"/>
              </a:spcAft>
            </a:pPr>
            <a:r>
              <a:rPr lang="he-IL" sz="2400" b="1" dirty="0">
                <a:solidFill>
                  <a:srgbClr val="000000"/>
                </a:solidFill>
              </a:rPr>
              <a:t>דרג נבחר</a:t>
            </a:r>
            <a:endParaRPr lang="he-IL" sz="1400" b="1" dirty="0">
              <a:solidFill>
                <a:srgbClr val="000000"/>
              </a:solidFill>
            </a:endParaRPr>
          </a:p>
        </p:txBody>
      </p:sp>
      <p:cxnSp>
        <p:nvCxnSpPr>
          <p:cNvPr id="9" name="מחבר חץ ישר 8"/>
          <p:cNvCxnSpPr/>
          <p:nvPr/>
        </p:nvCxnSpPr>
        <p:spPr bwMode="auto">
          <a:xfrm flipH="1">
            <a:off x="2771800" y="2564904"/>
            <a:ext cx="1152128" cy="1800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מחבר חץ ישר 10"/>
          <p:cNvCxnSpPr/>
          <p:nvPr/>
        </p:nvCxnSpPr>
        <p:spPr bwMode="auto">
          <a:xfrm>
            <a:off x="3347864" y="5157192"/>
            <a:ext cx="22322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מחבר חץ ישר 15"/>
          <p:cNvCxnSpPr/>
          <p:nvPr/>
        </p:nvCxnSpPr>
        <p:spPr bwMode="auto">
          <a:xfrm>
            <a:off x="5364088" y="2564904"/>
            <a:ext cx="1008112" cy="17281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035494" y="5301208"/>
            <a:ext cx="3624738" cy="307777"/>
          </a:xfrm>
          <a:prstGeom prst="rect">
            <a:avLst/>
          </a:prstGeom>
          <a:noFill/>
        </p:spPr>
        <p:txBody>
          <a:bodyPr wrap="square" rtlCol="1">
            <a:spAutoFit/>
          </a:bodyPr>
          <a:lstStyle/>
          <a:p>
            <a:pPr fontAlgn="base">
              <a:spcBef>
                <a:spcPct val="0"/>
              </a:spcBef>
              <a:spcAft>
                <a:spcPct val="0"/>
              </a:spcAft>
            </a:pPr>
            <a:r>
              <a:rPr lang="he-IL" sz="1400" b="1" dirty="0">
                <a:solidFill>
                  <a:srgbClr val="000000"/>
                </a:solidFill>
              </a:rPr>
              <a:t>תלות/הצדקה = שותפות בהחלטה/ שחקן וטו</a:t>
            </a:r>
          </a:p>
        </p:txBody>
      </p:sp>
      <p:sp>
        <p:nvSpPr>
          <p:cNvPr id="19" name="TextBox 18"/>
          <p:cNvSpPr txBox="1"/>
          <p:nvPr/>
        </p:nvSpPr>
        <p:spPr>
          <a:xfrm>
            <a:off x="827584" y="5661247"/>
            <a:ext cx="7397717" cy="707886"/>
          </a:xfrm>
          <a:prstGeom prst="rect">
            <a:avLst/>
          </a:prstGeom>
          <a:noFill/>
        </p:spPr>
        <p:txBody>
          <a:bodyPr wrap="square" rtlCol="1">
            <a:spAutoFit/>
          </a:bodyPr>
          <a:lstStyle/>
          <a:p>
            <a:pPr algn="ctr" fontAlgn="base">
              <a:spcBef>
                <a:spcPct val="0"/>
              </a:spcBef>
              <a:spcAft>
                <a:spcPct val="0"/>
              </a:spcAft>
            </a:pPr>
            <a:r>
              <a:rPr lang="he-IL" sz="4000" b="1" dirty="0">
                <a:solidFill>
                  <a:srgbClr val="000000"/>
                </a:solidFill>
              </a:rPr>
              <a:t>משלטון הנבחרים לשלטון הפקידים</a:t>
            </a:r>
          </a:p>
        </p:txBody>
      </p:sp>
      <p:sp>
        <p:nvSpPr>
          <p:cNvPr id="20" name="TextBox 19"/>
          <p:cNvSpPr txBox="1"/>
          <p:nvPr/>
        </p:nvSpPr>
        <p:spPr>
          <a:xfrm rot="3471285">
            <a:off x="5183496" y="2944168"/>
            <a:ext cx="1440160" cy="369332"/>
          </a:xfrm>
          <a:prstGeom prst="rect">
            <a:avLst/>
          </a:prstGeom>
          <a:noFill/>
        </p:spPr>
        <p:txBody>
          <a:bodyPr wrap="square" rtlCol="1">
            <a:spAutoFit/>
          </a:bodyPr>
          <a:lstStyle/>
          <a:p>
            <a:pPr fontAlgn="base">
              <a:spcBef>
                <a:spcPct val="0"/>
              </a:spcBef>
              <a:spcAft>
                <a:spcPct val="0"/>
              </a:spcAft>
            </a:pPr>
            <a:r>
              <a:rPr lang="he-IL" sz="1400" b="1" dirty="0">
                <a:solidFill>
                  <a:srgbClr val="000000"/>
                </a:solidFill>
              </a:rPr>
              <a:t>העצמה</a:t>
            </a:r>
          </a:p>
        </p:txBody>
      </p:sp>
      <p:sp>
        <p:nvSpPr>
          <p:cNvPr id="21" name="TextBox 20"/>
          <p:cNvSpPr txBox="1"/>
          <p:nvPr/>
        </p:nvSpPr>
        <p:spPr>
          <a:xfrm rot="18081181">
            <a:off x="2097183" y="3353135"/>
            <a:ext cx="1775862" cy="338554"/>
          </a:xfrm>
          <a:prstGeom prst="rect">
            <a:avLst/>
          </a:prstGeom>
          <a:noFill/>
        </p:spPr>
        <p:txBody>
          <a:bodyPr wrap="square" rtlCol="1">
            <a:spAutoFit/>
          </a:bodyPr>
          <a:lstStyle/>
          <a:p>
            <a:pPr fontAlgn="base">
              <a:spcBef>
                <a:spcPct val="0"/>
              </a:spcBef>
              <a:spcAft>
                <a:spcPct val="0"/>
              </a:spcAft>
            </a:pPr>
            <a:r>
              <a:rPr lang="he-IL" sz="1600" b="1" dirty="0">
                <a:solidFill>
                  <a:srgbClr val="000000"/>
                </a:solidFill>
              </a:rPr>
              <a:t>אובדן אמון</a:t>
            </a:r>
          </a:p>
        </p:txBody>
      </p:sp>
      <p:sp>
        <p:nvSpPr>
          <p:cNvPr id="2" name="כותרת 1"/>
          <p:cNvSpPr>
            <a:spLocks noGrp="1"/>
          </p:cNvSpPr>
          <p:nvPr>
            <p:ph type="title" idx="4294967295"/>
          </p:nvPr>
        </p:nvSpPr>
        <p:spPr>
          <a:xfrm>
            <a:off x="467544" y="260648"/>
            <a:ext cx="8229600" cy="1143000"/>
          </a:xfrm>
        </p:spPr>
        <p:txBody>
          <a:bodyPr/>
          <a:lstStyle/>
          <a:p>
            <a:r>
              <a:rPr lang="he-IL" sz="4000" b="1" dirty="0" smtClean="0"/>
              <a:t>ממיקוד בתוצאות למיקוד בתהליכים</a:t>
            </a:r>
            <a:endParaRPr lang="he-IL" sz="4000" b="1" dirty="0"/>
          </a:p>
        </p:txBody>
      </p:sp>
    </p:spTree>
    <p:extLst>
      <p:ext uri="{BB962C8B-B14F-4D97-AF65-F5344CB8AC3E}">
        <p14:creationId xmlns:p14="http://schemas.microsoft.com/office/powerpoint/2010/main" val="39017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4996988" y="771764"/>
            <a:ext cx="4096908" cy="307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DD2BE884-1CCE-436A-AE70-EB2C279AED20" descr="DD2BE884-1CCE-436A-AE70-EB2C279AED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653303FA-67CC-42F8-95CF-59CDA88B58B3" descr="653303FA-67CC-42F8-95CF-59CDA88B58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75256"/>
            <a:ext cx="842493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95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9" name="מלבן 8"/>
          <p:cNvSpPr/>
          <p:nvPr/>
        </p:nvSpPr>
        <p:spPr>
          <a:xfrm>
            <a:off x="1785918" y="2753633"/>
            <a:ext cx="6143636" cy="707886"/>
          </a:xfrm>
          <a:prstGeom prst="rect">
            <a:avLst/>
          </a:prstGeom>
          <a:noFill/>
        </p:spPr>
        <p:txBody>
          <a:bodyPr wrap="square" lIns="91440" tIns="45720" rIns="91440" bIns="45720">
            <a:spAutoFit/>
          </a:bodyPr>
          <a:lstStyle/>
          <a:p>
            <a:pPr algn="ctr" fontAlgn="base">
              <a:spcBef>
                <a:spcPct val="0"/>
              </a:spcBef>
              <a:spcAft>
                <a:spcPct val="0"/>
              </a:spcAft>
            </a:pPr>
            <a:r>
              <a:rPr lang="he-IL" sz="4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 </a:t>
            </a:r>
          </a:p>
        </p:txBody>
      </p:sp>
      <p:sp>
        <p:nvSpPr>
          <p:cNvPr id="8" name="חץ למטה 7"/>
          <p:cNvSpPr/>
          <p:nvPr/>
        </p:nvSpPr>
        <p:spPr>
          <a:xfrm>
            <a:off x="3059832" y="836712"/>
            <a:ext cx="3528392" cy="3960440"/>
          </a:xfrm>
          <a:prstGeom prst="downArrow">
            <a:avLst>
              <a:gd name="adj1" fmla="val 50000"/>
              <a:gd name="adj2" fmla="val 31580"/>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fontAlgn="base">
              <a:spcBef>
                <a:spcPct val="0"/>
              </a:spcBef>
              <a:spcAft>
                <a:spcPct val="0"/>
              </a:spcAft>
            </a:pPr>
            <a:endParaRPr lang="he-IL" sz="1400" b="1" dirty="0">
              <a:solidFill>
                <a:srgbClr val="333399"/>
              </a:solidFill>
            </a:endParaRPr>
          </a:p>
        </p:txBody>
      </p:sp>
      <p:sp>
        <p:nvSpPr>
          <p:cNvPr id="10" name="מלבן מעוגל 9"/>
          <p:cNvSpPr/>
          <p:nvPr/>
        </p:nvSpPr>
        <p:spPr>
          <a:xfrm>
            <a:off x="1979712" y="1340768"/>
            <a:ext cx="5616624"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פער בין בעלי הסמכות</a:t>
            </a:r>
          </a:p>
          <a:p>
            <a:pPr algn="ctr" fontAlgn="base">
              <a:spcBef>
                <a:spcPct val="0"/>
              </a:spcBef>
              <a:spcAft>
                <a:spcPct val="0"/>
              </a:spcAft>
            </a:pPr>
            <a:r>
              <a:rPr lang="he-IL" sz="32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 לנושאים באחריות הציבורית</a:t>
            </a:r>
            <a:endParaRPr lang="he-IL" sz="3200" b="1" dirty="0">
              <a:solidFill>
                <a:srgbClr val="000000"/>
              </a:solidFill>
            </a:endParaRPr>
          </a:p>
        </p:txBody>
      </p:sp>
      <p:sp>
        <p:nvSpPr>
          <p:cNvPr id="11" name="מלבן מעוגל 10"/>
          <p:cNvSpPr/>
          <p:nvPr/>
        </p:nvSpPr>
        <p:spPr>
          <a:xfrm>
            <a:off x="1979712" y="5013176"/>
            <a:ext cx="5544616"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אובדן האמון של הציבור בשיטה הדמוקרטית</a:t>
            </a:r>
          </a:p>
        </p:txBody>
      </p:sp>
      <p:sp>
        <p:nvSpPr>
          <p:cNvPr id="12" name="מלבן מעוגל 11"/>
          <p:cNvSpPr/>
          <p:nvPr/>
        </p:nvSpPr>
        <p:spPr>
          <a:xfrm>
            <a:off x="1979712" y="2708920"/>
            <a:ext cx="561662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pPr>
            <a:r>
              <a:rPr lang="he-IL" sz="36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אי וודאות</a:t>
            </a:r>
          </a:p>
        </p:txBody>
      </p:sp>
    </p:spTree>
    <p:extLst>
      <p:ext uri="{BB962C8B-B14F-4D97-AF65-F5344CB8AC3E}">
        <p14:creationId xmlns:p14="http://schemas.microsoft.com/office/powerpoint/2010/main" val="308568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fontScale="90000"/>
          </a:bodyPr>
          <a:lstStyle/>
          <a:p>
            <a:pPr algn="ctr"/>
            <a:r>
              <a:rPr lang="he-IL" dirty="0" smtClean="0"/>
              <a:t>הכרזת המדינה? היום זה לא היה קורה</a:t>
            </a:r>
            <a:endParaRPr lang="he-IL" dirty="0"/>
          </a:p>
        </p:txBody>
      </p:sp>
      <p:sp>
        <p:nvSpPr>
          <p:cNvPr id="4" name="מלבן מעוגל 3"/>
          <p:cNvSpPr/>
          <p:nvPr/>
        </p:nvSpPr>
        <p:spPr>
          <a:xfrm rot="20853985">
            <a:off x="540873" y="1605800"/>
            <a:ext cx="4176464" cy="442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למה בבית פרטי ולא במשרד ציבורי?</a:t>
            </a:r>
          </a:p>
        </p:txBody>
      </p:sp>
      <p:sp>
        <p:nvSpPr>
          <p:cNvPr id="6" name="מלבן מעוגל 5"/>
          <p:cNvSpPr/>
          <p:nvPr/>
        </p:nvSpPr>
        <p:spPr>
          <a:xfrm rot="289445">
            <a:off x="4466406" y="1476495"/>
            <a:ext cx="4176464" cy="10215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333399"/>
                </a:solidFill>
              </a:rPr>
              <a:t>לפי איזו רגולציה בחרו את "רדיו דוקטור" להקליט?</a:t>
            </a:r>
          </a:p>
          <a:p>
            <a:pPr algn="ctr" fontAlgn="base">
              <a:spcBef>
                <a:spcPct val="0"/>
              </a:spcBef>
              <a:spcAft>
                <a:spcPct val="0"/>
              </a:spcAft>
            </a:pPr>
            <a:endParaRPr lang="he-IL" sz="1400" b="1" dirty="0">
              <a:solidFill>
                <a:srgbClr val="FFFFFF"/>
              </a:solidFill>
            </a:endParaRPr>
          </a:p>
        </p:txBody>
      </p:sp>
      <p:sp>
        <p:nvSpPr>
          <p:cNvPr id="5" name="מלבן מעוגל 4"/>
          <p:cNvSpPr/>
          <p:nvPr/>
        </p:nvSpPr>
        <p:spPr>
          <a:xfrm rot="21292372">
            <a:off x="1443981" y="2029261"/>
            <a:ext cx="4176464" cy="10896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למה לקחו את הכיסאות מבתי הקפה מסביב – האם אין מדובר בתמורה?</a:t>
            </a:r>
          </a:p>
          <a:p>
            <a:pPr algn="ctr" fontAlgn="base">
              <a:spcBef>
                <a:spcPct val="0"/>
              </a:spcBef>
              <a:spcAft>
                <a:spcPct val="0"/>
              </a:spcAft>
            </a:pPr>
            <a:endParaRPr lang="he-IL" sz="1400" b="1" dirty="0">
              <a:solidFill>
                <a:srgbClr val="FFFFFF"/>
              </a:solidFill>
            </a:endParaRPr>
          </a:p>
        </p:txBody>
      </p:sp>
      <p:sp>
        <p:nvSpPr>
          <p:cNvPr id="7" name="מלבן מעוגל 6"/>
          <p:cNvSpPr/>
          <p:nvPr/>
        </p:nvSpPr>
        <p:spPr>
          <a:xfrm>
            <a:off x="4283968" y="2780928"/>
            <a:ext cx="4680520" cy="10896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לא ברור לפי אילו תבחינים נחתמה המגילה ואם מדובר בתמיכה או בהתקשרות!</a:t>
            </a:r>
          </a:p>
          <a:p>
            <a:pPr algn="ctr" fontAlgn="base">
              <a:spcBef>
                <a:spcPct val="0"/>
              </a:spcBef>
              <a:spcAft>
                <a:spcPct val="0"/>
              </a:spcAft>
            </a:pPr>
            <a:endParaRPr lang="he-IL" sz="1400" b="1" dirty="0">
              <a:solidFill>
                <a:srgbClr val="FFFFFF"/>
              </a:solidFill>
            </a:endParaRPr>
          </a:p>
        </p:txBody>
      </p:sp>
      <p:sp>
        <p:nvSpPr>
          <p:cNvPr id="8" name="מלבן מעוגל 7"/>
          <p:cNvSpPr/>
          <p:nvPr/>
        </p:nvSpPr>
        <p:spPr>
          <a:xfrm rot="509610">
            <a:off x="427957" y="3238479"/>
            <a:ext cx="4176464" cy="44267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לא הוגשה הצעת ההחלטה מראש</a:t>
            </a:r>
          </a:p>
        </p:txBody>
      </p:sp>
      <p:sp>
        <p:nvSpPr>
          <p:cNvPr id="9" name="מלבן מעוגל 8"/>
          <p:cNvSpPr/>
          <p:nvPr/>
        </p:nvSpPr>
        <p:spPr>
          <a:xfrm rot="21077915">
            <a:off x="4653797" y="3879013"/>
            <a:ext cx="4176464"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לא צורפה חוות דעת משפטית</a:t>
            </a:r>
          </a:p>
        </p:txBody>
      </p:sp>
      <p:sp>
        <p:nvSpPr>
          <p:cNvPr id="10" name="מלבן מעוגל 9"/>
          <p:cNvSpPr/>
          <p:nvPr/>
        </p:nvSpPr>
        <p:spPr>
          <a:xfrm rot="21263363">
            <a:off x="793123" y="4003845"/>
            <a:ext cx="4415887" cy="4426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1" anchor="ctr">
            <a:spAutoFit/>
          </a:bodyPr>
          <a:lstStyle/>
          <a:p>
            <a:pPr algn="ctr" fontAlgn="base">
              <a:spcBef>
                <a:spcPct val="0"/>
              </a:spcBef>
              <a:spcAft>
                <a:spcPct val="0"/>
              </a:spcAft>
            </a:pPr>
            <a:r>
              <a:rPr lang="he-IL" sz="2000" b="1" dirty="0">
                <a:solidFill>
                  <a:srgbClr val="FFFFFF"/>
                </a:solidFill>
              </a:rPr>
              <a:t>לא נקבו במקור התקציבי למימון ההצעה</a:t>
            </a:r>
          </a:p>
        </p:txBody>
      </p:sp>
      <p:sp>
        <p:nvSpPr>
          <p:cNvPr id="11" name="מלבן מעוגל 10"/>
          <p:cNvSpPr/>
          <p:nvPr/>
        </p:nvSpPr>
        <p:spPr>
          <a:xfrm rot="263647">
            <a:off x="189865" y="4680623"/>
            <a:ext cx="4493894" cy="442674"/>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לא הועברה עמדת המשרדים הרלוונטיים</a:t>
            </a:r>
          </a:p>
        </p:txBody>
      </p:sp>
      <p:sp>
        <p:nvSpPr>
          <p:cNvPr id="12" name="מלבן מעוגל 11"/>
          <p:cNvSpPr/>
          <p:nvPr/>
        </p:nvSpPr>
        <p:spPr>
          <a:xfrm>
            <a:off x="4067944" y="4437112"/>
            <a:ext cx="4493894" cy="442674"/>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למה לא בירושלים הבירה?</a:t>
            </a:r>
          </a:p>
        </p:txBody>
      </p:sp>
      <p:sp>
        <p:nvSpPr>
          <p:cNvPr id="13" name="מלבן מעוגל 12"/>
          <p:cNvSpPr/>
          <p:nvPr/>
        </p:nvSpPr>
        <p:spPr>
          <a:xfrm rot="21445112">
            <a:off x="7689" y="5330177"/>
            <a:ext cx="4493894" cy="442674"/>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מי מקיים ישיבת ממשלה ביום שישי?</a:t>
            </a:r>
          </a:p>
        </p:txBody>
      </p:sp>
      <p:sp>
        <p:nvSpPr>
          <p:cNvPr id="15" name="מלבן מעוגל 14"/>
          <p:cNvSpPr/>
          <p:nvPr/>
        </p:nvSpPr>
        <p:spPr>
          <a:xfrm rot="184988">
            <a:off x="4294250" y="5656292"/>
            <a:ext cx="4745112" cy="442674"/>
          </a:xfrm>
          <a:prstGeom prst="roundRect">
            <a:avLst/>
          </a:prstGeom>
        </p:spPr>
        <p:style>
          <a:lnRef idx="2">
            <a:schemeClr val="dk1"/>
          </a:lnRef>
          <a:fillRef idx="1003">
            <a:schemeClr val="lt2"/>
          </a:fillRef>
          <a:effectRef idx="0">
            <a:schemeClr val="dk1"/>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אין ייצוג הולם לנשים</a:t>
            </a:r>
          </a:p>
        </p:txBody>
      </p:sp>
      <p:sp>
        <p:nvSpPr>
          <p:cNvPr id="16" name="מלבן מעוגל 15"/>
          <p:cNvSpPr/>
          <p:nvPr/>
        </p:nvSpPr>
        <p:spPr>
          <a:xfrm rot="21445112">
            <a:off x="4642418" y="4970138"/>
            <a:ext cx="4493894" cy="442674"/>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לא נבחנו חלופות</a:t>
            </a:r>
          </a:p>
        </p:txBody>
      </p:sp>
      <p:sp>
        <p:nvSpPr>
          <p:cNvPr id="17" name="מלבן 1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14" name="מלבן מעוגל 13"/>
          <p:cNvSpPr/>
          <p:nvPr/>
        </p:nvSpPr>
        <p:spPr>
          <a:xfrm rot="21410076">
            <a:off x="1867326" y="6228751"/>
            <a:ext cx="4791977" cy="442674"/>
          </a:xfrm>
          <a:prstGeom prst="roundRect">
            <a:avLst/>
          </a:prstGeom>
        </p:spPr>
        <p:style>
          <a:lnRef idx="1">
            <a:schemeClr val="dk1"/>
          </a:lnRef>
          <a:fillRef idx="2">
            <a:schemeClr val="dk1"/>
          </a:fillRef>
          <a:effectRef idx="1">
            <a:schemeClr val="dk1"/>
          </a:effectRef>
          <a:fontRef idx="minor">
            <a:schemeClr val="dk1"/>
          </a:fontRef>
        </p:style>
        <p:txBody>
          <a:bodyPr wrap="square" rtlCol="1" anchor="ctr">
            <a:spAutoFit/>
          </a:bodyPr>
          <a:lstStyle/>
          <a:p>
            <a:pPr algn="ctr" fontAlgn="base">
              <a:spcBef>
                <a:spcPct val="0"/>
              </a:spcBef>
              <a:spcAft>
                <a:spcPct val="0"/>
              </a:spcAft>
            </a:pPr>
            <a:r>
              <a:rPr lang="he-IL" sz="2000" b="1" dirty="0">
                <a:solidFill>
                  <a:srgbClr val="000000"/>
                </a:solidFill>
              </a:rPr>
              <a:t>למה בשדרות רוטשילד – השב"כ לא מרשה!</a:t>
            </a:r>
          </a:p>
        </p:txBody>
      </p:sp>
      <p:pic>
        <p:nvPicPr>
          <p:cNvPr id="2" name="הכרזת המדינה וידאו קצר Israel-decleration of Independe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9465" y="551778"/>
            <a:ext cx="609600" cy="609600"/>
          </a:xfrm>
          <a:prstGeom prst="rect">
            <a:avLst/>
          </a:prstGeom>
        </p:spPr>
      </p:pic>
    </p:spTree>
    <p:extLst>
      <p:ext uri="{BB962C8B-B14F-4D97-AF65-F5344CB8AC3E}">
        <p14:creationId xmlns:p14="http://schemas.microsoft.com/office/powerpoint/2010/main" val="23403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 presetClass="entr" presetSubtype="1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checkerboard(across)">
                                      <p:cBhvr>
                                        <p:cTn id="9" dur="1000"/>
                                        <p:tgtEl>
                                          <p:spTgt spid="4"/>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par>
                          <p:cTn id="14" fill="hold">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childTnLst>
                          </p:cTn>
                        </p:par>
                        <p:par>
                          <p:cTn id="18" fill="hold">
                            <p:stCondLst>
                              <p:cond delay="3000"/>
                            </p:stCondLst>
                            <p:childTnLst>
                              <p:par>
                                <p:cTn id="19" presetID="5"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1000"/>
                                        <p:tgtEl>
                                          <p:spTgt spid="7"/>
                                        </p:tgtEl>
                                      </p:cBhvr>
                                    </p:animEffect>
                                  </p:childTnLst>
                                </p:cTn>
                              </p:par>
                            </p:childTnLst>
                          </p:cTn>
                        </p:par>
                        <p:par>
                          <p:cTn id="22" fill="hold">
                            <p:stCondLst>
                              <p:cond delay="4000"/>
                            </p:stCondLst>
                            <p:childTnLst>
                              <p:par>
                                <p:cTn id="23" presetID="5"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par>
                          <p:cTn id="26" fill="hold">
                            <p:stCondLst>
                              <p:cond delay="5000"/>
                            </p:stCondLst>
                            <p:childTnLst>
                              <p:par>
                                <p:cTn id="27" presetID="5"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1000"/>
                                        <p:tgtEl>
                                          <p:spTgt spid="10"/>
                                        </p:tgtEl>
                                      </p:cBhvr>
                                    </p:animEffect>
                                  </p:childTnLst>
                                </p:cTn>
                              </p:par>
                            </p:childTnLst>
                          </p:cTn>
                        </p:par>
                        <p:par>
                          <p:cTn id="30" fill="hold">
                            <p:stCondLst>
                              <p:cond delay="6000"/>
                            </p:stCondLst>
                            <p:childTnLst>
                              <p:par>
                                <p:cTn id="31" presetID="5"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1000"/>
                                        <p:tgtEl>
                                          <p:spTgt spid="9"/>
                                        </p:tgtEl>
                                      </p:cBhvr>
                                    </p:animEffect>
                                  </p:childTnLst>
                                </p:cTn>
                              </p:par>
                            </p:childTnLst>
                          </p:cTn>
                        </p:par>
                        <p:par>
                          <p:cTn id="34" fill="hold">
                            <p:stCondLst>
                              <p:cond delay="7000"/>
                            </p:stCondLst>
                            <p:childTnLst>
                              <p:par>
                                <p:cTn id="35" presetID="5"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par>
                          <p:cTn id="38" fill="hold">
                            <p:stCondLst>
                              <p:cond delay="8000"/>
                            </p:stCondLst>
                            <p:childTnLst>
                              <p:par>
                                <p:cTn id="39" presetID="5"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heckerboard(across)">
                                      <p:cBhvr>
                                        <p:cTn id="41" dur="1000"/>
                                        <p:tgtEl>
                                          <p:spTgt spid="11"/>
                                        </p:tgtEl>
                                      </p:cBhvr>
                                    </p:animEffect>
                                  </p:childTnLst>
                                </p:cTn>
                              </p:par>
                            </p:childTnLst>
                          </p:cTn>
                        </p:par>
                        <p:par>
                          <p:cTn id="42" fill="hold">
                            <p:stCondLst>
                              <p:cond delay="9000"/>
                            </p:stCondLst>
                            <p:childTnLst>
                              <p:par>
                                <p:cTn id="43" presetID="5"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1000"/>
                                        <p:tgtEl>
                                          <p:spTgt spid="16"/>
                                        </p:tgtEl>
                                      </p:cBhvr>
                                    </p:animEffect>
                                  </p:childTnLst>
                                </p:cTn>
                              </p:par>
                            </p:childTnLst>
                          </p:cTn>
                        </p:par>
                        <p:par>
                          <p:cTn id="46" fill="hold">
                            <p:stCondLst>
                              <p:cond delay="10000"/>
                            </p:stCondLst>
                            <p:childTnLst>
                              <p:par>
                                <p:cTn id="47" presetID="5" presetClass="entr" presetSubtype="1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1000"/>
                                        <p:tgtEl>
                                          <p:spTgt spid="13"/>
                                        </p:tgtEl>
                                      </p:cBhvr>
                                    </p:animEffect>
                                  </p:childTnLst>
                                </p:cTn>
                              </p:par>
                            </p:childTnLst>
                          </p:cTn>
                        </p:par>
                        <p:par>
                          <p:cTn id="50" fill="hold">
                            <p:stCondLst>
                              <p:cond delay="11000"/>
                            </p:stCondLst>
                            <p:childTnLst>
                              <p:par>
                                <p:cTn id="51" presetID="5"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heckerboard(across)">
                                      <p:cBhvr>
                                        <p:cTn id="53" dur="1000"/>
                                        <p:tgtEl>
                                          <p:spTgt spid="14"/>
                                        </p:tgtEl>
                                      </p:cBhvr>
                                    </p:animEffect>
                                  </p:childTnLst>
                                </p:cTn>
                              </p:par>
                            </p:childTnLst>
                          </p:cTn>
                        </p:par>
                        <p:par>
                          <p:cTn id="54" fill="hold">
                            <p:stCondLst>
                              <p:cond delay="12000"/>
                            </p:stCondLst>
                            <p:childTnLst>
                              <p:par>
                                <p:cTn id="55" presetID="5" presetClass="entr" presetSubtype="1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8" repeatCount="indefinite"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642194"/>
          </a:xfrm>
        </p:spPr>
        <p:txBody>
          <a:bodyPr/>
          <a:lstStyle/>
          <a:p>
            <a:r>
              <a:rPr lang="en-US" dirty="0" smtClean="0"/>
              <a:t/>
            </a:r>
            <a:br>
              <a:rPr lang="en-US" dirty="0" smtClean="0"/>
            </a:br>
            <a:r>
              <a:rPr lang="he-IL" dirty="0" smtClean="0"/>
              <a:t>המשך יבוא..</a:t>
            </a:r>
            <a:br>
              <a:rPr lang="he-IL" dirty="0" smtClean="0"/>
            </a:br>
            <a:r>
              <a:rPr lang="en-US" sz="2400" u="sng" dirty="0">
                <a:hlinkClick r:id="rId2"/>
              </a:rPr>
              <a:t> </a:t>
            </a:r>
            <a:r>
              <a:rPr lang="en-US" sz="2400" u="sng" dirty="0" smtClean="0">
                <a:hlinkClick r:id="rId2"/>
              </a:rPr>
              <a:t/>
            </a:r>
            <a:br>
              <a:rPr lang="en-US" sz="2400" u="sng" dirty="0" smtClean="0">
                <a:hlinkClick r:id="rId2"/>
              </a:rPr>
            </a:br>
            <a:r>
              <a:rPr lang="en-US" sz="2400" u="sng" dirty="0" smtClean="0">
                <a:hlinkClick r:id="rId2"/>
              </a:rPr>
              <a:t> </a:t>
            </a:r>
            <a:r>
              <a:rPr lang="he-IL" sz="2400" u="sng" dirty="0" smtClean="0">
                <a:hlinkClick r:id="rId2"/>
              </a:rPr>
              <a:t> צבי האוזר</a:t>
            </a:r>
            <a:r>
              <a:rPr lang="en-US" sz="2400" u="sng" dirty="0" smtClean="0">
                <a:hlinkClick r:id="rId2"/>
              </a:rPr>
              <a:t>Zvi </a:t>
            </a:r>
            <a:r>
              <a:rPr lang="en-US" sz="2400" u="sng" dirty="0">
                <a:hlinkClick r:id="rId2"/>
              </a:rPr>
              <a:t>Hauser (@</a:t>
            </a:r>
            <a:r>
              <a:rPr lang="en-US" sz="2400" u="sng" dirty="0" err="1">
                <a:hlinkClick r:id="rId2"/>
              </a:rPr>
              <a:t>ZviHauser</a:t>
            </a:r>
            <a:r>
              <a:rPr lang="en-US" sz="2400" u="sng" dirty="0">
                <a:hlinkClick r:id="rId2"/>
              </a:rPr>
              <a:t>) | </a:t>
            </a:r>
            <a:r>
              <a:rPr lang="en-US" sz="2400" u="sng" dirty="0" smtClean="0">
                <a:solidFill>
                  <a:srgbClr val="00B0F0"/>
                </a:solidFill>
                <a:hlinkClick r:id="rId2"/>
              </a:rPr>
              <a:t>Twitte</a:t>
            </a:r>
            <a:r>
              <a:rPr lang="en-US" sz="2400" u="sng" dirty="0" smtClean="0">
                <a:solidFill>
                  <a:srgbClr val="00B0F0"/>
                </a:solidFill>
              </a:rPr>
              <a:t>r</a:t>
            </a:r>
            <a:br>
              <a:rPr lang="en-US" sz="2400" u="sng" dirty="0" smtClean="0">
                <a:solidFill>
                  <a:srgbClr val="00B0F0"/>
                </a:solidFill>
              </a:rPr>
            </a:br>
            <a:r>
              <a:rPr lang="en-US" sz="2400" dirty="0">
                <a:solidFill>
                  <a:schemeClr val="accent1">
                    <a:lumMod val="75000"/>
                  </a:schemeClr>
                </a:solidFill>
              </a:rPr>
              <a:t/>
            </a:r>
            <a:br>
              <a:rPr lang="en-US" sz="2400" dirty="0">
                <a:solidFill>
                  <a:schemeClr val="accent1">
                    <a:lumMod val="75000"/>
                  </a:schemeClr>
                </a:solidFill>
              </a:rPr>
            </a:br>
            <a:r>
              <a:rPr lang="en-US" sz="2400" dirty="0" smtClean="0">
                <a:solidFill>
                  <a:srgbClr val="545454"/>
                </a:solidFill>
                <a:latin typeface="arial"/>
              </a:rPr>
              <a:t>)</a:t>
            </a:r>
            <a:endParaRPr lang="he-IL" sz="2400" dirty="0"/>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310" y="2157968"/>
            <a:ext cx="8097380" cy="3410426"/>
          </a:xfrm>
        </p:spPr>
      </p:pic>
    </p:spTree>
    <p:extLst>
      <p:ext uri="{BB962C8B-B14F-4D97-AF65-F5344CB8AC3E}">
        <p14:creationId xmlns:p14="http://schemas.microsoft.com/office/powerpoint/2010/main" val="54019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404664"/>
            <a:ext cx="8229600" cy="1143000"/>
          </a:xfrm>
        </p:spPr>
        <p:txBody>
          <a:bodyPr/>
          <a:lstStyle/>
          <a:p>
            <a:pPr algn="ctr"/>
            <a:r>
              <a:rPr lang="he-IL" b="1" dirty="0" smtClean="0">
                <a:solidFill>
                  <a:schemeClr val="accent2"/>
                </a:solidFill>
              </a:rPr>
              <a:t>הפרימה בין הסמכות לאחריות</a:t>
            </a:r>
            <a:endParaRPr lang="he-IL" b="1" dirty="0">
              <a:solidFill>
                <a:schemeClr val="accent2"/>
              </a:solidFill>
            </a:endParaRPr>
          </a:p>
        </p:txBody>
      </p:sp>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graphicFrame>
        <p:nvGraphicFramePr>
          <p:cNvPr id="12" name="דיאגרמה 11"/>
          <p:cNvGraphicFramePr/>
          <p:nvPr/>
        </p:nvGraphicFramePr>
        <p:xfrm>
          <a:off x="323528" y="1268760"/>
          <a:ext cx="828092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דיאגרמה 12"/>
          <p:cNvGraphicFramePr/>
          <p:nvPr/>
        </p:nvGraphicFramePr>
        <p:xfrm>
          <a:off x="539552" y="3717032"/>
          <a:ext cx="8208912" cy="2592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כותרת 2"/>
          <p:cNvSpPr txBox="1">
            <a:spLocks/>
          </p:cNvSpPr>
          <p:nvPr/>
        </p:nvSpPr>
        <p:spPr bwMode="auto">
          <a:xfrm rot="21093369">
            <a:off x="506860" y="294690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he-IL"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תסמונת הש"ג ההפוך</a:t>
            </a:r>
          </a:p>
        </p:txBody>
      </p:sp>
    </p:spTree>
    <p:extLst>
      <p:ext uri="{BB962C8B-B14F-4D97-AF65-F5344CB8AC3E}">
        <p14:creationId xmlns:p14="http://schemas.microsoft.com/office/powerpoint/2010/main" val="10665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7" name="מלבן 6"/>
          <p:cNvSpPr/>
          <p:nvPr/>
        </p:nvSpPr>
        <p:spPr>
          <a:xfrm>
            <a:off x="3357554" y="1643050"/>
            <a:ext cx="3071834" cy="785818"/>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הוספת שוטרים</a:t>
            </a:r>
          </a:p>
        </p:txBody>
      </p:sp>
      <p:sp>
        <p:nvSpPr>
          <p:cNvPr id="8" name="מלבן 7"/>
          <p:cNvSpPr/>
          <p:nvPr/>
        </p:nvSpPr>
        <p:spPr>
          <a:xfrm>
            <a:off x="251520" y="1643050"/>
            <a:ext cx="3106034" cy="785818"/>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he-IL" b="1" dirty="0">
                <a:solidFill>
                  <a:srgbClr val="000000"/>
                </a:solidFill>
                <a:latin typeface="Tahoma" pitchFamily="34" charset="0"/>
                <a:cs typeface="Tahoma" pitchFamily="34" charset="0"/>
              </a:rPr>
              <a:t>לא עומד בתבחינים. לא שוויוני כלפי ערים </a:t>
            </a:r>
            <a:r>
              <a:rPr lang="he-IL" sz="1600" b="1" dirty="0">
                <a:solidFill>
                  <a:srgbClr val="000000"/>
                </a:solidFill>
                <a:latin typeface="Tahoma" pitchFamily="34" charset="0"/>
                <a:cs typeface="Tahoma" pitchFamily="34" charset="0"/>
              </a:rPr>
              <a:t>אחרות</a:t>
            </a:r>
            <a:endParaRPr lang="he-IL" b="1" dirty="0">
              <a:solidFill>
                <a:srgbClr val="000000"/>
              </a:solidFill>
              <a:latin typeface="Tahoma" pitchFamily="34" charset="0"/>
              <a:cs typeface="Tahoma" pitchFamily="34" charset="0"/>
            </a:endParaRPr>
          </a:p>
        </p:txBody>
      </p:sp>
      <p:sp>
        <p:nvSpPr>
          <p:cNvPr id="9" name="מלבן 8"/>
          <p:cNvSpPr/>
          <p:nvPr/>
        </p:nvSpPr>
        <p:spPr>
          <a:xfrm>
            <a:off x="6429388" y="2564334"/>
            <a:ext cx="2335910" cy="1150418"/>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הסתובבות ברחובות ופשיעת נוער</a:t>
            </a:r>
          </a:p>
        </p:txBody>
      </p:sp>
      <p:sp>
        <p:nvSpPr>
          <p:cNvPr id="10" name="מלבן 9"/>
          <p:cNvSpPr/>
          <p:nvPr/>
        </p:nvSpPr>
        <p:spPr>
          <a:xfrm>
            <a:off x="3357554" y="3066680"/>
            <a:ext cx="3071834" cy="648072"/>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העברת תקציב לפתיחת מתנ"ס עזוב</a:t>
            </a:r>
          </a:p>
        </p:txBody>
      </p:sp>
      <p:sp>
        <p:nvSpPr>
          <p:cNvPr id="12" name="מלבן 11"/>
          <p:cNvSpPr/>
          <p:nvPr/>
        </p:nvSpPr>
        <p:spPr>
          <a:xfrm>
            <a:off x="6429388" y="3786190"/>
            <a:ext cx="2335910" cy="710960"/>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b="1" dirty="0">
                <a:solidFill>
                  <a:srgbClr val="000000"/>
                </a:solidFill>
                <a:latin typeface="Tahoma" pitchFamily="34" charset="0"/>
                <a:cs typeface="Tahoma" pitchFamily="34" charset="0"/>
              </a:rPr>
              <a:t>בתי ספר ושכונות של אתיופים בלבד</a:t>
            </a:r>
          </a:p>
        </p:txBody>
      </p:sp>
      <p:sp>
        <p:nvSpPr>
          <p:cNvPr id="14" name="מלבן 13"/>
          <p:cNvSpPr/>
          <p:nvPr/>
        </p:nvSpPr>
        <p:spPr>
          <a:xfrm>
            <a:off x="251520" y="2564334"/>
            <a:ext cx="3106034" cy="1150418"/>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he-IL" sz="2000" b="1" dirty="0">
                <a:solidFill>
                  <a:srgbClr val="000000"/>
                </a:solidFill>
                <a:latin typeface="Tahoma" pitchFamily="34" charset="0"/>
                <a:cs typeface="Tahoma" pitchFamily="34" charset="0"/>
              </a:rPr>
              <a:t>לא שוויוני כלפי ערים אחרות</a:t>
            </a:r>
          </a:p>
        </p:txBody>
      </p:sp>
      <p:sp>
        <p:nvSpPr>
          <p:cNvPr id="15" name="מלבן 14"/>
          <p:cNvSpPr/>
          <p:nvPr/>
        </p:nvSpPr>
        <p:spPr>
          <a:xfrm>
            <a:off x="179512" y="116632"/>
            <a:ext cx="8496944" cy="661720"/>
          </a:xfrm>
          <a:prstGeom prst="rect">
            <a:avLst/>
          </a:prstGeom>
        </p:spPr>
        <p:txBody>
          <a:bodyPr wrap="square">
            <a:spAutoFit/>
          </a:bodyPr>
          <a:lstStyle/>
          <a:p>
            <a:pPr algn="ctr" fontAlgn="base">
              <a:spcBef>
                <a:spcPct val="0"/>
              </a:spcBef>
              <a:spcAft>
                <a:spcPct val="0"/>
              </a:spcAft>
            </a:pPr>
            <a:r>
              <a:rPr lang="he-IL" sz="3700" b="1" dirty="0">
                <a:solidFill>
                  <a:srgbClr val="000000"/>
                </a:solidFill>
                <a:effectLst>
                  <a:outerShdw blurRad="31750" dist="25400" dir="5400000" algn="tl" rotWithShape="0">
                    <a:srgbClr val="000000">
                      <a:alpha val="25000"/>
                    </a:srgbClr>
                  </a:outerShdw>
                </a:effectLst>
              </a:rPr>
              <a:t>"בהתאם לתבחינים! בדרך </a:t>
            </a:r>
            <a:r>
              <a:rPr lang="he-IL" sz="3700" b="1" dirty="0" err="1">
                <a:solidFill>
                  <a:srgbClr val="000000"/>
                </a:solidFill>
                <a:effectLst>
                  <a:outerShdw blurRad="31750" dist="25400" dir="5400000" algn="tl" rotWithShape="0">
                    <a:srgbClr val="000000">
                      <a:alpha val="25000"/>
                    </a:srgbClr>
                  </a:outerShdw>
                </a:effectLst>
              </a:rPr>
              <a:t>לקריסה</a:t>
            </a:r>
            <a:r>
              <a:rPr lang="he-IL" sz="3700" b="1" dirty="0">
                <a:solidFill>
                  <a:srgbClr val="000000"/>
                </a:solidFill>
                <a:effectLst>
                  <a:outerShdw blurRad="31750" dist="25400" dir="5400000" algn="tl" rotWithShape="0">
                    <a:srgbClr val="000000">
                      <a:alpha val="25000"/>
                    </a:srgbClr>
                  </a:outerShdw>
                </a:effectLst>
              </a:rPr>
              <a:t>?"</a:t>
            </a:r>
          </a:p>
        </p:txBody>
      </p:sp>
      <p:sp>
        <p:nvSpPr>
          <p:cNvPr id="17" name="מלבן 16"/>
          <p:cNvSpPr/>
          <p:nvPr/>
        </p:nvSpPr>
        <p:spPr>
          <a:xfrm>
            <a:off x="251520" y="3789610"/>
            <a:ext cx="3106034" cy="710960"/>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he-IL" sz="2000" b="1" dirty="0">
                <a:solidFill>
                  <a:srgbClr val="000000"/>
                </a:solidFill>
                <a:latin typeface="Tahoma" pitchFamily="34" charset="0"/>
                <a:cs typeface="Tahoma" pitchFamily="34" charset="0"/>
              </a:rPr>
              <a:t>לא שוויוני לאתיופים</a:t>
            </a:r>
          </a:p>
        </p:txBody>
      </p:sp>
      <p:sp>
        <p:nvSpPr>
          <p:cNvPr id="20" name="מלבן מעוגל 19"/>
          <p:cNvSpPr/>
          <p:nvPr/>
        </p:nvSpPr>
        <p:spPr>
          <a:xfrm>
            <a:off x="214282" y="5786454"/>
            <a:ext cx="8572560" cy="78581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fontAlgn="base">
              <a:spcBef>
                <a:spcPct val="0"/>
              </a:spcBef>
              <a:spcAft>
                <a:spcPct val="0"/>
              </a:spcAft>
            </a:pPr>
            <a:r>
              <a:rPr lang="he-IL" sz="3600" b="1" dirty="0">
                <a:solidFill>
                  <a:srgbClr val="333399"/>
                </a:solidFill>
              </a:rPr>
              <a:t>לעני ולעשיר זכות שווה לישון תחת הגשר</a:t>
            </a:r>
          </a:p>
        </p:txBody>
      </p:sp>
      <p:sp>
        <p:nvSpPr>
          <p:cNvPr id="24" name="מלבן 23"/>
          <p:cNvSpPr/>
          <p:nvPr/>
        </p:nvSpPr>
        <p:spPr>
          <a:xfrm>
            <a:off x="6429388" y="1643050"/>
            <a:ext cx="2357454" cy="785818"/>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פשיעת מהגרי עבודה בערד</a:t>
            </a:r>
          </a:p>
        </p:txBody>
      </p:sp>
      <p:sp>
        <p:nvSpPr>
          <p:cNvPr id="25" name="מלבן 24"/>
          <p:cNvSpPr/>
          <p:nvPr/>
        </p:nvSpPr>
        <p:spPr>
          <a:xfrm>
            <a:off x="3357554" y="2564334"/>
            <a:ext cx="3071834" cy="507476"/>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יום לימודים ארוך</a:t>
            </a:r>
          </a:p>
        </p:txBody>
      </p:sp>
      <p:sp>
        <p:nvSpPr>
          <p:cNvPr id="26" name="מלבן 25"/>
          <p:cNvSpPr/>
          <p:nvPr/>
        </p:nvSpPr>
        <p:spPr>
          <a:xfrm>
            <a:off x="3357554" y="3786190"/>
            <a:ext cx="3071834" cy="714380"/>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מכסות על תלמידים אתיופים בכיתה</a:t>
            </a:r>
          </a:p>
        </p:txBody>
      </p:sp>
      <p:sp>
        <p:nvSpPr>
          <p:cNvPr id="28" name="מלבן 27"/>
          <p:cNvSpPr/>
          <p:nvPr/>
        </p:nvSpPr>
        <p:spPr>
          <a:xfrm>
            <a:off x="3357554" y="4643446"/>
            <a:ext cx="3050290" cy="936104"/>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הטבות בהעסקה בשירות המדינה ליוצאי שירות צבאי/לאומי</a:t>
            </a:r>
          </a:p>
        </p:txBody>
      </p:sp>
      <p:sp>
        <p:nvSpPr>
          <p:cNvPr id="29" name="מלבן 28"/>
          <p:cNvSpPr/>
          <p:nvPr/>
        </p:nvSpPr>
        <p:spPr>
          <a:xfrm>
            <a:off x="6429388" y="4643446"/>
            <a:ext cx="2335910" cy="936104"/>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עידוד גיוס לצה"ל</a:t>
            </a:r>
          </a:p>
        </p:txBody>
      </p:sp>
      <p:sp>
        <p:nvSpPr>
          <p:cNvPr id="30" name="מלבן 29"/>
          <p:cNvSpPr/>
          <p:nvPr/>
        </p:nvSpPr>
        <p:spPr>
          <a:xfrm>
            <a:off x="251520" y="4643446"/>
            <a:ext cx="3106034" cy="928694"/>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he-IL" sz="2000" b="1" dirty="0">
                <a:solidFill>
                  <a:srgbClr val="000000"/>
                </a:solidFill>
                <a:latin typeface="Tahoma" pitchFamily="34" charset="0"/>
                <a:cs typeface="Tahoma" pitchFamily="34" charset="0"/>
              </a:rPr>
              <a:t>לא שוויוני כלפי מי שלא שירתו מטעמים מוצדקים</a:t>
            </a:r>
          </a:p>
        </p:txBody>
      </p:sp>
      <p:sp>
        <p:nvSpPr>
          <p:cNvPr id="18" name="מלבן 17"/>
          <p:cNvSpPr/>
          <p:nvPr/>
        </p:nvSpPr>
        <p:spPr>
          <a:xfrm>
            <a:off x="6429388" y="1071546"/>
            <a:ext cx="2357454" cy="500066"/>
          </a:xfrm>
          <a:prstGeom prst="rect">
            <a:avLst/>
          </a:prstGeom>
          <a:solidFill>
            <a:schemeClr val="bg1">
              <a:lumMod val="9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בעיה</a:t>
            </a:r>
          </a:p>
        </p:txBody>
      </p:sp>
      <p:sp>
        <p:nvSpPr>
          <p:cNvPr id="19" name="מלבן 18"/>
          <p:cNvSpPr/>
          <p:nvPr/>
        </p:nvSpPr>
        <p:spPr>
          <a:xfrm>
            <a:off x="3357554" y="1071546"/>
            <a:ext cx="3071834" cy="500066"/>
          </a:xfrm>
          <a:prstGeom prst="rect">
            <a:avLst/>
          </a:prstGeom>
          <a:solidFill>
            <a:schemeClr val="bg1">
              <a:lumMod val="7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b="1" dirty="0">
                <a:solidFill>
                  <a:srgbClr val="000000"/>
                </a:solidFill>
                <a:latin typeface="Tahoma" pitchFamily="34" charset="0"/>
                <a:cs typeface="Tahoma" pitchFamily="34" charset="0"/>
              </a:rPr>
              <a:t>פתרון במדיניות</a:t>
            </a:r>
          </a:p>
        </p:txBody>
      </p:sp>
      <p:sp>
        <p:nvSpPr>
          <p:cNvPr id="21" name="מלבן 20"/>
          <p:cNvSpPr/>
          <p:nvPr/>
        </p:nvSpPr>
        <p:spPr>
          <a:xfrm>
            <a:off x="251520" y="1071546"/>
            <a:ext cx="3140234" cy="500066"/>
          </a:xfrm>
          <a:prstGeom prst="rect">
            <a:avLst/>
          </a:prstGeom>
          <a:solidFill>
            <a:schemeClr val="bg1">
              <a:lumMod val="65000"/>
            </a:schemeClr>
          </a:solidFill>
          <a:ln w="3175">
            <a:solidFill>
              <a:schemeClr val="tx1"/>
            </a:solidFill>
          </a:ln>
          <a:effectLst>
            <a:outerShdw blurRad="50800" dist="38100" dir="8100000" algn="tr" rotWithShape="0">
              <a:prstClr val="black">
                <a:alpha val="40000"/>
              </a:prstClr>
            </a:out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lvl="1" algn="ctr" fontAlgn="base">
              <a:spcBef>
                <a:spcPct val="0"/>
              </a:spcBef>
              <a:spcAft>
                <a:spcPct val="0"/>
              </a:spcAft>
              <a:defRPr/>
            </a:pPr>
            <a:r>
              <a:rPr lang="he-IL" sz="2000" b="1" dirty="0">
                <a:solidFill>
                  <a:srgbClr val="000000"/>
                </a:solidFill>
                <a:latin typeface="Tahoma" pitchFamily="34" charset="0"/>
                <a:cs typeface="Tahoma" pitchFamily="34" charset="0"/>
              </a:rPr>
              <a:t>תשובה משפטית</a:t>
            </a:r>
          </a:p>
        </p:txBody>
      </p:sp>
    </p:spTree>
    <p:extLst>
      <p:ext uri="{BB962C8B-B14F-4D97-AF65-F5344CB8AC3E}">
        <p14:creationId xmlns:p14="http://schemas.microsoft.com/office/powerpoint/2010/main" val="37437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par>
                          <p:cTn id="55" fill="hold">
                            <p:stCondLst>
                              <p:cond delay="2000"/>
                            </p:stCondLst>
                            <p:childTnLst>
                              <p:par>
                                <p:cTn id="56" presetID="22" presetClass="entr" presetSubtype="2"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p:cNvSpPr/>
          <p:nvPr/>
        </p:nvSpPr>
        <p:spPr>
          <a:xfrm>
            <a:off x="251520" y="188640"/>
            <a:ext cx="8496944" cy="1231106"/>
          </a:xfrm>
          <a:prstGeom prst="rect">
            <a:avLst/>
          </a:prstGeom>
        </p:spPr>
        <p:txBody>
          <a:bodyPr wrap="square">
            <a:spAutoFit/>
          </a:bodyPr>
          <a:lstStyle/>
          <a:p>
            <a:pPr algn="ctr" fontAlgn="base">
              <a:spcBef>
                <a:spcPct val="0"/>
              </a:spcBef>
              <a:spcAft>
                <a:spcPct val="0"/>
              </a:spcAft>
            </a:pPr>
            <a:r>
              <a:rPr lang="he-IL" sz="3700" b="1" dirty="0" err="1">
                <a:solidFill>
                  <a:srgbClr val="000000"/>
                </a:solidFill>
                <a:effectLst>
                  <a:outerShdw blurRad="31750" dist="25400" dir="5400000" algn="tl" rotWithShape="0">
                    <a:srgbClr val="000000">
                      <a:alpha val="25000"/>
                    </a:srgbClr>
                  </a:outerShdw>
                </a:effectLst>
              </a:rPr>
              <a:t>לולינות</a:t>
            </a:r>
            <a:r>
              <a:rPr lang="he-IL" sz="3700" b="1" dirty="0">
                <a:solidFill>
                  <a:srgbClr val="000000"/>
                </a:solidFill>
                <a:effectLst>
                  <a:outerShdw blurRad="31750" dist="25400" dir="5400000" algn="tl" rotWithShape="0">
                    <a:srgbClr val="000000">
                      <a:alpha val="25000"/>
                    </a:srgbClr>
                  </a:outerShdw>
                </a:effectLst>
              </a:rPr>
              <a:t> לה נדרשת ממשלה שרוצה לתקצב מתנ"ס בקריית שמונה</a:t>
            </a:r>
          </a:p>
        </p:txBody>
      </p:sp>
      <p:graphicFrame>
        <p:nvGraphicFramePr>
          <p:cNvPr id="27" name="דיאגרמה 26"/>
          <p:cNvGraphicFramePr/>
          <p:nvPr/>
        </p:nvGraphicFramePr>
        <p:xfrm>
          <a:off x="323528" y="1556792"/>
          <a:ext cx="85689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2455350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חומש 21"/>
          <p:cNvSpPr/>
          <p:nvPr/>
        </p:nvSpPr>
        <p:spPr>
          <a:xfrm rot="10800000">
            <a:off x="285721" y="642918"/>
            <a:ext cx="1000132" cy="6143668"/>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fontAlgn="base">
              <a:spcBef>
                <a:spcPct val="0"/>
              </a:spcBef>
              <a:spcAft>
                <a:spcPct val="0"/>
              </a:spcAft>
            </a:pPr>
            <a:endParaRPr lang="he-IL" sz="1400" b="1" dirty="0">
              <a:solidFill>
                <a:srgbClr val="FFFFFF"/>
              </a:solidFill>
            </a:endParaRPr>
          </a:p>
        </p:txBody>
      </p:sp>
      <p:sp>
        <p:nvSpPr>
          <p:cNvPr id="3" name="כותרת 2"/>
          <p:cNvSpPr>
            <a:spLocks noGrp="1"/>
          </p:cNvSpPr>
          <p:nvPr>
            <p:ph type="title"/>
          </p:nvPr>
        </p:nvSpPr>
        <p:spPr>
          <a:xfrm>
            <a:off x="0" y="-142900"/>
            <a:ext cx="9144000" cy="1143000"/>
          </a:xfrm>
        </p:spPr>
        <p:txBody>
          <a:bodyPr>
            <a:normAutofit/>
          </a:bodyPr>
          <a:lstStyle/>
          <a:p>
            <a:pPr algn="ctr"/>
            <a:r>
              <a:rPr lang="he-IL" sz="3200" b="1" dirty="0" smtClean="0">
                <a:solidFill>
                  <a:schemeClr val="accent2"/>
                </a:solidFill>
              </a:rPr>
              <a:t>הצעות החלטה לממשלה – חוות דעת משפטית</a:t>
            </a:r>
            <a:endParaRPr lang="he-IL" sz="3200" b="1" dirty="0">
              <a:solidFill>
                <a:schemeClr val="accent2"/>
              </a:solidFill>
            </a:endParaRPr>
          </a:p>
        </p:txBody>
      </p:sp>
      <p:sp>
        <p:nvSpPr>
          <p:cNvPr id="13" name="מלבן מעוגל 12"/>
          <p:cNvSpPr/>
          <p:nvPr/>
        </p:nvSpPr>
        <p:spPr>
          <a:xfrm>
            <a:off x="857224" y="2428868"/>
            <a:ext cx="4071966" cy="10001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הצעת החלטה לממשלה מלווה בחוות דעת משפטית בכתב של היועץ המשפטי המשרדי</a:t>
            </a:r>
          </a:p>
        </p:txBody>
      </p:sp>
      <p:sp>
        <p:nvSpPr>
          <p:cNvPr id="14" name="מלבן מעוגל 13"/>
          <p:cNvSpPr/>
          <p:nvPr/>
        </p:nvSpPr>
        <p:spPr>
          <a:xfrm>
            <a:off x="857224" y="3566176"/>
            <a:ext cx="4071966" cy="107727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אחרי פרסום סדר יום ממשלה: ישיבת משנים ליועץ המשפטי לממשלה במשרד המשפטים</a:t>
            </a:r>
          </a:p>
        </p:txBody>
      </p:sp>
      <p:sp>
        <p:nvSpPr>
          <p:cNvPr id="15" name="מלבן מעוגל 14"/>
          <p:cNvSpPr/>
          <p:nvPr/>
        </p:nvSpPr>
        <p:spPr>
          <a:xfrm>
            <a:off x="857224" y="4786322"/>
            <a:ext cx="4071966" cy="71438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היועץ משפטי לממשלה מעביר הערות להצעות ההחלטה בכתב</a:t>
            </a:r>
          </a:p>
        </p:txBody>
      </p:sp>
      <p:sp>
        <p:nvSpPr>
          <p:cNvPr id="23" name="מלבן מעוגל 22"/>
          <p:cNvSpPr/>
          <p:nvPr/>
        </p:nvSpPr>
        <p:spPr>
          <a:xfrm>
            <a:off x="857224" y="1000108"/>
            <a:ext cx="4071966" cy="1285884"/>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יועץ משפטי משרדי "סומך ידיו" על הצעת ההחלטה לממשלה, תוך קבלת עמדת היועצים המשפטיים של כל המשרדים הרלוונטיים</a:t>
            </a:r>
          </a:p>
        </p:txBody>
      </p:sp>
      <p:sp>
        <p:nvSpPr>
          <p:cNvPr id="16" name="TextBox 15"/>
          <p:cNvSpPr txBox="1"/>
          <p:nvPr/>
        </p:nvSpPr>
        <p:spPr>
          <a:xfrm>
            <a:off x="142844" y="3457518"/>
            <a:ext cx="785818" cy="400110"/>
          </a:xfrm>
          <a:prstGeom prst="rect">
            <a:avLst/>
          </a:prstGeom>
          <a:noFill/>
        </p:spPr>
        <p:txBody>
          <a:bodyPr wrap="square" rtlCol="1">
            <a:spAutoFit/>
          </a:bodyPr>
          <a:lstStyle/>
          <a:p>
            <a:pPr fontAlgn="base">
              <a:spcBef>
                <a:spcPct val="0"/>
              </a:spcBef>
              <a:spcAft>
                <a:spcPct val="0"/>
              </a:spcAft>
            </a:pPr>
            <a:r>
              <a:rPr lang="he-IL" sz="2000" b="1" dirty="0">
                <a:solidFill>
                  <a:srgbClr val="FFFFFF"/>
                </a:solidFill>
              </a:rPr>
              <a:t>היום</a:t>
            </a:r>
          </a:p>
        </p:txBody>
      </p:sp>
      <p:sp>
        <p:nvSpPr>
          <p:cNvPr id="17" name="מלבן 1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21" name="מחומש 20"/>
          <p:cNvSpPr/>
          <p:nvPr/>
        </p:nvSpPr>
        <p:spPr>
          <a:xfrm>
            <a:off x="7858148" y="785794"/>
            <a:ext cx="1000132" cy="6000792"/>
          </a:xfrm>
          <a:prstGeom prst="homePlate">
            <a:avLst>
              <a:gd name="adj" fmla="val 5163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fontAlgn="base">
              <a:spcBef>
                <a:spcPct val="0"/>
              </a:spcBef>
              <a:spcAft>
                <a:spcPct val="0"/>
              </a:spcAft>
            </a:pPr>
            <a:r>
              <a:rPr lang="he-IL" sz="2000" b="1" dirty="0">
                <a:solidFill>
                  <a:srgbClr val="FFFFFF"/>
                </a:solidFill>
              </a:rPr>
              <a:t>פעם</a:t>
            </a:r>
          </a:p>
        </p:txBody>
      </p:sp>
      <p:sp>
        <p:nvSpPr>
          <p:cNvPr id="12" name="מלבן מעוגל 11"/>
          <p:cNvSpPr/>
          <p:nvPr/>
        </p:nvSpPr>
        <p:spPr>
          <a:xfrm>
            <a:off x="857224" y="5643578"/>
            <a:ext cx="4071966" cy="100013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fontAlgn="base">
              <a:spcBef>
                <a:spcPct val="0"/>
              </a:spcBef>
              <a:spcAft>
                <a:spcPct val="0"/>
              </a:spcAft>
              <a:buFont typeface="Arial" pitchFamily="34" charset="0"/>
              <a:buChar char="•"/>
            </a:pPr>
            <a:r>
              <a:rPr lang="he-IL" sz="2400" b="1" dirty="0">
                <a:solidFill>
                  <a:srgbClr val="BBE0E3">
                    <a:lumMod val="50000"/>
                  </a:srgbClr>
                </a:solidFill>
              </a:rPr>
              <a:t> </a:t>
            </a:r>
          </a:p>
          <a:p>
            <a:pPr algn="ctr" fontAlgn="base">
              <a:spcBef>
                <a:spcPct val="0"/>
              </a:spcBef>
              <a:spcAft>
                <a:spcPct val="0"/>
              </a:spcAft>
            </a:pPr>
            <a:r>
              <a:rPr lang="he-IL" sz="2200" b="1" dirty="0">
                <a:solidFill>
                  <a:srgbClr val="000000"/>
                </a:solidFill>
              </a:rPr>
              <a:t>היועץ המשפטי לממשלה נוכח בישיבת הממשלה לפי הצורך ובהתאם להחלטתו</a:t>
            </a:r>
          </a:p>
          <a:p>
            <a:pPr algn="ctr" fontAlgn="base">
              <a:spcBef>
                <a:spcPct val="0"/>
              </a:spcBef>
              <a:spcAft>
                <a:spcPct val="0"/>
              </a:spcAft>
            </a:pPr>
            <a:endParaRPr lang="he-IL" sz="2400" b="1" dirty="0">
              <a:solidFill>
                <a:srgbClr val="000000"/>
              </a:solidFill>
            </a:endParaRPr>
          </a:p>
        </p:txBody>
      </p:sp>
      <p:sp>
        <p:nvSpPr>
          <p:cNvPr id="11" name="מלבן מעוגל 10"/>
          <p:cNvSpPr/>
          <p:nvPr/>
        </p:nvSpPr>
        <p:spPr>
          <a:xfrm>
            <a:off x="5143504" y="4357694"/>
            <a:ext cx="3143272" cy="142876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יועץ משפטי לממשלה נוכח בישיבת הממשלה ומעיר הערות משפטיות</a:t>
            </a:r>
          </a:p>
        </p:txBody>
      </p:sp>
      <p:sp>
        <p:nvSpPr>
          <p:cNvPr id="8" name="מלבן מעוגל 7"/>
          <p:cNvSpPr/>
          <p:nvPr/>
        </p:nvSpPr>
        <p:spPr>
          <a:xfrm>
            <a:off x="5143504" y="1928802"/>
            <a:ext cx="3143272" cy="1214446"/>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base">
              <a:spcBef>
                <a:spcPct val="0"/>
              </a:spcBef>
              <a:spcAft>
                <a:spcPct val="0"/>
              </a:spcAft>
            </a:pPr>
            <a:r>
              <a:rPr lang="he-IL" sz="2200" b="1" dirty="0">
                <a:solidFill>
                  <a:srgbClr val="000000"/>
                </a:solidFill>
              </a:rPr>
              <a:t>יועץ משפטי משרדי "סומך ידיו" על הצעת ההחלטה לממשלה</a:t>
            </a:r>
          </a:p>
        </p:txBody>
      </p:sp>
    </p:spTree>
    <p:extLst>
      <p:ext uri="{BB962C8B-B14F-4D97-AF65-F5344CB8AC3E}">
        <p14:creationId xmlns:p14="http://schemas.microsoft.com/office/powerpoint/2010/main" val="215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3" grpId="0" animBg="1"/>
      <p:bldP spid="12" grpId="0" animBg="1"/>
      <p:bldP spid="1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481328"/>
            <a:ext cx="8229600" cy="4948068"/>
          </a:xfrm>
        </p:spPr>
        <p:txBody>
          <a:bodyPr>
            <a:normAutofit/>
          </a:bodyPr>
          <a:lstStyle/>
          <a:p>
            <a:pPr algn="r" rtl="1">
              <a:buFont typeface="Wingdings" pitchFamily="2" charset="2"/>
              <a:buChar char="§"/>
            </a:pPr>
            <a:endParaRPr lang="he-IL"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endParaRPr>
          </a:p>
          <a:p>
            <a:pPr algn="r" rtl="1">
              <a:buFont typeface="Wingdings" pitchFamily="2" charset="2"/>
              <a:buChar char="§"/>
            </a:pPr>
            <a:r>
              <a:rPr lang="he-IL" sz="2400" dirty="0" smtClean="0">
                <a:solidFill>
                  <a:srgbClr val="002060"/>
                </a:solidFill>
                <a:cs typeface="+mj-cs"/>
              </a:rPr>
              <a:t>ראש הממשלה בביקור בשפרעם מופיע בפני תלמידים, באולם ספורט ללא מזגן, ומבקש שישימו מזגן בבית הספר  </a:t>
            </a:r>
          </a:p>
          <a:p>
            <a:pPr algn="r" rtl="1">
              <a:buNone/>
            </a:pPr>
            <a:endParaRPr lang="he-IL" sz="2400" dirty="0" smtClean="0">
              <a:solidFill>
                <a:srgbClr val="002060"/>
              </a:solidFill>
              <a:cs typeface="+mj-cs"/>
            </a:endParaRPr>
          </a:p>
          <a:p>
            <a:pPr algn="r" rtl="1">
              <a:buFont typeface="Wingdings" pitchFamily="2" charset="2"/>
              <a:buChar char="§"/>
            </a:pPr>
            <a:r>
              <a:rPr lang="he-IL" sz="2400" dirty="0" smtClean="0">
                <a:solidFill>
                  <a:srgbClr val="002060"/>
                </a:solidFill>
                <a:cs typeface="+mj-cs"/>
              </a:rPr>
              <a:t>הממשלה מעוניינת להעביר 2 מיליון ש"ח למוזיאון הרצל בירושלים, לרגל יום ירושלים, במקביל למימון של הקרן לירושלים בסכום של 12 מיליון ש"ח</a:t>
            </a:r>
          </a:p>
          <a:p>
            <a:pPr algn="r" rtl="1">
              <a:buNone/>
            </a:pPr>
            <a:endParaRPr lang="he-IL" sz="2400" dirty="0" smtClean="0">
              <a:solidFill>
                <a:srgbClr val="002060"/>
              </a:solidFill>
              <a:cs typeface="+mj-cs"/>
            </a:endParaRPr>
          </a:p>
          <a:p>
            <a:pPr algn="r" rtl="1">
              <a:buFont typeface="Wingdings" pitchFamily="2" charset="2"/>
              <a:buChar char="§"/>
            </a:pPr>
            <a:r>
              <a:rPr lang="he-IL" sz="2400" dirty="0" smtClean="0">
                <a:solidFill>
                  <a:srgbClr val="002060"/>
                </a:solidFill>
                <a:cs typeface="+mj-cs"/>
              </a:rPr>
              <a:t>קיבוץ דגניה מעוניין לחלק לחברי הממשלה ספר בשווי 128 ש"ח על 100 שנה לדגניה בישיבת ממשלה חגיגית בקיבוץ</a:t>
            </a:r>
          </a:p>
        </p:txBody>
      </p:sp>
      <p:sp>
        <p:nvSpPr>
          <p:cNvPr id="3" name="כותרת 2"/>
          <p:cNvSpPr>
            <a:spLocks noGrp="1"/>
          </p:cNvSpPr>
          <p:nvPr>
            <p:ph type="title"/>
          </p:nvPr>
        </p:nvSpPr>
        <p:spPr/>
        <p:txBody>
          <a:bodyPr>
            <a:normAutofit/>
          </a:bodyPr>
          <a:lstStyle/>
          <a:p>
            <a:r>
              <a:rPr lang="he-IL" sz="3600" b="1" dirty="0" smtClean="0">
                <a:solidFill>
                  <a:schemeClr val="accent2"/>
                </a:solidFill>
              </a:rPr>
              <a:t>"במקום בו נחטבים שבבים - ניתזים עצים"</a:t>
            </a:r>
          </a:p>
        </p:txBody>
      </p:sp>
    </p:spTree>
    <p:extLst>
      <p:ext uri="{BB962C8B-B14F-4D97-AF65-F5344CB8AC3E}">
        <p14:creationId xmlns:p14="http://schemas.microsoft.com/office/powerpoint/2010/main" val="16682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1"/>
            <a:ext cx="8801095" cy="24288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b="29152"/>
          <a:stretch>
            <a:fillRect/>
          </a:stretch>
        </p:blipFill>
        <p:spPr bwMode="auto">
          <a:xfrm>
            <a:off x="357190" y="-3467"/>
            <a:ext cx="8501090" cy="6361425"/>
          </a:xfrm>
          <a:prstGeom prst="rect">
            <a:avLst/>
          </a:prstGeom>
          <a:noFill/>
          <a:ln w="9525">
            <a:noFill/>
            <a:miter lim="800000"/>
            <a:headEnd/>
            <a:tailEnd/>
          </a:ln>
          <a:effectLst/>
        </p:spPr>
      </p:pic>
      <p:sp>
        <p:nvSpPr>
          <p:cNvPr id="7" name="מלבן 6"/>
          <p:cNvSpPr/>
          <p:nvPr/>
        </p:nvSpPr>
        <p:spPr>
          <a:xfrm>
            <a:off x="500034" y="1428736"/>
            <a:ext cx="3071834" cy="28575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7"/>
          <p:cNvSpPr/>
          <p:nvPr/>
        </p:nvSpPr>
        <p:spPr>
          <a:xfrm>
            <a:off x="6500826" y="1785926"/>
            <a:ext cx="2286016" cy="28575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9" name="מלבן 8"/>
          <p:cNvSpPr/>
          <p:nvPr/>
        </p:nvSpPr>
        <p:spPr>
          <a:xfrm>
            <a:off x="428596" y="1071546"/>
            <a:ext cx="5715040" cy="28575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0" name="מלבן 9"/>
          <p:cNvSpPr/>
          <p:nvPr/>
        </p:nvSpPr>
        <p:spPr>
          <a:xfrm>
            <a:off x="4786314" y="1500174"/>
            <a:ext cx="4000528" cy="21431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1" name="מלבן 10"/>
          <p:cNvSpPr/>
          <p:nvPr/>
        </p:nvSpPr>
        <p:spPr>
          <a:xfrm>
            <a:off x="214282" y="5214950"/>
            <a:ext cx="8572560" cy="92869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Tree>
    <p:extLst>
      <p:ext uri="{BB962C8B-B14F-4D97-AF65-F5344CB8AC3E}">
        <p14:creationId xmlns:p14="http://schemas.microsoft.com/office/powerpoint/2010/main" val="11160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69652"/>
          <a:stretch>
            <a:fillRect/>
          </a:stretch>
        </p:blipFill>
        <p:spPr bwMode="auto">
          <a:xfrm>
            <a:off x="285720" y="1071570"/>
            <a:ext cx="8501090" cy="4500570"/>
          </a:xfrm>
          <a:prstGeom prst="rect">
            <a:avLst/>
          </a:prstGeom>
          <a:noFill/>
          <a:ln w="9525">
            <a:noFill/>
            <a:miter lim="800000"/>
            <a:headEnd/>
            <a:tailEnd/>
          </a:ln>
          <a:effectLst/>
        </p:spPr>
      </p:pic>
      <p:sp>
        <p:nvSpPr>
          <p:cNvPr id="7" name="מלבן 6"/>
          <p:cNvSpPr/>
          <p:nvPr/>
        </p:nvSpPr>
        <p:spPr>
          <a:xfrm>
            <a:off x="2786050" y="3286124"/>
            <a:ext cx="6143668" cy="57150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8" name="מלבן 7"/>
          <p:cNvSpPr/>
          <p:nvPr/>
        </p:nvSpPr>
        <p:spPr>
          <a:xfrm>
            <a:off x="357158" y="2571744"/>
            <a:ext cx="6286544" cy="571504"/>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9" name="מלבן 8"/>
          <p:cNvSpPr/>
          <p:nvPr/>
        </p:nvSpPr>
        <p:spPr>
          <a:xfrm>
            <a:off x="357158" y="1214422"/>
            <a:ext cx="6286544" cy="64294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0" name="מלבן 9"/>
          <p:cNvSpPr/>
          <p:nvPr/>
        </p:nvSpPr>
        <p:spPr>
          <a:xfrm>
            <a:off x="7072330" y="1857364"/>
            <a:ext cx="1714512" cy="64294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1" name="מלבן 10"/>
          <p:cNvSpPr/>
          <p:nvPr/>
        </p:nvSpPr>
        <p:spPr>
          <a:xfrm>
            <a:off x="214282" y="4214818"/>
            <a:ext cx="3857620" cy="64294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
        <p:nvSpPr>
          <p:cNvPr id="13" name="מלבן 12"/>
          <p:cNvSpPr/>
          <p:nvPr/>
        </p:nvSpPr>
        <p:spPr>
          <a:xfrm>
            <a:off x="1357290" y="4857760"/>
            <a:ext cx="5572132" cy="50006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sz="1400" b="1">
              <a:solidFill>
                <a:srgbClr val="FFFFFF"/>
              </a:solidFill>
            </a:endParaRPr>
          </a:p>
        </p:txBody>
      </p:sp>
    </p:spTree>
    <p:extLst>
      <p:ext uri="{BB962C8B-B14F-4D97-AF65-F5344CB8AC3E}">
        <p14:creationId xmlns:p14="http://schemas.microsoft.com/office/powerpoint/2010/main" val="17617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u="sng" dirty="0" smtClean="0"/>
              <a:t>הרשות המבצעת -ישראל </a:t>
            </a:r>
            <a:r>
              <a:rPr lang="he-IL" b="1" u="sng" dirty="0" smtClean="0"/>
              <a:t>2017</a:t>
            </a:r>
            <a:endParaRPr lang="he-IL" b="1" u="sng" dirty="0"/>
          </a:p>
        </p:txBody>
      </p:sp>
      <p:sp>
        <p:nvSpPr>
          <p:cNvPr id="3" name="מציין מיקום תוכן 2"/>
          <p:cNvSpPr>
            <a:spLocks noGrp="1"/>
          </p:cNvSpPr>
          <p:nvPr>
            <p:ph sz="half" idx="1"/>
          </p:nvPr>
        </p:nvSpPr>
        <p:spPr>
          <a:xfrm>
            <a:off x="4499992" y="1600200"/>
            <a:ext cx="4038600" cy="4781128"/>
          </a:xfrm>
        </p:spPr>
        <p:txBody>
          <a:bodyPr/>
          <a:lstStyle/>
          <a:p>
            <a:pPr marL="0" lvl="0" indent="0" algn="r">
              <a:buNone/>
            </a:pPr>
            <a:r>
              <a:rPr lang="he-IL" sz="6600" dirty="0">
                <a:solidFill>
                  <a:srgbClr val="000000"/>
                </a:solidFill>
              </a:rPr>
              <a:t>מיקוד בתהליכים ולא </a:t>
            </a:r>
            <a:r>
              <a:rPr lang="he-IL" sz="6600" dirty="0" smtClean="0">
                <a:solidFill>
                  <a:srgbClr val="000000"/>
                </a:solidFill>
              </a:rPr>
              <a:t>בתוצאות</a:t>
            </a:r>
            <a:endParaRPr lang="he-IL" sz="6600" dirty="0">
              <a:solidFill>
                <a:srgbClr val="000000"/>
              </a:solidFill>
            </a:endParaRPr>
          </a:p>
        </p:txBody>
      </p:sp>
      <p:sp>
        <p:nvSpPr>
          <p:cNvPr id="6" name="מציין מיקום תוכן 3"/>
          <p:cNvSpPr>
            <a:spLocks noGrp="1"/>
          </p:cNvSpPr>
          <p:nvPr>
            <p:ph sz="half" idx="2"/>
          </p:nvPr>
        </p:nvSpPr>
        <p:spPr>
          <a:xfrm>
            <a:off x="539552" y="1600200"/>
            <a:ext cx="4038600" cy="4525963"/>
          </a:xfrm>
        </p:spPr>
        <p:txBody>
          <a:bodyPr/>
          <a:lstStyle/>
          <a:p>
            <a:pPr marL="0" lvl="0" indent="0" algn="r">
              <a:buNone/>
            </a:pPr>
            <a:r>
              <a:rPr lang="he-IL" sz="6000" dirty="0">
                <a:solidFill>
                  <a:srgbClr val="000000"/>
                </a:solidFill>
              </a:rPr>
              <a:t>פרימה בין אחריות לבין סמכות </a:t>
            </a:r>
          </a:p>
          <a:p>
            <a:pPr marL="0" lvl="0" indent="0" algn="r">
              <a:buNone/>
            </a:pPr>
            <a:r>
              <a:rPr lang="he-IL" sz="3200" dirty="0">
                <a:solidFill>
                  <a:srgbClr val="000000"/>
                </a:solidFill>
              </a:rPr>
              <a:t>העברת סמכויות דה פקטו </a:t>
            </a:r>
            <a:r>
              <a:rPr lang="he-IL" sz="3200" dirty="0" smtClean="0">
                <a:solidFill>
                  <a:srgbClr val="000000"/>
                </a:solidFill>
              </a:rPr>
              <a:t>מדרג נבחר למערכת </a:t>
            </a:r>
            <a:r>
              <a:rPr lang="he-IL" sz="3200" dirty="0">
                <a:solidFill>
                  <a:srgbClr val="000000"/>
                </a:solidFill>
              </a:rPr>
              <a:t>הבירוקרטית</a:t>
            </a:r>
          </a:p>
          <a:p>
            <a:pPr marL="0" indent="0" algn="r">
              <a:buNone/>
            </a:pPr>
            <a:endParaRPr lang="he-IL" sz="6600" dirty="0"/>
          </a:p>
        </p:txBody>
      </p:sp>
      <p:sp>
        <p:nvSpPr>
          <p:cNvPr id="7" name="TextBox 6"/>
          <p:cNvSpPr txBox="1"/>
          <p:nvPr/>
        </p:nvSpPr>
        <p:spPr>
          <a:xfrm>
            <a:off x="827584" y="6126163"/>
            <a:ext cx="7711008" cy="584775"/>
          </a:xfrm>
          <a:prstGeom prst="rect">
            <a:avLst/>
          </a:prstGeom>
          <a:noFill/>
        </p:spPr>
        <p:txBody>
          <a:bodyPr wrap="square" rtlCol="0">
            <a:spAutoFit/>
          </a:bodyPr>
          <a:lstStyle/>
          <a:p>
            <a:pPr algn="ctr"/>
            <a:r>
              <a:rPr lang="he-IL" sz="3200" b="1" dirty="0">
                <a:solidFill>
                  <a:srgbClr val="000000"/>
                </a:solidFill>
              </a:rPr>
              <a:t>נוגד את האינטרס הציבורי</a:t>
            </a:r>
          </a:p>
        </p:txBody>
      </p:sp>
    </p:spTree>
    <p:extLst>
      <p:ext uri="{BB962C8B-B14F-4D97-AF65-F5344CB8AC3E}">
        <p14:creationId xmlns:p14="http://schemas.microsoft.com/office/powerpoint/2010/main" val="298843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85800"/>
            <a:ext cx="8229600" cy="1143000"/>
          </a:xfrm>
        </p:spPr>
        <p:txBody>
          <a:bodyPr/>
          <a:lstStyle/>
          <a:p>
            <a:pPr lvl="0">
              <a:defRPr/>
            </a:pPr>
            <a:r>
              <a:rPr lang="he-IL" sz="3200" b="1" dirty="0" smtClean="0">
                <a:solidFill>
                  <a:schemeClr val="accent5">
                    <a:lumMod val="50000"/>
                  </a:schemeClr>
                </a:solidFill>
              </a:rPr>
              <a:t>בעיית המשילות בממשלת ישראל – </a:t>
            </a:r>
            <a:br>
              <a:rPr lang="he-IL" sz="3200" b="1" dirty="0" smtClean="0">
                <a:solidFill>
                  <a:schemeClr val="accent5">
                    <a:lumMod val="50000"/>
                  </a:schemeClr>
                </a:solidFill>
              </a:rPr>
            </a:br>
            <a:r>
              <a:rPr lang="he-IL" sz="3200" b="1" dirty="0" smtClean="0">
                <a:solidFill>
                  <a:schemeClr val="accent5">
                    <a:lumMod val="50000"/>
                  </a:schemeClr>
                </a:solidFill>
              </a:rPr>
              <a:t>הבעיה המרכזית עליה מצביע דו"ח טרכטנברג </a:t>
            </a:r>
            <a:r>
              <a:rPr lang="he-IL" sz="3200" dirty="0" smtClean="0">
                <a:solidFill>
                  <a:srgbClr val="002060"/>
                </a:solidFill>
                <a:cs typeface="FrankRuehl" pitchFamily="2" charset="-79"/>
              </a:rPr>
              <a:t/>
            </a:r>
            <a:br>
              <a:rPr lang="he-IL" sz="3200" dirty="0" smtClean="0">
                <a:solidFill>
                  <a:srgbClr val="002060"/>
                </a:solidFill>
                <a:cs typeface="FrankRuehl" pitchFamily="2" charset="-79"/>
              </a:rPr>
            </a:br>
            <a:endParaRPr lang="he-IL" sz="3200" dirty="0"/>
          </a:p>
        </p:txBody>
      </p:sp>
      <p:sp>
        <p:nvSpPr>
          <p:cNvPr id="3" name="מציין מיקום תוכן 2"/>
          <p:cNvSpPr>
            <a:spLocks noGrp="1"/>
          </p:cNvSpPr>
          <p:nvPr>
            <p:ph idx="1"/>
          </p:nvPr>
        </p:nvSpPr>
        <p:spPr/>
        <p:txBody>
          <a:bodyPr/>
          <a:lstStyle/>
          <a:p>
            <a:pPr algn="r" rtl="1">
              <a:buNone/>
            </a:pPr>
            <a:r>
              <a:rPr lang="he-IL" sz="3600" b="1" kern="1200" dirty="0" smtClean="0">
                <a:latin typeface="Arial" pitchFamily="34" charset="0"/>
                <a:cs typeface="Arial" pitchFamily="34" charset="0"/>
              </a:rPr>
              <a:t>"חשיפת גורמי הייעוץ המשפטי לאתגרים העומדים בפני המערכת הציבורית תוך חתירה למציאת פתרונות משפטיים לבעיות סבוכות. נדרש גם כי בצד הליכי ביקורת יסודיים ושמירה עיקשת על טוהר המידות תובטח יכולת התפקוד השוטף של משרדי הממשלה, ויכולתם של פקידי ציבור להפעיל שיקול דעת, לקבל החלטות ולהניע תהליכים </a:t>
            </a:r>
            <a:r>
              <a:rPr lang="he-IL" sz="3600" b="1" kern="1200" smtClean="0">
                <a:latin typeface="Arial" pitchFamily="34" charset="0"/>
                <a:cs typeface="Arial" pitchFamily="34" charset="0"/>
              </a:rPr>
              <a:t>מורכבים."</a:t>
            </a:r>
            <a:endParaRPr lang="he-IL" sz="3600" b="1" kern="1200" dirty="0" smtClean="0">
              <a:latin typeface="Arial" pitchFamily="34" charset="0"/>
              <a:cs typeface="Arial" pitchFamily="34" charset="0"/>
            </a:endParaRPr>
          </a:p>
        </p:txBody>
      </p:sp>
    </p:spTree>
    <p:extLst>
      <p:ext uri="{BB962C8B-B14F-4D97-AF65-F5344CB8AC3E}">
        <p14:creationId xmlns:p14="http://schemas.microsoft.com/office/powerpoint/2010/main" val="1813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060848"/>
            <a:ext cx="7560840" cy="3416320"/>
          </a:xfrm>
          <a:prstGeom prst="rect">
            <a:avLst/>
          </a:prstGeom>
          <a:noFill/>
        </p:spPr>
        <p:txBody>
          <a:bodyPr wrap="square" rtlCol="1">
            <a:spAutoFit/>
          </a:bodyPr>
          <a:lstStyle/>
          <a:p>
            <a:pPr algn="just" fontAlgn="base">
              <a:spcBef>
                <a:spcPct val="0"/>
              </a:spcBef>
              <a:spcAft>
                <a:spcPct val="0"/>
              </a:spcAft>
            </a:pPr>
            <a:r>
              <a:rPr lang="he-IL" sz="3600" dirty="0">
                <a:solidFill>
                  <a:srgbClr val="002060"/>
                </a:solidFill>
                <a:cs typeface="FrankRuehl" pitchFamily="2" charset="-79"/>
              </a:rPr>
              <a:t>"...אם חושבים על רפורמות ממשלתיות מתבקשות, שיביאו תרומה ויעילות לחברה ולכלכלה שלנו, איננו יכולים שיהיו בלמים כאלו לפעולה יסודית של הממשלה. </a:t>
            </a:r>
            <a:r>
              <a:rPr lang="he-IL" sz="3600" b="1" dirty="0">
                <a:solidFill>
                  <a:srgbClr val="002060"/>
                </a:solidFill>
                <a:cs typeface="FrankRuehl" pitchFamily="2" charset="-79"/>
              </a:rPr>
              <a:t>אני אומר לכם שהבלמים הם בהיקף, בעומק ובכושר הפרעה הגדולה ביותר מאשר בכל ממשלה מערבית אחרת."</a:t>
            </a:r>
          </a:p>
        </p:txBody>
      </p:sp>
      <p:sp>
        <p:nvSpPr>
          <p:cNvPr id="5" name="TextBox 4"/>
          <p:cNvSpPr txBox="1"/>
          <p:nvPr/>
        </p:nvSpPr>
        <p:spPr>
          <a:xfrm>
            <a:off x="0" y="5733256"/>
            <a:ext cx="4392488" cy="584775"/>
          </a:xfrm>
          <a:prstGeom prst="rect">
            <a:avLst/>
          </a:prstGeom>
          <a:noFill/>
        </p:spPr>
        <p:txBody>
          <a:bodyPr wrap="square" rtlCol="1">
            <a:spAutoFit/>
          </a:bodyPr>
          <a:lstStyle/>
          <a:p>
            <a:pPr algn="just" fontAlgn="base">
              <a:spcBef>
                <a:spcPct val="0"/>
              </a:spcBef>
              <a:spcAft>
                <a:spcPct val="0"/>
              </a:spcAft>
            </a:pPr>
            <a:r>
              <a:rPr lang="he-IL" sz="3200" b="1" dirty="0">
                <a:solidFill>
                  <a:srgbClr val="000000"/>
                </a:solidFill>
                <a:cs typeface="FrankRuehl" pitchFamily="2" charset="-79"/>
              </a:rPr>
              <a:t>ראש הממשלה בנימין נתניהו</a:t>
            </a:r>
          </a:p>
        </p:txBody>
      </p:sp>
      <p:sp>
        <p:nvSpPr>
          <p:cNvPr id="6" name="כותרת 2"/>
          <p:cNvSpPr txBox="1">
            <a:spLocks/>
          </p:cNvSpPr>
          <p:nvPr/>
        </p:nvSpPr>
        <p:spPr>
          <a:xfrm>
            <a:off x="214282" y="357174"/>
            <a:ext cx="8676456"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he-IL" sz="3400" b="1" dirty="0">
                <a:solidFill>
                  <a:srgbClr val="000000"/>
                </a:solidFill>
                <a:effectLst>
                  <a:outerShdw blurRad="31750" dist="25400" dir="5400000" algn="tl" rotWithShape="0">
                    <a:srgbClr val="000000">
                      <a:alpha val="25000"/>
                    </a:srgbClr>
                  </a:outerShdw>
                </a:effectLst>
              </a:rPr>
              <a:t>אובדן האמון של הדרג הנבחר בכלים המסייעים</a:t>
            </a:r>
          </a:p>
          <a:p>
            <a:pPr algn="ctr">
              <a:spcBef>
                <a:spcPct val="0"/>
              </a:spcBef>
              <a:defRPr/>
            </a:pPr>
            <a:r>
              <a:rPr lang="he-IL" sz="2400" b="1" dirty="0">
                <a:solidFill>
                  <a:srgbClr val="000000"/>
                </a:solidFill>
                <a:effectLst>
                  <a:outerShdw blurRad="31750" dist="25400" dir="5400000" algn="tl" rotWithShape="0">
                    <a:srgbClr val="000000">
                      <a:alpha val="25000"/>
                    </a:srgbClr>
                  </a:outerShdw>
                </a:effectLst>
              </a:rPr>
              <a:t>דיון בישיבת ממשלה בנושא משק המים – 24/10/2010</a:t>
            </a: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36207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060848"/>
            <a:ext cx="7776864" cy="3970318"/>
          </a:xfrm>
          <a:prstGeom prst="rect">
            <a:avLst/>
          </a:prstGeom>
          <a:noFill/>
        </p:spPr>
        <p:txBody>
          <a:bodyPr wrap="square" rtlCol="1">
            <a:spAutoFit/>
          </a:bodyPr>
          <a:lstStyle/>
          <a:p>
            <a:pPr algn="just" fontAlgn="base">
              <a:spcBef>
                <a:spcPct val="0"/>
              </a:spcBef>
              <a:spcAft>
                <a:spcPct val="0"/>
              </a:spcAft>
            </a:pPr>
            <a:r>
              <a:rPr lang="he-IL" sz="3600" b="1" dirty="0">
                <a:solidFill>
                  <a:srgbClr val="002060"/>
                </a:solidFill>
                <a:cs typeface="FrankRuehl" pitchFamily="2" charset="-79"/>
              </a:rPr>
              <a:t>"...צמיחה היא לא רק פונקציה של הון אנושי והון תשתיתי, אלא של הון מבני – זאת הבעיה המרכזית...</a:t>
            </a:r>
          </a:p>
          <a:p>
            <a:pPr algn="just" fontAlgn="base">
              <a:spcBef>
                <a:spcPct val="0"/>
              </a:spcBef>
              <a:spcAft>
                <a:spcPct val="0"/>
              </a:spcAft>
            </a:pPr>
            <a:r>
              <a:rPr lang="he-IL" sz="3600" b="1" dirty="0">
                <a:solidFill>
                  <a:srgbClr val="002060"/>
                </a:solidFill>
                <a:cs typeface="FrankRuehl" pitchFamily="2" charset="-79"/>
              </a:rPr>
              <a:t>דה </a:t>
            </a:r>
            <a:r>
              <a:rPr lang="he-IL" sz="3600" b="1" dirty="0" err="1">
                <a:solidFill>
                  <a:srgbClr val="002060"/>
                </a:solidFill>
                <a:cs typeface="FrankRuehl" pitchFamily="2" charset="-79"/>
              </a:rPr>
              <a:t>פקטו</a:t>
            </a:r>
            <a:r>
              <a:rPr lang="he-IL" sz="3600" b="1" dirty="0">
                <a:solidFill>
                  <a:srgbClr val="002060"/>
                </a:solidFill>
                <a:cs typeface="FrankRuehl" pitchFamily="2" charset="-79"/>
              </a:rPr>
              <a:t>, הממונה על התקציבים, החשב הכללי, ויועץ המשפטי אלו תפקידים יותר חשובים מאשר ראש הממשלה, אז אנחנו נמצאים בפני שוקת שבורה."</a:t>
            </a:r>
          </a:p>
        </p:txBody>
      </p:sp>
      <p:sp>
        <p:nvSpPr>
          <p:cNvPr id="5" name="TextBox 4"/>
          <p:cNvSpPr txBox="1"/>
          <p:nvPr/>
        </p:nvSpPr>
        <p:spPr>
          <a:xfrm>
            <a:off x="395536" y="5877272"/>
            <a:ext cx="4392488" cy="584775"/>
          </a:xfrm>
          <a:prstGeom prst="rect">
            <a:avLst/>
          </a:prstGeom>
          <a:noFill/>
        </p:spPr>
        <p:txBody>
          <a:bodyPr wrap="square" rtlCol="1">
            <a:spAutoFit/>
          </a:bodyPr>
          <a:lstStyle/>
          <a:p>
            <a:pPr algn="just" fontAlgn="base">
              <a:spcBef>
                <a:spcPct val="0"/>
              </a:spcBef>
              <a:spcAft>
                <a:spcPct val="0"/>
              </a:spcAft>
            </a:pPr>
            <a:r>
              <a:rPr lang="he-IL" sz="3200" b="1" dirty="0">
                <a:solidFill>
                  <a:srgbClr val="000000"/>
                </a:solidFill>
                <a:cs typeface="FrankRuehl" pitchFamily="2" charset="-79"/>
              </a:rPr>
              <a:t>השר (לשעבר) אבישי ברוורמן</a:t>
            </a: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8" name="כותרת 2"/>
          <p:cNvSpPr txBox="1">
            <a:spLocks/>
          </p:cNvSpPr>
          <p:nvPr/>
        </p:nvSpPr>
        <p:spPr>
          <a:xfrm>
            <a:off x="179512" y="260648"/>
            <a:ext cx="8676456"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he-IL" sz="3400" b="1" dirty="0">
                <a:solidFill>
                  <a:srgbClr val="000000"/>
                </a:solidFill>
                <a:effectLst>
                  <a:outerShdw blurRad="31750" dist="25400" dir="5400000" algn="tl" rotWithShape="0">
                    <a:srgbClr val="000000">
                      <a:alpha val="25000"/>
                    </a:srgbClr>
                  </a:outerShdw>
                </a:effectLst>
              </a:rPr>
              <a:t>אובדן האמון של הדרג הנבחר בכלים המסייעים</a:t>
            </a:r>
          </a:p>
          <a:p>
            <a:pPr algn="ctr">
              <a:spcBef>
                <a:spcPct val="0"/>
              </a:spcBef>
              <a:defRPr/>
            </a:pPr>
            <a:r>
              <a:rPr lang="he-IL" sz="2400" b="1" dirty="0">
                <a:solidFill>
                  <a:srgbClr val="000000"/>
                </a:solidFill>
                <a:effectLst>
                  <a:outerShdw blurRad="31750" dist="25400" dir="5400000" algn="tl" rotWithShape="0">
                    <a:srgbClr val="000000">
                      <a:alpha val="25000"/>
                    </a:srgbClr>
                  </a:outerShdw>
                </a:effectLst>
              </a:rPr>
              <a:t>דיון בישיבת ממשלה בנושא משק המים – 24/10/2010</a:t>
            </a:r>
          </a:p>
        </p:txBody>
      </p:sp>
    </p:spTree>
    <p:extLst>
      <p:ext uri="{BB962C8B-B14F-4D97-AF65-F5344CB8AC3E}">
        <p14:creationId xmlns:p14="http://schemas.microsoft.com/office/powerpoint/2010/main" val="42936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4" name="TextBox 3"/>
          <p:cNvSpPr txBox="1"/>
          <p:nvPr/>
        </p:nvSpPr>
        <p:spPr>
          <a:xfrm>
            <a:off x="395536" y="1628800"/>
            <a:ext cx="8280920" cy="4247317"/>
          </a:xfrm>
          <a:prstGeom prst="rect">
            <a:avLst/>
          </a:prstGeom>
          <a:noFill/>
        </p:spPr>
        <p:txBody>
          <a:bodyPr wrap="square" rtlCol="1">
            <a:spAutoFit/>
          </a:bodyPr>
          <a:lstStyle/>
          <a:p>
            <a:pPr algn="just" fontAlgn="base">
              <a:spcBef>
                <a:spcPct val="0"/>
              </a:spcBef>
              <a:spcAft>
                <a:spcPct val="0"/>
              </a:spcAft>
            </a:pPr>
            <a:r>
              <a:rPr lang="he-IL" sz="3000" b="1" dirty="0">
                <a:solidFill>
                  <a:srgbClr val="002060"/>
                </a:solidFill>
                <a:cs typeface="FrankRuehl" pitchFamily="2" charset="-79"/>
              </a:rPr>
              <a:t>"...בכל התהליך שהתקיים ב-20 השנים האחרונות, עם האווירה של "מושחתים נמאסתם", שמוציאים את הסמכויות מידי שרים ומותרים בידיהם את מלוא האחריות – ולא רק שמוציאים את הסמכויות מידי המשרדים הנוגעים בדבר, אלא קיים הממסד המשפטי שמבצר את אותן רשויות. במצב הזה, יכול לשבת חשב כללי בדיון מסוים, ראש הממשלה יקבל החלטה, והחשב הכללי יגיד: "אני לא הולך לבצע את זה", ואי אפשר לעשות לו שום דבר...</a:t>
            </a:r>
          </a:p>
          <a:p>
            <a:pPr algn="just" fontAlgn="base">
              <a:spcBef>
                <a:spcPct val="0"/>
              </a:spcBef>
              <a:spcAft>
                <a:spcPct val="0"/>
              </a:spcAft>
            </a:pPr>
            <a:r>
              <a:rPr lang="he-IL" sz="3000" b="1" dirty="0">
                <a:solidFill>
                  <a:srgbClr val="000000"/>
                </a:solidFill>
                <a:cs typeface="FrankRuehl" pitchFamily="2" charset="-79"/>
              </a:rPr>
              <a:t>אני חושב שיש פה בעיה משילות במבנה הממשלה, מי שיושבים </a:t>
            </a:r>
            <a:r>
              <a:rPr lang="he-IL" sz="3000" b="1" dirty="0" err="1">
                <a:solidFill>
                  <a:srgbClr val="000000"/>
                </a:solidFill>
                <a:cs typeface="FrankRuehl" pitchFamily="2" charset="-79"/>
              </a:rPr>
              <a:t>בקוקפיט</a:t>
            </a:r>
            <a:r>
              <a:rPr lang="he-IL" sz="3000" b="1" dirty="0">
                <a:solidFill>
                  <a:srgbClr val="000000"/>
                </a:solidFill>
                <a:cs typeface="FrankRuehl" pitchFamily="2" charset="-79"/>
              </a:rPr>
              <a:t> האמיתי, זה משרד המשפטים ואגף </a:t>
            </a:r>
            <a:r>
              <a:rPr lang="he-IL" sz="3000" b="1" dirty="0" err="1">
                <a:solidFill>
                  <a:srgbClr val="000000"/>
                </a:solidFill>
                <a:cs typeface="FrankRuehl" pitchFamily="2" charset="-79"/>
              </a:rPr>
              <a:t>תקציבים</a:t>
            </a:r>
            <a:r>
              <a:rPr lang="he-IL" sz="3000" b="1" dirty="0">
                <a:solidFill>
                  <a:srgbClr val="000000"/>
                </a:solidFill>
                <a:cs typeface="FrankRuehl" pitchFamily="2" charset="-79"/>
              </a:rPr>
              <a:t>.</a:t>
            </a:r>
            <a:r>
              <a:rPr lang="he-IL" sz="3000" b="1" dirty="0">
                <a:solidFill>
                  <a:srgbClr val="002060"/>
                </a:solidFill>
                <a:cs typeface="FrankRuehl" pitchFamily="2" charset="-79"/>
              </a:rPr>
              <a:t>"</a:t>
            </a:r>
          </a:p>
        </p:txBody>
      </p:sp>
      <p:sp>
        <p:nvSpPr>
          <p:cNvPr id="5" name="TextBox 4"/>
          <p:cNvSpPr txBox="1"/>
          <p:nvPr/>
        </p:nvSpPr>
        <p:spPr>
          <a:xfrm>
            <a:off x="323528" y="6021288"/>
            <a:ext cx="5256584" cy="523220"/>
          </a:xfrm>
          <a:prstGeom prst="rect">
            <a:avLst/>
          </a:prstGeom>
          <a:noFill/>
        </p:spPr>
        <p:txBody>
          <a:bodyPr wrap="square" rtlCol="1">
            <a:spAutoFit/>
          </a:bodyPr>
          <a:lstStyle/>
          <a:p>
            <a:pPr algn="just" fontAlgn="base">
              <a:spcBef>
                <a:spcPct val="0"/>
              </a:spcBef>
              <a:spcAft>
                <a:spcPct val="0"/>
              </a:spcAft>
            </a:pPr>
            <a:r>
              <a:rPr lang="he-IL" sz="2800" b="1" dirty="0">
                <a:solidFill>
                  <a:srgbClr val="000000"/>
                </a:solidFill>
                <a:cs typeface="FrankRuehl" pitchFamily="2" charset="-79"/>
              </a:rPr>
              <a:t>השר עוזי לנדאו, שר התשתיות הלאומיות</a:t>
            </a:r>
          </a:p>
        </p:txBody>
      </p:sp>
      <p:sp>
        <p:nvSpPr>
          <p:cNvPr id="8" name="כותרת 2"/>
          <p:cNvSpPr txBox="1">
            <a:spLocks noGrp="1"/>
          </p:cNvSpPr>
          <p:nvPr>
            <p:ph type="title"/>
          </p:nvPr>
        </p:nvSpPr>
        <p:spPr>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אובדן האמון של הדרג הנבחר בכלים המסייעים</a:t>
            </a:r>
          </a:p>
          <a:p>
            <a:pPr marL="0" marR="0" lvl="0" indent="0" algn="ctr" defTabSz="914400" rtl="1" eaLnBrk="1" fontAlgn="auto" latinLnBrk="0" hangingPunct="1">
              <a:lnSpc>
                <a:spcPct val="100000"/>
              </a:lnSpc>
              <a:spcBef>
                <a:spcPct val="0"/>
              </a:spcBef>
              <a:spcAft>
                <a:spcPts val="0"/>
              </a:spcAft>
              <a:buClrTx/>
              <a:buSzTx/>
              <a:buFontTx/>
              <a:buNone/>
              <a:tabLst/>
              <a:defRPr/>
            </a:pPr>
            <a:r>
              <a:rPr lang="he-IL" sz="2400" dirty="0" smtClean="0">
                <a:solidFill>
                  <a:schemeClr val="tx2"/>
                </a:solidFill>
                <a:effectLst>
                  <a:outerShdw blurRad="31750" dist="25400" dir="5400000" algn="tl" rotWithShape="0">
                    <a:srgbClr val="000000">
                      <a:alpha val="25000"/>
                    </a:srgbClr>
                  </a:outerShdw>
                </a:effectLst>
                <a:latin typeface="+mj-lt"/>
                <a:ea typeface="+mj-ea"/>
                <a:cs typeface="+mj-cs"/>
              </a:rPr>
              <a:t>דיון בישיבת ממשלה בנושא משק המים – 24/10/2010</a:t>
            </a:r>
            <a:endParaRPr kumimoji="0" lang="he-IL"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1519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700808"/>
            <a:ext cx="7056784" cy="3046988"/>
          </a:xfrm>
          <a:prstGeom prst="rect">
            <a:avLst/>
          </a:prstGeom>
          <a:noFill/>
        </p:spPr>
        <p:txBody>
          <a:bodyPr wrap="square" rtlCol="1">
            <a:spAutoFit/>
          </a:bodyPr>
          <a:lstStyle/>
          <a:p>
            <a:pPr algn="just" fontAlgn="base">
              <a:spcBef>
                <a:spcPct val="0"/>
              </a:spcBef>
              <a:spcAft>
                <a:spcPct val="0"/>
              </a:spcAft>
            </a:pPr>
            <a:r>
              <a:rPr lang="he-IL" sz="3200" b="1" dirty="0">
                <a:solidFill>
                  <a:srgbClr val="002060"/>
                </a:solidFill>
                <a:cs typeface="FrankRuehl" pitchFamily="2" charset="-79"/>
              </a:rPr>
              <a:t>"...אנחנו מאד מסכימים שהפרויקט, איך שהוא, הוא יותר מידי מסורבל. אנחנו קיבלנו את ההערה הזאת, ניסינו לעשות את זה, ואז קיבלנו עשרות ואולי מאות הנחיות של היועץ המשפטי לממשלה... היועץ המשפטי לממשלה דרש פי 5 התייעצויות והחלשה של הסמכויות אצל </a:t>
            </a:r>
            <a:r>
              <a:rPr lang="he-IL" sz="3200" b="1" dirty="0" err="1">
                <a:solidFill>
                  <a:srgbClr val="002060"/>
                </a:solidFill>
                <a:cs typeface="FrankRuehl" pitchFamily="2" charset="-79"/>
              </a:rPr>
              <a:t>הפרויקטור</a:t>
            </a:r>
            <a:r>
              <a:rPr lang="he-IL" sz="3200" b="1" dirty="0">
                <a:solidFill>
                  <a:srgbClr val="002060"/>
                </a:solidFill>
                <a:cs typeface="FrankRuehl" pitchFamily="2" charset="-79"/>
              </a:rPr>
              <a:t>."</a:t>
            </a:r>
          </a:p>
        </p:txBody>
      </p:sp>
      <p:sp>
        <p:nvSpPr>
          <p:cNvPr id="5" name="TextBox 4"/>
          <p:cNvSpPr txBox="1"/>
          <p:nvPr/>
        </p:nvSpPr>
        <p:spPr>
          <a:xfrm>
            <a:off x="467544" y="5445224"/>
            <a:ext cx="8280920" cy="1107996"/>
          </a:xfrm>
          <a:prstGeom prst="rect">
            <a:avLst/>
          </a:prstGeom>
          <a:noFill/>
        </p:spPr>
        <p:txBody>
          <a:bodyPr wrap="square" rtlCol="1">
            <a:spAutoFit/>
          </a:bodyPr>
          <a:lstStyle/>
          <a:p>
            <a:pPr algn="just" fontAlgn="base">
              <a:spcBef>
                <a:spcPct val="0"/>
              </a:spcBef>
              <a:spcAft>
                <a:spcPct val="0"/>
              </a:spcAft>
            </a:pPr>
            <a:r>
              <a:rPr lang="he-IL" sz="2200" b="1">
                <a:solidFill>
                  <a:srgbClr val="000000"/>
                </a:solidFill>
                <a:cs typeface="FrankRuehl" pitchFamily="2" charset="-79"/>
              </a:rPr>
              <a:t>דיון בהפעלת תוכנית לאומית לטכנולוגיות המקטינות את השימוש העולמי בנפט בתחבורה</a:t>
            </a:r>
          </a:p>
          <a:p>
            <a:pPr algn="just" fontAlgn="base">
              <a:spcBef>
                <a:spcPct val="0"/>
              </a:spcBef>
              <a:spcAft>
                <a:spcPct val="0"/>
              </a:spcAft>
            </a:pPr>
            <a:r>
              <a:rPr lang="he-IL" sz="2200" b="1">
                <a:solidFill>
                  <a:srgbClr val="000000"/>
                </a:solidFill>
                <a:cs typeface="FrankRuehl" pitchFamily="2" charset="-79"/>
              </a:rPr>
              <a:t>פרופ</a:t>
            </a:r>
            <a:r>
              <a:rPr lang="he-IL" sz="2200" b="1" dirty="0">
                <a:solidFill>
                  <a:srgbClr val="000000"/>
                </a:solidFill>
                <a:cs typeface="FrankRuehl" pitchFamily="2" charset="-79"/>
              </a:rPr>
              <a:t>' יוג'ין קנדל, יו"ר המועצה הלאומית לכלכלה</a:t>
            </a:r>
          </a:p>
          <a:p>
            <a:pPr algn="just" fontAlgn="base">
              <a:spcBef>
                <a:spcPct val="0"/>
              </a:spcBef>
              <a:spcAft>
                <a:spcPct val="0"/>
              </a:spcAft>
            </a:pPr>
            <a:r>
              <a:rPr lang="he-IL" sz="2200" b="1" dirty="0">
                <a:solidFill>
                  <a:srgbClr val="000000"/>
                </a:solidFill>
                <a:cs typeface="FrankRuehl" pitchFamily="2" charset="-79"/>
              </a:rPr>
              <a:t>ישיבת ממשלה, 4 באוקטובר 2010</a:t>
            </a:r>
          </a:p>
        </p:txBody>
      </p:sp>
      <p:sp>
        <p:nvSpPr>
          <p:cNvPr id="6" name="כותרת 2"/>
          <p:cNvSpPr txBox="1">
            <a:spLocks/>
          </p:cNvSpPr>
          <p:nvPr/>
        </p:nvSpPr>
        <p:spPr>
          <a:xfrm>
            <a:off x="214282" y="285728"/>
            <a:ext cx="8676456"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he-IL" sz="3400" b="1" dirty="0">
                <a:solidFill>
                  <a:srgbClr val="000000"/>
                </a:solidFill>
                <a:effectLst>
                  <a:outerShdw blurRad="31750" dist="25400" dir="5400000" algn="tl" rotWithShape="0">
                    <a:srgbClr val="000000">
                      <a:alpha val="25000"/>
                    </a:srgbClr>
                  </a:outerShdw>
                </a:effectLst>
              </a:rPr>
              <a:t>אובדן האמון של הדרג הנבחר בכלים המסייעים</a:t>
            </a:r>
          </a:p>
        </p:txBody>
      </p:sp>
      <p:sp>
        <p:nvSpPr>
          <p:cNvPr id="7" name="מלבן 6"/>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9053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259632" y="2420888"/>
            <a:ext cx="6552728" cy="4810546"/>
          </a:xfrm>
        </p:spPr>
        <p:txBody>
          <a:bodyPr>
            <a:normAutofit/>
          </a:bodyPr>
          <a:lstStyle/>
          <a:p>
            <a:pPr algn="ctr"/>
            <a:r>
              <a:rPr lang="he-IL" dirty="0" smtClean="0">
                <a:solidFill>
                  <a:schemeClr val="accent5">
                    <a:lumMod val="50000"/>
                  </a:schemeClr>
                </a:solidFill>
              </a:rPr>
              <a:t>"המקום הנכון, האדם הנכון, הזמן הנכון"</a:t>
            </a:r>
            <a:br>
              <a:rPr lang="he-IL" dirty="0" smtClean="0">
                <a:solidFill>
                  <a:schemeClr val="accent5">
                    <a:lumMod val="50000"/>
                  </a:schemeClr>
                </a:solidFill>
              </a:rPr>
            </a:br>
            <a:r>
              <a:rPr lang="he-IL" dirty="0" smtClean="0">
                <a:solidFill>
                  <a:schemeClr val="accent5">
                    <a:lumMod val="50000"/>
                  </a:schemeClr>
                </a:solidFill>
              </a:rPr>
              <a:t/>
            </a:r>
            <a:br>
              <a:rPr lang="he-IL" dirty="0" smtClean="0">
                <a:solidFill>
                  <a:schemeClr val="accent5">
                    <a:lumMod val="50000"/>
                  </a:schemeClr>
                </a:solidFill>
              </a:rPr>
            </a:br>
            <a:endParaRPr lang="he-IL" dirty="0" smtClean="0">
              <a:solidFill>
                <a:schemeClr val="accent5">
                  <a:lumMod val="50000"/>
                </a:schemeClr>
              </a:solidFill>
            </a:endParaRPr>
          </a:p>
        </p:txBody>
      </p:sp>
      <p:pic>
        <p:nvPicPr>
          <p:cNvPr id="19458" name="Picture 2" descr="http://www.masa.co.il/MASA/_fck_uploads/Image/masaacher/169_new/169_P76B.jpg"/>
          <p:cNvPicPr>
            <a:picLocks noChangeAspect="1" noChangeArrowheads="1"/>
          </p:cNvPicPr>
          <p:nvPr/>
        </p:nvPicPr>
        <p:blipFill>
          <a:blip r:embed="rId3" cstate="print"/>
          <a:srcRect/>
          <a:stretch>
            <a:fillRect/>
          </a:stretch>
        </p:blipFill>
        <p:spPr bwMode="auto">
          <a:xfrm>
            <a:off x="3563888" y="332656"/>
            <a:ext cx="2016224" cy="2552182"/>
          </a:xfrm>
          <a:prstGeom prst="rect">
            <a:avLst/>
          </a:prstGeom>
          <a:noFill/>
        </p:spPr>
      </p:pic>
      <p:pic>
        <p:nvPicPr>
          <p:cNvPr id="19460" name="Picture 4" descr="http://lib.cet.ac.il/storage/items/2200_2299/0000002248/0000002248_M.jpg"/>
          <p:cNvPicPr>
            <a:picLocks noChangeAspect="1" noChangeArrowheads="1"/>
          </p:cNvPicPr>
          <p:nvPr/>
        </p:nvPicPr>
        <p:blipFill>
          <a:blip r:embed="rId4" cstate="print"/>
          <a:srcRect/>
          <a:stretch>
            <a:fillRect/>
          </a:stretch>
        </p:blipFill>
        <p:spPr bwMode="auto">
          <a:xfrm>
            <a:off x="6012160" y="710952"/>
            <a:ext cx="1762126" cy="2286000"/>
          </a:xfrm>
          <a:prstGeom prst="rect">
            <a:avLst/>
          </a:prstGeom>
          <a:noFill/>
        </p:spPr>
      </p:pic>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pic>
        <p:nvPicPr>
          <p:cNvPr id="1026" name="Picture 2" descr="https://encrypted-tbn3.gstatic.com/images?q=tbn:ANd9GcSzewLsTR2MqYs87pa9TaOqOGzFMkNNisZfRpX6SbaMD0iam89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072" y="710952"/>
            <a:ext cx="19050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827584" y="188640"/>
            <a:ext cx="7704856" cy="1786203"/>
          </a:xfrm>
        </p:spPr>
        <p:txBody>
          <a:bodyPr anchor="ctr">
            <a:normAutofit/>
          </a:bodyPr>
          <a:lstStyle/>
          <a:p>
            <a:pPr>
              <a:buNone/>
            </a:pPr>
            <a:r>
              <a:rPr lang="he-IL" sz="2800" b="1" dirty="0" smtClean="0">
                <a:solidFill>
                  <a:schemeClr val="accent5">
                    <a:lumMod val="50000"/>
                  </a:schemeClr>
                </a:solidFill>
              </a:rPr>
              <a:t>"אחר כך קשרו אותו בחוטים הדוקים לרצפה. </a:t>
            </a:r>
          </a:p>
          <a:p>
            <a:pPr>
              <a:buNone/>
            </a:pPr>
            <a:r>
              <a:rPr lang="he-IL" sz="2800" b="1" dirty="0" smtClean="0">
                <a:solidFill>
                  <a:schemeClr val="accent5">
                    <a:lumMod val="50000"/>
                  </a:schemeClr>
                </a:solidFill>
              </a:rPr>
              <a:t>יש תרופה לכל ענק."</a:t>
            </a:r>
            <a:r>
              <a:rPr lang="he-IL" sz="2000" dirty="0">
                <a:solidFill>
                  <a:srgbClr val="DAEDEF">
                    <a:lumMod val="50000"/>
                  </a:srgbClr>
                </a:solidFill>
                <a:ea typeface="+mj-ea"/>
              </a:rPr>
              <a:t> ג'ונתן </a:t>
            </a:r>
            <a:r>
              <a:rPr lang="he-IL" sz="2000" dirty="0" err="1">
                <a:solidFill>
                  <a:srgbClr val="DAEDEF">
                    <a:lumMod val="50000"/>
                  </a:srgbClr>
                </a:solidFill>
                <a:ea typeface="+mj-ea"/>
              </a:rPr>
              <a:t>סוויפט</a:t>
            </a:r>
            <a:r>
              <a:rPr lang="he-IL" sz="2000" dirty="0">
                <a:solidFill>
                  <a:srgbClr val="DAEDEF">
                    <a:lumMod val="50000"/>
                  </a:srgbClr>
                </a:solidFill>
                <a:ea typeface="+mj-ea"/>
              </a:rPr>
              <a:t>, מחבר 'מסעות </a:t>
            </a:r>
            <a:r>
              <a:rPr lang="he-IL" sz="2000" dirty="0" err="1">
                <a:solidFill>
                  <a:srgbClr val="DAEDEF">
                    <a:lumMod val="50000"/>
                  </a:srgbClr>
                </a:solidFill>
                <a:ea typeface="+mj-ea"/>
              </a:rPr>
              <a:t>גוליבר</a:t>
            </a:r>
            <a:endParaRPr lang="he-IL" sz="2800" b="1" dirty="0">
              <a:solidFill>
                <a:schemeClr val="accent5">
                  <a:lumMod val="50000"/>
                </a:schemeClr>
              </a:solidFill>
            </a:endParaRPr>
          </a:p>
        </p:txBody>
      </p:sp>
      <p:pic>
        <p:nvPicPr>
          <p:cNvPr id="5" name="תמונה 4" descr="%D7%92%D7%95%D7%9C%D7%99%D7%91%D7%A8.jpg"/>
          <p:cNvPicPr>
            <a:picLocks noChangeAspect="1"/>
          </p:cNvPicPr>
          <p:nvPr/>
        </p:nvPicPr>
        <p:blipFill>
          <a:blip r:embed="rId3" cstate="print"/>
          <a:stretch>
            <a:fillRect/>
          </a:stretch>
        </p:blipFill>
        <p:spPr>
          <a:xfrm>
            <a:off x="1187624" y="1772816"/>
            <a:ext cx="7162902" cy="4536504"/>
          </a:xfrm>
          <a:prstGeom prst="rect">
            <a:avLst/>
          </a:prstGeom>
        </p:spPr>
      </p:pic>
      <p:sp>
        <p:nvSpPr>
          <p:cNvPr id="4" name="מלבן 3"/>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Tree>
    <p:extLst>
      <p:ext uri="{BB962C8B-B14F-4D97-AF65-F5344CB8AC3E}">
        <p14:creationId xmlns:p14="http://schemas.microsoft.com/office/powerpoint/2010/main" val="179891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bwMode="auto">
          <a:xfrm>
            <a:off x="0" y="6525344"/>
            <a:ext cx="9144000" cy="332656"/>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rtl="0" fontAlgn="base">
              <a:spcBef>
                <a:spcPct val="0"/>
              </a:spcBef>
              <a:spcAft>
                <a:spcPct val="0"/>
              </a:spcAft>
            </a:pPr>
            <a:endParaRPr lang="he-IL" sz="1400" b="1">
              <a:solidFill>
                <a:srgbClr val="000000"/>
              </a:solidFill>
            </a:endParaRPr>
          </a:p>
        </p:txBody>
      </p:sp>
      <p:sp>
        <p:nvSpPr>
          <p:cNvPr id="9" name="מלבן 8"/>
          <p:cNvSpPr/>
          <p:nvPr/>
        </p:nvSpPr>
        <p:spPr>
          <a:xfrm>
            <a:off x="1785918" y="2753633"/>
            <a:ext cx="6143636" cy="707886"/>
          </a:xfrm>
          <a:prstGeom prst="rect">
            <a:avLst/>
          </a:prstGeom>
          <a:noFill/>
        </p:spPr>
        <p:txBody>
          <a:bodyPr wrap="square" lIns="91440" tIns="45720" rIns="91440" bIns="45720">
            <a:spAutoFit/>
          </a:bodyPr>
          <a:lstStyle/>
          <a:p>
            <a:pPr algn="ctr" fontAlgn="base">
              <a:spcBef>
                <a:spcPct val="0"/>
              </a:spcBef>
              <a:spcAft>
                <a:spcPct val="0"/>
              </a:spcAft>
            </a:pPr>
            <a:r>
              <a:rPr lang="he-IL" sz="4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 </a:t>
            </a:r>
          </a:p>
        </p:txBody>
      </p:sp>
      <p:sp>
        <p:nvSpPr>
          <p:cNvPr id="13" name="כותרת 2"/>
          <p:cNvSpPr>
            <a:spLocks noGrp="1"/>
          </p:cNvSpPr>
          <p:nvPr>
            <p:ph type="title"/>
          </p:nvPr>
        </p:nvSpPr>
        <p:spPr>
          <a:xfrm>
            <a:off x="467544" y="188640"/>
            <a:ext cx="8229600" cy="1143000"/>
          </a:xfrm>
        </p:spPr>
        <p:txBody>
          <a:bodyPr/>
          <a:lstStyle/>
          <a:p>
            <a:pPr algn="ctr"/>
            <a:r>
              <a:rPr lang="he-IL" sz="3200" b="1" dirty="0" smtClean="0">
                <a:solidFill>
                  <a:srgbClr val="2E656C"/>
                </a:solidFill>
              </a:rPr>
              <a:t>מדד המשילות – יכולת מוסדות הממשל לעצב מדיניות ציבורית, שיטתית, אינטגרטיבית ועקבית</a:t>
            </a:r>
            <a:endParaRPr lang="he-IL" sz="4000" b="1" dirty="0">
              <a:solidFill>
                <a:srgbClr val="2E656C"/>
              </a:solidFill>
            </a:endParaRPr>
          </a:p>
        </p:txBody>
      </p:sp>
      <p:graphicFrame>
        <p:nvGraphicFramePr>
          <p:cNvPr id="15" name="Chart 2"/>
          <p:cNvGraphicFramePr/>
          <p:nvPr/>
        </p:nvGraphicFramePr>
        <p:xfrm>
          <a:off x="539552" y="1916832"/>
          <a:ext cx="8136904" cy="453650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מחבר חץ ישר 7"/>
          <p:cNvCxnSpPr/>
          <p:nvPr/>
        </p:nvCxnSpPr>
        <p:spPr bwMode="auto">
          <a:xfrm flipH="1">
            <a:off x="6228184" y="3573016"/>
            <a:ext cx="720080" cy="43204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מחבר חץ ישר 11"/>
          <p:cNvCxnSpPr/>
          <p:nvPr/>
        </p:nvCxnSpPr>
        <p:spPr bwMode="auto">
          <a:xfrm>
            <a:off x="4283968" y="3140968"/>
            <a:ext cx="0" cy="432048"/>
          </a:xfrm>
          <a:prstGeom prst="straightConnector1">
            <a:avLst/>
          </a:prstGeom>
          <a:ln>
            <a:solidFill>
              <a:srgbClr val="92D05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7" name="כותרת 2"/>
          <p:cNvSpPr>
            <a:spLocks noGrp="1"/>
          </p:cNvSpPr>
          <p:nvPr/>
        </p:nvSpPr>
        <p:spPr bwMode="auto">
          <a:xfrm>
            <a:off x="2987824" y="2636912"/>
            <a:ext cx="2808312"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he-IL" sz="2800" b="1" dirty="0" smtClean="0">
                <a:solidFill>
                  <a:srgbClr val="92D050"/>
                </a:solidFill>
              </a:rPr>
              <a:t>ממוצע </a:t>
            </a:r>
            <a:r>
              <a:rPr lang="en-US" sz="2800" b="1" dirty="0" smtClean="0">
                <a:solidFill>
                  <a:srgbClr val="92D050"/>
                </a:solidFill>
              </a:rPr>
              <a:t>OECD</a:t>
            </a:r>
            <a:endParaRPr lang="he-IL" sz="3600" b="1" dirty="0">
              <a:solidFill>
                <a:srgbClr val="92D050"/>
              </a:solidFill>
            </a:endParaRPr>
          </a:p>
        </p:txBody>
      </p:sp>
      <p:sp>
        <p:nvSpPr>
          <p:cNvPr id="10" name="TextBox 9"/>
          <p:cNvSpPr txBox="1"/>
          <p:nvPr/>
        </p:nvSpPr>
        <p:spPr>
          <a:xfrm>
            <a:off x="-108520" y="6550223"/>
            <a:ext cx="7056784" cy="307777"/>
          </a:xfrm>
          <a:prstGeom prst="rect">
            <a:avLst/>
          </a:prstGeom>
          <a:noFill/>
        </p:spPr>
        <p:txBody>
          <a:bodyPr wrap="square" rtlCol="1">
            <a:spAutoFit/>
          </a:bodyPr>
          <a:lstStyle/>
          <a:p>
            <a:pPr fontAlgn="base">
              <a:spcBef>
                <a:spcPct val="0"/>
              </a:spcBef>
              <a:spcAft>
                <a:spcPct val="0"/>
              </a:spcAft>
            </a:pPr>
            <a:r>
              <a:rPr lang="he-IL" sz="1400" b="1" dirty="0">
                <a:solidFill>
                  <a:srgbClr val="FFFFFF"/>
                </a:solidFill>
              </a:rPr>
              <a:t>מקור: מדד ה"</a:t>
            </a:r>
            <a:r>
              <a:rPr lang="en-US" sz="1400" b="1" dirty="0">
                <a:solidFill>
                  <a:srgbClr val="FFFFFF"/>
                </a:solidFill>
              </a:rPr>
              <a:t>Democracy Index</a:t>
            </a:r>
            <a:r>
              <a:rPr lang="he-IL" sz="1400" b="1" dirty="0">
                <a:solidFill>
                  <a:srgbClr val="FFFFFF"/>
                </a:solidFill>
              </a:rPr>
              <a:t>"</a:t>
            </a:r>
            <a:r>
              <a:rPr lang="he-IL" sz="1400" b="1" dirty="0" err="1">
                <a:solidFill>
                  <a:srgbClr val="FFFFFF"/>
                </a:solidFill>
              </a:rPr>
              <a:t> מפרסם</a:t>
            </a:r>
            <a:r>
              <a:rPr lang="he-IL" sz="1400" b="1" dirty="0">
                <a:solidFill>
                  <a:srgbClr val="FFFFFF"/>
                </a:solidFill>
              </a:rPr>
              <a:t> ה"</a:t>
            </a:r>
            <a:r>
              <a:rPr lang="en-US" sz="1400" b="1" dirty="0">
                <a:solidFill>
                  <a:srgbClr val="FFFFFF"/>
                </a:solidFill>
              </a:rPr>
              <a:t>Economist Intelligence Unit</a:t>
            </a:r>
            <a:r>
              <a:rPr lang="he-IL" sz="1400" b="1" dirty="0">
                <a:solidFill>
                  <a:srgbClr val="FFFFFF"/>
                </a:solidFill>
              </a:rPr>
              <a:t>" בשנת 2011 </a:t>
            </a:r>
          </a:p>
        </p:txBody>
      </p:sp>
      <p:sp>
        <p:nvSpPr>
          <p:cNvPr id="11" name="TextBox 10"/>
          <p:cNvSpPr txBox="1"/>
          <p:nvPr/>
        </p:nvSpPr>
        <p:spPr>
          <a:xfrm>
            <a:off x="1907704" y="1628800"/>
            <a:ext cx="6696744" cy="1200329"/>
          </a:xfrm>
          <a:prstGeom prst="rect">
            <a:avLst/>
          </a:prstGeom>
          <a:noFill/>
        </p:spPr>
        <p:txBody>
          <a:bodyPr wrap="square" rtlCol="1">
            <a:spAutoFit/>
          </a:bodyPr>
          <a:lstStyle/>
          <a:p>
            <a:pPr fontAlgn="base">
              <a:spcBef>
                <a:spcPct val="0"/>
              </a:spcBef>
              <a:spcAft>
                <a:spcPct val="0"/>
              </a:spcAft>
              <a:buFont typeface="Wingdings" pitchFamily="2" charset="2"/>
              <a:buChar char="§"/>
            </a:pPr>
            <a:r>
              <a:rPr lang="he-IL" sz="2400" b="1" dirty="0">
                <a:solidFill>
                  <a:srgbClr val="BBE0E3">
                    <a:lumMod val="50000"/>
                  </a:srgbClr>
                </a:solidFill>
              </a:rPr>
              <a:t>האם נציגי הציבור קובעים את מדיניות הממשלה?</a:t>
            </a:r>
          </a:p>
          <a:p>
            <a:pPr fontAlgn="base">
              <a:spcBef>
                <a:spcPct val="0"/>
              </a:spcBef>
              <a:spcAft>
                <a:spcPct val="0"/>
              </a:spcAft>
              <a:buFont typeface="Wingdings" pitchFamily="2" charset="2"/>
              <a:buChar char="§"/>
            </a:pPr>
            <a:r>
              <a:rPr lang="he-IL" sz="2400" b="1" dirty="0">
                <a:solidFill>
                  <a:srgbClr val="BBE0E3">
                    <a:lumMod val="50000"/>
                  </a:srgbClr>
                </a:solidFill>
              </a:rPr>
              <a:t>האם שירותי המדינה מוכנים ומסוגלים ליישם את    מדיניות הממשלה?</a:t>
            </a:r>
          </a:p>
        </p:txBody>
      </p:sp>
    </p:spTree>
    <p:extLst>
      <p:ext uri="{BB962C8B-B14F-4D97-AF65-F5344CB8AC3E}">
        <p14:creationId xmlns:p14="http://schemas.microsoft.com/office/powerpoint/2010/main" val="99309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90121" y="332656"/>
            <a:ext cx="6696744" cy="238746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rtl="1"/>
            <a:r>
              <a:rPr lang="en-US" b="1" dirty="0" smtClean="0">
                <a:solidFill>
                  <a:srgbClr val="000000"/>
                </a:solidFill>
              </a:rPr>
              <a:t>1947-1977 </a:t>
            </a:r>
            <a:r>
              <a:rPr lang="he-IL" b="1" dirty="0" smtClean="0">
                <a:solidFill>
                  <a:srgbClr val="000000"/>
                </a:solidFill>
              </a:rPr>
              <a:t>: בונים מדינה</a:t>
            </a:r>
            <a:br>
              <a:rPr lang="he-IL" b="1" dirty="0" smtClean="0">
                <a:solidFill>
                  <a:srgbClr val="000000"/>
                </a:solidFill>
              </a:rPr>
            </a:br>
            <a:r>
              <a:rPr lang="he-IL" sz="2800" b="1" dirty="0">
                <a:solidFill>
                  <a:srgbClr val="000000"/>
                </a:solidFill>
              </a:rPr>
              <a:t>המבחן </a:t>
            </a:r>
            <a:r>
              <a:rPr lang="he-IL" sz="2800" b="1" dirty="0" smtClean="0">
                <a:solidFill>
                  <a:srgbClr val="000000"/>
                </a:solidFill>
              </a:rPr>
              <a:t>הקובע: "מבחן </a:t>
            </a:r>
            <a:r>
              <a:rPr lang="he-IL" sz="2800" b="1" dirty="0">
                <a:solidFill>
                  <a:srgbClr val="000000"/>
                </a:solidFill>
              </a:rPr>
              <a:t>התוצאה"</a:t>
            </a:r>
          </a:p>
          <a:p>
            <a:pPr rtl="1"/>
            <a:r>
              <a:rPr lang="he-IL" b="1" dirty="0" smtClean="0">
                <a:solidFill>
                  <a:srgbClr val="000000"/>
                </a:solidFill>
              </a:rPr>
              <a:t/>
            </a:r>
            <a:br>
              <a:rPr lang="he-IL" b="1" dirty="0" smtClean="0">
                <a:solidFill>
                  <a:srgbClr val="000000"/>
                </a:solidFill>
              </a:rPr>
            </a:br>
            <a:endParaRPr lang="he-IL" sz="3200" b="1" dirty="0">
              <a:solidFill>
                <a:srgbClr val="000000"/>
              </a:solidFill>
            </a:endParaRPr>
          </a:p>
        </p:txBody>
      </p:sp>
      <p:sp>
        <p:nvSpPr>
          <p:cNvPr id="12" name="כותרת משנה 2"/>
          <p:cNvSpPr txBox="1">
            <a:spLocks/>
          </p:cNvSpPr>
          <p:nvPr/>
        </p:nvSpPr>
        <p:spPr>
          <a:xfrm>
            <a:off x="1002038" y="4762847"/>
            <a:ext cx="6954338" cy="153765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rtl="1"/>
            <a:r>
              <a:rPr lang="he-IL" sz="2400" b="1" i="1" dirty="0" smtClean="0">
                <a:solidFill>
                  <a:srgbClr val="000000"/>
                </a:solidFill>
              </a:rPr>
              <a:t>דרג נבחר- "הגורם המומחה"-מעצב המדיניות</a:t>
            </a:r>
          </a:p>
          <a:p>
            <a:pPr algn="r" rtl="1"/>
            <a:endParaRPr lang="he-IL" sz="2400" b="1" i="1" dirty="0" smtClean="0">
              <a:solidFill>
                <a:srgbClr val="000000"/>
              </a:solidFill>
            </a:endParaRPr>
          </a:p>
        </p:txBody>
      </p:sp>
      <p:sp>
        <p:nvSpPr>
          <p:cNvPr id="13" name="מלבן מעוגל 12"/>
          <p:cNvSpPr/>
          <p:nvPr/>
        </p:nvSpPr>
        <p:spPr>
          <a:xfrm>
            <a:off x="4638116" y="3080628"/>
            <a:ext cx="2969311" cy="442238"/>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he-IL" sz="2400" b="1" kern="0" dirty="0">
                <a:solidFill>
                  <a:srgbClr val="000000"/>
                </a:solidFill>
              </a:rPr>
              <a:t>תפיסות עולם</a:t>
            </a:r>
          </a:p>
        </p:txBody>
      </p:sp>
      <p:sp>
        <p:nvSpPr>
          <p:cNvPr id="14" name="מלבן מעוגל 13"/>
          <p:cNvSpPr/>
          <p:nvPr/>
        </p:nvSpPr>
        <p:spPr>
          <a:xfrm>
            <a:off x="4638116" y="3704562"/>
            <a:ext cx="2969311" cy="507786"/>
          </a:xfrm>
          <a:prstGeom prst="round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defRPr/>
            </a:pPr>
            <a:r>
              <a:rPr lang="he-IL" sz="2400" b="1" kern="0" dirty="0">
                <a:solidFill>
                  <a:srgbClr val="000000"/>
                </a:solidFill>
              </a:rPr>
              <a:t>סדר עדיפויות</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37" y="3722557"/>
            <a:ext cx="3118494" cy="6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343" y="3107785"/>
            <a:ext cx="3118494" cy="6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27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692696"/>
            <a:ext cx="8229600" cy="1944216"/>
          </a:xfrm>
        </p:spPr>
        <p:txBody>
          <a:bodyPr>
            <a:normAutofit fontScale="90000"/>
          </a:bodyPr>
          <a:lstStyle/>
          <a:p>
            <a:pPr lvl="0">
              <a:spcBef>
                <a:spcPct val="20000"/>
              </a:spcBef>
            </a:pPr>
            <a:r>
              <a:rPr lang="he-IL" dirty="0" smtClean="0"/>
              <a:t> </a:t>
            </a:r>
            <a:r>
              <a:rPr lang="he-IL" b="1" dirty="0" smtClean="0"/>
              <a:t>1977-2017 :"מהפך"</a:t>
            </a:r>
            <a:r>
              <a:rPr lang="he-IL" dirty="0" smtClean="0"/>
              <a:t/>
            </a:r>
            <a:br>
              <a:rPr lang="he-IL" dirty="0" smtClean="0"/>
            </a:br>
            <a:r>
              <a:rPr lang="he-IL" sz="3600" b="1" dirty="0">
                <a:solidFill>
                  <a:prstClr val="black"/>
                </a:solidFill>
                <a:ea typeface="+mn-ea"/>
                <a:cs typeface="Arial"/>
              </a:rPr>
              <a:t>מבחן הקובע: "ההליך הנאות"</a:t>
            </a:r>
            <a:br>
              <a:rPr lang="he-IL" sz="3600" b="1" dirty="0">
                <a:solidFill>
                  <a:prstClr val="black"/>
                </a:solidFill>
                <a:ea typeface="+mn-ea"/>
                <a:cs typeface="Arial"/>
              </a:rPr>
            </a:br>
            <a:r>
              <a:rPr lang="he-IL" dirty="0" smtClean="0"/>
              <a:t/>
            </a:r>
            <a:br>
              <a:rPr lang="he-IL" dirty="0" smtClean="0"/>
            </a:br>
            <a:r>
              <a:rPr lang="he-IL" sz="3200" dirty="0" smtClean="0"/>
              <a:t/>
            </a:r>
            <a:br>
              <a:rPr lang="he-IL" sz="3200" dirty="0" smtClean="0"/>
            </a:br>
            <a:endParaRPr lang="he-IL" sz="32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63412" y="2768593"/>
            <a:ext cx="334089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ציין מיקום טקסט 3"/>
          <p:cNvSpPr>
            <a:spLocks noGrp="1"/>
          </p:cNvSpPr>
          <p:nvPr>
            <p:ph type="subTitle" idx="4294967295"/>
          </p:nvPr>
        </p:nvSpPr>
        <p:spPr>
          <a:xfrm>
            <a:off x="1187623" y="4365104"/>
            <a:ext cx="6916687" cy="2376263"/>
          </a:xfrm>
        </p:spPr>
        <p:txBody>
          <a:bodyPr/>
          <a:lstStyle/>
          <a:p>
            <a:pPr marL="0" indent="0" algn="ctr">
              <a:buNone/>
            </a:pPr>
            <a:r>
              <a:rPr lang="he-IL" sz="2400" b="1" i="1" dirty="0" smtClean="0"/>
              <a:t>דרג בירוקרטי- "הגורם המומחה" -מעצב מדיניות</a:t>
            </a:r>
          </a:p>
          <a:p>
            <a:pPr marL="0" indent="0" algn="ctr">
              <a:buNone/>
            </a:pPr>
            <a:endParaRPr lang="he-IL" sz="2400" b="1" i="1"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918" y="2748072"/>
            <a:ext cx="33162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3" y="3501193"/>
            <a:ext cx="33162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919" y="3504041"/>
            <a:ext cx="334168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9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2800" b="1" u="sng" dirty="0" smtClean="0"/>
              <a:t>איך הגענו עד הלום:  </a:t>
            </a:r>
            <a:r>
              <a:rPr lang="he-IL" b="1" u="sng" dirty="0" smtClean="0"/>
              <a:t>בעיית הליבה</a:t>
            </a:r>
            <a:endParaRPr lang="he-IL" b="1" u="sng" dirty="0"/>
          </a:p>
        </p:txBody>
      </p:sp>
      <p:sp>
        <p:nvSpPr>
          <p:cNvPr id="3" name="מציין מיקום תוכן 2"/>
          <p:cNvSpPr>
            <a:spLocks noGrp="1"/>
          </p:cNvSpPr>
          <p:nvPr>
            <p:ph idx="1"/>
          </p:nvPr>
        </p:nvSpPr>
        <p:spPr/>
        <p:txBody>
          <a:bodyPr/>
          <a:lstStyle/>
          <a:p>
            <a:pPr marL="0" indent="0" algn="ctr" rtl="1">
              <a:buNone/>
            </a:pPr>
            <a:r>
              <a:rPr lang="he-IL" sz="6000" dirty="0" smtClean="0"/>
              <a:t>אבדן אמון כללי בחברה הישראלית.</a:t>
            </a:r>
          </a:p>
          <a:p>
            <a:pPr marL="0" indent="0" algn="ctr" rtl="1">
              <a:buNone/>
            </a:pPr>
            <a:endParaRPr lang="he-IL" sz="6000" dirty="0" smtClean="0"/>
          </a:p>
          <a:p>
            <a:pPr marL="0" indent="0" algn="ctr" rtl="1">
              <a:buNone/>
            </a:pPr>
            <a:r>
              <a:rPr lang="he-IL" sz="6000" dirty="0" smtClean="0"/>
              <a:t>אבדן אמון במערכת הפוליטית-שלטונית.</a:t>
            </a:r>
            <a:endParaRPr lang="he-IL" sz="6000" dirty="0"/>
          </a:p>
        </p:txBody>
      </p:sp>
      <p:sp>
        <p:nvSpPr>
          <p:cNvPr id="4" name="Down Arrow 3"/>
          <p:cNvSpPr/>
          <p:nvPr/>
        </p:nvSpPr>
        <p:spPr bwMode="auto">
          <a:xfrm>
            <a:off x="4247964" y="3429000"/>
            <a:ext cx="648072" cy="1512168"/>
          </a:xfrm>
          <a:prstGeom prst="downArrow">
            <a:avLst/>
          </a:prstGeom>
          <a:solidFill>
            <a:schemeClr val="accent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963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10370</TotalTime>
  <Words>2676</Words>
  <Application>Microsoft Office PowerPoint</Application>
  <PresentationFormat>‫הצגה על המסך (4:3)</PresentationFormat>
  <Paragraphs>265</Paragraphs>
  <Slides>34</Slides>
  <Notes>18</Notes>
  <HiddenSlides>0</HiddenSlides>
  <MMClips>1</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Default Design</vt:lpstr>
      <vt:lpstr>האינטרס הציבורי בפעולת הרשות המבצעת </vt:lpstr>
      <vt:lpstr>מצגת של PowerPoint</vt:lpstr>
      <vt:lpstr>הרשות המבצעת -ישראל 2017</vt:lpstr>
      <vt:lpstr>"המקום הנכון, האדם הנכון, הזמן הנכון"  </vt:lpstr>
      <vt:lpstr>מצגת של PowerPoint</vt:lpstr>
      <vt:lpstr>מדד המשילות – יכולת מוסדות הממשל לעצב מדיניות ציבורית, שיטתית, אינטגרטיבית ועקבית</vt:lpstr>
      <vt:lpstr>מצגת של PowerPoint</vt:lpstr>
      <vt:lpstr> 1977-2017 :"מהפך" מבחן הקובע: "ההליך הנאות"   </vt:lpstr>
      <vt:lpstr>איך הגענו עד הלום:  בעיית הליבה</vt:lpstr>
      <vt:lpstr>"הדרך לגיהינום רצופה כוונות טובות"</vt:lpstr>
      <vt:lpstr>שניים אוחזים בהגה ניתוח מעקפים בירוקרטי לרשות המבצעת  קואופטציה שלטונית – "התמודדות אל מול נציגים המפריעים לפעילותו של ארגון מסוים - כשהם פועלים מחוצה לו – זאת באמצעות צירופם לארגון עצמו, ובכך מתן אפשרות לאנשים אלו להשפיע על הארגון מבפנים".   רגולציה – אסדרה: "שם כולל להסדרה של פעילויות שונות במדינה באמצעות חוקים, תקנות, כללים, צווים והוראות מנהל שונות. מטרתה של הרגולציה בכללותה היא הסדרה של מערך החיים הכולל במדינה".</vt:lpstr>
      <vt:lpstr>קואופטציה </vt:lpstr>
      <vt:lpstr>אבדן אמון הציבור:  </vt:lpstr>
      <vt:lpstr>חוסר ניסיון (חוסר בטחון?) + אתוס ממלכתיות    מעמד בג"צ - יש שופטים בירושלים   מעמד יועמ"ש - משתתף בישיבות הממשלה   מעמד בירוקרטיה - משרתת ציבור ולא משרתת מפלגה </vt:lpstr>
      <vt:lpstr>אבדן אמון של מערכת המשפט: יחסי רשות שופטת –רשות מבצעת:  מפסיביות לאקטיביות</vt:lpstr>
      <vt:lpstr>זחילתו מעלה של הרף המשפטי</vt:lpstr>
      <vt:lpstr>אבדן אמון של דרג בירוקרטי:     שינוי האתוס הבירוקרטי</vt:lpstr>
      <vt:lpstr>אז מי קובע מדיניות?</vt:lpstr>
      <vt:lpstr>ממיקוד בתוצאות למיקוד בתהליכים</vt:lpstr>
      <vt:lpstr>מצגת של PowerPoint</vt:lpstr>
      <vt:lpstr>הכרזת המדינה? היום זה לא היה קורה</vt:lpstr>
      <vt:lpstr> המשך יבוא..     צבי האוזרZvi Hauser (@ZviHauser) | Twitter  )</vt:lpstr>
      <vt:lpstr>הפרימה בין הסמכות לאחריות</vt:lpstr>
      <vt:lpstr>מצגת של PowerPoint</vt:lpstr>
      <vt:lpstr>מצגת של PowerPoint</vt:lpstr>
      <vt:lpstr>הצעות החלטה לממשלה – חוות דעת משפטית</vt:lpstr>
      <vt:lpstr>"במקום בו נחטבים שבבים - ניתזים עצים"</vt:lpstr>
      <vt:lpstr>מצגת של PowerPoint</vt:lpstr>
      <vt:lpstr>מצגת של PowerPoint</vt:lpstr>
      <vt:lpstr>בעיית המשילות בממשלת ישראל –  הבעיה המרכזית עליה מצביע דו"ח טרכטנברג  </vt:lpstr>
      <vt:lpstr>מצגת של PowerPoint</vt:lpstr>
      <vt:lpstr>מצגת של PowerPoint</vt:lpstr>
      <vt:lpstr>אובדן האמון של הדרג הנבחר בכלים המסייעים דיון בישיבת ממשלה בנושא משק המים – 24/10/2010</vt:lpstr>
      <vt:lpstr>מצגת של PowerPoint</vt:lpstr>
    </vt:vector>
  </TitlesOfParts>
  <Company>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Administrator</dc:creator>
  <cp:lastModifiedBy>Administrator</cp:lastModifiedBy>
  <cp:revision>64</cp:revision>
  <dcterms:created xsi:type="dcterms:W3CDTF">2015-12-29T05:40:53Z</dcterms:created>
  <dcterms:modified xsi:type="dcterms:W3CDTF">2017-01-02T10:03:36Z</dcterms:modified>
</cp:coreProperties>
</file>