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7" r:id="rId3"/>
    <p:sldId id="270" r:id="rId4"/>
    <p:sldId id="258" r:id="rId5"/>
    <p:sldId id="269" r:id="rId6"/>
    <p:sldId id="259" r:id="rId7"/>
    <p:sldId id="261" r:id="rId8"/>
    <p:sldId id="260" r:id="rId9"/>
    <p:sldId id="262" r:id="rId10"/>
    <p:sldId id="264" r:id="rId11"/>
    <p:sldId id="265" r:id="rId12"/>
    <p:sldId id="263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סגנון בהיר 2 - הדגשה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40" d="100"/>
          <a:sy n="40" d="100"/>
        </p:scale>
        <p:origin x="10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/>
              <a:t>גרף </a:t>
            </a:r>
            <a:r>
              <a:rPr lang="en-US"/>
              <a:t>MAD</a:t>
            </a:r>
            <a:endParaRPr lang="he-IL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8.10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גיליון1!$A$2:$A$7</c:f>
              <c:strCache>
                <c:ptCount val="6"/>
                <c:pt idx="0">
                  <c:v>ממוצע נע פשוט (N=2)</c:v>
                </c:pt>
                <c:pt idx="1">
                  <c:v>ממוצע דו שנתי</c:v>
                </c:pt>
                <c:pt idx="2">
                  <c:v>החלקה מעריכית 0.9</c:v>
                </c:pt>
                <c:pt idx="3">
                  <c:v>החלקה מעריכית 0.3</c:v>
                </c:pt>
                <c:pt idx="4">
                  <c:v>ממוצע נע פוחת 20%</c:v>
                </c:pt>
                <c:pt idx="5">
                  <c:v>ריגרסיה לינארית</c:v>
                </c:pt>
              </c:strCache>
            </c:strRef>
          </c:cat>
          <c:val>
            <c:numRef>
              <c:f>גיליון1!$B$2:$B$7</c:f>
              <c:numCache>
                <c:formatCode>General</c:formatCode>
                <c:ptCount val="6"/>
                <c:pt idx="0">
                  <c:v>43.2</c:v>
                </c:pt>
                <c:pt idx="1">
                  <c:v>29.62</c:v>
                </c:pt>
                <c:pt idx="2">
                  <c:v>19.66</c:v>
                </c:pt>
                <c:pt idx="3">
                  <c:v>33.86</c:v>
                </c:pt>
                <c:pt idx="4">
                  <c:v>27.83</c:v>
                </c:pt>
                <c:pt idx="5">
                  <c:v>8.1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57994496"/>
        <c:axId val="257994104"/>
      </c:barChart>
      <c:catAx>
        <c:axId val="257994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57994104"/>
        <c:crosses val="autoZero"/>
        <c:auto val="1"/>
        <c:lblAlgn val="ctr"/>
        <c:lblOffset val="100"/>
        <c:noMultiLvlLbl val="0"/>
      </c:catAx>
      <c:valAx>
        <c:axId val="257994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5799449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865A-4A32-489E-A1DC-9B5863E1368C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err="1" smtClean="0"/>
              <a:t>פרוייקט</a:t>
            </a:r>
            <a:r>
              <a:rPr lang="he-IL" dirty="0" smtClean="0"/>
              <a:t> גמר תעשייה וניהול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BDA7-F45C-404C-996D-08133AFE2F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25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865A-4A32-489E-A1DC-9B5863E1368C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BDA7-F45C-404C-996D-08133AF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4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865A-4A32-489E-A1DC-9B5863E1368C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BDA7-F45C-404C-996D-08133AF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5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80" y="275812"/>
            <a:ext cx="10058400" cy="657497"/>
          </a:xfrm>
        </p:spPr>
        <p:txBody>
          <a:bodyPr/>
          <a:lstStyle>
            <a:lvl1pPr marL="0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480" y="1130300"/>
            <a:ext cx="10058400" cy="513249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865A-4A32-489E-A1DC-9B5863E1368C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BDA7-F45C-404C-996D-08133AF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865A-4A32-489E-A1DC-9B5863E1368C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BDA7-F45C-404C-996D-08133AFE2F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65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865A-4A32-489E-A1DC-9B5863E1368C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BDA7-F45C-404C-996D-08133AF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5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865A-4A32-489E-A1DC-9B5863E1368C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BDA7-F45C-404C-996D-08133AF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8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865A-4A32-489E-A1DC-9B5863E1368C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BDA7-F45C-404C-996D-08133AF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7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865A-4A32-489E-A1DC-9B5863E1368C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BDA7-F45C-404C-996D-08133AF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0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55865A-4A32-489E-A1DC-9B5863E1368C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21BDA7-F45C-404C-996D-08133AF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0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865A-4A32-489E-A1DC-9B5863E1368C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BDA7-F45C-404C-996D-08133AF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1880" y="167577"/>
            <a:ext cx="10058400" cy="848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340654"/>
            <a:ext cx="10058400" cy="476804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20/09/16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פרוייקט גמר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21BDA7-F45C-404C-996D-08133AF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2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3200" kern="1200" spc="-50" baseline="0">
          <a:solidFill>
            <a:schemeClr val="tx1">
              <a:lumMod val="75000"/>
              <a:lumOff val="25000"/>
            </a:schemeClr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</p:titleStyle>
    <p:bodyStyle>
      <a:lvl1pPr marL="91440" indent="-91440" algn="r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1pPr>
      <a:lvl2pPr marL="384048" indent="-182880" algn="r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2pPr>
      <a:lvl3pPr marL="566928" indent="-182880" algn="r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3pPr>
      <a:lvl4pPr marL="749808" indent="-182880" algn="r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4pPr>
      <a:lvl5pPr marL="932688" indent="-182880" algn="r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e-IL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פרוייקט</a:t>
            </a:r>
            <a:r>
              <a:rPr lang="he-I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 גמר </a:t>
            </a:r>
            <a:br>
              <a:rPr lang="he-I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</a:br>
            <a:r>
              <a:rPr lang="he-I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מגמת </a:t>
            </a:r>
            <a:r>
              <a:rPr lang="he-I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טכנאים תעשייה </a:t>
            </a:r>
            <a:r>
              <a:rPr lang="he-I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וניהול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ea typeface="Tahoma" panose="020B0604030504040204" pitchFamily="34" charset="0"/>
              <a:cs typeface="Gisha" panose="020B0502040204020203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/>
              <a:t>זאוס אביב בע"מ מוצרי פרסום </a:t>
            </a:r>
            <a:endParaRPr lang="he-IL" b="1" dirty="0" smtClean="0"/>
          </a:p>
          <a:p>
            <a:pPr algn="ctr"/>
            <a:r>
              <a:rPr lang="he-IL" b="1" dirty="0" smtClean="0"/>
              <a:t>מגישים : עוזי ורן ממן</a:t>
            </a:r>
            <a:endParaRPr lang="en-US" b="1" dirty="0"/>
          </a:p>
        </p:txBody>
      </p:sp>
      <p:pic>
        <p:nvPicPr>
          <p:cNvPr id="5" name="תמונה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3179" y="293648"/>
            <a:ext cx="1720164" cy="4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תמונה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7067" y="293648"/>
            <a:ext cx="758825" cy="4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תמונה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280" y="293648"/>
            <a:ext cx="952500" cy="4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67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שיטת </a:t>
            </a:r>
            <a:r>
              <a:rPr lang="he-IL" dirty="0" err="1" smtClean="0"/>
              <a:t>פארטו</a:t>
            </a:r>
            <a:endParaRPr lang="en-US" dirty="0"/>
          </a:p>
        </p:txBody>
      </p:sp>
      <p:cxnSp>
        <p:nvCxnSpPr>
          <p:cNvPr id="4" name="Line 485"/>
          <p:cNvCxnSpPr>
            <a:cxnSpLocks noChangeShapeType="1"/>
          </p:cNvCxnSpPr>
          <p:nvPr/>
        </p:nvCxnSpPr>
        <p:spPr bwMode="auto">
          <a:xfrm flipV="1">
            <a:off x="919480" y="3797600"/>
            <a:ext cx="3886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Line 486"/>
          <p:cNvCxnSpPr>
            <a:cxnSpLocks noChangeShapeType="1"/>
          </p:cNvCxnSpPr>
          <p:nvPr/>
        </p:nvCxnSpPr>
        <p:spPr bwMode="auto">
          <a:xfrm flipV="1">
            <a:off x="919480" y="2328845"/>
            <a:ext cx="457200" cy="123126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Line 488"/>
          <p:cNvCxnSpPr>
            <a:cxnSpLocks noChangeShapeType="1"/>
          </p:cNvCxnSpPr>
          <p:nvPr/>
        </p:nvCxnSpPr>
        <p:spPr bwMode="auto">
          <a:xfrm flipV="1">
            <a:off x="1351915" y="1813860"/>
            <a:ext cx="1396365" cy="4387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489"/>
          <p:cNvCxnSpPr>
            <a:cxnSpLocks noChangeShapeType="1"/>
          </p:cNvCxnSpPr>
          <p:nvPr/>
        </p:nvCxnSpPr>
        <p:spPr bwMode="auto">
          <a:xfrm>
            <a:off x="1376045" y="2328845"/>
            <a:ext cx="0" cy="139319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490"/>
          <p:cNvCxnSpPr>
            <a:cxnSpLocks noChangeShapeType="1"/>
          </p:cNvCxnSpPr>
          <p:nvPr/>
        </p:nvCxnSpPr>
        <p:spPr bwMode="auto">
          <a:xfrm flipV="1">
            <a:off x="2748280" y="1528745"/>
            <a:ext cx="1943100" cy="24701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491"/>
          <p:cNvCxnSpPr>
            <a:cxnSpLocks noChangeShapeType="1"/>
          </p:cNvCxnSpPr>
          <p:nvPr/>
        </p:nvCxnSpPr>
        <p:spPr bwMode="auto">
          <a:xfrm>
            <a:off x="4690745" y="1528745"/>
            <a:ext cx="0" cy="2286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493"/>
          <p:cNvCxnSpPr>
            <a:cxnSpLocks noChangeShapeType="1"/>
          </p:cNvCxnSpPr>
          <p:nvPr/>
        </p:nvCxnSpPr>
        <p:spPr bwMode="auto">
          <a:xfrm flipH="1">
            <a:off x="919480" y="2328210"/>
            <a:ext cx="4572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494"/>
          <p:cNvCxnSpPr>
            <a:cxnSpLocks noChangeShapeType="1"/>
          </p:cNvCxnSpPr>
          <p:nvPr/>
        </p:nvCxnSpPr>
        <p:spPr bwMode="auto">
          <a:xfrm flipH="1">
            <a:off x="919480" y="1528110"/>
            <a:ext cx="37719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98"/>
          <p:cNvSpPr txBox="1">
            <a:spLocks noChangeArrowheads="1"/>
          </p:cNvSpPr>
          <p:nvPr/>
        </p:nvSpPr>
        <p:spPr bwMode="auto">
          <a:xfrm>
            <a:off x="4205605" y="3950635"/>
            <a:ext cx="6858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  <a:tabLst>
                <a:tab pos="4898390" algn="l"/>
              </a:tabLst>
            </a:pPr>
            <a:r>
              <a:rPr lang="he-IL" sz="1600" b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81%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499"/>
          <p:cNvSpPr txBox="1">
            <a:spLocks noChangeArrowheads="1"/>
          </p:cNvSpPr>
          <p:nvPr/>
        </p:nvSpPr>
        <p:spPr bwMode="auto">
          <a:xfrm>
            <a:off x="805180" y="3918885"/>
            <a:ext cx="752475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  <a:tabLst>
                <a:tab pos="4898390" algn="l"/>
              </a:tabLst>
            </a:pPr>
            <a:r>
              <a:rPr lang="he-IL" sz="1600" b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19%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589"/>
          <p:cNvSpPr txBox="1">
            <a:spLocks noChangeArrowheads="1"/>
          </p:cNvSpPr>
          <p:nvPr/>
        </p:nvSpPr>
        <p:spPr bwMode="auto">
          <a:xfrm>
            <a:off x="167005" y="2208195"/>
            <a:ext cx="638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he-IL" sz="1600" b="1">
                <a:solidFill>
                  <a:srgbClr val="530C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49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תיבת טקסט 2"/>
          <p:cNvSpPr txBox="1">
            <a:spLocks noChangeArrowheads="1"/>
          </p:cNvSpPr>
          <p:nvPr/>
        </p:nvSpPr>
        <p:spPr bwMode="auto">
          <a:xfrm flipH="1">
            <a:off x="250823" y="1369677"/>
            <a:ext cx="668022" cy="15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2F2F2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he-IL" sz="1600" b="1">
                <a:solidFill>
                  <a:srgbClr val="530C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100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WordArt 1003" descr="‎50%‎"/>
          <p:cNvSpPr txBox="1">
            <a:spLocks noChangeArrowheads="1" noChangeShapeType="1" noTextEdit="1"/>
          </p:cNvSpPr>
          <p:nvPr/>
        </p:nvSpPr>
        <p:spPr bwMode="auto">
          <a:xfrm>
            <a:off x="3080385" y="2873040"/>
            <a:ext cx="302260" cy="61531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WordArt 1004" descr="‎50%‎"/>
          <p:cNvSpPr txBox="1">
            <a:spLocks noChangeArrowheads="1" noChangeShapeType="1" noTextEdit="1"/>
          </p:cNvSpPr>
          <p:nvPr/>
        </p:nvSpPr>
        <p:spPr bwMode="auto">
          <a:xfrm>
            <a:off x="1081405" y="3108625"/>
            <a:ext cx="222250" cy="61531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-1137920" y="-2411162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-1137920" y="-2551894"/>
            <a:ext cx="1847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-1137920" y="-2428783"/>
            <a:ext cx="7200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73075" algn="l"/>
                <a:tab pos="1044575" algn="l"/>
                <a:tab pos="291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73075" algn="l"/>
                <a:tab pos="1044575" algn="l"/>
                <a:tab pos="291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73075" algn="l"/>
                <a:tab pos="1044575" algn="l"/>
                <a:tab pos="291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73075" algn="l"/>
                <a:tab pos="1044575" algn="l"/>
                <a:tab pos="291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73075" algn="l"/>
                <a:tab pos="1044575" algn="l"/>
                <a:tab pos="291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3075" algn="l"/>
                <a:tab pos="1044575" algn="l"/>
                <a:tab pos="291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3075" algn="l"/>
                <a:tab pos="1044575" algn="l"/>
                <a:tab pos="291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3075" algn="l"/>
                <a:tab pos="1044575" algn="l"/>
                <a:tab pos="291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3075" algn="l"/>
                <a:tab pos="1044575" algn="l"/>
                <a:tab pos="291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3075" algn="l"/>
                <a:tab pos="1044575" algn="l"/>
                <a:tab pos="2913063" algn="l"/>
              </a:tabLst>
            </a:pPr>
            <a:endParaRPr kumimoji="0" lang="he-IL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3075" algn="l"/>
                <a:tab pos="1044575" algn="l"/>
                <a:tab pos="2913063" algn="l"/>
              </a:tabLst>
            </a:pPr>
            <a:r>
              <a:rPr kumimoji="0" lang="he-IL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	</a:t>
            </a: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3075" algn="l"/>
                <a:tab pos="1044575" algn="l"/>
                <a:tab pos="2913063" algn="l"/>
              </a:tabLst>
            </a:pP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-1137920" y="-2182562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-1137920" y="-2551894"/>
            <a:ext cx="1847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-1137920" y="-2305672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495"/>
          <p:cNvSpPr txBox="1">
            <a:spLocks noChangeArrowheads="1"/>
          </p:cNvSpPr>
          <p:nvPr/>
        </p:nvSpPr>
        <p:spPr bwMode="auto">
          <a:xfrm>
            <a:off x="4805679" y="3416282"/>
            <a:ext cx="1393825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  <a:tabLst>
                <a:tab pos="4898390" algn="l"/>
              </a:tabLst>
            </a:pPr>
            <a:r>
              <a:rPr lang="he-IL" sz="1400" b="1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אחוז מצטבר </a:t>
            </a:r>
            <a:endParaRPr lang="en-US" sz="14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  <a:tabLst>
                <a:tab pos="4898390" algn="l"/>
              </a:tabLst>
            </a:pPr>
            <a:r>
              <a:rPr lang="he-IL" sz="1400" b="1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מכמות הפריטים</a:t>
            </a:r>
            <a:endParaRPr lang="en-US" sz="1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4765851" y="1071403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tabLst>
                <a:tab pos="4898390" algn="l"/>
              </a:tabLst>
            </a:pPr>
            <a:r>
              <a:rPr lang="he-IL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ערך צריכה (%)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8" name="טבלה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793049"/>
              </p:ext>
            </p:extLst>
          </p:nvPr>
        </p:nvGraphicFramePr>
        <p:xfrm>
          <a:off x="736641" y="4788545"/>
          <a:ext cx="4687487" cy="1303276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{72833802-FEF1-4C79-8D5D-14CF1EAF98D9}</a:tableStyleId>
              </a:tblPr>
              <a:tblGrid>
                <a:gridCol w="1562129"/>
                <a:gridCol w="1562679"/>
                <a:gridCol w="1562679"/>
              </a:tblGrid>
              <a:tr h="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600" dirty="0">
                          <a:effectLst/>
                        </a:rPr>
                        <a:t>קבוצה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600">
                          <a:effectLst/>
                        </a:rPr>
                        <a:t>אחוז הפריטים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600">
                          <a:effectLst/>
                        </a:rPr>
                        <a:t>אחוז הצריכה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600">
                          <a:effectLst/>
                        </a:rPr>
                        <a:t>18.75%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600" dirty="0">
                          <a:effectLst/>
                        </a:rPr>
                        <a:t>49%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en-US" sz="1600">
                          <a:effectLst/>
                        </a:rPr>
                        <a:t>C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600">
                          <a:effectLst/>
                        </a:rPr>
                        <a:t>81.25%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600">
                          <a:effectLst/>
                        </a:rPr>
                        <a:t>51%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600">
                          <a:effectLst/>
                        </a:rPr>
                        <a:t>סה"כ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600" dirty="0">
                          <a:effectLst/>
                        </a:rPr>
                        <a:t>100%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600" dirty="0">
                          <a:effectLst/>
                        </a:rPr>
                        <a:t>100%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9" name="מלבן 28"/>
          <p:cNvSpPr/>
          <p:nvPr/>
        </p:nvSpPr>
        <p:spPr>
          <a:xfrm>
            <a:off x="6239331" y="1559243"/>
            <a:ext cx="523879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dirty="0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כללי :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שיטה המאפשרת לסווג את הפריטים במלאי, לפי ערכם הכספי.</a:t>
            </a:r>
            <a:endParaRPr lang="he-IL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 rtl="1">
              <a:lnSpc>
                <a:spcPct val="150000"/>
              </a:lnSpc>
            </a:pP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 rtl="1">
              <a:lnSpc>
                <a:spcPct val="150000"/>
              </a:lnSpc>
            </a:pPr>
            <a:endParaRPr lang="he-IL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 rtl="1">
              <a:lnSpc>
                <a:spcPct val="150000"/>
              </a:lnSpc>
            </a:pP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b="1" u="sng" dirty="0" smtClean="0">
                <a:latin typeface="Gisha" panose="020B0502040204020203" pitchFamily="34" charset="-79"/>
                <a:cs typeface="Gisha" panose="020B0502040204020203" pitchFamily="34" charset="-79"/>
              </a:rPr>
              <a:t>מסקנה</a:t>
            </a:r>
            <a:r>
              <a:rPr lang="he-IL" b="1" u="sng" dirty="0"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  <a:endParaRPr lang="en-US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החלוקה לקבוצות מאפשרת ריכוז מאמץ ומשאבים לצורך טיפול </a:t>
            </a: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וקביעת מדיניות 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מלאי בפריטי </a:t>
            </a:r>
            <a:r>
              <a:rPr lang="he-IL" b="1" u="sng" dirty="0">
                <a:latin typeface="Gisha" panose="020B0502040204020203" pitchFamily="34" charset="-79"/>
                <a:cs typeface="Gisha" panose="020B0502040204020203" pitchFamily="34" charset="-79"/>
              </a:rPr>
              <a:t>קבוצה </a:t>
            </a:r>
            <a:r>
              <a:rPr lang="en-US" b="1" u="sng" dirty="0">
                <a:latin typeface="Gisha" panose="020B0502040204020203" pitchFamily="34" charset="-79"/>
                <a:cs typeface="Gisha" panose="020B0502040204020203" pitchFamily="34" charset="-79"/>
              </a:rPr>
              <a:t>A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שם מושג חיסכון מרבי כתוצאה </a:t>
            </a: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מניהול מדיניות 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מלאי </a:t>
            </a: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אופטימאלית. </a:t>
            </a:r>
            <a:endParaRPr lang="en-US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918845" y="978736"/>
            <a:ext cx="3693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600" dirty="0" smtClean="0">
                <a:latin typeface="Gisha" panose="020B0502040204020203" pitchFamily="34" charset="-79"/>
                <a:cs typeface="Gisha" panose="020B0502040204020203" pitchFamily="34" charset="-79"/>
              </a:rPr>
              <a:t>עקרון </a:t>
            </a:r>
            <a:r>
              <a:rPr lang="he-IL" sz="16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הפארטו</a:t>
            </a:r>
            <a:r>
              <a:rPr lang="he-IL" sz="1600" dirty="0" smtClean="0">
                <a:latin typeface="Gisha" panose="020B0502040204020203" pitchFamily="34" charset="-79"/>
                <a:cs typeface="Gisha" panose="020B0502040204020203" pitchFamily="34" charset="-79"/>
              </a:rPr>
              <a:t> 20/80 כפי שמוצג בגרף הבא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12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פרק 4 – ניהול רכש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מבוא</a:t>
            </a:r>
            <a:endParaRPr lang="en-US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884820" y="1016000"/>
            <a:ext cx="6093059" cy="36281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1800" dirty="0"/>
              <a:t>זאוס אביב היא חברה שעוסקת ביבוא ושיווק מוצרי פרסום מתנות ומוצרי פרמיום לקהל העסקי </a:t>
            </a:r>
            <a:r>
              <a:rPr lang="he-IL" sz="1800" dirty="0" smtClean="0"/>
              <a:t>והפרטי.</a:t>
            </a:r>
          </a:p>
          <a:p>
            <a:pPr>
              <a:lnSpc>
                <a:spcPct val="150000"/>
              </a:lnSpc>
            </a:pPr>
            <a:r>
              <a:rPr lang="he-IL" sz="1800" dirty="0" smtClean="0"/>
              <a:t>לעסק </a:t>
            </a:r>
            <a:r>
              <a:rPr lang="he-IL" sz="1800" dirty="0"/>
              <a:t>ישנו קטלוג מצליח "קטלוג סהרה" שבקטלוג ניתן למצוא כמעט כל מוצר שיקיים בתחום </a:t>
            </a:r>
            <a:r>
              <a:rPr lang="he-IL" sz="1800" dirty="0" smtClean="0"/>
              <a:t>המתנות. </a:t>
            </a:r>
          </a:p>
          <a:p>
            <a:pPr>
              <a:lnSpc>
                <a:spcPct val="150000"/>
              </a:lnSpc>
            </a:pPr>
            <a:r>
              <a:rPr lang="he-IL" sz="1800" dirty="0"/>
              <a:t>לזאוס 6 חנויות רשת שמוכרת את מוצרי החברה ללקוחות פרטים .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he-IL" sz="1800" dirty="0"/>
              <a:t>בין לקוחות החברה נמנים : בנקים , </a:t>
            </a:r>
            <a:r>
              <a:rPr lang="he-IL" sz="1800" dirty="0" err="1"/>
              <a:t>משהב"ט</a:t>
            </a:r>
            <a:r>
              <a:rPr lang="he-IL" sz="1800" dirty="0"/>
              <a:t> , שב"ס , מוטורולה, בזק ועוד....</a:t>
            </a:r>
            <a:endParaRPr lang="en-US" sz="1800" dirty="0"/>
          </a:p>
        </p:txBody>
      </p:sp>
      <p:pic>
        <p:nvPicPr>
          <p:cNvPr id="5" name="תמונה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5" y="1246131"/>
            <a:ext cx="3951121" cy="2628038"/>
          </a:xfrm>
          <a:prstGeom prst="rect">
            <a:avLst/>
          </a:prstGeom>
        </p:spPr>
      </p:pic>
      <p:pic>
        <p:nvPicPr>
          <p:cNvPr id="6" name="תמונה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61" y="5300776"/>
            <a:ext cx="1438794" cy="869749"/>
          </a:xfrm>
          <a:prstGeom prst="rect">
            <a:avLst/>
          </a:prstGeom>
        </p:spPr>
      </p:pic>
      <p:pic>
        <p:nvPicPr>
          <p:cNvPr id="7" name="תמונה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87" y="5410797"/>
            <a:ext cx="1420783" cy="649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תמונה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34" y="5300777"/>
            <a:ext cx="1301358" cy="869749"/>
          </a:xfrm>
          <a:prstGeom prst="rect">
            <a:avLst/>
          </a:prstGeom>
        </p:spPr>
      </p:pic>
      <p:pic>
        <p:nvPicPr>
          <p:cNvPr id="9" name="תמונה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344" y="5245767"/>
            <a:ext cx="1549535" cy="869749"/>
          </a:xfrm>
          <a:prstGeom prst="rect">
            <a:avLst/>
          </a:prstGeom>
        </p:spPr>
      </p:pic>
      <p:pic>
        <p:nvPicPr>
          <p:cNvPr id="10" name="תמונה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63" y="5316280"/>
            <a:ext cx="1583088" cy="759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44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עץ מבנה החברה</a:t>
            </a:r>
            <a:endParaRPr lang="en-US" dirty="0"/>
          </a:p>
        </p:txBody>
      </p:sp>
      <p:cxnSp>
        <p:nvCxnSpPr>
          <p:cNvPr id="4" name="מחבר ישר 3"/>
          <p:cNvCxnSpPr/>
          <p:nvPr/>
        </p:nvCxnSpPr>
        <p:spPr>
          <a:xfrm>
            <a:off x="3415707" y="2996890"/>
            <a:ext cx="128228" cy="628"/>
          </a:xfrm>
          <a:prstGeom prst="lin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5" name="מחבר ישר 4"/>
          <p:cNvCxnSpPr/>
          <p:nvPr/>
        </p:nvCxnSpPr>
        <p:spPr>
          <a:xfrm>
            <a:off x="7243829" y="2878716"/>
            <a:ext cx="10411" cy="1681537"/>
          </a:xfrm>
          <a:prstGeom prst="lin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6" name="מחבר ישר 5"/>
          <p:cNvCxnSpPr/>
          <p:nvPr/>
        </p:nvCxnSpPr>
        <p:spPr>
          <a:xfrm>
            <a:off x="4883150" y="2990224"/>
            <a:ext cx="0" cy="2133274"/>
          </a:xfrm>
          <a:prstGeom prst="lin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7" name="מלבן 6"/>
          <p:cNvSpPr/>
          <p:nvPr/>
        </p:nvSpPr>
        <p:spPr>
          <a:xfrm>
            <a:off x="5590741" y="1428711"/>
            <a:ext cx="914834" cy="5299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יובל + דני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מחבר ישר 7"/>
          <p:cNvCxnSpPr/>
          <p:nvPr/>
        </p:nvCxnSpPr>
        <p:spPr>
          <a:xfrm>
            <a:off x="6010910" y="1781699"/>
            <a:ext cx="0" cy="1895269"/>
          </a:xfrm>
          <a:prstGeom prst="lin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9" name="מלבן 8"/>
          <p:cNvSpPr/>
          <p:nvPr/>
        </p:nvSpPr>
        <p:spPr>
          <a:xfrm>
            <a:off x="3320616" y="2743200"/>
            <a:ext cx="914834" cy="5292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מנהל מכירות ו"ל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447106" y="2743200"/>
            <a:ext cx="914834" cy="5292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מנהל מחסן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5595186" y="2743200"/>
            <a:ext cx="914834" cy="5292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מנהל יבוא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6785811" y="2743200"/>
            <a:ext cx="914834" cy="5292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מנהלת חשבונות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7934526" y="2743200"/>
            <a:ext cx="914834" cy="5292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מנהל שיווק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4468061" y="3402965"/>
            <a:ext cx="914834" cy="5292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6 נהגים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5595186" y="3402965"/>
            <a:ext cx="914834" cy="5292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פקידת מכס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6785811" y="3402965"/>
            <a:ext cx="914834" cy="5292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פקידת ספקים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7923731" y="3402965"/>
            <a:ext cx="914834" cy="5292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פקידת רכש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468061" y="4083050"/>
            <a:ext cx="914834" cy="5292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11 עובדי תפעול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6785811" y="4104640"/>
            <a:ext cx="914834" cy="5292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מנהל לקוחות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4485206" y="4869180"/>
            <a:ext cx="914834" cy="5292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עובדי הדפסה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1" name="מחבר ישר 20"/>
          <p:cNvCxnSpPr/>
          <p:nvPr/>
        </p:nvCxnSpPr>
        <p:spPr>
          <a:xfrm>
            <a:off x="5984171" y="2391728"/>
            <a:ext cx="2674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22" name="מלבן 21"/>
          <p:cNvSpPr/>
          <p:nvPr/>
        </p:nvSpPr>
        <p:spPr>
          <a:xfrm>
            <a:off x="6750251" y="2033866"/>
            <a:ext cx="914834" cy="5299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סמנכ"ל תפעול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8056888" y="892436"/>
            <a:ext cx="29209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b="1" dirty="0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לעסק יש כ- 60 עובדים</a:t>
            </a:r>
            <a:endParaRPr lang="en-US" b="1" dirty="0">
              <a:effectLst/>
              <a:latin typeface="Gisha" panose="020B0502040204020203" pitchFamily="34" charset="-79"/>
              <a:ea typeface="Times New Roman" panose="02020603050405020304" pitchFamily="18" charset="0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877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פרק 2 - תחזיות  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47" y="1445660"/>
            <a:ext cx="3582553" cy="3824172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4881880" y="1285439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dirty="0" smtClean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אחד </a:t>
            </a:r>
            <a:r>
              <a:rPr lang="he-IL" dirty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הנושאים המרכזיים בעסק הוא מכירת מוצרי פרסום 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ולכן </a:t>
            </a:r>
            <a:r>
              <a:rPr lang="he-IL" dirty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נתבקשנו לחזות את כמות המוצרים לשנה הבאה</a:t>
            </a:r>
            <a:r>
              <a:rPr lang="he-IL" dirty="0" smtClean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.</a:t>
            </a:r>
          </a:p>
          <a:p>
            <a:pPr algn="r" rtl="1">
              <a:lnSpc>
                <a:spcPct val="150000"/>
              </a:lnSpc>
            </a:pPr>
            <a:endParaRPr lang="he-IL" dirty="0">
              <a:latin typeface="Gisha" panose="020B0502040204020203" pitchFamily="34" charset="-79"/>
              <a:ea typeface="Times New Roman" panose="02020603050405020304" pitchFamily="18" charset="0"/>
              <a:cs typeface="Gisha" panose="020B0502040204020203" pitchFamily="34" charset="-79"/>
            </a:endParaRPr>
          </a:p>
          <a:p>
            <a:pPr algn="r" rtl="1">
              <a:lnSpc>
                <a:spcPct val="150000"/>
              </a:lnSpc>
              <a:tabLst>
                <a:tab pos="473710" algn="l"/>
                <a:tab pos="1045210" algn="l"/>
              </a:tabLst>
            </a:pPr>
            <a:r>
              <a:rPr lang="he-IL" b="1" u="sng" dirty="0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מטרות התחזית</a:t>
            </a:r>
            <a:r>
              <a:rPr lang="he-IL" b="1" dirty="0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 :</a:t>
            </a:r>
            <a:endParaRPr lang="en-US" sz="1400" dirty="0" smtClean="0">
              <a:effectLst/>
              <a:latin typeface="Gisha" panose="020B0502040204020203" pitchFamily="34" charset="-79"/>
              <a:ea typeface="Times New Roman" panose="02020603050405020304" pitchFamily="18" charset="0"/>
              <a:cs typeface="Gisha" panose="020B0502040204020203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473710" algn="l"/>
                <a:tab pos="1045210" algn="l"/>
              </a:tabLst>
            </a:pPr>
            <a:r>
              <a:rPr lang="he-IL" dirty="0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לאפשר בניית </a:t>
            </a:r>
            <a:r>
              <a:rPr lang="he-IL" dirty="0" err="1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תוכנית</a:t>
            </a:r>
            <a:r>
              <a:rPr lang="he-IL" dirty="0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 יצור .</a:t>
            </a:r>
            <a:endParaRPr lang="en-US" sz="1400" dirty="0" smtClean="0">
              <a:effectLst/>
              <a:latin typeface="Gisha" panose="020B0502040204020203" pitchFamily="34" charset="-79"/>
              <a:ea typeface="Times New Roman" panose="02020603050405020304" pitchFamily="18" charset="0"/>
              <a:cs typeface="Gisha" panose="020B0502040204020203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473710" algn="l"/>
                <a:tab pos="1045210" algn="l"/>
              </a:tabLst>
            </a:pPr>
            <a:r>
              <a:rPr lang="he-IL" dirty="0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לקבוע את גודל המלאי של </a:t>
            </a:r>
            <a:r>
              <a:rPr lang="he-IL" dirty="0" err="1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התוצ"ג</a:t>
            </a:r>
            <a:r>
              <a:rPr lang="he-IL" dirty="0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 שיש להחזיק.</a:t>
            </a:r>
            <a:endParaRPr lang="en-US" sz="1400" dirty="0" smtClean="0">
              <a:effectLst/>
              <a:latin typeface="Gisha" panose="020B0502040204020203" pitchFamily="34" charset="-79"/>
              <a:ea typeface="Times New Roman" panose="02020603050405020304" pitchFamily="18" charset="0"/>
              <a:cs typeface="Gisha" panose="020B0502040204020203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473710" algn="l"/>
                <a:tab pos="1045210" algn="l"/>
              </a:tabLst>
            </a:pPr>
            <a:r>
              <a:rPr lang="he-IL" dirty="0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להבטיח מראש את אמצעי הייצור הדרושים שהם כ"א ,חומרים ,מכונות.</a:t>
            </a:r>
            <a:endParaRPr lang="en-US" sz="1400" dirty="0" smtClean="0">
              <a:effectLst/>
              <a:latin typeface="Gisha" panose="020B0502040204020203" pitchFamily="34" charset="-79"/>
              <a:ea typeface="Times New Roman" panose="02020603050405020304" pitchFamily="18" charset="0"/>
              <a:cs typeface="Gisha" panose="020B0502040204020203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473710" algn="l"/>
                <a:tab pos="1045210" algn="l"/>
              </a:tabLst>
            </a:pPr>
            <a:r>
              <a:rPr lang="he-IL" dirty="0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לאפשר לאנשי המכירות ולהנהלה שליטה להתפתחות המכירות .</a:t>
            </a:r>
            <a:endParaRPr lang="en-US" sz="1400" dirty="0">
              <a:effectLst/>
              <a:latin typeface="Gisha" panose="020B0502040204020203" pitchFamily="34" charset="-79"/>
              <a:ea typeface="Times New Roman" panose="02020603050405020304" pitchFamily="18" charset="0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19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סוגי תחזיות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>
              <a:lnSpc>
                <a:spcPct val="150000"/>
              </a:lnSpc>
            </a:pPr>
            <a:r>
              <a:rPr lang="he-IL" dirty="0" smtClean="0"/>
              <a:t>השיטות לעריכת תחזיות מתחלקות לשתי </a:t>
            </a:r>
            <a:r>
              <a:rPr lang="he-IL" dirty="0"/>
              <a:t>שיטות עיקריות :</a:t>
            </a:r>
            <a:endParaRPr lang="en-US" dirty="0"/>
          </a:p>
          <a:p>
            <a:pPr rtl="1">
              <a:lnSpc>
                <a:spcPct val="150000"/>
              </a:lnSpc>
            </a:pPr>
            <a:r>
              <a:rPr lang="he-IL" b="1" dirty="0"/>
              <a:t>א</a:t>
            </a:r>
            <a:r>
              <a:rPr lang="he-IL" dirty="0" smtClean="0"/>
              <a:t>. שיטות </a:t>
            </a:r>
            <a:r>
              <a:rPr lang="he-IL" dirty="0"/>
              <a:t>חיזוי סובייקטיביות (משתמשים בהערכות אנשי מקצוע).</a:t>
            </a:r>
            <a:endParaRPr lang="en-US" dirty="0"/>
          </a:p>
          <a:p>
            <a:pPr rtl="1">
              <a:lnSpc>
                <a:spcPct val="150000"/>
              </a:lnSpc>
            </a:pPr>
            <a:r>
              <a:rPr lang="he-IL" b="1" dirty="0"/>
              <a:t>ב</a:t>
            </a:r>
            <a:r>
              <a:rPr lang="he-IL" dirty="0" smtClean="0"/>
              <a:t>. שיטות </a:t>
            </a:r>
            <a:r>
              <a:rPr lang="he-IL" dirty="0"/>
              <a:t>חיזוי אובייקטיביות (משתמשים במודלים מתמטיים שפתחו בהתבססות על התנהגות התופעה בעבר ונתונים הסטורים ).</a:t>
            </a:r>
            <a:endParaRPr lang="en-US" dirty="0"/>
          </a:p>
          <a:p>
            <a:pPr rtl="1">
              <a:lnSpc>
                <a:spcPct val="150000"/>
              </a:lnSpc>
            </a:pPr>
            <a:r>
              <a:rPr lang="he-IL" dirty="0"/>
              <a:t> </a:t>
            </a:r>
            <a:endParaRPr lang="en-US" dirty="0"/>
          </a:p>
          <a:p>
            <a:pPr rtl="1">
              <a:lnSpc>
                <a:spcPct val="150000"/>
              </a:lnSpc>
            </a:pPr>
            <a:r>
              <a:rPr lang="he-IL" dirty="0"/>
              <a:t>השיטות </a:t>
            </a:r>
            <a:r>
              <a:rPr lang="he-IL" b="1" dirty="0"/>
              <a:t>האובייקטיביות </a:t>
            </a:r>
            <a:r>
              <a:rPr lang="he-IL" dirty="0"/>
              <a:t>עדיפות על השיטות הסובייקטיביות כל עוד יש </a:t>
            </a:r>
            <a:r>
              <a:rPr lang="he-IL" b="1" dirty="0"/>
              <a:t>מספיק נתוני עבר 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17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חישוב התחזית – שיטת חיזוי אובייקטיבית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1">
              <a:lnSpc>
                <a:spcPct val="150000"/>
              </a:lnSpc>
            </a:pPr>
            <a:r>
              <a:rPr lang="he-IL" sz="1800" b="1" u="sng" dirty="0" smtClean="0"/>
              <a:t>שיטת </a:t>
            </a:r>
            <a:r>
              <a:rPr lang="he-IL" sz="1800" b="1" u="sng" dirty="0"/>
              <a:t>חיזוי </a:t>
            </a:r>
            <a:r>
              <a:rPr lang="he-IL" sz="1800" b="1" u="sng" dirty="0" smtClean="0"/>
              <a:t>אובייקטיבית </a:t>
            </a:r>
            <a:r>
              <a:rPr lang="he-IL" sz="1800" b="1" u="sng" dirty="0"/>
              <a:t>:</a:t>
            </a:r>
            <a:endParaRPr lang="en-US" sz="1800" dirty="0"/>
          </a:p>
          <a:p>
            <a:pPr rtl="1">
              <a:lnSpc>
                <a:spcPct val="150000"/>
              </a:lnSpc>
            </a:pPr>
            <a:r>
              <a:rPr lang="he-IL" sz="1800" dirty="0"/>
              <a:t>קיימות שתי קבוצות עיקריות של שיטות חיזוי אובייקטיביות . </a:t>
            </a:r>
            <a:endParaRPr lang="he-IL" sz="1800" dirty="0"/>
          </a:p>
          <a:p>
            <a:pPr lvl="0" rtl="1">
              <a:lnSpc>
                <a:spcPct val="150000"/>
              </a:lnSpc>
            </a:pPr>
            <a:r>
              <a:rPr lang="he-IL" sz="1800" b="1" u="sng" dirty="0"/>
              <a:t>עונתיות</a:t>
            </a:r>
            <a:r>
              <a:rPr lang="he-IL" sz="1800" dirty="0"/>
              <a:t> :תנודות בעלות מבנה קבוע החוזרות על עצמן בכל פרק זמן כמו קיץ , חורף משמשים סיבות לתנודות בפרק זמן של שנה </a:t>
            </a:r>
            <a:endParaRPr lang="en-US" sz="1800" dirty="0"/>
          </a:p>
          <a:p>
            <a:pPr lvl="0" rtl="1">
              <a:lnSpc>
                <a:spcPct val="150000"/>
              </a:lnSpc>
            </a:pPr>
            <a:r>
              <a:rPr lang="he-IL" sz="1800" b="1" u="sng" dirty="0"/>
              <a:t>מחזוריות</a:t>
            </a:r>
            <a:r>
              <a:rPr lang="he-IL" sz="1800" dirty="0"/>
              <a:t>: תנודות החוזרות על עצמן לכל פרק זמן ,צריכה בלתי קבועה של מוצר אינה נובעת תמיד מגורמים עונתיים . לעתים מזהים מוצר מחזוריות מדי תקופה מוגדרת כגון צריכת חלות בימי שישי .</a:t>
            </a:r>
            <a:endParaRPr lang="en-US" sz="1800" dirty="0"/>
          </a:p>
          <a:p>
            <a:pPr rtl="1">
              <a:lnSpc>
                <a:spcPct val="150000"/>
              </a:lnSpc>
            </a:pP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23943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פרק 2 - סיכום</a:t>
            </a:r>
            <a:endParaRPr lang="en-US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227653"/>
              </p:ext>
            </p:extLst>
          </p:nvPr>
        </p:nvGraphicFramePr>
        <p:xfrm>
          <a:off x="919163" y="1130300"/>
          <a:ext cx="5240337" cy="513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מלבן 4"/>
          <p:cNvSpPr/>
          <p:nvPr/>
        </p:nvSpPr>
        <p:spPr>
          <a:xfrm>
            <a:off x="5948680" y="1499481"/>
            <a:ext cx="515459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tabLst>
                <a:tab pos="473710" algn="l"/>
                <a:tab pos="1045210" algn="l"/>
              </a:tabLst>
            </a:pPr>
            <a:r>
              <a:rPr lang="he-IL" b="1" u="sng" dirty="0" smtClean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מסקנה :</a:t>
            </a:r>
            <a:endParaRPr lang="he-IL" b="1" u="sng" dirty="0" smtClean="0">
              <a:latin typeface="Gisha" panose="020B0502040204020203" pitchFamily="34" charset="-79"/>
              <a:ea typeface="Times New Roman" panose="02020603050405020304" pitchFamily="18" charset="0"/>
              <a:cs typeface="Gisha" panose="020B0502040204020203" pitchFamily="34" charset="-79"/>
            </a:endParaRPr>
          </a:p>
          <a:p>
            <a:pPr algn="r" rtl="1">
              <a:lnSpc>
                <a:spcPct val="150000"/>
              </a:lnSpc>
              <a:tabLst>
                <a:tab pos="473710" algn="l"/>
                <a:tab pos="1045210" algn="l"/>
              </a:tabLst>
            </a:pPr>
            <a:r>
              <a:rPr lang="he-IL" dirty="0" smtClean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בשיטת </a:t>
            </a:r>
            <a:r>
              <a:rPr lang="he-IL" dirty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הרגרסיה תוצאת הסטייה היא מינימאלית, והיא מובילה למינימום סטיות</a:t>
            </a:r>
            <a:r>
              <a:rPr lang="he-IL" dirty="0" smtClean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.</a:t>
            </a:r>
          </a:p>
          <a:p>
            <a:pPr algn="r" rtl="1">
              <a:lnSpc>
                <a:spcPct val="150000"/>
              </a:lnSpc>
              <a:tabLst>
                <a:tab pos="473710" algn="l"/>
                <a:tab pos="1045210" algn="l"/>
              </a:tabLst>
            </a:pPr>
            <a:r>
              <a:rPr lang="he-IL" dirty="0"/>
              <a:t>לכן ניתן לומר שתחזית המכירות לשנת 2017  לפי הרגרסיה הליניארית תהיה </a:t>
            </a:r>
            <a:r>
              <a:rPr lang="he-IL" b="1" dirty="0"/>
              <a:t>217 </a:t>
            </a:r>
            <a:r>
              <a:rPr lang="he-IL" dirty="0"/>
              <a:t>תיקים בשנה .</a:t>
            </a:r>
            <a:endParaRPr lang="en-US" dirty="0">
              <a:latin typeface="Gisha" panose="020B0502040204020203" pitchFamily="34" charset="-79"/>
              <a:ea typeface="Times New Roman" panose="02020603050405020304" pitchFamily="18" charset="0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314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פרק 3 -  ניהול מלאי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45" y="1339505"/>
            <a:ext cx="5383235" cy="3938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0484" y="1339505"/>
            <a:ext cx="545542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ניהול מלאי כללי : 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מפעלים יצרניים וכן ארגונים מספקי שרות, צורים חומרים לביצוע מטרות המתחייבות מעצם פעילותן. </a:t>
            </a:r>
          </a:p>
          <a:p>
            <a:pPr algn="r" rtl="1">
              <a:lnSpc>
                <a:spcPct val="150000"/>
              </a:lnSpc>
            </a:pPr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מלאי : 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מטרתו להבטיח רציפות במכירות ומלאי מדף אשר יעמוד בקצב הזמנות של הלקוחות.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סוגי מלאי: </a:t>
            </a:r>
          </a:p>
          <a:p>
            <a:pPr marL="342900" indent="-342900" algn="r" rtl="1">
              <a:lnSpc>
                <a:spcPct val="150000"/>
              </a:lnSpc>
              <a:buAutoNum type="arabicPeriod"/>
            </a:pP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מלאי תוצרת בתהליך.</a:t>
            </a:r>
          </a:p>
          <a:p>
            <a:pPr marL="342900" indent="-342900" algn="r" rtl="1">
              <a:lnSpc>
                <a:spcPct val="150000"/>
              </a:lnSpc>
              <a:buAutoNum type="arabicPeriod"/>
            </a:pP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מלאי תוצרת גמורה.</a:t>
            </a:r>
          </a:p>
        </p:txBody>
      </p:sp>
    </p:spTree>
    <p:extLst>
      <p:ext uri="{BB962C8B-B14F-4D97-AF65-F5344CB8AC3E}">
        <p14:creationId xmlns:p14="http://schemas.microsoft.com/office/powerpoint/2010/main" val="38293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/>
            <a:r>
              <a:rPr lang="he-IL" b="1" dirty="0"/>
              <a:t>הסיבות לאחזקת המלאי:</a:t>
            </a:r>
            <a:endParaRPr lang="en-US" dirty="0"/>
          </a:p>
          <a:p>
            <a:pPr marL="457200" indent="-457200" rtl="1">
              <a:buClrTx/>
              <a:buFont typeface="+mj-lt"/>
              <a:buAutoNum type="arabicPeriod"/>
            </a:pPr>
            <a:r>
              <a:rPr lang="he-IL" dirty="0" smtClean="0"/>
              <a:t>מניעת </a:t>
            </a:r>
            <a:r>
              <a:rPr lang="he-IL" dirty="0"/>
              <a:t>הצורך בתיאום וזימון של הפעולות.</a:t>
            </a:r>
            <a:endParaRPr lang="en-US" dirty="0"/>
          </a:p>
          <a:p>
            <a:pPr marL="457200" indent="-457200" rtl="1">
              <a:buClrTx/>
              <a:buFont typeface="+mj-lt"/>
              <a:buAutoNum type="arabicPeriod"/>
            </a:pPr>
            <a:r>
              <a:rPr lang="he-IL" dirty="0" smtClean="0"/>
              <a:t>חיסכון </a:t>
            </a:r>
            <a:r>
              <a:rPr lang="he-IL" dirty="0"/>
              <a:t>בעלויות הזמנה על הזמנות גדולות.</a:t>
            </a:r>
            <a:endParaRPr lang="en-US" dirty="0"/>
          </a:p>
          <a:p>
            <a:pPr marL="457200" indent="-457200" rtl="1">
              <a:buClrTx/>
              <a:buFont typeface="+mj-lt"/>
              <a:buAutoNum type="arabicPeriod"/>
            </a:pPr>
            <a:r>
              <a:rPr lang="he-IL" dirty="0" smtClean="0"/>
              <a:t>אי </a:t>
            </a:r>
            <a:r>
              <a:rPr lang="he-IL" dirty="0"/>
              <a:t>וודאות לגבי הביקוש וזמני אספקה.</a:t>
            </a:r>
            <a:endParaRPr lang="en-US" dirty="0"/>
          </a:p>
          <a:p>
            <a:pPr marL="457200" indent="-457200" rtl="1">
              <a:buClrTx/>
              <a:buFont typeface="+mj-lt"/>
              <a:buAutoNum type="arabicPeriod"/>
            </a:pPr>
            <a:r>
              <a:rPr lang="he-IL" dirty="0" smtClean="0"/>
              <a:t>מניעת </a:t>
            </a:r>
            <a:r>
              <a:rPr lang="he-IL" dirty="0"/>
              <a:t>הפסדי ייצור כתוצאה מחוסר בחומרי גלם.</a:t>
            </a:r>
            <a:endParaRPr lang="en-US" dirty="0"/>
          </a:p>
          <a:p>
            <a:pPr rtl="1"/>
            <a:r>
              <a:rPr lang="he-IL" b="1" dirty="0"/>
              <a:t>הסיכונים הכרוכים באחזקת מלאי:</a:t>
            </a:r>
            <a:endParaRPr lang="en-US" dirty="0"/>
          </a:p>
          <a:p>
            <a:pPr marL="457200" lvl="0" indent="-457200" rtl="1">
              <a:buClrTx/>
              <a:buFont typeface="+mj-lt"/>
              <a:buAutoNum type="arabicPeriod"/>
            </a:pPr>
            <a:r>
              <a:rPr lang="he-IL" dirty="0"/>
              <a:t>את המלאי צריך לממן כאשר על ההון משולמת ריבית.</a:t>
            </a:r>
            <a:endParaRPr lang="en-US" dirty="0"/>
          </a:p>
          <a:p>
            <a:pPr marL="457200" lvl="0" indent="-457200" rtl="1">
              <a:buClrTx/>
              <a:buFont typeface="+mj-lt"/>
              <a:buAutoNum type="arabicPeriod"/>
            </a:pPr>
            <a:r>
              <a:rPr lang="he-IL" dirty="0"/>
              <a:t>אחסון המלאי כרוך בהוצאות אחסון אשר מקורן בשטח ומבנה אחסון, העסקת המחסנאים, ציוד שינוע ועוד....</a:t>
            </a:r>
            <a:endParaRPr lang="en-US" dirty="0"/>
          </a:p>
          <a:p>
            <a:pPr marL="457200" lvl="0" indent="-457200" rtl="1">
              <a:buClrTx/>
              <a:buFont typeface="+mj-lt"/>
              <a:buAutoNum type="arabicPeriod"/>
            </a:pPr>
            <a:r>
              <a:rPr lang="he-IL" dirty="0"/>
              <a:t>קלקול והתיישנות של פריטים במלאי כרוכה אף היא בהוצאות.</a:t>
            </a:r>
            <a:endParaRPr lang="en-US" dirty="0"/>
          </a:p>
          <a:p>
            <a:pPr marL="457200" lvl="0" indent="-457200" rtl="1">
              <a:buClrTx/>
              <a:buFont typeface="+mj-lt"/>
              <a:buAutoNum type="arabicPeriod"/>
            </a:pPr>
            <a:r>
              <a:rPr lang="he-IL" dirty="0"/>
              <a:t>אחזקת מלאי כרוכה בתשלומי ביטוח מיסים ואגרות למיניהן.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מבט לאחור">
  <a:themeElements>
    <a:clrScheme name="מבט לאחור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11205</TotalTime>
  <Words>546</Words>
  <Application>Microsoft Office PowerPoint</Application>
  <PresentationFormat>מסך רחב</PresentationFormat>
  <Paragraphs>105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David</vt:lpstr>
      <vt:lpstr>Gisha</vt:lpstr>
      <vt:lpstr>Tahoma</vt:lpstr>
      <vt:lpstr>Times New Roman</vt:lpstr>
      <vt:lpstr>מבט לאחור</vt:lpstr>
      <vt:lpstr>פרוייקט גמר  מגמת טכנאים תעשייה וניהול</vt:lpstr>
      <vt:lpstr>מבוא</vt:lpstr>
      <vt:lpstr>עץ מבנה החברה</vt:lpstr>
      <vt:lpstr>פרק 2 - תחזיות  </vt:lpstr>
      <vt:lpstr>סוגי תחזיות</vt:lpstr>
      <vt:lpstr>חישוב התחזית – שיטת חיזוי אובייקטיבית </vt:lpstr>
      <vt:lpstr>פרק 2 - סיכום</vt:lpstr>
      <vt:lpstr>פרק 3 -  ניהול מלאי</vt:lpstr>
      <vt:lpstr>מצגת של PowerPoint</vt:lpstr>
      <vt:lpstr>שיטת פארטו</vt:lpstr>
      <vt:lpstr>מצגת של PowerPoint</vt:lpstr>
      <vt:lpstr>פרק 4 – ניהול רכש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Maltak 44</dc:creator>
  <cp:lastModifiedBy>Maltak 44</cp:lastModifiedBy>
  <cp:revision>18</cp:revision>
  <dcterms:created xsi:type="dcterms:W3CDTF">2016-09-21T06:31:12Z</dcterms:created>
  <dcterms:modified xsi:type="dcterms:W3CDTF">2016-09-29T01:17:06Z</dcterms:modified>
</cp:coreProperties>
</file>