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69" r:id="rId3"/>
    <p:sldId id="262" r:id="rId4"/>
    <p:sldId id="256" r:id="rId5"/>
    <p:sldId id="258" r:id="rId6"/>
    <p:sldId id="277" r:id="rId7"/>
    <p:sldId id="276" r:id="rId8"/>
    <p:sldId id="266" r:id="rId9"/>
    <p:sldId id="270" r:id="rId10"/>
    <p:sldId id="271" r:id="rId11"/>
    <p:sldId id="272" r:id="rId12"/>
    <p:sldId id="268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C5D66-B12E-44D7-922D-1960156150B6}" type="datetimeFigureOut">
              <a:rPr lang="he-IL" smtClean="0"/>
              <a:pPr/>
              <a:t>ה'/תמוז/תשע"ה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A9D51-A540-4BCA-93B3-43A170B1AC2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ion\Desktop\untitl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3857652"/>
          </a:xfrm>
          <a:prstGeom prst="rect">
            <a:avLst/>
          </a:prstGeom>
          <a:noFill/>
        </p:spPr>
      </p:pic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>
            <a:normAutofit/>
          </a:bodyPr>
          <a:lstStyle/>
          <a:p>
            <a:r>
              <a:rPr lang="he-IL" sz="7200" b="1" i="1" dirty="0" smtClean="0">
                <a:latin typeface="David" pitchFamily="34" charset="-79"/>
                <a:cs typeface="David" pitchFamily="34" charset="-79"/>
              </a:rPr>
              <a:t>פינוי יישובים בלחימה</a:t>
            </a:r>
            <a:endParaRPr lang="he-IL" sz="7200" b="1" i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819" y="5786454"/>
            <a:ext cx="8762335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400" b="1" dirty="0" smtClean="0">
                <a:latin typeface="David" pitchFamily="34" charset="-79"/>
                <a:cs typeface="David" pitchFamily="34" charset="-79"/>
              </a:rPr>
              <a:t>כותב: ציון רצון           מנחה: דק' ראובן גל</a:t>
            </a:r>
            <a:endParaRPr lang="he-IL" sz="4400" b="1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שיקולי הדרג הצבאי?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1247772"/>
            <a:ext cx="8715404" cy="1752600"/>
          </a:xfrm>
        </p:spPr>
        <p:txBody>
          <a:bodyPr>
            <a:noAutofit/>
          </a:bodyPr>
          <a:lstStyle/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כיצד יגיב האויב לפינוי- לייתר את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תוכניתו.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לחימה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בתווך אזרחי.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שימוש בפינוי כסוג של תחבולה.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הבדלי מיגון בין כוחות צה"ל לאזרחים.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חיזוק תודעת האיום והדריכות המבצעית.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פגיעה בשגרת החיים של האזרחים.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/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28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עיקרי הדילמות?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247772"/>
            <a:ext cx="8286808" cy="1752600"/>
          </a:xfrm>
        </p:spPr>
        <p:txBody>
          <a:bodyPr>
            <a:noAutofit/>
          </a:bodyPr>
          <a:lstStyle/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יכולת האויב לפגוע באזרחים ולייצר תמונות ניצחון, לבין יכולתו לייצר תמונת ניצחון מנטישת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היישובים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ושיבוש "שגרת החיים". </a:t>
            </a: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רצון לפנות יישובים באופן סדור ובצורה רחבה, למול הרצון להעניק מענה הולם לכלל המפונים. </a:t>
            </a: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שימור שגרת חייהם של התושבים בבתיהם למול הרצון לפנות אותם למקום שקט ובטוח יותר.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הרצון לפנות יישובים ע"י המדינה באופן סדור אל מול הנטל הכלכלי המשמעותי שיושת על המדינה. </a:t>
            </a: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האתוס שהורה להילחם על כל שעל ולהקריב את נפשך למען המדינה, אל מול התחזקות ערך חיי האדם ו"האני הפרטי".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AutoNum type="arabicPeriod"/>
            </a:pPr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AutoNum type="arabicPeriod"/>
            </a:pPr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endParaRPr lang="he-IL" sz="28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השפעת הפינוי על משימת הצבא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247772"/>
            <a:ext cx="8286808" cy="1752600"/>
          </a:xfrm>
        </p:spPr>
        <p:txBody>
          <a:bodyPr>
            <a:noAutofit/>
          </a:bodyPr>
          <a:lstStyle/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חשש מירי כוחותינו על כוחותינו. 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ירי מתוך יישוב.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לחימה סלקטיבית.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צמצום </a:t>
            </a: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הסד"כ בהגנה על היישובים וחיזוק ההתקפה.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כיבוש </a:t>
            </a: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יישוב מאויש/לא מאויש באזרחים.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צורך </a:t>
            </a: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באבטחת אזרחים חיוניים.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טיפול באזרחים.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בעיות סיווג. </a:t>
            </a:r>
            <a:endParaRPr lang="en-US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914400" lvl="1" indent="-457200" algn="r">
              <a:buFont typeface="+mj-lt"/>
              <a:buAutoNum type="arabicPeriod"/>
            </a:pPr>
            <a:r>
              <a:rPr lang="he-IL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חשיפה תקשורתית.</a:t>
            </a:r>
            <a:endParaRPr lang="he-IL" sz="32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/>
            <a:endParaRPr lang="he-IL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/>
            <a:endParaRPr lang="he-IL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3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קריטריונים לפינוי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071546"/>
            <a:ext cx="8286808" cy="1752600"/>
          </a:xfrm>
        </p:spPr>
        <p:txBody>
          <a:bodyPr>
            <a:noAutofit/>
          </a:bodyPr>
          <a:lstStyle/>
          <a:p>
            <a:pPr marL="514350" lvl="1" indent="-51435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יכולת מתן התרעה לאוכלוסייה.</a:t>
            </a:r>
          </a:p>
          <a:p>
            <a:pPr marL="514350" lvl="1" indent="-51435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התרעה כללית או התרעה ממוקדת לחדירה/כיבוש יישוב.</a:t>
            </a: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איומים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טקטיים על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היישוב (קרבה, נתיבי חדירה, שליטה). 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היקף (כמות וקצב אש) שנורית לעבר היישוב. 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סוג התלול מסלול הנורה על היישובים (כמות חומר הנפץ). 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רמת מיגון ביישוב.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גודל היישוב. 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חוסן האוכלוסייה ביישוב ומאפייניו הסוציו אקונומי.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איכות התוכנית ויעד הפינוי.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זמן השהייה בחדרי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ביטחון.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יכולת לספק שירותים מינימאליים לאורך זמן.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 startAt="3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שלב בלחימה ועיתוי הפינוי לילה/יום.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המלצות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000108"/>
            <a:ext cx="8286808" cy="1752600"/>
          </a:xfrm>
        </p:spPr>
        <p:txBody>
          <a:bodyPr>
            <a:noAutofit/>
          </a:bodyPr>
          <a:lstStyle/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פיתוח כ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כלי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בארגז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הכלים.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הכנת התודעה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לפינוי.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פינוי דיפרנציאלי, לא נכון יהיה לכפות פינוי, להשתתף גם בפינוי הספונטאני.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lvl="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פינוי כחלק אינטגראלי מהתוכנית המבצעית הצה"לית. 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פינוי למקומות סדורים.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שיפור יכולת האיכון וההתרעה ביישובים. 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שיפור המענה האקטיבי ביישובים סמוכי הגדר.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שיפור היכולת של מדינת ישראל וצה"ל להתמודד עם אירוע של תושבים נצורים בבתיהם במקלטים זמן רב.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ארגון מרכיבי הביטחון ביישובים בצפון, באופן דיפרנציאלי.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בחינת הוראות הפתיחה באש. 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הגדרת גבולות מעורבות הצבא בפינוי.</a:t>
            </a:r>
            <a:endParaRPr lang="en-US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סיכום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000108"/>
            <a:ext cx="8286808" cy="1752600"/>
          </a:xfrm>
        </p:spPr>
        <p:txBody>
          <a:bodyPr>
            <a:noAutofit/>
          </a:bodyPr>
          <a:lstStyle/>
          <a:p>
            <a:pPr marL="457200" indent="-457200" algn="r">
              <a:lnSpc>
                <a:spcPct val="150000"/>
              </a:lnSpc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בחברה הישראלית ובמערכת הביטחון, חל שינוי בחשיבה על פינוי יישובים במהלך "צוק איתן" ולאחריו.</a:t>
            </a:r>
          </a:p>
          <a:p>
            <a:pPr marL="457200" indent="-457200" algn="r">
              <a:lnSpc>
                <a:spcPct val="150000"/>
              </a:lnSpc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"בהנחה ויהיה אירוע משמעותי ביישוב במערכה הבאה, יהיה קשה להסביר מדוע לא פינינו". (הנגבי, יוני, 2015) </a:t>
            </a:r>
          </a:p>
          <a:p>
            <a:pPr marL="514350" indent="-514350" algn="r">
              <a:lnSpc>
                <a:spcPct val="150000"/>
              </a:lnSpc>
              <a:buFont typeface="+mj-lt"/>
              <a:buAutoNum type="arabicPeriod" startAt="2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קריטריונים: יכולת וזמן ההתרעה, עוצמת האיום, רמת המיגון ביישוב, שירותים מינימאליים, חוסן האוכלוסייה.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>
              <a:lnSpc>
                <a:spcPct val="150000"/>
              </a:lnSpc>
            </a:pPr>
            <a:r>
              <a:rPr lang="he-IL" sz="36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פינוי "יזום, דיפרנציאלי וסדור"</a:t>
            </a:r>
          </a:p>
          <a:p>
            <a:pPr marL="457200" indent="-457200" algn="r">
              <a:buFont typeface="+mj-lt"/>
              <a:buAutoNum type="arabicPeriod" startAt="2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-71462"/>
            <a:ext cx="9144000" cy="1000132"/>
          </a:xfrm>
        </p:spPr>
        <p:txBody>
          <a:bodyPr>
            <a:no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תוכן המצגת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76202"/>
            <a:ext cx="8286808" cy="1752600"/>
          </a:xfrm>
        </p:spPr>
        <p:txBody>
          <a:bodyPr>
            <a:noAutofit/>
          </a:bodyPr>
          <a:lstStyle/>
          <a:p>
            <a:pPr algn="r"/>
            <a:endParaRPr lang="en-US" b="1" dirty="0" smtClean="0"/>
          </a:p>
          <a:p>
            <a:pPr marL="514350" lvl="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מטרת העבודה ושאלות המחקר.</a:t>
            </a: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רקע- תפיסת "ההנהגה" בנוגע להתיישבות ביישובים סמוכי גבולות ופינוי בעבר.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lvl="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התמורות שחלו באיום ובתפיסתו בעיני המתיישבים וצה"ל.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lvl="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השיקולים והדילמות בקרב אנשי היישוב בנוגע לפינוי.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lvl="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השיקולים והדילמות של הצבא בהחלטה לפנות יישוב.</a:t>
            </a: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השיקולים והדילמות של הדרג המדיני בהחלטה לפנות יישוב.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lvl="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המשמעויות של פינוי יישוב על יכולתו של הצבא לממש את משימותיו.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lvl="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המלצות -יישובי גבול הצפון "במלחמת לבנון השלישית".</a:t>
            </a:r>
          </a:p>
          <a:p>
            <a:pPr marL="514350" lvl="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סיכום.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r"/>
            <a:endParaRPr lang="he-IL" sz="16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r"/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14291"/>
            <a:ext cx="9144000" cy="1000132"/>
          </a:xfrm>
        </p:spPr>
        <p:txBody>
          <a:bodyPr>
            <a:no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מטרת העבודה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1142984"/>
            <a:ext cx="8572560" cy="197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מטרת</a:t>
            </a:r>
            <a:r>
              <a:rPr kumimoji="0" lang="he-IL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 </a:t>
            </a: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העבודה היא להניח בפני מקבלי ההחלטות בדרג הצבאי הבכיר ובפני בדרג המדיני את השיקולים המרכזיים והקריטריונים לשאלה האם לפנות יישובים בעת לחימה</a:t>
            </a:r>
            <a:r>
              <a:rPr lang="he-IL" sz="2800" dirty="0" smtClean="0">
                <a:latin typeface="David" pitchFamily="34" charset="-79"/>
                <a:ea typeface="Calibri" pitchFamily="34" charset="0"/>
                <a:cs typeface="David" pitchFamily="34" charset="-79"/>
              </a:rPr>
              <a:t>?</a:t>
            </a:r>
            <a:r>
              <a:rPr kumimoji="0" 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  </a:t>
            </a:r>
            <a:endParaRPr kumimoji="0" lang="he-I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Zion\Desktop\imagesJB11CE8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357562"/>
            <a:ext cx="3071834" cy="3500438"/>
          </a:xfrm>
          <a:prstGeom prst="rect">
            <a:avLst/>
          </a:prstGeom>
          <a:noFill/>
        </p:spPr>
      </p:pic>
      <p:pic>
        <p:nvPicPr>
          <p:cNvPr id="2051" name="Picture 3" descr="C:\Users\Zion\Desktop\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357562"/>
            <a:ext cx="3071802" cy="3500438"/>
          </a:xfrm>
          <a:prstGeom prst="rect">
            <a:avLst/>
          </a:prstGeom>
          <a:noFill/>
        </p:spPr>
      </p:pic>
      <p:pic>
        <p:nvPicPr>
          <p:cNvPr id="2052" name="Picture 4" descr="C:\Users\Zion\Desktop\imagesLNQOI6Q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357562"/>
            <a:ext cx="3000364" cy="3500438"/>
          </a:xfrm>
          <a:prstGeom prst="rect">
            <a:avLst/>
          </a:prstGeom>
          <a:noFill/>
        </p:spPr>
      </p:pic>
      <p:pic>
        <p:nvPicPr>
          <p:cNvPr id="2053" name="Picture 5" descr="C:\Users\Zion\Desktop\untitle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2" y="2500306"/>
            <a:ext cx="105508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1000132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פינוי יישובים בלחימה</a:t>
            </a:r>
            <a:endParaRPr lang="he-IL" sz="36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215370" cy="1752600"/>
          </a:xfrm>
        </p:spPr>
        <p:txBody>
          <a:bodyPr>
            <a:noAutofit/>
          </a:bodyPr>
          <a:lstStyle/>
          <a:p>
            <a:pPr algn="r"/>
            <a:endParaRPr lang="en-US" dirty="0" smtClean="0"/>
          </a:p>
          <a:p>
            <a:pPr marL="514350" lvl="0" indent="-514350" algn="r">
              <a:lnSpc>
                <a:spcPct val="150000"/>
              </a:lnSpc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ea typeface="+mj-ea"/>
                <a:cs typeface="David" pitchFamily="34" charset="-79"/>
              </a:rPr>
              <a:t>מה הייתה תפיסתה של ההנהגה בנוגע להתיישבות בגבולות, ובאיזו מידה עודה רלוונטית כיום?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ea typeface="+mj-ea"/>
              <a:cs typeface="David" pitchFamily="34" charset="-79"/>
            </a:endParaRPr>
          </a:p>
          <a:p>
            <a:pPr marL="514350" lvl="0" indent="-514350" algn="r">
              <a:lnSpc>
                <a:spcPct val="150000"/>
              </a:lnSpc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ea typeface="+mj-ea"/>
                <a:cs typeface="David" pitchFamily="34" charset="-79"/>
              </a:rPr>
              <a:t>מהן התמורות שחלו באיומים על יישובים סמוכי גבולות?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ea typeface="+mj-ea"/>
              <a:cs typeface="David" pitchFamily="34" charset="-79"/>
            </a:endParaRPr>
          </a:p>
          <a:p>
            <a:pPr marL="514350" lvl="0" indent="-514350" algn="r">
              <a:lnSpc>
                <a:spcPct val="150000"/>
              </a:lnSpc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ea typeface="+mj-ea"/>
                <a:cs typeface="David" pitchFamily="34" charset="-79"/>
              </a:rPr>
              <a:t>מהם השיקולים והדילמות של הדרג המדיני, הדרג הצבאי ו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התושבים בנוגע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ea typeface="+mj-ea"/>
                <a:cs typeface="David" pitchFamily="34" charset="-79"/>
              </a:rPr>
              <a:t>להחלטה לפנות יישוב?</a:t>
            </a:r>
          </a:p>
          <a:p>
            <a:pPr marL="514350" lvl="0" indent="-514350" algn="r">
              <a:lnSpc>
                <a:spcPct val="150000"/>
              </a:lnSpc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ea typeface="+mj-ea"/>
                <a:cs typeface="David" pitchFamily="34" charset="-79"/>
              </a:rPr>
              <a:t>מהן ההשלכות של פינוי ישובים על יכולתו של הצבא לממש את משימותיו?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ea typeface="+mj-ea"/>
              <a:cs typeface="David" pitchFamily="34" charset="-79"/>
            </a:endParaRPr>
          </a:p>
          <a:p>
            <a:pPr algn="r"/>
            <a:endParaRPr lang="he-IL" sz="16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r"/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772400" cy="1000132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itchFamily="34" charset="-79"/>
                <a:cs typeface="David" pitchFamily="34" charset="-79"/>
              </a:rPr>
              <a:t>מקורות העבודה?</a:t>
            </a:r>
            <a:endParaRPr lang="he-IL" sz="5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2910" y="1571613"/>
            <a:ext cx="8072494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he-IL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חומרים אקדמאים. </a:t>
            </a:r>
          </a:p>
          <a:p>
            <a:pPr marL="514350" marR="0" lvl="0" indent="-51435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he-IL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חומרים מהצבא. </a:t>
            </a:r>
          </a:p>
          <a:p>
            <a:pPr marL="514350" marR="0" lvl="0" indent="-51435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he-IL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itchFamily="34" charset="-79"/>
                <a:ea typeface="Calibri" pitchFamily="34" charset="0"/>
                <a:cs typeface="David" pitchFamily="34" charset="-79"/>
              </a:rPr>
              <a:t>ראיונות עם ארבעה סוגי אוכלוסיות: דרג מדיני, דרג צבאי, אנשי רוח ותושבים מעוטף עזה וגבול הלבנון.</a:t>
            </a:r>
          </a:p>
          <a:p>
            <a:pPr marL="514350" marR="0" lvl="0" indent="-51435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ידע אישי.</a:t>
            </a:r>
            <a:endParaRPr kumimoji="0" lang="he-IL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רקע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071546"/>
            <a:ext cx="8286808" cy="1752600"/>
          </a:xfrm>
        </p:spPr>
        <p:txBody>
          <a:bodyPr>
            <a:noAutofit/>
          </a:bodyPr>
          <a:lstStyle/>
          <a:p>
            <a:pPr marL="514350" indent="-514350" algn="r">
              <a:lnSpc>
                <a:spcPct val="150000"/>
              </a:lnSpc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עוד טרם הקמת המדינה הצהירה ההנהגה הציונית על כך שהתיישבות בגבולות תקבע את גבולות מדינת ישראל, אולם בפועל היה זה נכון חלקית.</a:t>
            </a:r>
          </a:p>
          <a:p>
            <a:pPr marL="514350" indent="-514350" algn="r">
              <a:lnSpc>
                <a:spcPct val="150000"/>
              </a:lnSpc>
              <a:buFont typeface="+mj-lt"/>
              <a:buAutoNum type="arabicPeriod"/>
            </a:pP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על אף הרצון להצניע זאת על מנת לא לפגוע באתוס ההתיישבות, פונו יישובים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עוד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טרם קום המדינה,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במלחמת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העצמאות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ובמלחמת </a:t>
            </a:r>
            <a:r>
              <a:rPr lang="he-IL" sz="2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יום כיפור.</a:t>
            </a:r>
          </a:p>
          <a:p>
            <a:pPr marL="514350" indent="-514350" algn="just">
              <a:buAutoNum type="arabicPeriod"/>
            </a:pPr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/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28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השתנות האיום?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071546"/>
            <a:ext cx="8286808" cy="175260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endParaRPr lang="en-US" sz="2400" dirty="0" smtClean="0"/>
          </a:p>
          <a:p>
            <a:pPr marL="514350" indent="-514350" algn="just">
              <a:buAutoNum type="arabicPeriod"/>
            </a:pPr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/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2800" dirty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031" name="Picture 7" descr="C:\Users\Zion\Desktop\untitled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289631"/>
            <a:ext cx="5286412" cy="2425517"/>
          </a:xfrm>
          <a:prstGeom prst="rect">
            <a:avLst/>
          </a:prstGeom>
          <a:noFill/>
        </p:spPr>
      </p:pic>
      <p:grpSp>
        <p:nvGrpSpPr>
          <p:cNvPr id="12" name="קבוצה 11"/>
          <p:cNvGrpSpPr/>
          <p:nvPr/>
        </p:nvGrpSpPr>
        <p:grpSpPr>
          <a:xfrm>
            <a:off x="4857752" y="1042982"/>
            <a:ext cx="3790956" cy="3171836"/>
            <a:chOff x="5715008" y="857232"/>
            <a:chExt cx="2933700" cy="3171836"/>
          </a:xfrm>
        </p:grpSpPr>
        <p:pic>
          <p:nvPicPr>
            <p:cNvPr id="1032" name="Picture 8" descr="C:\Users\Zion\Desktop\imagesL1GNMBEV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8" y="857232"/>
              <a:ext cx="2933700" cy="1562100"/>
            </a:xfrm>
            <a:prstGeom prst="rect">
              <a:avLst/>
            </a:prstGeom>
            <a:noFill/>
          </p:spPr>
        </p:pic>
        <p:pic>
          <p:nvPicPr>
            <p:cNvPr id="1033" name="Picture 9" descr="C:\Users\Zion\Desktop\imagesDRUOS9OP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15008" y="2428868"/>
              <a:ext cx="2928938" cy="1600200"/>
            </a:xfrm>
            <a:prstGeom prst="rect">
              <a:avLst/>
            </a:prstGeom>
            <a:noFill/>
          </p:spPr>
        </p:pic>
      </p:grpSp>
      <p:pic>
        <p:nvPicPr>
          <p:cNvPr id="1034" name="Picture 10" descr="C:\Users\Zion\Desktop\untitle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5" y="1142984"/>
            <a:ext cx="3714777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שיקולי יישובי הגבולות?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071546"/>
            <a:ext cx="8286808" cy="1752600"/>
          </a:xfrm>
        </p:spPr>
        <p:txBody>
          <a:bodyPr>
            <a:noAutofit/>
          </a:bodyPr>
          <a:lstStyle/>
          <a:p>
            <a:pPr marL="514350" indent="-514350" algn="just">
              <a:buFont typeface="Arial" pitchFamily="34" charset="0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האתוס.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האזרחים מצפים שהמדינה ומערכת הביטחון יגנו עליהם.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חשש מפגיעה כלכלית: ביזה, פרנסה, פגיעה הגידולים ובע"ח, מי נושא בהוצאות, חוסר אמון במדינאים. 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שינוי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באיום על העורף- "</a:t>
            </a:r>
            <a:r>
              <a:rPr lang="he-IL" sz="28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העורף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הוא החזית".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חיי אדם.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פינוי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בעבר.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פינוי זמני בלבד.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איכות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התוכנית ויעד הפינוי.</a:t>
            </a:r>
          </a:p>
          <a:p>
            <a:pPr marL="514350" indent="-514350" algn="just"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שיקולים מנטאליים: שגרת חיים, פגיעה נפשית, ילדים, אנשי המילואים.</a:t>
            </a:r>
          </a:p>
          <a:p>
            <a:pPr marL="514350" indent="-514350" algn="just">
              <a:buAutoNum type="arabicPeriod"/>
            </a:pPr>
            <a:endParaRPr lang="en-US" sz="2400" dirty="0" smtClean="0"/>
          </a:p>
          <a:p>
            <a:pPr marL="514350" indent="-514350" algn="just">
              <a:buAutoNum type="arabicPeriod"/>
            </a:pPr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>
              <a:buAutoNum type="arabicPeriod"/>
            </a:pPr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just"/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28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772400" cy="1000132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itchFamily="34" charset="-79"/>
                <a:cs typeface="David" pitchFamily="34" charset="-79"/>
              </a:rPr>
              <a:t>שיקולי הדרג המדיני?</a:t>
            </a:r>
            <a:endParaRPr lang="he-IL" sz="48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596" y="1247772"/>
            <a:ext cx="8286808" cy="1752600"/>
          </a:xfrm>
        </p:spPr>
        <p:txBody>
          <a:bodyPr>
            <a:noAutofit/>
          </a:bodyPr>
          <a:lstStyle/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צמצום הפגיעה באזרחים ובכך הימנעות מהגררות למהלכים קיצוניים.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ניפוץ ופגיעה </a:t>
            </a: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האתוס, תודעת ניצחון.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את מי מפנים: עיר/יישוב? כלל האזרחים?  כמה רחוק מהגדר?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תגובת האזרחים להחלטה לפנות.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נטל כלכלי על המדינה.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הרחבת הציפייה להישגים בעקבות הפינוי. 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שיקולים אישיים פוליטיים.</a:t>
            </a:r>
            <a:endParaRPr lang="en-US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he-IL" sz="28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חוסר יכולת לתת שירותיים מינימאליים לאורך זמן.</a:t>
            </a:r>
          </a:p>
          <a:p>
            <a:pPr marL="514350" indent="-514350" algn="r">
              <a:buAutoNum type="arabicPeriod"/>
            </a:pPr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 algn="r"/>
            <a:endParaRPr lang="he-IL" sz="28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r"/>
            <a:endParaRPr lang="he-IL" sz="28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808</Words>
  <Application>Microsoft Office PowerPoint</Application>
  <PresentationFormat>‫הצגה על המסך (4:3)</PresentationFormat>
  <Paragraphs>119</Paragraphs>
  <Slides>15</Slides>
  <Notes>0</Notes>
  <HiddenSlides>1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פינוי יישובים בלחימה</vt:lpstr>
      <vt:lpstr>תוכן המצגת</vt:lpstr>
      <vt:lpstr>מטרת העבודה</vt:lpstr>
      <vt:lpstr>פינוי יישובים בלחימה</vt:lpstr>
      <vt:lpstr>מקורות העבודה?</vt:lpstr>
      <vt:lpstr>רקע</vt:lpstr>
      <vt:lpstr>השתנות האיום?</vt:lpstr>
      <vt:lpstr>שיקולי יישובי הגבולות?</vt:lpstr>
      <vt:lpstr>שיקולי הדרג המדיני?</vt:lpstr>
      <vt:lpstr>שיקולי הדרג הצבאי?</vt:lpstr>
      <vt:lpstr>עיקרי הדילמות?</vt:lpstr>
      <vt:lpstr>השפעת הפינוי על משימת הצבא</vt:lpstr>
      <vt:lpstr>קריטריונים לפינוי</vt:lpstr>
      <vt:lpstr>המלצות</vt:lpstr>
      <vt:lpstr>סיכום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הציונות הדתית והשוויון בנטל</dc:title>
  <dc:creator>Zion</dc:creator>
  <cp:lastModifiedBy>Zion</cp:lastModifiedBy>
  <cp:revision>31</cp:revision>
  <dcterms:created xsi:type="dcterms:W3CDTF">2015-01-08T10:23:22Z</dcterms:created>
  <dcterms:modified xsi:type="dcterms:W3CDTF">2015-06-22T08:38:00Z</dcterms:modified>
</cp:coreProperties>
</file>