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72" r:id="rId2"/>
  </p:sldMasterIdLst>
  <p:notesMasterIdLst>
    <p:notesMasterId r:id="rId19"/>
  </p:notesMasterIdLst>
  <p:handoutMasterIdLst>
    <p:handoutMasterId r:id="rId20"/>
  </p:handoutMasterIdLst>
  <p:sldIdLst>
    <p:sldId id="716" r:id="rId3"/>
    <p:sldId id="1156" r:id="rId4"/>
    <p:sldId id="1157" r:id="rId5"/>
    <p:sldId id="1158" r:id="rId6"/>
    <p:sldId id="1159" r:id="rId7"/>
    <p:sldId id="1160" r:id="rId8"/>
    <p:sldId id="1161" r:id="rId9"/>
    <p:sldId id="1162" r:id="rId10"/>
    <p:sldId id="1163" r:id="rId11"/>
    <p:sldId id="1164" r:id="rId12"/>
    <p:sldId id="1165" r:id="rId13"/>
    <p:sldId id="1166" r:id="rId14"/>
    <p:sldId id="1167" r:id="rId15"/>
    <p:sldId id="1168" r:id="rId16"/>
    <p:sldId id="1169" r:id="rId17"/>
    <p:sldId id="1170" r:id="rId18"/>
  </p:sldIdLst>
  <p:sldSz cx="9144000" cy="6858000" type="screen4x3"/>
  <p:notesSz cx="6724650" cy="97742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David" pitchFamily="2" charset="-79"/>
        <a:ea typeface="+mn-ea"/>
        <a:cs typeface="David" pitchFamily="2" charset="-79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1FB95F7E-3A95-4928-92DD-FE7C718F67B1}">
          <p14:sldIdLst>
            <p14:sldId id="716"/>
            <p14:sldId id="1156"/>
            <p14:sldId id="1157"/>
            <p14:sldId id="1158"/>
            <p14:sldId id="1159"/>
            <p14:sldId id="1160"/>
            <p14:sldId id="1161"/>
            <p14:sldId id="1162"/>
            <p14:sldId id="1163"/>
            <p14:sldId id="1164"/>
            <p14:sldId id="1165"/>
            <p14:sldId id="1166"/>
            <p14:sldId id="1167"/>
            <p14:sldId id="1168"/>
            <p14:sldId id="1169"/>
            <p14:sldId id="1170"/>
          </p14:sldIdLst>
        </p14:section>
        <p14:section name="מקטע ללא כותרת" id="{47035B5B-0C03-4EDF-8595-D5C30BCC992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2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8233087" initials="s" lastIdx="1" clrIdx="0">
    <p:extLst>
      <p:ext uri="{19B8F6BF-5375-455C-9EA6-DF929625EA0E}">
        <p15:presenceInfo xmlns:p15="http://schemas.microsoft.com/office/powerpoint/2012/main" userId="s8233087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33"/>
    <a:srgbClr val="D09E00"/>
    <a:srgbClr val="008000"/>
    <a:srgbClr val="A8F4D5"/>
    <a:srgbClr val="A0B8FA"/>
    <a:srgbClr val="FFFF99"/>
    <a:srgbClr val="F7D9F5"/>
    <a:srgbClr val="88F0C6"/>
    <a:srgbClr val="FFDA65"/>
    <a:srgbClr val="D6F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סגנון ביניים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סגנון בהיר 2 - הדגשה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60" autoAdjust="0"/>
    <p:restoredTop sz="89552" autoAdjust="0"/>
  </p:normalViewPr>
  <p:slideViewPr>
    <p:cSldViewPr>
      <p:cViewPr varScale="1">
        <p:scale>
          <a:sx n="67" d="100"/>
          <a:sy n="67" d="100"/>
        </p:scale>
        <p:origin x="124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82" y="84"/>
      </p:cViewPr>
      <p:guideLst>
        <p:guide orient="horz" pos="3082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10637" y="9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71" y="9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10637" y="9283861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71" y="9283861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E8336A-2B6F-4D7F-BF2A-DB0985B9F5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480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10637" y="9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71" y="9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43533"/>
            <a:ext cx="5379720" cy="43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0637" y="9283861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71" y="9283861"/>
            <a:ext cx="2914015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5" tIns="44958" rIns="89915" bIns="4495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C1CE10-AB13-4EDA-9B6B-5EE7845771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695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19163" y="733425"/>
            <a:ext cx="4886325" cy="3665538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C1CE10-AB13-4EDA-9B6B-5EE784577139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80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1" y="476672"/>
            <a:ext cx="6336704" cy="58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626" y="1500188"/>
            <a:ext cx="8286751" cy="4824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2AEEC-42DB-4B32-8609-4F89E65305ED}" type="datetimeFigureOut">
              <a:rPr lang="en-US" smtClean="0">
                <a:solidFill>
                  <a:prstClr val="black"/>
                </a:solidFill>
              </a:rPr>
              <a:pPr>
                <a:defRPr/>
              </a:pPr>
              <a:t>5/17/2020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5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785785" y="704850"/>
            <a:ext cx="7358115" cy="58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26314-D2C6-47C3-AD65-F9B1827D3B32}" type="datetimeFigureOut">
              <a:rPr lang="en-US" smtClean="0"/>
              <a:pPr>
                <a:defRPr/>
              </a:pPr>
              <a:t>5/17/2020</a:t>
            </a:fld>
            <a:endParaRPr lang="en-US" dirty="0"/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3000377" y="6356350"/>
            <a:ext cx="3019425" cy="501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C5E6A-F1B9-48DA-BAA0-A8426997DDA1}" type="datetimeFigureOut">
              <a:rPr lang="en-US" smtClean="0">
                <a:solidFill>
                  <a:prstClr val="black"/>
                </a:solidFill>
              </a:rPr>
              <a:pPr>
                <a:defRPr/>
              </a:pPr>
              <a:t>5/17/2020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1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07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67544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2715-DD7D-48FC-ACDF-B790590FAC5B}" type="datetimeFigureOut">
              <a:rPr lang="en-US" smtClean="0">
                <a:solidFill>
                  <a:prstClr val="black"/>
                </a:solidFill>
              </a:rPr>
              <a:pPr>
                <a:defRPr/>
              </a:pPr>
              <a:t>5/17/2020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41303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41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785785" y="704850"/>
            <a:ext cx="7358115" cy="58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3000377" y="6356350"/>
            <a:ext cx="3019425" cy="501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2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ECDA2C-2A61-4671-828D-A716FBCD0964}" type="datetime8">
              <a:rPr lang="he-IL">
                <a:solidFill>
                  <a:prstClr val="black"/>
                </a:solidFill>
              </a:rPr>
              <a:pPr>
                <a:defRPr/>
              </a:pPr>
              <a:t>17 מאי 20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6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E9F450-A7CD-4915-AE7E-FF77A71CFB69}" type="slidenum">
              <a:rPr lang="he-I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3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785785" y="704850"/>
            <a:ext cx="7358115" cy="58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2715-DD7D-48FC-ACDF-B790590FAC5B}" type="datetimeFigureOut">
              <a:rPr lang="en-US" smtClean="0"/>
              <a:pPr>
                <a:defRPr/>
              </a:pPr>
              <a:t>5/17/2020</a:t>
            </a:fld>
            <a:endParaRPr lang="en-US" dirty="0"/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10" y="188640"/>
            <a:ext cx="119264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928661" y="6500834"/>
            <a:ext cx="2424139" cy="2809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he-I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David" panose="020E0502060401010101" pitchFamily="34" charset="-79"/>
              </a:rPr>
              <a:t>מאי 2020</a:t>
            </a:r>
            <a:endParaRPr lang="en-US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3352800" y="6500834"/>
            <a:ext cx="5505481" cy="285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he-IL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David" panose="020E0502060401010101" pitchFamily="34" charset="-79"/>
              </a:rPr>
              <a:t>- שמור -                                                    פורום סנכרון</a:t>
            </a:r>
            <a:endParaRPr lang="en-US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214282" y="6500834"/>
            <a:ext cx="646115" cy="2762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90000"/>
              </a:lnSpc>
              <a:defRPr/>
            </a:pPr>
            <a:fld id="{A5E91583-327D-4510-94C5-B995E677BEDC}" type="slidenum">
              <a:rPr lang="he-IL" sz="1400" b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David" panose="020E0502060401010101" pitchFamily="34" charset="-79"/>
              </a:rPr>
              <a:pPr algn="ctr" eaLnBrk="0" hangingPunct="0">
                <a:lnSpc>
                  <a:spcPct val="90000"/>
                </a:lnSpc>
                <a:defRPr/>
              </a:pPr>
              <a:t>‹#›</a:t>
            </a:fld>
            <a:endParaRPr 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30" name="Picture 6" descr="מכללות איכותי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5" y="171862"/>
            <a:ext cx="1102078" cy="11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מחבר ישר 6"/>
          <p:cNvCxnSpPr/>
          <p:nvPr userDrawn="1"/>
        </p:nvCxnSpPr>
        <p:spPr>
          <a:xfrm>
            <a:off x="1324654" y="1196752"/>
            <a:ext cx="633670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12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ctr" rtl="1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800" b="1" kern="1200" cap="none" spc="0">
          <a:ln w="11430"/>
          <a:solidFill>
            <a:srgbClr val="002060"/>
          </a:solidFill>
          <a:effectLst>
            <a:outerShdw blurRad="50800" dist="39000" dir="5460000" algn="tl">
              <a:srgbClr val="000000">
                <a:alpha val="38000"/>
              </a:srgbClr>
            </a:outerShdw>
          </a:effectLst>
          <a:latin typeface="Tahoma" pitchFamily="34" charset="0"/>
          <a:ea typeface="+mj-ea"/>
          <a:cs typeface="Tahoma" pitchFamily="34" charset="0"/>
        </a:defRPr>
      </a:lvl1pPr>
      <a:lvl2pPr algn="ctr" rtl="1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Tahoma" pitchFamily="34" charset="0"/>
          <a:cs typeface="Tahoma" pitchFamily="34" charset="0"/>
        </a:defRPr>
      </a:lvl2pPr>
      <a:lvl3pPr algn="ctr" rtl="1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Tahoma" pitchFamily="34" charset="0"/>
          <a:cs typeface="Tahoma" pitchFamily="34" charset="0"/>
        </a:defRPr>
      </a:lvl3pPr>
      <a:lvl4pPr algn="ctr" rtl="1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Tahoma" pitchFamily="34" charset="0"/>
          <a:cs typeface="Tahoma" pitchFamily="34" charset="0"/>
        </a:defRPr>
      </a:lvl4pPr>
      <a:lvl5pPr algn="ctr" rtl="1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Tahoma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just" rtl="1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15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1pPr>
      <a:lvl2pPr marL="639763" indent="-246063" algn="just" rtl="1" eaLnBrk="0" fontAlgn="base" hangingPunct="0">
        <a:spcBef>
          <a:spcPct val="20000"/>
        </a:spcBef>
        <a:spcAft>
          <a:spcPct val="0"/>
        </a:spcAft>
        <a:buClr>
          <a:schemeClr val="accent1">
            <a:lumMod val="60000"/>
            <a:lumOff val="40000"/>
          </a:schemeClr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j-cs"/>
        </a:defRPr>
      </a:lvl2pPr>
      <a:lvl3pPr marL="914400" indent="-246063" algn="just" rtl="1" eaLnBrk="0" fontAlgn="base" hangingPunct="0">
        <a:spcBef>
          <a:spcPct val="20000"/>
        </a:spcBef>
        <a:spcAft>
          <a:spcPct val="0"/>
        </a:spcAft>
        <a:buClr>
          <a:schemeClr val="accent1">
            <a:lumMod val="40000"/>
            <a:lumOff val="60000"/>
          </a:schemeClr>
        </a:buClr>
        <a:buSzPct val="7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j-cs"/>
        </a:defRPr>
      </a:lvl3pPr>
      <a:lvl4pPr marL="1187450" indent="-209550" algn="just" rtl="1" eaLnBrk="0" fontAlgn="base" hangingPunct="0">
        <a:spcBef>
          <a:spcPct val="20000"/>
        </a:spcBef>
        <a:spcAft>
          <a:spcPct val="0"/>
        </a:spcAft>
        <a:buClr>
          <a:schemeClr val="accent1">
            <a:lumMod val="40000"/>
            <a:lumOff val="60000"/>
          </a:schemeClr>
        </a:buClr>
        <a:buSzPct val="6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j-cs"/>
        </a:defRPr>
      </a:lvl4pPr>
      <a:lvl5pPr marL="1462088" indent="-209550" algn="just" rtl="1" eaLnBrk="0" fontAlgn="base" hangingPunct="0">
        <a:spcBef>
          <a:spcPct val="20000"/>
        </a:spcBef>
        <a:spcAft>
          <a:spcPct val="0"/>
        </a:spcAft>
        <a:buClr>
          <a:schemeClr val="accent1">
            <a:lumMod val="40000"/>
            <a:lumOff val="60000"/>
          </a:schemeClr>
        </a:buClr>
        <a:buSzPct val="6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j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9"/>
          <p:cNvSpPr txBox="1">
            <a:spLocks/>
          </p:cNvSpPr>
          <p:nvPr/>
        </p:nvSpPr>
        <p:spPr>
          <a:xfrm>
            <a:off x="34462" y="2636912"/>
            <a:ext cx="8928992" cy="309634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marR="0" lvl="0" indent="0" algn="ct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sz="8000" b="1" dirty="0">
                <a:ln w="11430"/>
                <a:solidFill>
                  <a:schemeClr val="tx2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פורום סנכרון</a:t>
            </a:r>
          </a:p>
          <a:p>
            <a:pPr marL="0" marR="0" lvl="0" indent="0" algn="ct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sz="5400" b="1" dirty="0">
                <a:ln w="11430"/>
                <a:solidFill>
                  <a:schemeClr val="tx2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שבועות</a:t>
            </a:r>
            <a:r>
              <a:rPr lang="en-US" sz="5400" b="1" dirty="0">
                <a:ln w="11430"/>
                <a:solidFill>
                  <a:schemeClr val="tx2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21-30 </a:t>
            </a:r>
            <a:br>
              <a:rPr lang="en-US" sz="9600" b="1" dirty="0">
                <a:ln w="11430"/>
                <a:solidFill>
                  <a:schemeClr val="tx2"/>
                </a:solidFill>
                <a:latin typeface="Fb LotusBook" panose="02020803050405020304" pitchFamily="18" charset="-79"/>
                <a:ea typeface="+mj-ea"/>
                <a:cs typeface="Fb LotusBook" panose="02020803050405020304" pitchFamily="18" charset="-79"/>
              </a:rPr>
            </a:br>
            <a:endParaRPr lang="he-IL" sz="8000" b="1" dirty="0">
              <a:ln w="11430"/>
              <a:latin typeface="Tahoma" pitchFamily="34" charset="0"/>
              <a:ea typeface="+mj-ea"/>
              <a:cs typeface="+mn-cs"/>
            </a:endParaRPr>
          </a:p>
          <a:p>
            <a:pPr marL="0" marR="0" lvl="0" indent="0" algn="ctr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8800" b="1" i="0" u="none" strike="noStrike" kern="1200" cap="none" spc="0" normalizeH="0" baseline="0" noProof="0" dirty="0">
              <a:ln w="11430"/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+mn-cs"/>
            </a:endParaRPr>
          </a:p>
        </p:txBody>
      </p:sp>
      <p:sp>
        <p:nvSpPr>
          <p:cNvPr id="5" name="כותרת 9"/>
          <p:cNvSpPr txBox="1">
            <a:spLocks/>
          </p:cNvSpPr>
          <p:nvPr/>
        </p:nvSpPr>
        <p:spPr>
          <a:xfrm>
            <a:off x="-179553" y="3861048"/>
            <a:ext cx="9357022" cy="8640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3200" b="1" i="0" u="none" strike="noStrike" kern="1200" cap="none" spc="0" normalizeH="0" baseline="0" noProof="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b LotusBook" panose="02020803050405020304" pitchFamily="18" charset="-79"/>
              <a:ea typeface="+mj-ea"/>
              <a:cs typeface="Fb LotusBook" panose="02020803050405020304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1047069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8027"/>
              </p:ext>
            </p:extLst>
          </p:nvPr>
        </p:nvGraphicFramePr>
        <p:xfrm>
          <a:off x="107503" y="1268760"/>
          <a:ext cx="8928994" cy="5173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24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11/6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צום י"ז בתמוז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הרצאות בכירים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הרצאות בכירים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מרצה אורח – מח"י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הרצאות בכירים ח"כ ניצן הורוביץ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06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מבוא לביטחון לאומי | בטחון לאומי גאופוליטיקה | היסוד החברתי | היסוד הכלכלי | בריאות הציבור כסוגיית בטחון לאומי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בטחון לאומי – רא"ל במיל גדי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איזנקוט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דין בינלאומי | פאנל מקרה בוחן | א"ג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ציר הלב 2 (מכללות)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בטחון לאומי היסוד הצבאי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מור"ק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תופעת המלחמה | הגות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והיסטורייה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צבאית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תולדות המחשבה | סמינר חקר קרב | סמינריון בחירה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יום השלמה לאונ'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תטל"ג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חסן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סאלמה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תדריך למילוי משובים | שעת מפקד | מלחמות ישראל ב'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עזה | העמקת עץ הדעת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02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059524"/>
              </p:ext>
            </p:extLst>
          </p:nvPr>
        </p:nvGraphicFramePr>
        <p:xfrm>
          <a:off x="107503" y="1196752"/>
          <a:ext cx="8928994" cy="52183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25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18/6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2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1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אמ"ן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08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רובים חיידקים ופלדה | מבוא לחשיבה מערכתית | תרגילון היסט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רח"ט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מחקר | א"ג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צה"ל 4.0 | תרגילון בצוות | גישות באסטרטגיה | אג"ת | בין חשיבה מערכתית לבניין הכוח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עיבוד – מקרה בוחן משבר קובה | בעיית הפקקים בישראל | תרגיל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רפרטיים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א"ג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אתגרי בניין הכוח באוגדה | תהליך בנין הכוח בצה"ל | מתודולוגיה בניין הכוח | הרצאת בכיר | עיבוד שבועי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תולדות המחשבה | סיכום סמסטר צוותי | סמינר חקר קרב | סמינריון בחירה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פורום חיילי | סיכום סמסטר מפקד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המלט"'ק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שיחת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מז"י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הכנה לכניסה לתפקיד המ"פ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תרגיל אריות הבשור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04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47503"/>
              </p:ext>
            </p:extLst>
          </p:nvPr>
        </p:nvGraphicFramePr>
        <p:xfrm>
          <a:off x="107504" y="1268760"/>
          <a:ext cx="8928994" cy="5173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26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25/6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שבוע למידה צוותי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08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6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דובר צה"ל | האחריות הפיקודית המרחיבה | הרצאת בכיר – פיקוד ואתיקה | מקרה בוחן- אתיקה בניין הכוח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סדנת ניהול 1 | אתיק ומבוא לרוח צה"ל | צבא וחברה | רוח צה"ל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ציר הלב 3 (ניתן לקיים מחוץ למכללות)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(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דו"צ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מסע מגלים עצמאות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סיכום סמסטר | הכנה לסדנאות כניסה לתפקיד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846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שיעור מפקד המלט"ק | לוגיסטיקה | אסטרטגיה וביטחון לאומי | סיכום סמסטר ב'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סיכום סמסטר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448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67945"/>
              </p:ext>
            </p:extLst>
          </p:nvPr>
        </p:nvGraphicFramePr>
        <p:xfrm>
          <a:off x="107503" y="1268760"/>
          <a:ext cx="8928994" cy="5000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27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2/7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שירות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תשתיות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מוקדי תחקיר קורסי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תחקור צוותי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92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הרצאת בכיר | זירת המטרות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גניאולוגיית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האש ומאמץ מודיעין | מקרה בוחן בניין הכוח – הספקי תקיפה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גניאולוגיה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והכרת אכ"א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מב"מ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עיבוד ושעת מפקד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(אופניים אלטלנה) | סדנת פיקוד ממלכתי (מכללות)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סדנת פיקוד ממלכתי (ירושלים)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מועדי א' סמסטר ב'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10111377" y="2906486"/>
          <a:ext cx="208280" cy="365760"/>
        </p:xfrm>
        <a:graphic>
          <a:graphicData uri="http://schemas.openxmlformats.org/drawingml/2006/table">
            <a:tbl>
              <a:tblPr rtl="1"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155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580391"/>
              </p:ext>
            </p:extLst>
          </p:nvPr>
        </p:nvGraphicFramePr>
        <p:xfrm>
          <a:off x="107504" y="1124744"/>
          <a:ext cx="8928994" cy="54880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9/7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פורום הדרכה וערב מפקד (שבוע הספר)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הצגת תחקירי סיום ושיחת סיכום מפקד המכללות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מפגש בכירים - ראש הממשלה, נשיא המדינה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מפגש בכירים - ראש הממשלה\נשיא המדינה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טקס סיום מב"ל מחזור מ"ז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1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1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כוחות היבשה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וגניאולוגיית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התמרון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גניאולוגיה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ומאמץ הלוגיסטיקה | הרצאת בכיר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סדנת ניהול 2 | חדשנות | עיבוד דמ"צ – ו-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PEI</a:t>
                      </a: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ציר הלב 4 (מכללות)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הרצאת בכיר (סגן הרמטכ"ל) | הקמת היחידה הרב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מימדית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טרנפורמציה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דיגיטלית | אתגרי בניין הכוח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(שיחות אמצע)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852936"/>
            <a:ext cx="1440160" cy="214529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2060848"/>
            <a:ext cx="1440160" cy="432048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31052A1A-992D-41FC-8FDC-125BF9DBC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164" y="2744922"/>
            <a:ext cx="1579118" cy="430554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438EDD2E-A633-47C0-9FA0-643C22788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81" y="2744922"/>
            <a:ext cx="1579118" cy="43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86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78435"/>
              </p:ext>
            </p:extLst>
          </p:nvPr>
        </p:nvGraphicFramePr>
        <p:xfrm>
          <a:off x="107504" y="1124744"/>
          <a:ext cx="8928994" cy="5234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29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16/7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ראיונות סיום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התייצבות ביחידות </a:t>
                      </a: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8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פתיחת מחזור ס"ז (עונה אקדמית)</a:t>
                      </a:r>
                    </a:p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הרצאת בכיר (מח"י) | הזירה הימית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וחה"י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הזירה האווירית וחיל האוויר | שיחות אישיות (אמצע)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הל"ב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 (מכללות) | צוות 1 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צוותי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הרצאת בכיר (מח"א) | תדריך למסע בישראל | שעת צוות מסע בישראל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| צוות 1 ציר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הל"ב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924944"/>
            <a:ext cx="1728192" cy="21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621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177610"/>
              </p:ext>
            </p:extLst>
          </p:nvPr>
        </p:nvGraphicFramePr>
        <p:xfrm>
          <a:off x="107504" y="1124744"/>
          <a:ext cx="8928994" cy="49375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30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22/7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23/7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8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70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5,6 מסע בישראל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5,6 ציר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הל"ב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5,6 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1,2,3,4 ל.ע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1,2,3,4 ציר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הל"ב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צוותים 1,2,3,4 מסע בישראל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תקופת מבחנים ומשובים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ט''ו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קורס אגם לדרגי עבודה (50)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85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55157"/>
              </p:ext>
            </p:extLst>
          </p:nvPr>
        </p:nvGraphicFramePr>
        <p:xfrm>
          <a:off x="107504" y="1340768"/>
          <a:ext cx="8928994" cy="47483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16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596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42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הדממה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הדממה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הדממה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הדממה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חופש פסח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פגרה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10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חופש פסח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6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חופש פסח </a:t>
                      </a:r>
                    </a:p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חופש פסח </a:t>
                      </a:r>
                    </a:p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5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89365"/>
              </p:ext>
            </p:extLst>
          </p:nvPr>
        </p:nvGraphicFramePr>
        <p:xfrm>
          <a:off x="107504" y="908720"/>
          <a:ext cx="8928994" cy="55471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17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ערב יום הזיכרון לשואה ולגבורה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לשואה ולגבורה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שעת צוות | סמינר ארה"ב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טקס יום השואה | סמינר ארה"ב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סמינר מזרח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סמינר מזרח | מרצה אורח – "בראשית" / מר כפיר דמארי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 חלופה</a:t>
                      </a:r>
                      <a:r>
                        <a:rPr kumimoji="0" lang="he-I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א'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/ </a:t>
                      </a:r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הצ"ח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לשואה ולגבורה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 חלופה</a:t>
                      </a:r>
                      <a:r>
                        <a:rPr kumimoji="0" lang="he-I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ב'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עיון לשואה ולגבורה 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לימוד חשיבה מערכתית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</a:t>
                      </a:r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איו"ש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צוותי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תולדות המחשבה הכלכלית | אימונים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אבחון יחידה | שעת מפקד 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מנהיגות צבאית | 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שעת מפקד+ הצגת גרף | התקפה | אסטרטגיה וביטחון לאומי | סין המודרנית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קרב מעבריות | מבוא למלחמה ואסטרטגיה | מלחמות ישראל ב'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57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282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49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41223"/>
              </p:ext>
            </p:extLst>
          </p:nvPr>
        </p:nvGraphicFramePr>
        <p:xfrm>
          <a:off x="107504" y="980728"/>
          <a:ext cx="8928994" cy="56386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44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18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30/4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 מערכות ישראל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סייבר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שעת צוות | ציון יום הזיכרון ויום העצמאות | סמינר ארה"ב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 מערכות  ישראל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 (חופש)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 חלופה א'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שליחות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עמ"ט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מערכות ישראל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כניסה לתפקיד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 חלופה ב'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כניסה לתפקיד (צוותי)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שליחות (צוותי)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מערכות ישראל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מנהיגות צבאית | סמינר חקר קרב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25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תולדות המחשבה הכלכלית | אימונים | שעת מפקד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מערכות ישראל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 (חופש)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מנהיגות צבאית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סמינר חקר קרב | ערב נעילה 'מגלים עצמאות'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 קרב מעבריות | הרצאה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ליום הזיכרון | שיעור אלוף המכללות | שעת מפקד 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הזיכרון לחללי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מערכות ישראל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העצמאות (חופש)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 קרב מעבריות | מלחמות ישראל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ב' | מבוא למלחמה ואסטרטגיה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18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796485"/>
              </p:ext>
            </p:extLst>
          </p:nvPr>
        </p:nvGraphicFramePr>
        <p:xfrm>
          <a:off x="107504" y="908720"/>
          <a:ext cx="8928994" cy="5147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20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19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6/5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פורום הדרכה מכללתי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הצגת פרויקט גמר | הצגת תוצרים סמינר מזרח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הצגת פרויקט גמר | הצגת תוצרים סמינר מזרח</a:t>
                      </a:r>
                    </a:p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ערב </a:t>
                      </a:r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עם בני הזוג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הכנה לסיור תשתיות | הצגת תוצרים סמינר מזרח | הצגת פרויקט גמר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קורונה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ע"ע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צידה לדרך ותפיסת פיקוד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אישית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צידה לדרך ותפיסת פיקוד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אישית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אתרי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קרבות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אתרי קרבות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83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תולדות המחשבה הכלכלית | שיעור מפקד פו"ם | סמינריון בחירה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מנהיגות צבאית | אימונים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שעת מפקד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 קרב מעבריות | מלחמות ישראל ב' | אסטרטגיה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ובטחון לאומי 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שיעור מפקד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פו"ם | שעת מפקד + צורות קרב משניות | מבוא למלחמה ואסטרטגיה | צורות קרב משניות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2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23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67545"/>
              </p:ext>
            </p:extLst>
          </p:nvPr>
        </p:nvGraphicFramePr>
        <p:xfrm>
          <a:off x="107504" y="1268760"/>
          <a:ext cx="8928994" cy="4625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20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14/5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ל''ג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בעומר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יון עיון סין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ח"א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עיון דין בינלאומי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שעת מפקד | שעת צוות | מרצה אורח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5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אימון </a:t>
                      </a:r>
                      <a:r>
                        <a:rPr kumimoji="0" lang="he-IL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מפג"ד</a:t>
                      </a: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וטכניקות קרביות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48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אימון לוחמות 2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352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 קרב משניות | אסטרטגיה ובטחון לאומי | מלחמות ישראל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ב'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צורות קרב משניות | שעת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מפקד | מבוא למלחמה ואסטרטגיה | מלחמות ישראל ב'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22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87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825038"/>
              </p:ext>
            </p:extLst>
          </p:nvPr>
        </p:nvGraphicFramePr>
        <p:xfrm>
          <a:off x="215006" y="1340768"/>
          <a:ext cx="8928994" cy="4716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44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21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21/5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יום ירושלים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עצמית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מרצה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אורח | ל.ע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מרצה אורח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מרצה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אורח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מרצה אורח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1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ס"ו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שיחות אישיות</a:t>
                      </a:r>
                    </a:p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הצגת סמינריונים</a:t>
                      </a:r>
                    </a:p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שיחת רמטכ"ל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סיכום צוותי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שיחות אישיות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סיכום קורסי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טקס סיום מחזור ס"ו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פגש מקדים מחזור מ"א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סמינר חקר קרב | סמינריון בחירה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אימונים | שעת מפקד | סמינריון בחירה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לוגיסטיקה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תרגיל תכנון פשיטה | הצגת עבודת סמינריון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ניהול משברים בינלאומיים | צורות קרב משניות | שעת מפקד</a:t>
                      </a:r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835" y="3235412"/>
            <a:ext cx="1249788" cy="292633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3454886"/>
            <a:ext cx="1249788" cy="146317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645024"/>
            <a:ext cx="1249788" cy="20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9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605987"/>
              </p:ext>
            </p:extLst>
          </p:nvPr>
        </p:nvGraphicFramePr>
        <p:xfrm>
          <a:off x="107503" y="1340768"/>
          <a:ext cx="8928994" cy="4808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22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</a:p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28/5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2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עצמית -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פג'''ם</a:t>
                      </a: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עצמית - פג''ם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עצמית -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פג''ם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עצמית -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פג''ם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חג השבועות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פגש מקדים מחזור ס"ז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78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תולדות המחשבה הכלכלית | שעת מפקד | שעת המפקד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חג השבועות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לוגיסטיקה | תרגיל מארב | שעת מפקד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תמרון חלק א'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חג השבועות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3189343"/>
            <a:ext cx="1249788" cy="29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40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41177"/>
              </p:ext>
            </p:extLst>
          </p:nvPr>
        </p:nvGraphicFramePr>
        <p:xfrm>
          <a:off x="107503" y="1340768"/>
          <a:ext cx="8928994" cy="47960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6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1200" dirty="0">
                          <a:solidFill>
                            <a:schemeClr val="bg1"/>
                          </a:solidFill>
                        </a:rPr>
                        <a:t>שבוע 23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8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31/5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ב'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ג'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2/6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3/6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ה'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4/6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0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מטכ"ל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מופע מכללתי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1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תא"לים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1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מב"ל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 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טרנספורמציה דיגיטלית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טרנספורמציה דיגיטלית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טרנספורמציה דיגיטלית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טרנספורמציה דיגיטלית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076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אלון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</a:t>
                      </a:r>
                      <a:r>
                        <a:rPr kumimoji="0" lang="he-I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אפק</a:t>
                      </a:r>
                      <a:b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מ"א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פתיחת מחזור מ"א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ציר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הל"ב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 (מכללות)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א"ג | זהות קצין המטה | הורדת משימות הקורס | שיחת פתיחה מפקד המכללות | מבנ"צ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שיחת פתיחה מפקד פו"ם | עיבוד –הפעלת הכוח בצה"ל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3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 מחזור כ'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תולדות המחשבה הכלכלית | סמינר חקר קרב | סמינריון בחירה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סדנא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38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כ'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048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מלט"ק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+ </a:t>
                      </a:r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מצפ"ן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כ"א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תטל"ג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מוצבי הצומת | אסטרטגיה ובטחון לאומי | ניהול משברים בינלאומיים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ל.ע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אונ'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א''ג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נוה"ק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לתטל"ג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חסן </a:t>
                      </a:r>
                      <a:r>
                        <a:rPr kumimoji="0" lang="he-IL" sz="10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סאלמה</a:t>
                      </a:r>
                      <a:r>
                        <a:rPr kumimoji="0" lang="he-IL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| מלחמות ישראל ב' | לוגיסטיקה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פו"ם נגדים (בכיר)</a:t>
                      </a:r>
                      <a:r>
                        <a:rPr kumimoji="0"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he-I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0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הכנ"ס</a:t>
                      </a:r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מובהק (איתן)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2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איתמ"ר</a:t>
                      </a:r>
                      <a:r>
                        <a:rPr kumimoji="0" lang="he-I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34290" marB="3429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he-IL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3450748"/>
            <a:ext cx="1249788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72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זרימה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rops xmlns="leshem.binavedaat.customprops">
  <prop xmlns="" name="סטאטוס">טיוטא</prop>
  <prop xmlns="" name="שוטף">1/223107/13</prop>
  <prop xmlns="" name="Simuchin">1/223107/13</prop>
</props>
</file>

<file path=customXml/itemProps1.xml><?xml version="1.0" encoding="utf-8"?>
<ds:datastoreItem xmlns:ds="http://schemas.openxmlformats.org/officeDocument/2006/customXml" ds:itemID="{A42D3405-C2A2-41CA-B77A-39FA95444B9C}">
  <ds:schemaRefs>
    <ds:schemaRef ds:uri="leshem.binavedaat.customprop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167070</TotalTime>
  <Words>2265</Words>
  <Application>Microsoft Office PowerPoint</Application>
  <PresentationFormat>‫הצגה על המסך (4:3)</PresentationFormat>
  <Paragraphs>539</Paragraphs>
  <Slides>16</Slides>
  <Notes>1</Notes>
  <HiddenSlides>5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David</vt:lpstr>
      <vt:lpstr>Fb LotusBook</vt:lpstr>
      <vt:lpstr>Rockwell</vt:lpstr>
      <vt:lpstr>Tahoma</vt:lpstr>
      <vt:lpstr>Wingdings 2</vt:lpstr>
      <vt:lpstr>1_זרימה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s3846698</dc:creator>
  <cp:lastModifiedBy>omer2541996@gmail.com</cp:lastModifiedBy>
  <cp:revision>4443</cp:revision>
  <cp:lastPrinted>2020-04-07T07:28:03Z</cp:lastPrinted>
  <dcterms:created xsi:type="dcterms:W3CDTF">2006-08-13T09:02:06Z</dcterms:created>
  <dcterms:modified xsi:type="dcterms:W3CDTF">2020-05-17T07:55:09Z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שוטף">
    <vt:lpwstr>1/223107/13</vt:lpwstr>
  </property>
  <property fmtid="{D5CDD505-2E9C-101B-9397-08002B2CF9AE}" pid="3" name="Simuchin">
    <vt:lpwstr>1/223107/13</vt:lpwstr>
  </property>
  <property fmtid="{D5CDD505-2E9C-101B-9397-08002B2CF9AE}" pid="4" name="סטאטוס">
    <vt:lpwstr>טיוטא</vt:lpwstr>
  </property>
</Properties>
</file>