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94" r:id="rId4"/>
    <p:sldId id="259" r:id="rId5"/>
    <p:sldId id="295" r:id="rId6"/>
    <p:sldId id="269"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an" initials="E" lastIdx="0" clrIdx="0">
    <p:extLst>
      <p:ext uri="{19B8F6BF-5375-455C-9EA6-DF929625EA0E}">
        <p15:presenceInfo xmlns:p15="http://schemas.microsoft.com/office/powerpoint/2012/main" userId="Er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A86A54-1AC7-4457-B6F3-A4CA40706A1D}" type="doc">
      <dgm:prSet loTypeId="urn:microsoft.com/office/officeart/2005/8/layout/matrix1" loCatId="matrix" qsTypeId="urn:microsoft.com/office/officeart/2005/8/quickstyle/simple1" qsCatId="simple" csTypeId="urn:microsoft.com/office/officeart/2005/8/colors/accent3_4" csCatId="accent3" phldr="1"/>
      <dgm:spPr/>
      <dgm:t>
        <a:bodyPr/>
        <a:lstStyle/>
        <a:p>
          <a:pPr rtl="1"/>
          <a:endParaRPr lang="he-IL"/>
        </a:p>
      </dgm:t>
    </dgm:pt>
    <dgm:pt modelId="{94B60E39-38B2-4AA6-AE39-F5DE4201CC43}">
      <dgm:prSet phldrT="[טקסט]"/>
      <dgm:spPr>
        <a:solidFill>
          <a:schemeClr val="tx1"/>
        </a:solidFill>
      </dgm:spPr>
      <dgm:t>
        <a:bodyPr/>
        <a:lstStyle/>
        <a:p>
          <a:pPr rtl="1"/>
          <a:r>
            <a:rPr lang="he-IL"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כלכלה בראי הביטחון הלאומי</a:t>
          </a:r>
          <a:endParaRPr lang="he-IL" b="1" dirty="0">
            <a:solidFill>
              <a:schemeClr val="bg1"/>
            </a:solidFill>
            <a:latin typeface="Tahoma" panose="020B0604030504040204" pitchFamily="34" charset="0"/>
            <a:ea typeface="Tahoma" panose="020B0604030504040204" pitchFamily="34" charset="0"/>
            <a:cs typeface="Tahoma" panose="020B0604030504040204" pitchFamily="34" charset="0"/>
          </a:endParaRPr>
        </a:p>
      </dgm:t>
    </dgm:pt>
    <dgm:pt modelId="{C9DB7724-962F-45B0-9273-C375635F8E7B}" type="parTrans" cxnId="{492DED7B-61BE-4F42-9EC7-8E2E1626A1BD}">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D8B021FC-AAEF-4BA2-948D-73FCFBB1F5EA}" type="sibTrans" cxnId="{492DED7B-61BE-4F42-9EC7-8E2E1626A1BD}">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108AF23C-D240-4A1F-A3FE-B6D6AFFCF25B}">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סוגיות במדיניות כלכלית</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413DD4A2-D95B-43AE-8A8C-74C32ECCFD63}" type="parTrans" cxnId="{D6B0CA55-836D-43F1-A8EB-02200931E2EB}">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208DF4CA-B058-4D21-B653-D5BA3B385D02}" type="sibTrans" cxnId="{D6B0CA55-836D-43F1-A8EB-02200931E2EB}">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423806D3-4867-4141-A872-F8877425C0FB}">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כלכלה וגלובליזציה</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3E77E648-E950-47AF-BA24-C22C5BE654EB}" type="parTrans" cxnId="{15685BCB-6CD6-43C6-9854-6B4E7656E127}">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BA4C9027-44D5-4D45-B9B8-B7E7C360CAF1}" type="sibTrans" cxnId="{15685BCB-6CD6-43C6-9854-6B4E7656E127}">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3F394A23-A530-40B8-8D43-A739177543E3}">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כלכלה ובטחון לאומי - חקירה</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71A34629-7195-4A3E-848B-5C48AF54CC3C}" type="parTrans" cxnId="{25EEC163-B9FB-4C1B-BA1F-8F21D7D765B2}">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D020BDB0-614E-4A82-84FD-CC58789C8E75}" type="sibTrans" cxnId="{25EEC163-B9FB-4C1B-BA1F-8F21D7D765B2}">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CF302554-3D14-402B-B7AE-7A20E7F6BCDD}">
      <dgm:prSet phldrT="[טקסט]" custT="1"/>
      <dgm:spPr/>
      <dgm:t>
        <a:bodyPr/>
        <a:lstStyle/>
        <a:p>
          <a:pPr rtl="1"/>
          <a:r>
            <a:rPr lang="he-IL" sz="3200" b="1" u="sng" dirty="0" smtClean="0">
              <a:latin typeface="Tahoma" panose="020B0604030504040204" pitchFamily="34" charset="0"/>
              <a:ea typeface="Tahoma" panose="020B0604030504040204" pitchFamily="34" charset="0"/>
              <a:cs typeface="Tahoma" panose="020B0604030504040204" pitchFamily="34" charset="0"/>
            </a:rPr>
            <a:t>סמינרים בסוגיות כלכליות</a:t>
          </a:r>
          <a:endParaRPr lang="he-IL" sz="3200" b="1" u="sng" dirty="0">
            <a:latin typeface="Tahoma" panose="020B0604030504040204" pitchFamily="34" charset="0"/>
            <a:ea typeface="Tahoma" panose="020B0604030504040204" pitchFamily="34" charset="0"/>
            <a:cs typeface="Tahoma" panose="020B0604030504040204" pitchFamily="34" charset="0"/>
          </a:endParaRPr>
        </a:p>
      </dgm:t>
    </dgm:pt>
    <dgm:pt modelId="{15A57299-BD37-4898-9C06-4CB5FCFD2CFD}" type="parTrans" cxnId="{60AA0469-8E6D-4F3D-80E0-8BB6C32EDF36}">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AE55B43F-7CE3-4FF1-AF22-4F979F8F2589}" type="sibTrans" cxnId="{60AA0469-8E6D-4F3D-80E0-8BB6C32EDF36}">
      <dgm:prSet/>
      <dgm:spPr/>
      <dgm:t>
        <a:bodyPr/>
        <a:lstStyle/>
        <a:p>
          <a:pPr rtl="1"/>
          <a:endParaRPr lang="he-IL" b="1">
            <a:latin typeface="Tahoma" panose="020B0604030504040204" pitchFamily="34" charset="0"/>
            <a:ea typeface="Tahoma" panose="020B0604030504040204" pitchFamily="34" charset="0"/>
            <a:cs typeface="Tahoma" panose="020B0604030504040204" pitchFamily="34" charset="0"/>
          </a:endParaRPr>
        </a:p>
      </dgm:t>
    </dgm:pt>
    <dgm:pt modelId="{9D842356-D6B4-48B4-A7F1-B438ED25CCD2}" type="pres">
      <dgm:prSet presAssocID="{EAA86A54-1AC7-4457-B6F3-A4CA40706A1D}" presName="diagram" presStyleCnt="0">
        <dgm:presLayoutVars>
          <dgm:chMax val="1"/>
          <dgm:dir/>
          <dgm:animLvl val="ctr"/>
          <dgm:resizeHandles val="exact"/>
        </dgm:presLayoutVars>
      </dgm:prSet>
      <dgm:spPr/>
      <dgm:t>
        <a:bodyPr/>
        <a:lstStyle/>
        <a:p>
          <a:pPr rtl="1"/>
          <a:endParaRPr lang="he-IL"/>
        </a:p>
      </dgm:t>
    </dgm:pt>
    <dgm:pt modelId="{ADBF1607-7244-4487-812B-C9A9297E4D74}" type="pres">
      <dgm:prSet presAssocID="{EAA86A54-1AC7-4457-B6F3-A4CA40706A1D}" presName="matrix" presStyleCnt="0"/>
      <dgm:spPr/>
      <dgm:t>
        <a:bodyPr/>
        <a:lstStyle/>
        <a:p>
          <a:pPr rtl="1"/>
          <a:endParaRPr lang="he-IL"/>
        </a:p>
      </dgm:t>
    </dgm:pt>
    <dgm:pt modelId="{18138ADB-5B10-4725-92B2-431E2B6B6F34}" type="pres">
      <dgm:prSet presAssocID="{EAA86A54-1AC7-4457-B6F3-A4CA40706A1D}" presName="tile1" presStyleLbl="node1" presStyleIdx="0" presStyleCnt="4" custLinFactNeighborX="-1052" custLinFactNeighborY="2452"/>
      <dgm:spPr/>
      <dgm:t>
        <a:bodyPr/>
        <a:lstStyle/>
        <a:p>
          <a:pPr rtl="1"/>
          <a:endParaRPr lang="he-IL"/>
        </a:p>
      </dgm:t>
    </dgm:pt>
    <dgm:pt modelId="{9D3C7AF0-F8D2-4770-9608-6B5C0E283A06}" type="pres">
      <dgm:prSet presAssocID="{EAA86A54-1AC7-4457-B6F3-A4CA40706A1D}" presName="tile1text" presStyleLbl="node1" presStyleIdx="0" presStyleCnt="4">
        <dgm:presLayoutVars>
          <dgm:chMax val="0"/>
          <dgm:chPref val="0"/>
          <dgm:bulletEnabled val="1"/>
        </dgm:presLayoutVars>
      </dgm:prSet>
      <dgm:spPr/>
      <dgm:t>
        <a:bodyPr/>
        <a:lstStyle/>
        <a:p>
          <a:pPr rtl="1"/>
          <a:endParaRPr lang="he-IL"/>
        </a:p>
      </dgm:t>
    </dgm:pt>
    <dgm:pt modelId="{2F96B3C3-E981-44EF-8FDE-CDE53E000C29}" type="pres">
      <dgm:prSet presAssocID="{EAA86A54-1AC7-4457-B6F3-A4CA40706A1D}" presName="tile2" presStyleLbl="node1" presStyleIdx="1" presStyleCnt="4" custLinFactNeighborX="5566" custLinFactNeighborY="-14311"/>
      <dgm:spPr/>
      <dgm:t>
        <a:bodyPr/>
        <a:lstStyle/>
        <a:p>
          <a:pPr rtl="1"/>
          <a:endParaRPr lang="he-IL"/>
        </a:p>
      </dgm:t>
    </dgm:pt>
    <dgm:pt modelId="{70CA0757-7B88-431C-982C-A1C3CB04511E}" type="pres">
      <dgm:prSet presAssocID="{EAA86A54-1AC7-4457-B6F3-A4CA40706A1D}" presName="tile2text" presStyleLbl="node1" presStyleIdx="1" presStyleCnt="4">
        <dgm:presLayoutVars>
          <dgm:chMax val="0"/>
          <dgm:chPref val="0"/>
          <dgm:bulletEnabled val="1"/>
        </dgm:presLayoutVars>
      </dgm:prSet>
      <dgm:spPr/>
      <dgm:t>
        <a:bodyPr/>
        <a:lstStyle/>
        <a:p>
          <a:pPr rtl="1"/>
          <a:endParaRPr lang="he-IL"/>
        </a:p>
      </dgm:t>
    </dgm:pt>
    <dgm:pt modelId="{B52243EE-19DA-439A-90D7-111F82FF8E2D}" type="pres">
      <dgm:prSet presAssocID="{EAA86A54-1AC7-4457-B6F3-A4CA40706A1D}" presName="tile3" presStyleLbl="node1" presStyleIdx="2" presStyleCnt="4"/>
      <dgm:spPr/>
      <dgm:t>
        <a:bodyPr/>
        <a:lstStyle/>
        <a:p>
          <a:pPr rtl="1"/>
          <a:endParaRPr lang="he-IL"/>
        </a:p>
      </dgm:t>
    </dgm:pt>
    <dgm:pt modelId="{3B0F0A51-A4AA-4922-8259-78E343AE0E4F}" type="pres">
      <dgm:prSet presAssocID="{EAA86A54-1AC7-4457-B6F3-A4CA40706A1D}" presName="tile3text" presStyleLbl="node1" presStyleIdx="2" presStyleCnt="4">
        <dgm:presLayoutVars>
          <dgm:chMax val="0"/>
          <dgm:chPref val="0"/>
          <dgm:bulletEnabled val="1"/>
        </dgm:presLayoutVars>
      </dgm:prSet>
      <dgm:spPr/>
      <dgm:t>
        <a:bodyPr/>
        <a:lstStyle/>
        <a:p>
          <a:pPr rtl="1"/>
          <a:endParaRPr lang="he-IL"/>
        </a:p>
      </dgm:t>
    </dgm:pt>
    <dgm:pt modelId="{12C93974-A715-4F0A-8243-54661D3F4D4F}" type="pres">
      <dgm:prSet presAssocID="{EAA86A54-1AC7-4457-B6F3-A4CA40706A1D}" presName="tile4" presStyleLbl="node1" presStyleIdx="3" presStyleCnt="4"/>
      <dgm:spPr/>
      <dgm:t>
        <a:bodyPr/>
        <a:lstStyle/>
        <a:p>
          <a:pPr rtl="1"/>
          <a:endParaRPr lang="he-IL"/>
        </a:p>
      </dgm:t>
    </dgm:pt>
    <dgm:pt modelId="{6972480D-1D65-44BF-A833-3BEAC651C610}" type="pres">
      <dgm:prSet presAssocID="{EAA86A54-1AC7-4457-B6F3-A4CA40706A1D}" presName="tile4text" presStyleLbl="node1" presStyleIdx="3" presStyleCnt="4">
        <dgm:presLayoutVars>
          <dgm:chMax val="0"/>
          <dgm:chPref val="0"/>
          <dgm:bulletEnabled val="1"/>
        </dgm:presLayoutVars>
      </dgm:prSet>
      <dgm:spPr/>
      <dgm:t>
        <a:bodyPr/>
        <a:lstStyle/>
        <a:p>
          <a:pPr rtl="1"/>
          <a:endParaRPr lang="he-IL"/>
        </a:p>
      </dgm:t>
    </dgm:pt>
    <dgm:pt modelId="{67974C8D-362D-4748-848E-8A707BEA95FE}" type="pres">
      <dgm:prSet presAssocID="{EAA86A54-1AC7-4457-B6F3-A4CA40706A1D}" presName="centerTile" presStyleLbl="fgShp" presStyleIdx="0" presStyleCnt="1">
        <dgm:presLayoutVars>
          <dgm:chMax val="0"/>
          <dgm:chPref val="0"/>
        </dgm:presLayoutVars>
      </dgm:prSet>
      <dgm:spPr/>
      <dgm:t>
        <a:bodyPr/>
        <a:lstStyle/>
        <a:p>
          <a:pPr rtl="1"/>
          <a:endParaRPr lang="he-IL"/>
        </a:p>
      </dgm:t>
    </dgm:pt>
  </dgm:ptLst>
  <dgm:cxnLst>
    <dgm:cxn modelId="{74F64298-D8CF-4045-BF6E-AA21D73DE639}" type="presOf" srcId="{423806D3-4867-4141-A872-F8877425C0FB}" destId="{2F96B3C3-E981-44EF-8FDE-CDE53E000C29}" srcOrd="0" destOrd="0" presId="urn:microsoft.com/office/officeart/2005/8/layout/matrix1"/>
    <dgm:cxn modelId="{7D594434-39D7-40EE-9AD4-4F66AAEB495E}" type="presOf" srcId="{94B60E39-38B2-4AA6-AE39-F5DE4201CC43}" destId="{67974C8D-362D-4748-848E-8A707BEA95FE}" srcOrd="0" destOrd="0" presId="urn:microsoft.com/office/officeart/2005/8/layout/matrix1"/>
    <dgm:cxn modelId="{5D9D0D5B-21D1-4143-89B4-D8B319762E13}" type="presOf" srcId="{108AF23C-D240-4A1F-A3FE-B6D6AFFCF25B}" destId="{9D3C7AF0-F8D2-4770-9608-6B5C0E283A06}" srcOrd="1" destOrd="0" presId="urn:microsoft.com/office/officeart/2005/8/layout/matrix1"/>
    <dgm:cxn modelId="{CCC8A482-DF44-473F-A376-4418169A9CDE}" type="presOf" srcId="{CF302554-3D14-402B-B7AE-7A20E7F6BCDD}" destId="{12C93974-A715-4F0A-8243-54661D3F4D4F}" srcOrd="0" destOrd="0" presId="urn:microsoft.com/office/officeart/2005/8/layout/matrix1"/>
    <dgm:cxn modelId="{82459BE9-FC6E-4D14-8D00-C67FE642EBAA}" type="presOf" srcId="{3F394A23-A530-40B8-8D43-A739177543E3}" destId="{3B0F0A51-A4AA-4922-8259-78E343AE0E4F}" srcOrd="1" destOrd="0" presId="urn:microsoft.com/office/officeart/2005/8/layout/matrix1"/>
    <dgm:cxn modelId="{15685BCB-6CD6-43C6-9854-6B4E7656E127}" srcId="{94B60E39-38B2-4AA6-AE39-F5DE4201CC43}" destId="{423806D3-4867-4141-A872-F8877425C0FB}" srcOrd="1" destOrd="0" parTransId="{3E77E648-E950-47AF-BA24-C22C5BE654EB}" sibTransId="{BA4C9027-44D5-4D45-B9B8-B7E7C360CAF1}"/>
    <dgm:cxn modelId="{3D401DC0-7373-4140-83AA-8A24C0331E80}" type="presOf" srcId="{EAA86A54-1AC7-4457-B6F3-A4CA40706A1D}" destId="{9D842356-D6B4-48B4-A7F1-B438ED25CCD2}" srcOrd="0" destOrd="0" presId="urn:microsoft.com/office/officeart/2005/8/layout/matrix1"/>
    <dgm:cxn modelId="{61549DD9-8FC3-41CC-A8C4-3D487924B5F3}" type="presOf" srcId="{423806D3-4867-4141-A872-F8877425C0FB}" destId="{70CA0757-7B88-431C-982C-A1C3CB04511E}" srcOrd="1" destOrd="0" presId="urn:microsoft.com/office/officeart/2005/8/layout/matrix1"/>
    <dgm:cxn modelId="{60AA0469-8E6D-4F3D-80E0-8BB6C32EDF36}" srcId="{94B60E39-38B2-4AA6-AE39-F5DE4201CC43}" destId="{CF302554-3D14-402B-B7AE-7A20E7F6BCDD}" srcOrd="3" destOrd="0" parTransId="{15A57299-BD37-4898-9C06-4CB5FCFD2CFD}" sibTransId="{AE55B43F-7CE3-4FF1-AF22-4F979F8F2589}"/>
    <dgm:cxn modelId="{9CCAC6B1-7572-41C1-8830-D1B59175003F}" type="presOf" srcId="{3F394A23-A530-40B8-8D43-A739177543E3}" destId="{B52243EE-19DA-439A-90D7-111F82FF8E2D}" srcOrd="0" destOrd="0" presId="urn:microsoft.com/office/officeart/2005/8/layout/matrix1"/>
    <dgm:cxn modelId="{58FC9294-8A16-43FA-919E-AE4E2C6F028F}" type="presOf" srcId="{CF302554-3D14-402B-B7AE-7A20E7F6BCDD}" destId="{6972480D-1D65-44BF-A833-3BEAC651C610}" srcOrd="1" destOrd="0" presId="urn:microsoft.com/office/officeart/2005/8/layout/matrix1"/>
    <dgm:cxn modelId="{492DED7B-61BE-4F42-9EC7-8E2E1626A1BD}" srcId="{EAA86A54-1AC7-4457-B6F3-A4CA40706A1D}" destId="{94B60E39-38B2-4AA6-AE39-F5DE4201CC43}" srcOrd="0" destOrd="0" parTransId="{C9DB7724-962F-45B0-9273-C375635F8E7B}" sibTransId="{D8B021FC-AAEF-4BA2-948D-73FCFBB1F5EA}"/>
    <dgm:cxn modelId="{D6B0CA55-836D-43F1-A8EB-02200931E2EB}" srcId="{94B60E39-38B2-4AA6-AE39-F5DE4201CC43}" destId="{108AF23C-D240-4A1F-A3FE-B6D6AFFCF25B}" srcOrd="0" destOrd="0" parTransId="{413DD4A2-D95B-43AE-8A8C-74C32ECCFD63}" sibTransId="{208DF4CA-B058-4D21-B653-D5BA3B385D02}"/>
    <dgm:cxn modelId="{B8F41A3D-AE57-48B1-A89E-2604E37477EE}" type="presOf" srcId="{108AF23C-D240-4A1F-A3FE-B6D6AFFCF25B}" destId="{18138ADB-5B10-4725-92B2-431E2B6B6F34}" srcOrd="0" destOrd="0" presId="urn:microsoft.com/office/officeart/2005/8/layout/matrix1"/>
    <dgm:cxn modelId="{25EEC163-B9FB-4C1B-BA1F-8F21D7D765B2}" srcId="{94B60E39-38B2-4AA6-AE39-F5DE4201CC43}" destId="{3F394A23-A530-40B8-8D43-A739177543E3}" srcOrd="2" destOrd="0" parTransId="{71A34629-7195-4A3E-848B-5C48AF54CC3C}" sibTransId="{D020BDB0-614E-4A82-84FD-CC58789C8E75}"/>
    <dgm:cxn modelId="{E80C1D5B-D69A-4038-8F79-DBEA5EDE5913}" type="presParOf" srcId="{9D842356-D6B4-48B4-A7F1-B438ED25CCD2}" destId="{ADBF1607-7244-4487-812B-C9A9297E4D74}" srcOrd="0" destOrd="0" presId="urn:microsoft.com/office/officeart/2005/8/layout/matrix1"/>
    <dgm:cxn modelId="{03397481-ED71-44C8-8887-00A2AABB62DB}" type="presParOf" srcId="{ADBF1607-7244-4487-812B-C9A9297E4D74}" destId="{18138ADB-5B10-4725-92B2-431E2B6B6F34}" srcOrd="0" destOrd="0" presId="urn:microsoft.com/office/officeart/2005/8/layout/matrix1"/>
    <dgm:cxn modelId="{605904EA-1134-4A3B-9B7F-08F6E2EF1FA5}" type="presParOf" srcId="{ADBF1607-7244-4487-812B-C9A9297E4D74}" destId="{9D3C7AF0-F8D2-4770-9608-6B5C0E283A06}" srcOrd="1" destOrd="0" presId="urn:microsoft.com/office/officeart/2005/8/layout/matrix1"/>
    <dgm:cxn modelId="{A7C344ED-953C-41FC-B657-EE30B0D28AB8}" type="presParOf" srcId="{ADBF1607-7244-4487-812B-C9A9297E4D74}" destId="{2F96B3C3-E981-44EF-8FDE-CDE53E000C29}" srcOrd="2" destOrd="0" presId="urn:microsoft.com/office/officeart/2005/8/layout/matrix1"/>
    <dgm:cxn modelId="{96D9F082-6A11-49A8-B38D-838B128C4D80}" type="presParOf" srcId="{ADBF1607-7244-4487-812B-C9A9297E4D74}" destId="{70CA0757-7B88-431C-982C-A1C3CB04511E}" srcOrd="3" destOrd="0" presId="urn:microsoft.com/office/officeart/2005/8/layout/matrix1"/>
    <dgm:cxn modelId="{62080DE7-4091-4C5B-A3B8-5B4A8C7BDC9E}" type="presParOf" srcId="{ADBF1607-7244-4487-812B-C9A9297E4D74}" destId="{B52243EE-19DA-439A-90D7-111F82FF8E2D}" srcOrd="4" destOrd="0" presId="urn:microsoft.com/office/officeart/2005/8/layout/matrix1"/>
    <dgm:cxn modelId="{BEB5C075-4597-4315-A08C-FCFC55521536}" type="presParOf" srcId="{ADBF1607-7244-4487-812B-C9A9297E4D74}" destId="{3B0F0A51-A4AA-4922-8259-78E343AE0E4F}" srcOrd="5" destOrd="0" presId="urn:microsoft.com/office/officeart/2005/8/layout/matrix1"/>
    <dgm:cxn modelId="{8B65EF43-4144-4516-977E-7882942FC19C}" type="presParOf" srcId="{ADBF1607-7244-4487-812B-C9A9297E4D74}" destId="{12C93974-A715-4F0A-8243-54661D3F4D4F}" srcOrd="6" destOrd="0" presId="urn:microsoft.com/office/officeart/2005/8/layout/matrix1"/>
    <dgm:cxn modelId="{5EF5ED58-F1A5-4905-993D-986C7C1BACA3}" type="presParOf" srcId="{ADBF1607-7244-4487-812B-C9A9297E4D74}" destId="{6972480D-1D65-44BF-A833-3BEAC651C610}" srcOrd="7" destOrd="0" presId="urn:microsoft.com/office/officeart/2005/8/layout/matrix1"/>
    <dgm:cxn modelId="{7ACCA9B2-FF43-4E30-BB44-6D516100CB9A}" type="presParOf" srcId="{9D842356-D6B4-48B4-A7F1-B438ED25CCD2}" destId="{67974C8D-362D-4748-848E-8A707BEA95F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38ADB-5B10-4725-92B2-431E2B6B6F34}">
      <dsp:nvSpPr>
        <dsp:cNvPr id="0" name=""/>
        <dsp:cNvSpPr/>
      </dsp:nvSpPr>
      <dsp:spPr>
        <a:xfrm rot="16200000">
          <a:off x="558482" y="-504701"/>
          <a:ext cx="2193374" cy="3310339"/>
        </a:xfrm>
        <a:prstGeom prst="round1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סוגיות במדיניות כלכלית</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5400000">
        <a:off x="0" y="53781"/>
        <a:ext cx="3310339" cy="1645030"/>
      </dsp:txXfrm>
    </dsp:sp>
    <dsp:sp modelId="{2F96B3C3-E981-44EF-8FDE-CDE53E000C29}">
      <dsp:nvSpPr>
        <dsp:cNvPr id="0" name=""/>
        <dsp:cNvSpPr/>
      </dsp:nvSpPr>
      <dsp:spPr>
        <a:xfrm>
          <a:off x="3310339" y="0"/>
          <a:ext cx="3310339" cy="2193374"/>
        </a:xfrm>
        <a:prstGeom prst="round1Rect">
          <a:avLst/>
        </a:prstGeom>
        <a:solidFill>
          <a:schemeClr val="accent3">
            <a:shade val="50000"/>
            <a:hueOff val="0"/>
            <a:satOff val="0"/>
            <a:lumOff val="17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כלכלה וגלובליזציה</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a:off x="3310339" y="0"/>
        <a:ext cx="3310339" cy="1645030"/>
      </dsp:txXfrm>
    </dsp:sp>
    <dsp:sp modelId="{B52243EE-19DA-439A-90D7-111F82FF8E2D}">
      <dsp:nvSpPr>
        <dsp:cNvPr id="0" name=""/>
        <dsp:cNvSpPr/>
      </dsp:nvSpPr>
      <dsp:spPr>
        <a:xfrm rot="10800000">
          <a:off x="0" y="2193374"/>
          <a:ext cx="3310339" cy="2193374"/>
        </a:xfrm>
        <a:prstGeom prst="round1Rect">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כלכלה ובטחון לאומי - חקירה</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10800000">
        <a:off x="0" y="2741718"/>
        <a:ext cx="3310339" cy="1645030"/>
      </dsp:txXfrm>
    </dsp:sp>
    <dsp:sp modelId="{12C93974-A715-4F0A-8243-54661D3F4D4F}">
      <dsp:nvSpPr>
        <dsp:cNvPr id="0" name=""/>
        <dsp:cNvSpPr/>
      </dsp:nvSpPr>
      <dsp:spPr>
        <a:xfrm rot="5400000">
          <a:off x="3868822" y="1634891"/>
          <a:ext cx="2193374" cy="3310339"/>
        </a:xfrm>
        <a:prstGeom prst="round1Rect">
          <a:avLst/>
        </a:prstGeom>
        <a:solidFill>
          <a:schemeClr val="accent3">
            <a:shade val="50000"/>
            <a:hueOff val="0"/>
            <a:satOff val="0"/>
            <a:lumOff val="17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b="1" u="sng" kern="1200" dirty="0" smtClean="0">
              <a:latin typeface="Tahoma" panose="020B0604030504040204" pitchFamily="34" charset="0"/>
              <a:ea typeface="Tahoma" panose="020B0604030504040204" pitchFamily="34" charset="0"/>
              <a:cs typeface="Tahoma" panose="020B0604030504040204" pitchFamily="34" charset="0"/>
            </a:rPr>
            <a:t>סמינרים בסוגיות כלכליות</a:t>
          </a:r>
          <a:endParaRPr lang="he-IL" sz="3200" b="1" u="sng"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310340" y="2741717"/>
        <a:ext cx="3310339" cy="1645030"/>
      </dsp:txXfrm>
    </dsp:sp>
    <dsp:sp modelId="{67974C8D-362D-4748-848E-8A707BEA95FE}">
      <dsp:nvSpPr>
        <dsp:cNvPr id="0" name=""/>
        <dsp:cNvSpPr/>
      </dsp:nvSpPr>
      <dsp:spPr>
        <a:xfrm>
          <a:off x="2317237" y="1645030"/>
          <a:ext cx="1986204" cy="109668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כלכלה בראי הביטחון הלאומי</a:t>
          </a:r>
          <a:endParaRPr lang="he-IL" sz="20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dsp:txBody>
      <dsp:txXfrm>
        <a:off x="2370773" y="1698566"/>
        <a:ext cx="1879132" cy="98961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58870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335905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324167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04417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59198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785604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289075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35253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2731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99823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D8B71DF-5B99-49B1-9D37-0B1A929D2354}" type="datetimeFigureOut">
              <a:rPr lang="he-IL" smtClean="0"/>
              <a:t>כ"ז/תמוז/תש"ף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99BE08-A517-4344-920D-662F75373C52}" type="slidenum">
              <a:rPr lang="he-IL" smtClean="0"/>
              <a:t>‹#›</a:t>
            </a:fld>
            <a:endParaRPr lang="he-IL"/>
          </a:p>
        </p:txBody>
      </p:sp>
    </p:spTree>
    <p:extLst>
      <p:ext uri="{BB962C8B-B14F-4D97-AF65-F5344CB8AC3E}">
        <p14:creationId xmlns:p14="http://schemas.microsoft.com/office/powerpoint/2010/main" val="1512764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alpha val="88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8B71DF-5B99-49B1-9D37-0B1A929D2354}" type="datetimeFigureOut">
              <a:rPr lang="he-IL" smtClean="0"/>
              <a:t>כ"ז/תמוז/תש"ף</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99BE08-A517-4344-920D-662F75373C52}" type="slidenum">
              <a:rPr lang="he-IL" smtClean="0"/>
              <a:t>‹#›</a:t>
            </a:fld>
            <a:endParaRPr lang="he-IL"/>
          </a:p>
        </p:txBody>
      </p:sp>
    </p:spTree>
    <p:extLst>
      <p:ext uri="{BB962C8B-B14F-4D97-AF65-F5344CB8AC3E}">
        <p14:creationId xmlns:p14="http://schemas.microsoft.com/office/powerpoint/2010/main" val="376731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1144970" y="2863632"/>
            <a:ext cx="9902070" cy="646331"/>
          </a:xfrm>
          <a:prstGeom prst="rect">
            <a:avLst/>
          </a:prstGeom>
          <a:noFill/>
        </p:spPr>
        <p:txBody>
          <a:bodyPr wrap="none" rtlCol="1">
            <a:spAutoFit/>
          </a:body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סיכום התחום הכלכלי ותובנות כלליות </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4907" y="237359"/>
            <a:ext cx="814421" cy="1037986"/>
          </a:xfrm>
          <a:prstGeom prst="rect">
            <a:avLst/>
          </a:prstGeom>
        </p:spPr>
      </p:pic>
      <p:sp>
        <p:nvSpPr>
          <p:cNvPr id="7" name="כותרת 3"/>
          <p:cNvSpPr txBox="1">
            <a:spLocks/>
          </p:cNvSpPr>
          <p:nvPr/>
        </p:nvSpPr>
        <p:spPr>
          <a:xfrm>
            <a:off x="1212570" y="5501860"/>
            <a:ext cx="1380506" cy="424732"/>
          </a:xfrm>
          <a:prstGeom prst="rect">
            <a:avLst/>
          </a:prstGeom>
          <a:noFill/>
        </p:spPr>
        <p:txBody>
          <a:bodyPr vert="horz" wrap="none" lIns="91440" tIns="45720" rIns="91440" bIns="45720" rtlCol="1" anchor="b">
            <a:sp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sz="2400" dirty="0" smtClean="0">
                <a:solidFill>
                  <a:schemeClr val="bg1"/>
                </a:solidFill>
                <a:latin typeface="Tahoma" panose="020B0604030504040204" pitchFamily="34" charset="0"/>
                <a:ea typeface="Tahoma" panose="020B0604030504040204" pitchFamily="34" charset="0"/>
                <a:cs typeface="Tahoma" panose="020B0604030504040204" pitchFamily="34" charset="0"/>
              </a:rPr>
              <a:t>ערן קמין</a:t>
            </a:r>
            <a:endParaRPr lang="he-IL"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כותרת 3"/>
          <p:cNvSpPr txBox="1">
            <a:spLocks/>
          </p:cNvSpPr>
          <p:nvPr/>
        </p:nvSpPr>
        <p:spPr>
          <a:xfrm>
            <a:off x="1183459" y="6124523"/>
            <a:ext cx="1399742" cy="424732"/>
          </a:xfrm>
          <a:prstGeom prst="rect">
            <a:avLst/>
          </a:prstGeom>
          <a:noFill/>
        </p:spPr>
        <p:txBody>
          <a:bodyPr vert="horz" wrap="none" lIns="91440" tIns="45720" rIns="91440" bIns="45720" rtlCol="1" anchor="b">
            <a:sp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sz="2400" dirty="0" smtClean="0">
                <a:solidFill>
                  <a:schemeClr val="bg1"/>
                </a:solidFill>
                <a:latin typeface="Tahoma" panose="020B0604030504040204" pitchFamily="34" charset="0"/>
                <a:ea typeface="Tahoma" panose="020B0604030504040204" pitchFamily="34" charset="0"/>
                <a:cs typeface="Tahoma" panose="020B0604030504040204" pitchFamily="34" charset="0"/>
              </a:rPr>
              <a:t>יולי 2020</a:t>
            </a:r>
            <a:endParaRPr lang="he-IL" sz="2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90756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4165606" y="450799"/>
            <a:ext cx="3868367"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הרעיון המסדר</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דיאגרמה 1"/>
          <p:cNvGraphicFramePr/>
          <p:nvPr>
            <p:extLst>
              <p:ext uri="{D42A27DB-BD31-4B8C-83A1-F6EECF244321}">
                <p14:modId xmlns:p14="http://schemas.microsoft.com/office/powerpoint/2010/main" val="465825126"/>
              </p:ext>
            </p:extLst>
          </p:nvPr>
        </p:nvGraphicFramePr>
        <p:xfrm>
          <a:off x="2789450" y="1433014"/>
          <a:ext cx="6620680" cy="4386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מחבר חץ ישר 5"/>
          <p:cNvCxnSpPr/>
          <p:nvPr/>
        </p:nvCxnSpPr>
        <p:spPr>
          <a:xfrm>
            <a:off x="2238233" y="6155647"/>
            <a:ext cx="6960358" cy="404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flipV="1">
            <a:off x="2224585" y="1282890"/>
            <a:ext cx="13648" cy="4913195"/>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 name="כותרת 3"/>
          <p:cNvSpPr txBox="1">
            <a:spLocks/>
          </p:cNvSpPr>
          <p:nvPr/>
        </p:nvSpPr>
        <p:spPr>
          <a:xfrm>
            <a:off x="5953494" y="6274013"/>
            <a:ext cx="1018228" cy="369332"/>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סיורים</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3" name="כותרת 3"/>
          <p:cNvSpPr txBox="1">
            <a:spLocks/>
          </p:cNvSpPr>
          <p:nvPr/>
        </p:nvSpPr>
        <p:spPr>
          <a:xfrm rot="16200000">
            <a:off x="906063" y="3441722"/>
            <a:ext cx="2085828" cy="369332"/>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הרצאת בכירים</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1833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253254" y="519038"/>
            <a:ext cx="2289409"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המטרות</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363291" y="1087229"/>
            <a:ext cx="11382233" cy="4093428"/>
          </a:xfrm>
          <a:prstGeom prst="rect">
            <a:avLst/>
          </a:prstGeom>
          <a:noFill/>
        </p:spPr>
        <p:txBody>
          <a:bodyPr wrap="square" rtlCol="1">
            <a:spAutoFit/>
          </a:bodyPr>
          <a:lstStyle/>
          <a:p>
            <a:pPr marL="457200"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הבנת מערכת יחסי הגומלין  בין כלכלה לביטחון לאומי והקניית מושגים בסיסיים בכלכלה.</a:t>
            </a:r>
          </a:p>
          <a:p>
            <a:pPr marL="457200"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ניתוח </a:t>
            </a:r>
            <a:r>
              <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rPr>
              <a:t>והבנת התהליכים הכלכליים העיקריים במשק </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הישראלי, האתגרים הכלכליים העומדים בפני מקבלי ההחלטות והכרות עם הכלים לניהול המדיניות הכלכלית.</a:t>
            </a:r>
          </a:p>
          <a:p>
            <a:pPr marL="457200" indent="-457200" algn="r" rtl="1" eaLnBrk="1" fontAlgn="auto" hangingPunct="1">
              <a:spcBef>
                <a:spcPts val="0"/>
              </a:spcBef>
              <a:spcAft>
                <a:spcPts val="0"/>
              </a:spcAft>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הבנת הכלכלה הבינ"ל והאזורית.</a:t>
            </a:r>
          </a:p>
          <a:p>
            <a:pPr marL="457200" indent="-457200" algn="r" rtl="1" eaLnBrk="1" fontAlgn="auto" hangingPunct="1">
              <a:spcBef>
                <a:spcPts val="0"/>
              </a:spcBef>
              <a:spcAft>
                <a:spcPts val="0"/>
              </a:spcAft>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עיסוק בשאלות כלכליות אקטואליות.</a:t>
            </a:r>
          </a:p>
          <a:p>
            <a:pPr marL="457200"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r>
              <a:rPr lang="he-IL" sz="2000" b="1" dirty="0" smtClean="0">
                <a:solidFill>
                  <a:schemeClr val="accent4"/>
                </a:solidFill>
                <a:latin typeface="Tahoma" panose="020B0604030504040204" pitchFamily="34" charset="0"/>
                <a:ea typeface="Tahoma" panose="020B0604030504040204" pitchFamily="34" charset="0"/>
                <a:cs typeface="Tahoma" panose="020B0604030504040204" pitchFamily="34" charset="0"/>
              </a:rPr>
              <a:t>הבנת </a:t>
            </a:r>
            <a:r>
              <a:rPr lang="he-IL" sz="2000" b="1" dirty="0">
                <a:solidFill>
                  <a:schemeClr val="accent4"/>
                </a:solidFill>
                <a:latin typeface="Tahoma" panose="020B0604030504040204" pitchFamily="34" charset="0"/>
                <a:ea typeface="Tahoma" panose="020B0604030504040204" pitchFamily="34" charset="0"/>
                <a:cs typeface="Tahoma" panose="020B0604030504040204" pitchFamily="34" charset="0"/>
              </a:rPr>
              <a:t>הקשר שבין כלכלה לחשיבה אסטרטגית.</a:t>
            </a:r>
          </a:p>
        </p:txBody>
      </p:sp>
    </p:spTree>
    <p:extLst>
      <p:ext uri="{BB962C8B-B14F-4D97-AF65-F5344CB8AC3E}">
        <p14:creationId xmlns:p14="http://schemas.microsoft.com/office/powerpoint/2010/main" val="389405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5926822" y="135859"/>
            <a:ext cx="1720344"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כלכלי</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 y="878213"/>
            <a:ext cx="12192000" cy="5940088"/>
          </a:xfrm>
          <a:prstGeom prst="rect">
            <a:avLst/>
          </a:prstGeom>
          <a:noFill/>
        </p:spPr>
        <p:txBody>
          <a:bodyPr wrap="square" rtlCol="1">
            <a:spAutoFit/>
          </a:bodyPr>
          <a:lstStyle/>
          <a:p>
            <a:pPr marL="457200"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התחום נשען על משכים ראשוניים של נח הקר בניסיון להקנות ידע בסיסי, על מרצים אורחים בהתאם לעונות (גלובלי ולוקאלי), על קורס בסוגיות כלכליות של פרופ' מואב, שזכה לשבחים רבים מהמשתתפים ועל סמינר מעשי עם בכירי המערכת התקציבית, שהומר בעבודה כתובה בשל משבר הקורונה.</a:t>
            </a:r>
          </a:p>
          <a:p>
            <a:pPr marL="914400" lvl="1"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בסיס הידע המשותף לא היה מספק ולא יצר בסיס מספק להעמקה בתחום הכלכלי. נדרש לייצר בסיס איתן ומובנה של התחום הכלכלי.</a:t>
            </a:r>
          </a:p>
          <a:p>
            <a:pPr marL="914400" lvl="1"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מרצים אורחים מרתקים ככל שיהיו חייבים להגיע בהקשר ולהוביל לעימות, עיבוד, הקשיה והנגדה.</a:t>
            </a:r>
          </a:p>
          <a:p>
            <a:pPr marL="914400" lvl="1" indent="-457200">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הקורס של פרופסור מואב לשימור כחלק מעולם הבחירה. </a:t>
            </a:r>
            <a:r>
              <a:rPr lang="he-IL"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לצידו</a:t>
            </a: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יש למצוא חלופות דומות שיגבירו עניין ועיסוק בתחום הכלכלי.</a:t>
            </a:r>
          </a:p>
          <a:p>
            <a:pPr marL="914400" lvl="1" indent="-457200">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914400" lvl="1" indent="-457200">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אינטגרציה – התחום הכלכלי צריך להילמד במשולב עם התחומים האחרים החל מסיום עונת היסודות. ובתוך כך להיות משולב טוב יותר בסימולציות האסטרטגיות, בסיורים השונים ובפרויקט הגמר</a:t>
            </a: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64527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6166965" y="519038"/>
            <a:ext cx="1375698" cy="646331"/>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כללי</a:t>
            </a:r>
            <a:endParaRPr lang="he-IL"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638176" y="842203"/>
            <a:ext cx="10725150" cy="6247864"/>
          </a:xfrm>
          <a:prstGeom prst="rect">
            <a:avLst/>
          </a:prstGeom>
          <a:noFill/>
        </p:spPr>
        <p:txBody>
          <a:bodyPr wrap="square" rtlCol="1">
            <a:spAutoFit/>
          </a:bodyPr>
          <a:lstStyle/>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gn="r" rtl="1" eaLnBrk="1" fontAlgn="auto" hangingPunct="1">
              <a:lnSpc>
                <a:spcPct val="200000"/>
              </a:lnSpc>
              <a:spcBef>
                <a:spcPts val="0"/>
              </a:spcBef>
              <a:spcAft>
                <a:spcPts val="0"/>
              </a:spcAft>
              <a:buFont typeface="Arial" panose="020B0604020202020204" pitchFamily="34" charset="0"/>
              <a:buChar char="•"/>
              <a:defRPr/>
            </a:pPr>
            <a:endPar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למה ומה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מסגור לפתוח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מאקדמי למעשי</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אטרקטיביות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פרויקט הגמר </a:t>
            </a:r>
          </a:p>
          <a:p>
            <a:pPr marL="457200" indent="-457200">
              <a:lnSpc>
                <a:spcPct val="200000"/>
              </a:lnSpc>
              <a:buFont typeface="Arial" panose="020B0604020202020204" pitchFamily="34" charset="0"/>
              <a:buChar char="•"/>
              <a:defRPr/>
            </a:pPr>
            <a:r>
              <a:rPr lang="he-IL"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2030</a:t>
            </a:r>
          </a:p>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457200" indent="-457200">
              <a:lnSpc>
                <a:spcPct val="200000"/>
              </a:lnSpc>
              <a:buFont typeface="Arial" panose="020B0604020202020204" pitchFamily="34" charset="0"/>
              <a:buChar char="•"/>
              <a:defRPr/>
            </a:pPr>
            <a:endPar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65176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t="33500" b="31000"/>
          <a:stretch/>
        </p:blipFill>
        <p:spPr bwMode="auto">
          <a:xfrm>
            <a:off x="0" y="5486400"/>
            <a:ext cx="3810000"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991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232</Words>
  <Application>Microsoft Office PowerPoint</Application>
  <PresentationFormat>מסך רחב</PresentationFormat>
  <Paragraphs>44</Paragraphs>
  <Slides>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Arial</vt:lpstr>
      <vt:lpstr>Calibri</vt:lpstr>
      <vt:lpstr>Calibri Light</vt:lpstr>
      <vt:lpstr>Tahoma</vt:lpstr>
      <vt:lpstr>Times New Roman</vt:lpstr>
      <vt:lpstr>ערכת נושא Office</vt:lpstr>
      <vt:lpstr>סיכום התחום הכלכלי ותובנות כלליות </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הציר הכלכלי- אישור תכוניות</dc:title>
  <dc:creator>u26688</dc:creator>
  <cp:lastModifiedBy>u23920</cp:lastModifiedBy>
  <cp:revision>84</cp:revision>
  <dcterms:created xsi:type="dcterms:W3CDTF">2018-08-24T08:19:52Z</dcterms:created>
  <dcterms:modified xsi:type="dcterms:W3CDTF">2020-07-19T06:17:55Z</dcterms:modified>
</cp:coreProperties>
</file>