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63" r:id="rId3"/>
    <p:sldId id="275" r:id="rId4"/>
    <p:sldId id="272" r:id="rId5"/>
    <p:sldId id="276" r:id="rId6"/>
    <p:sldId id="273" r:id="rId7"/>
    <p:sldId id="274" r:id="rId8"/>
    <p:sldId id="277" r:id="rId9"/>
    <p:sldId id="278" r:id="rId10"/>
    <p:sldId id="267" r:id="rId11"/>
    <p:sldId id="281" r:id="rId12"/>
    <p:sldId id="279" r:id="rId13"/>
    <p:sldId id="28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8080"/>
    <a:srgbClr val="6699FF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7" autoAdjust="0"/>
    <p:restoredTop sz="94660"/>
  </p:normalViewPr>
  <p:slideViewPr>
    <p:cSldViewPr snapToGrid="0">
      <p:cViewPr>
        <p:scale>
          <a:sx n="76" d="100"/>
          <a:sy n="76" d="100"/>
        </p:scale>
        <p:origin x="-268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8A27047-D78D-41EF-8119-60F0C97C4C0C}" type="datetimeFigureOut">
              <a:rPr lang="he-IL" smtClean="0"/>
              <a:t>ט"ו/חשון/תשע"ז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B6FA71E-447B-4066-81D0-992BF8DD8A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283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F741-41D0-4901-B67D-C592F58BA013}" type="datetime1">
              <a:rPr lang="en-US" smtClean="0"/>
              <a:t>11/16/2016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סמל לשכת חשבות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160" y="-6563"/>
            <a:ext cx="5831840" cy="106299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oter Placeholder 2"/>
          <p:cNvSpPr txBox="1">
            <a:spLocks/>
          </p:cNvSpPr>
          <p:nvPr userDrawn="1"/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1" eaLnBrk="1" latinLnBrk="0" hangingPunct="1">
              <a:defRPr sz="1400" b="1" kern="120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1" eaLnBrk="1" latinLnBrk="0" hangingPunct="1">
              <a:defRPr sz="1600" b="1" kern="120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F70B-6C52-46E0-BC17-11A5B1F3998E}" type="datetime1">
              <a:rPr lang="en-US" smtClean="0"/>
              <a:t>11/16/2016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884229" y="6172200"/>
            <a:ext cx="956354" cy="365125"/>
          </a:xfrm>
        </p:spPr>
        <p:txBody>
          <a:bodyPr/>
          <a:lstStyle/>
          <a:p>
            <a:fld id="{84B05CFB-BBAA-4485-977A-8F0EB302728A}" type="datetime1">
              <a:rPr lang="en-US" smtClean="0"/>
              <a:t>11/16/2016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65513" y="6373587"/>
            <a:ext cx="8218715" cy="365125"/>
          </a:xfrm>
          <a:prstGeom prst="rect">
            <a:avLst/>
          </a:prstGeom>
        </p:spPr>
        <p:txBody>
          <a:bodyPr/>
          <a:lstStyle>
            <a:lvl1pPr algn="ctr" rtl="1">
              <a:defRPr sz="1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49755" y="6304506"/>
            <a:ext cx="1142245" cy="503285"/>
          </a:xfrm>
          <a:prstGeom prst="rect">
            <a:avLst/>
          </a:prstGeom>
        </p:spPr>
        <p:txBody>
          <a:bodyPr/>
          <a:lstStyle>
            <a:lvl1pPr algn="ctr" rtl="1">
              <a:defRPr sz="1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587986" y="3703315"/>
            <a:ext cx="2604014" cy="2808484"/>
            <a:chOff x="9587986" y="2963333"/>
            <a:chExt cx="2604014" cy="2808484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640842" y="3190344"/>
              <a:ext cx="2547985" cy="25074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H="1">
              <a:off x="11279185" y="2991835"/>
              <a:ext cx="912814" cy="912812"/>
            </a:xfrm>
            <a:prstGeom prst="line">
              <a:avLst/>
            </a:prstGeom>
            <a:ln w="9525">
              <a:solidFill>
                <a:srgbClr val="BFBFBF">
                  <a:alpha val="65098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H="1">
              <a:off x="9587986" y="3218846"/>
              <a:ext cx="2604014" cy="2552971"/>
            </a:xfrm>
            <a:prstGeom prst="line">
              <a:avLst/>
            </a:prstGeom>
            <a:ln w="9525">
              <a:solidFill>
                <a:srgbClr val="BFBFBF">
                  <a:alpha val="65098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0295465" y="3313569"/>
              <a:ext cx="1896534" cy="1896533"/>
            </a:xfrm>
            <a:prstGeom prst="line">
              <a:avLst/>
            </a:prstGeom>
            <a:ln w="9525">
              <a:solidFill>
                <a:srgbClr val="BFBFBF">
                  <a:alpha val="65098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H="1">
              <a:off x="10446276" y="3159582"/>
              <a:ext cx="1745722" cy="1745720"/>
            </a:xfrm>
            <a:prstGeom prst="line">
              <a:avLst/>
            </a:prstGeom>
            <a:ln w="28575">
              <a:solidFill>
                <a:srgbClr val="BFBFBF">
                  <a:alpha val="65098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H="1">
              <a:off x="10921999" y="3711503"/>
              <a:ext cx="1270001" cy="1269999"/>
            </a:xfrm>
            <a:prstGeom prst="line">
              <a:avLst/>
            </a:prstGeom>
            <a:ln w="28575">
              <a:solidFill>
                <a:srgbClr val="BFBFBF">
                  <a:alpha val="65098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45084" y="6329236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rtl="1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A4EA889-F8E7-46B2-86E4-A6E65FFAB6CF}" type="datetime1">
              <a:rPr lang="en-US" smtClean="0"/>
              <a:t>11/16/2016</a:t>
            </a:fld>
            <a:endParaRPr lang="en-US" dirty="0"/>
          </a:p>
        </p:txBody>
      </p:sp>
      <p:pic>
        <p:nvPicPr>
          <p:cNvPr id="13" name="Picture 12" descr="סמל לשכת חשבות"/>
          <p:cNvPicPr/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160" y="0"/>
            <a:ext cx="5831840" cy="1062990"/>
          </a:xfrm>
          <a:prstGeom prst="rect">
            <a:avLst/>
          </a:prstGeom>
          <a:noFill/>
          <a:ln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dt="0"/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050506"/>
            <a:ext cx="8001000" cy="297180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הקמה </a:t>
            </a:r>
            <a:r>
              <a:rPr lang="he-IL" sz="4400" b="1" dirty="0"/>
              <a:t>ותפעול של מערכת </a:t>
            </a:r>
            <a:r>
              <a:rPr lang="he-IL" sz="4400" b="1" dirty="0" smtClean="0"/>
              <a:t>לחישוב שכר על תשתית</a:t>
            </a:r>
            <a:br>
              <a:rPr lang="he-IL" sz="4400" b="1" dirty="0" smtClean="0"/>
            </a:br>
            <a:r>
              <a:rPr lang="he-IL" sz="4400" b="1" dirty="0" smtClean="0"/>
              <a:t> </a:t>
            </a:r>
            <a:r>
              <a:rPr lang="en-US" sz="4400" b="1" dirty="0"/>
              <a:t>SAP-Payroll</a:t>
            </a:r>
            <a:endParaRPr lang="he-IL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08574"/>
            <a:ext cx="6400800" cy="1947333"/>
          </a:xfrm>
        </p:spPr>
        <p:txBody>
          <a:bodyPr>
            <a:normAutofit/>
          </a:bodyPr>
          <a:lstStyle/>
          <a:p>
            <a:pPr algn="ctr"/>
            <a:r>
              <a:rPr lang="he-IL" sz="2400" b="1" dirty="0" smtClean="0"/>
              <a:t>נובמבר 2016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6149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428" y="150507"/>
            <a:ext cx="5807247" cy="899176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 smtClean="0"/>
              <a:t>אתגרים בהקמת המערכת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604157" y="1932214"/>
            <a:ext cx="10357757" cy="4372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300" b="1" dirty="0" smtClean="0">
                <a:solidFill>
                  <a:schemeClr val="tx1"/>
                </a:solidFill>
              </a:rPr>
              <a:t>ל </a:t>
            </a:r>
            <a:r>
              <a:rPr lang="en-US" sz="2300" b="1" dirty="0" smtClean="0">
                <a:solidFill>
                  <a:schemeClr val="tx1"/>
                </a:solidFill>
              </a:rPr>
              <a:t>SAP</a:t>
            </a:r>
            <a:r>
              <a:rPr lang="he-IL" sz="2300" b="1" dirty="0" smtClean="0">
                <a:solidFill>
                  <a:schemeClr val="tx1"/>
                </a:solidFill>
              </a:rPr>
              <a:t> אין לוקליזציה, הלוקליזציה היא של הספקים</a:t>
            </a:r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300" b="1" dirty="0" smtClean="0">
                <a:solidFill>
                  <a:schemeClr val="tx1"/>
                </a:solidFill>
              </a:rPr>
              <a:t>חלק משמעותי של הפרויקט מבוצע במודול </a:t>
            </a:r>
            <a:r>
              <a:rPr lang="en-US" sz="2300" b="1" dirty="0" smtClean="0">
                <a:solidFill>
                  <a:schemeClr val="tx1"/>
                </a:solidFill>
              </a:rPr>
              <a:t>PA</a:t>
            </a:r>
            <a:r>
              <a:rPr lang="he-IL" sz="2300" b="1" dirty="0" smtClean="0">
                <a:solidFill>
                  <a:schemeClr val="tx1"/>
                </a:solidFill>
              </a:rPr>
              <a:t> (</a:t>
            </a:r>
            <a:r>
              <a:rPr lang="en-US" sz="2300" b="1" dirty="0" smtClean="0">
                <a:solidFill>
                  <a:schemeClr val="tx1"/>
                </a:solidFill>
              </a:rPr>
              <a:t>HR</a:t>
            </a:r>
            <a:r>
              <a:rPr lang="he-IL" sz="2300" b="1" dirty="0" smtClean="0">
                <a:solidFill>
                  <a:schemeClr val="tx1"/>
                </a:solidFill>
              </a:rPr>
              <a:t>), זהו פרויקט משותף לשכר ומשאבי אנוש</a:t>
            </a:r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300" b="1" dirty="0" smtClean="0">
                <a:solidFill>
                  <a:schemeClr val="tx1"/>
                </a:solidFill>
              </a:rPr>
              <a:t>יש חשיבות ליישום סטנדרטי ככל האפשר של מודול </a:t>
            </a:r>
            <a:r>
              <a:rPr lang="en-US" sz="2300" b="1" dirty="0" smtClean="0">
                <a:solidFill>
                  <a:schemeClr val="tx1"/>
                </a:solidFill>
              </a:rPr>
              <a:t>PA</a:t>
            </a:r>
            <a:endParaRPr lang="he-IL" sz="2300" b="1" dirty="0" smtClean="0">
              <a:solidFill>
                <a:schemeClr val="tx1"/>
              </a:solidFill>
            </a:endParaRPr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300" b="1" dirty="0" smtClean="0">
                <a:solidFill>
                  <a:schemeClr val="tx1"/>
                </a:solidFill>
              </a:rPr>
              <a:t>יישום </a:t>
            </a:r>
            <a:r>
              <a:rPr lang="en-US" sz="2300" b="1" dirty="0" smtClean="0">
                <a:solidFill>
                  <a:schemeClr val="tx1"/>
                </a:solidFill>
              </a:rPr>
              <a:t>Payroll </a:t>
            </a:r>
            <a:r>
              <a:rPr lang="en-US" sz="2300" b="1" dirty="0">
                <a:solidFill>
                  <a:schemeClr val="tx1"/>
                </a:solidFill>
              </a:rPr>
              <a:t>Control Center</a:t>
            </a:r>
            <a:r>
              <a:rPr lang="he-IL" sz="2300" b="1" dirty="0">
                <a:solidFill>
                  <a:schemeClr val="tx1"/>
                </a:solidFill>
              </a:rPr>
              <a:t> לבקרה </a:t>
            </a:r>
            <a:r>
              <a:rPr lang="en-US" sz="2300" b="1" dirty="0">
                <a:solidFill>
                  <a:schemeClr val="tx1"/>
                </a:solidFill>
              </a:rPr>
              <a:t>O/L</a:t>
            </a:r>
            <a:r>
              <a:rPr lang="he-IL" sz="2300" b="1" dirty="0">
                <a:solidFill>
                  <a:schemeClr val="tx1"/>
                </a:solidFill>
              </a:rPr>
              <a:t> אחר תהליכי עיבוד </a:t>
            </a:r>
            <a:r>
              <a:rPr lang="he-IL" sz="2300" b="1" dirty="0" smtClean="0">
                <a:solidFill>
                  <a:schemeClr val="tx1"/>
                </a:solidFill>
              </a:rPr>
              <a:t>השכר</a:t>
            </a:r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300" b="1" dirty="0" smtClean="0">
                <a:solidFill>
                  <a:schemeClr val="tx1"/>
                </a:solidFill>
              </a:rPr>
              <a:t>יישום כלי הסימולציה של </a:t>
            </a:r>
            <a:r>
              <a:rPr lang="en-US" sz="2300" b="1" dirty="0" smtClean="0">
                <a:solidFill>
                  <a:schemeClr val="tx1"/>
                </a:solidFill>
              </a:rPr>
              <a:t>SAP</a:t>
            </a:r>
            <a:endParaRPr lang="he-IL" sz="23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30643" y="1338942"/>
            <a:ext cx="4174172" cy="75111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400" b="1" dirty="0" smtClean="0"/>
              <a:t>תובנות עיקריות ממודול </a:t>
            </a:r>
            <a:r>
              <a:rPr lang="en-US" sz="2400" b="1" dirty="0" smtClean="0"/>
              <a:t>PY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3071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428" y="150507"/>
            <a:ext cx="5807247" cy="899176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 smtClean="0"/>
              <a:t>אתגרים בהקמת המערכת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604157" y="1249957"/>
            <a:ext cx="10779704" cy="51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72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</a:pPr>
            <a:endParaRPr lang="he-IL" sz="2400" dirty="0" smtClean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400" dirty="0" smtClean="0"/>
              <a:t>יישום </a:t>
            </a:r>
            <a:r>
              <a:rPr lang="he-IL" sz="2400" dirty="0"/>
              <a:t>מערכת שכר חדשה על תשתית </a:t>
            </a:r>
            <a:r>
              <a:rPr lang="en-US" sz="2400" dirty="0" smtClean="0"/>
              <a:t>SAP</a:t>
            </a:r>
            <a:r>
              <a:rPr lang="he-IL" sz="2400" dirty="0" smtClean="0"/>
              <a:t> </a:t>
            </a:r>
            <a:r>
              <a:rPr lang="he-IL" sz="2400" dirty="0"/>
              <a:t>יחייב מכולם השקעת מאמץ בתהליך ה </a:t>
            </a:r>
            <a:r>
              <a:rPr lang="en-US" sz="2400" dirty="0"/>
              <a:t>Blue Print</a:t>
            </a:r>
            <a:r>
              <a:rPr lang="he-IL" sz="2400" dirty="0"/>
              <a:t> ובהמשך גם בתהליך בדיקות </a:t>
            </a:r>
            <a:r>
              <a:rPr lang="he-IL" sz="2400" dirty="0" smtClean="0"/>
              <a:t>הקבלה, כל זאת במקביל וללא שום הנחה בביצוע העבודה השוטפת</a:t>
            </a:r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400" dirty="0"/>
              <a:t>יש להיערך לשינויים בתהליכי העבודה כפועל יוצא ממיכון של תהליכים רבים שהם ידניים </a:t>
            </a:r>
            <a:r>
              <a:rPr lang="he-IL" sz="2400" dirty="0" smtClean="0"/>
              <a:t>כיום, </a:t>
            </a:r>
            <a:r>
              <a:rPr lang="he-IL" sz="2400" dirty="0"/>
              <a:t>מרכז הכובד של העבודה ישתנה עם הזמן מניהול נתונים וקליטת נתונים לתהליכי בקרה וניהול חריגים</a:t>
            </a:r>
            <a:endParaRPr lang="en-US" sz="2400" dirty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endParaRPr lang="he-IL" sz="23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5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428" y="150507"/>
            <a:ext cx="5807247" cy="899176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 smtClean="0"/>
              <a:t>אתגרים בהקמת המערכת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604157" y="1249957"/>
            <a:ext cx="10779704" cy="51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400" dirty="0" smtClean="0"/>
              <a:t>נתוני </a:t>
            </a:r>
            <a:r>
              <a:rPr lang="he-IL" sz="2400" dirty="0"/>
              <a:t>העובד ינוהלו פעם אחת במערכת ה </a:t>
            </a:r>
            <a:r>
              <a:rPr lang="en-US" sz="2400" dirty="0"/>
              <a:t>HR</a:t>
            </a:r>
            <a:r>
              <a:rPr lang="he-IL" sz="2400" dirty="0"/>
              <a:t>, לא יהיה פיצול כמו היום בין מערכת השכר ומערכת ה </a:t>
            </a:r>
            <a:r>
              <a:rPr lang="he-IL" sz="2400" dirty="0" smtClean="0"/>
              <a:t>-</a:t>
            </a:r>
            <a:r>
              <a:rPr lang="en-US" sz="2400" dirty="0" smtClean="0"/>
              <a:t>HR </a:t>
            </a:r>
            <a:r>
              <a:rPr lang="he-IL" sz="2400" dirty="0" smtClean="0"/>
              <a:t>, הדבר </a:t>
            </a:r>
            <a:r>
              <a:rPr lang="he-IL" sz="2400" dirty="0"/>
              <a:t>יקל על ניהול נתוני </a:t>
            </a:r>
            <a:r>
              <a:rPr lang="he-IL" sz="2400" dirty="0" smtClean="0"/>
              <a:t>השוטר, </a:t>
            </a:r>
            <a:r>
              <a:rPr lang="he-IL" sz="2400" dirty="0"/>
              <a:t>בנוסף, כפועל יוצא </a:t>
            </a:r>
            <a:r>
              <a:rPr lang="he-IL" sz="2400" dirty="0" smtClean="0"/>
              <a:t>מכך, </a:t>
            </a:r>
            <a:r>
              <a:rPr lang="he-IL" sz="2400" dirty="0"/>
              <a:t>יבוטל ממשק השכר </a:t>
            </a:r>
            <a:r>
              <a:rPr lang="he-IL" sz="2400" dirty="0" smtClean="0"/>
              <a:t>(המהווה </a:t>
            </a:r>
            <a:r>
              <a:rPr lang="he-IL" sz="2400" dirty="0"/>
              <a:t>כיום מרכיב </a:t>
            </a:r>
            <a:r>
              <a:rPr lang="he-IL" sz="2400" dirty="0" smtClean="0"/>
              <a:t>מרכזי ורגיש במערכת)</a:t>
            </a:r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400" dirty="0"/>
              <a:t>התפיסה שבבסיס תפעול המערכת תשתנה מקצה לקצה – </a:t>
            </a:r>
            <a:r>
              <a:rPr lang="he-IL" sz="2400" dirty="0" smtClean="0"/>
              <a:t>כיום, התפעול </a:t>
            </a:r>
            <a:r>
              <a:rPr lang="he-IL" sz="2400" dirty="0"/>
              <a:t>מבוצע בלשכת </a:t>
            </a:r>
            <a:r>
              <a:rPr lang="he-IL" sz="2400" dirty="0" smtClean="0"/>
              <a:t>השירות (</a:t>
            </a:r>
            <a:r>
              <a:rPr lang="he-IL" sz="2400" dirty="0" err="1" smtClean="0"/>
              <a:t>מל"מ</a:t>
            </a:r>
            <a:r>
              <a:rPr lang="he-IL" sz="2400" dirty="0" smtClean="0"/>
              <a:t>), בעתיד, </a:t>
            </a:r>
            <a:r>
              <a:rPr lang="he-IL" sz="2400" dirty="0"/>
              <a:t>התפעול כולו </a:t>
            </a:r>
            <a:r>
              <a:rPr lang="he-IL" sz="2400" dirty="0" smtClean="0"/>
              <a:t>בחצרות המשטרה, </a:t>
            </a:r>
            <a:r>
              <a:rPr lang="he-IL" sz="2400" dirty="0"/>
              <a:t>המשמעות </a:t>
            </a:r>
            <a:r>
              <a:rPr lang="he-IL" sz="2400" dirty="0" smtClean="0"/>
              <a:t>היא שסגירת המערכת</a:t>
            </a:r>
            <a:r>
              <a:rPr lang="he-IL" sz="2400" dirty="0"/>
              <a:t>, ריצת </a:t>
            </a:r>
            <a:r>
              <a:rPr lang="he-IL" sz="2400" dirty="0" smtClean="0"/>
              <a:t>השכר ותיקון התקלות יבוצעו ע"י </a:t>
            </a:r>
            <a:r>
              <a:rPr lang="he-IL" sz="2400" dirty="0"/>
              <a:t>צוות המנוהל ע"י </a:t>
            </a:r>
            <a:r>
              <a:rPr lang="he-IL" sz="2400" dirty="0" smtClean="0"/>
              <a:t>המשטרה, בהתאם ללוח הזמנים שיקבע ע"י המשטרה.</a:t>
            </a:r>
            <a:r>
              <a:rPr lang="he-IL" sz="2400" dirty="0"/>
              <a:t> </a:t>
            </a:r>
            <a:endParaRPr lang="en-US" sz="2400" dirty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endParaRPr lang="en-US" sz="2400" dirty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endParaRPr lang="he-IL" sz="23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2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428" y="150507"/>
            <a:ext cx="5807247" cy="899176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 smtClean="0"/>
              <a:t>אתגרים בהקמת המערכת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604157" y="1249957"/>
            <a:ext cx="10779704" cy="513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72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</a:pPr>
            <a:endParaRPr lang="he-IL" sz="2400" dirty="0" smtClean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400" dirty="0"/>
              <a:t>המערכת תכלול פונקציונליות חדשה שתסייע למשתמשים לבצע דברים שלא יכלו </a:t>
            </a:r>
            <a:r>
              <a:rPr lang="he-IL" sz="2400" dirty="0" smtClean="0"/>
              <a:t>לבצע עד </a:t>
            </a:r>
            <a:r>
              <a:rPr lang="he-IL" sz="2400" dirty="0"/>
              <a:t>כה – סימולציות מתקדמות, </a:t>
            </a:r>
            <a:r>
              <a:rPr lang="en-US" sz="2400" dirty="0"/>
              <a:t>Payroll Control Center</a:t>
            </a:r>
            <a:r>
              <a:rPr lang="he-IL" sz="2400" dirty="0"/>
              <a:t> </a:t>
            </a:r>
            <a:r>
              <a:rPr lang="he-IL" sz="2400" dirty="0" smtClean="0"/>
              <a:t>ועוד, מאידך, </a:t>
            </a:r>
            <a:r>
              <a:rPr lang="he-IL" sz="2400" dirty="0"/>
              <a:t>יהיו תהליכים שהמשתמשים יידרשו להסתגל אליהם מכיוון שהדגש הוא על יישום סטנדרטי של </a:t>
            </a:r>
            <a:r>
              <a:rPr lang="en-US" sz="2400" dirty="0"/>
              <a:t>SAP</a:t>
            </a:r>
            <a:r>
              <a:rPr lang="he-IL" sz="2400" dirty="0"/>
              <a:t>.</a:t>
            </a:r>
            <a:endParaRPr lang="en-US" sz="2400" dirty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r>
              <a:rPr lang="he-IL" sz="2400" dirty="0" smtClean="0"/>
              <a:t>שילוב כלל הגורמים המעורבים והמשפיעים על תקציב השכר (חשבות, אמ"ש, אג"ת, המשרד </a:t>
            </a:r>
            <a:r>
              <a:rPr lang="he-IL" sz="2400" dirty="0" err="1" smtClean="0"/>
              <a:t>לבט"פ</a:t>
            </a:r>
            <a:r>
              <a:rPr lang="he-IL" sz="2400" dirty="0" smtClean="0"/>
              <a:t>, משרד האוצר)</a:t>
            </a:r>
            <a:endParaRPr lang="en-US" sz="2400" dirty="0" smtClean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endParaRPr lang="en-US" sz="2400" dirty="0" smtClean="0"/>
          </a:p>
          <a:p>
            <a:pPr marL="432000" indent="-360000" algn="just" rtl="1">
              <a:lnSpc>
                <a:spcPct val="150000"/>
              </a:lnSpc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SzPct val="90000"/>
              <a:buFont typeface="Century Gothic" panose="020B0502020202020204" pitchFamily="34" charset="0"/>
              <a:buChar char="◄"/>
            </a:pPr>
            <a:endParaRPr lang="he-IL" sz="23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28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586" y="2007780"/>
            <a:ext cx="4980814" cy="291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34477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232" y="-58240"/>
            <a:ext cx="5917440" cy="1507067"/>
          </a:xfrm>
        </p:spPr>
        <p:txBody>
          <a:bodyPr/>
          <a:lstStyle/>
          <a:p>
            <a:pPr algn="just"/>
            <a:r>
              <a:rPr lang="he-IL" b="1" dirty="0" smtClean="0"/>
              <a:t>נושאי המצגת</a:t>
            </a:r>
            <a:endParaRPr lang="he-IL" b="1" dirty="0"/>
          </a:p>
        </p:txBody>
      </p:sp>
      <p:sp>
        <p:nvSpPr>
          <p:cNvPr id="6" name="Rectangle 5"/>
          <p:cNvSpPr/>
          <p:nvPr/>
        </p:nvSpPr>
        <p:spPr>
          <a:xfrm>
            <a:off x="467549" y="987432"/>
            <a:ext cx="10530417" cy="5212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 מבנה ההתקשרות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 המודל התפעולי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 המודל העסקי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 לוח זמנים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 שלבים להקמת המערכת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 ניהול הפרויקט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 אתגרים בהקמת המערכת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endParaRPr lang="he-IL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0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428" y="150507"/>
            <a:ext cx="5807247" cy="1275522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 smtClean="0"/>
              <a:t>מבנה ההתקשרות</a:t>
            </a:r>
            <a:endParaRPr lang="he-IL" b="1" dirty="0"/>
          </a:p>
        </p:txBody>
      </p:sp>
      <p:sp>
        <p:nvSpPr>
          <p:cNvPr id="6" name="Rectangle 5"/>
          <p:cNvSpPr/>
          <p:nvPr/>
        </p:nvSpPr>
        <p:spPr>
          <a:xfrm>
            <a:off x="1072243" y="1426029"/>
            <a:ext cx="9497785" cy="119742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400" b="1" dirty="0" smtClean="0"/>
              <a:t>הקמת המערכת באחריות כוללת - </a:t>
            </a:r>
            <a:r>
              <a:rPr lang="en-US" sz="2400" b="1" dirty="0" smtClean="0"/>
              <a:t>Turn Key Project</a:t>
            </a:r>
            <a:endParaRPr lang="he-IL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072243" y="2827565"/>
            <a:ext cx="9497785" cy="11974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400" b="1" dirty="0" smtClean="0"/>
              <a:t>שנת אחריות – תפעול ותחזוקה שוטפים + אחריות כוללת לתיקון באגים</a:t>
            </a:r>
            <a:endParaRPr lang="he-IL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1072243" y="4229101"/>
            <a:ext cx="9497785" cy="119742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400" b="1" dirty="0" smtClean="0"/>
              <a:t>תפעול שוטף – חילול שכר והפקת תלושים, תחזוקת המערכת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15175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8729" y="101520"/>
            <a:ext cx="5545989" cy="807437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dirty="0" smtClean="0"/>
              <a:t>המודל התפעולי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508357" y="3424591"/>
            <a:ext cx="10412722" cy="27204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marL="324000" indent="-360000" algn="just" rtl="1">
              <a:lnSpc>
                <a:spcPct val="15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000" b="1" dirty="0" smtClean="0">
                <a:solidFill>
                  <a:schemeClr val="bg1"/>
                </a:solidFill>
              </a:rPr>
              <a:t>שנה ראשונה שנת אחריות – הספק אחראי לתקן את כל הבאגים במערכת ללא תלות בתשומות הנדרשות ממנו לשם כך, לרבות הגדלת הצוות ושימוש במומחים, בנוסף על התפעול השוטף.</a:t>
            </a:r>
          </a:p>
          <a:p>
            <a:pPr marL="324000" indent="-360000" algn="just" rtl="1">
              <a:lnSpc>
                <a:spcPct val="15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000" b="1" dirty="0" smtClean="0">
                <a:solidFill>
                  <a:schemeClr val="bg1"/>
                </a:solidFill>
              </a:rPr>
              <a:t>שנה שניה ואילך – תפעול שוטף: חילול שכר, הפקה והפצה של תלושים, תפעול ממשקים, תחזוקת תוכנה, ביצוע משימות לפי תכנית העבודה.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43" y="1355268"/>
            <a:ext cx="10401301" cy="184072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 rtl="1">
              <a:lnSpc>
                <a:spcPct val="114000"/>
              </a:lnSpc>
            </a:pPr>
            <a:r>
              <a:rPr lang="he-IL" sz="2000" b="1" dirty="0" smtClean="0"/>
              <a:t>הספק מפעיל צוות קבוע באתר המשטרה המנוהל ע"י המשטרה ופועל לפי תכנית עבודה שקובעת המשטרה.</a:t>
            </a:r>
          </a:p>
          <a:p>
            <a:pPr algn="just" rtl="1">
              <a:lnSpc>
                <a:spcPct val="114000"/>
              </a:lnSpc>
            </a:pPr>
            <a:r>
              <a:rPr lang="he-IL" sz="2000" b="1" dirty="0" smtClean="0"/>
              <a:t>הצוות כולל 4 עובדים מתוך צוות ההקמה - 2 מיישמים, מפתח, בודק – אחד מהם הוא ראש צוות.</a:t>
            </a:r>
          </a:p>
          <a:p>
            <a:pPr algn="just" rtl="1">
              <a:lnSpc>
                <a:spcPct val="114000"/>
              </a:lnSpc>
            </a:pPr>
            <a:r>
              <a:rPr lang="he-IL" sz="2000" b="1" dirty="0" smtClean="0"/>
              <a:t>המשטרה אחראית לספק מקום פיזי ועמדות עבודה.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1404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8729" y="101520"/>
            <a:ext cx="5545989" cy="807437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dirty="0" smtClean="0"/>
              <a:t>המודל העסקי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508357" y="3348391"/>
            <a:ext cx="10412722" cy="27204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marL="324000" indent="-360000" algn="just" rtl="1">
              <a:lnSpc>
                <a:spcPct val="15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000" b="1" dirty="0" smtClean="0">
                <a:solidFill>
                  <a:schemeClr val="bg1"/>
                </a:solidFill>
              </a:rPr>
              <a:t>מחיר קבוע לשנה עבור תפעול ותחזוקה עבור הצוות בהיקף שהוגדר.</a:t>
            </a:r>
          </a:p>
          <a:p>
            <a:pPr marL="324000" indent="-360000" algn="just" rtl="1">
              <a:lnSpc>
                <a:spcPct val="15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000" b="1" dirty="0" smtClean="0">
                <a:solidFill>
                  <a:schemeClr val="bg1"/>
                </a:solidFill>
              </a:rPr>
              <a:t>מחיר נפרד לעיטוף ומשלוח תלוש, גמישות לרכישת השירות באופן עצמאי.</a:t>
            </a:r>
          </a:p>
          <a:p>
            <a:pPr marL="324000" indent="-360000" algn="just" rtl="1">
              <a:lnSpc>
                <a:spcPct val="15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000" b="1" dirty="0" smtClean="0">
                <a:solidFill>
                  <a:schemeClr val="bg1"/>
                </a:solidFill>
              </a:rPr>
              <a:t>יש עלות לתשומות כ"א עבור הוספה או גריעה של אנשי צוות.</a:t>
            </a:r>
          </a:p>
          <a:p>
            <a:pPr marL="324000" indent="-360000" algn="just" rtl="1">
              <a:lnSpc>
                <a:spcPct val="15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000" b="1" dirty="0" smtClean="0">
                <a:solidFill>
                  <a:schemeClr val="bg1"/>
                </a:solidFill>
              </a:rPr>
              <a:t>מחיר שנתי לתחזוקת לוקליזציה </a:t>
            </a:r>
            <a:r>
              <a:rPr lang="he-IL" sz="2000" b="1" u="sng" dirty="0" smtClean="0">
                <a:solidFill>
                  <a:schemeClr val="bg1"/>
                </a:solidFill>
              </a:rPr>
              <a:t>לאחר</a:t>
            </a:r>
            <a:r>
              <a:rPr lang="he-IL" sz="2000" b="1" dirty="0" smtClean="0">
                <a:solidFill>
                  <a:schemeClr val="bg1"/>
                </a:solidFill>
              </a:rPr>
              <a:t> הפסקת ההתקשרות.</a:t>
            </a:r>
          </a:p>
          <a:p>
            <a:pPr marL="324000" indent="-360000" algn="just" rtl="1">
              <a:lnSpc>
                <a:spcPct val="15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000" b="1" dirty="0" smtClean="0">
                <a:solidFill>
                  <a:schemeClr val="bg1"/>
                </a:solidFill>
              </a:rPr>
              <a:t>הוגדר </a:t>
            </a:r>
            <a:r>
              <a:rPr lang="en-US" sz="2000" b="1" dirty="0" smtClean="0">
                <a:solidFill>
                  <a:schemeClr val="bg1"/>
                </a:solidFill>
              </a:rPr>
              <a:t>SLA</a:t>
            </a:r>
            <a:r>
              <a:rPr lang="he-IL" sz="2000" b="1" dirty="0" smtClean="0">
                <a:solidFill>
                  <a:schemeClr val="bg1"/>
                </a:solidFill>
              </a:rPr>
              <a:t> עם מנגנון קנסות בגין חריגות מ </a:t>
            </a:r>
            <a:r>
              <a:rPr lang="en-US" sz="2000" b="1" dirty="0" smtClean="0">
                <a:solidFill>
                  <a:schemeClr val="bg1"/>
                </a:solidFill>
              </a:rPr>
              <a:t>SLA</a:t>
            </a:r>
            <a:r>
              <a:rPr lang="he-IL" sz="20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9778" y="1643740"/>
            <a:ext cx="10401301" cy="1502232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just" rtl="1">
              <a:lnSpc>
                <a:spcPct val="150000"/>
              </a:lnSpc>
              <a:buFont typeface="Century Gothic" panose="020B0502020202020204" pitchFamily="34" charset="0"/>
              <a:buChar char="◄"/>
            </a:pPr>
            <a:r>
              <a:rPr lang="he-IL" sz="2000" b="1" dirty="0" smtClean="0"/>
              <a:t>הקמת פרויקט במחיר קבוע </a:t>
            </a:r>
            <a:r>
              <a:rPr lang="en-US" sz="2000" b="1" dirty="0" smtClean="0"/>
              <a:t>Turn Key Project</a:t>
            </a:r>
            <a:endParaRPr lang="he-IL" sz="2000" b="1" dirty="0" smtClean="0"/>
          </a:p>
          <a:p>
            <a:pPr marL="342900" indent="-342900" algn="just" rtl="1">
              <a:lnSpc>
                <a:spcPct val="150000"/>
              </a:lnSpc>
              <a:buFont typeface="Century Gothic" panose="020B0502020202020204" pitchFamily="34" charset="0"/>
              <a:buChar char="◄"/>
            </a:pPr>
            <a:r>
              <a:rPr lang="he-IL" sz="2000" b="1" dirty="0" smtClean="0"/>
              <a:t>הוגדרו אבני דרך לתשלום המותנות בצמצום שגויים בתהליך הריצה במקביל.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11361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7844" y="117848"/>
            <a:ext cx="5545989" cy="807437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dirty="0" smtClean="0"/>
              <a:t>לוח זמנים מתוכנן</a:t>
            </a:r>
            <a:endParaRPr lang="he-IL" b="1" dirty="0"/>
          </a:p>
        </p:txBody>
      </p:sp>
      <p:sp>
        <p:nvSpPr>
          <p:cNvPr id="5" name="Right Arrow 4"/>
          <p:cNvSpPr/>
          <p:nvPr/>
        </p:nvSpPr>
        <p:spPr>
          <a:xfrm>
            <a:off x="489856" y="3292929"/>
            <a:ext cx="10727871" cy="593271"/>
          </a:xfrm>
          <a:prstGeom prst="rightArrow">
            <a:avLst/>
          </a:prstGeom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489858" y="3946072"/>
            <a:ext cx="955314" cy="337457"/>
          </a:xfrm>
          <a:prstGeom prst="rect">
            <a:avLst/>
          </a:prstGeom>
          <a:solidFill>
            <a:srgbClr val="00808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7/2016</a:t>
            </a:r>
            <a:endParaRPr lang="he-IL" sz="1400" dirty="0"/>
          </a:p>
        </p:txBody>
      </p:sp>
      <p:sp>
        <p:nvSpPr>
          <p:cNvPr id="7" name="Rectangle 6"/>
          <p:cNvSpPr/>
          <p:nvPr/>
        </p:nvSpPr>
        <p:spPr>
          <a:xfrm>
            <a:off x="489857" y="2786743"/>
            <a:ext cx="1023257" cy="446314"/>
          </a:xfrm>
          <a:prstGeom prst="rect">
            <a:avLst/>
          </a:prstGeom>
          <a:solidFill>
            <a:srgbClr val="00808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פרסום מכרז</a:t>
            </a:r>
            <a:endParaRPr lang="he-IL" sz="1600" dirty="0"/>
          </a:p>
        </p:txBody>
      </p:sp>
      <p:sp>
        <p:nvSpPr>
          <p:cNvPr id="8" name="Rectangle 7"/>
          <p:cNvSpPr/>
          <p:nvPr/>
        </p:nvSpPr>
        <p:spPr>
          <a:xfrm>
            <a:off x="2415496" y="3946072"/>
            <a:ext cx="899203" cy="33745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1/2017</a:t>
            </a:r>
            <a:endParaRPr lang="he-IL" sz="1400" dirty="0"/>
          </a:p>
        </p:txBody>
      </p:sp>
      <p:sp>
        <p:nvSpPr>
          <p:cNvPr id="9" name="Rectangle 8"/>
          <p:cNvSpPr/>
          <p:nvPr/>
        </p:nvSpPr>
        <p:spPr>
          <a:xfrm>
            <a:off x="2253342" y="2786743"/>
            <a:ext cx="1023257" cy="4463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התחלת פרויקט</a:t>
            </a:r>
            <a:endParaRPr lang="he-IL" sz="1600" dirty="0"/>
          </a:p>
        </p:txBody>
      </p:sp>
      <p:sp>
        <p:nvSpPr>
          <p:cNvPr id="10" name="Rectangle 9"/>
          <p:cNvSpPr/>
          <p:nvPr/>
        </p:nvSpPr>
        <p:spPr>
          <a:xfrm>
            <a:off x="6814457" y="3886199"/>
            <a:ext cx="1061357" cy="33745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6/2018</a:t>
            </a:r>
            <a:endParaRPr lang="he-IL" dirty="0"/>
          </a:p>
        </p:txBody>
      </p:sp>
      <p:sp>
        <p:nvSpPr>
          <p:cNvPr id="11" name="Rectangle 10"/>
          <p:cNvSpPr/>
          <p:nvPr/>
        </p:nvSpPr>
        <p:spPr>
          <a:xfrm>
            <a:off x="6814457" y="2786743"/>
            <a:ext cx="2890155" cy="44631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ריצה במקביל</a:t>
            </a:r>
            <a:endParaRPr lang="he-IL" sz="1600" dirty="0"/>
          </a:p>
        </p:txBody>
      </p:sp>
      <p:sp>
        <p:nvSpPr>
          <p:cNvPr id="12" name="Rectangle 11"/>
          <p:cNvSpPr/>
          <p:nvPr/>
        </p:nvSpPr>
        <p:spPr>
          <a:xfrm>
            <a:off x="8643255" y="3886200"/>
            <a:ext cx="1061357" cy="33745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12/2018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9797142" y="3886200"/>
            <a:ext cx="1061357" cy="337457"/>
          </a:xfrm>
          <a:prstGeom prst="rect">
            <a:avLst/>
          </a:prstGeom>
          <a:solidFill>
            <a:srgbClr val="336699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1/2019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9797142" y="2786743"/>
            <a:ext cx="1023257" cy="446314"/>
          </a:xfrm>
          <a:prstGeom prst="rect">
            <a:avLst/>
          </a:prstGeom>
          <a:solidFill>
            <a:srgbClr val="336699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עליה לאוויר</a:t>
            </a:r>
            <a:endParaRPr lang="he-IL" sz="1600" dirty="0"/>
          </a:p>
        </p:txBody>
      </p:sp>
      <p:sp>
        <p:nvSpPr>
          <p:cNvPr id="15" name="Rectangle 14"/>
          <p:cNvSpPr/>
          <p:nvPr/>
        </p:nvSpPr>
        <p:spPr>
          <a:xfrm>
            <a:off x="3276599" y="2786743"/>
            <a:ext cx="3537858" cy="4463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הקמה</a:t>
            </a:r>
            <a:endParaRPr lang="he-IL" sz="1600" dirty="0"/>
          </a:p>
        </p:txBody>
      </p:sp>
      <p:sp>
        <p:nvSpPr>
          <p:cNvPr id="16" name="Rectangle 15"/>
          <p:cNvSpPr/>
          <p:nvPr/>
        </p:nvSpPr>
        <p:spPr>
          <a:xfrm>
            <a:off x="1551214" y="2786743"/>
            <a:ext cx="609597" cy="4463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זוכה</a:t>
            </a:r>
            <a:endParaRPr lang="he-IL" sz="1600" dirty="0"/>
          </a:p>
        </p:txBody>
      </p:sp>
      <p:sp>
        <p:nvSpPr>
          <p:cNvPr id="17" name="Rectangle 16"/>
          <p:cNvSpPr/>
          <p:nvPr/>
        </p:nvSpPr>
        <p:spPr>
          <a:xfrm>
            <a:off x="1537701" y="3936024"/>
            <a:ext cx="831530" cy="337457"/>
          </a:xfrm>
          <a:prstGeom prst="rect">
            <a:avLst/>
          </a:prstGeom>
          <a:solidFill>
            <a:srgbClr val="00808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11/2016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21842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8729" y="101520"/>
            <a:ext cx="5545989" cy="807437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dirty="0" smtClean="0"/>
              <a:t>שלבים להקמת המערכת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8545285" y="2226128"/>
            <a:ext cx="2929650" cy="84364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dirty="0" smtClean="0"/>
              <a:t>מודול </a:t>
            </a:r>
            <a:r>
              <a:rPr lang="en-US" sz="2000" b="1" dirty="0" smtClean="0"/>
              <a:t>SAP-PY</a:t>
            </a:r>
            <a:r>
              <a:rPr lang="he-IL" sz="2000" b="1" dirty="0" smtClean="0"/>
              <a:t> כולל לוקליזציה</a:t>
            </a:r>
            <a:endParaRPr lang="he-IL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8545285" y="3153228"/>
            <a:ext cx="2929650" cy="84364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US" sz="2000" b="1" dirty="0" smtClean="0"/>
              <a:t>Payroll Control Center</a:t>
            </a:r>
            <a:endParaRPr lang="he-IL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8545285" y="4080328"/>
            <a:ext cx="2929650" cy="84364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dirty="0" smtClean="0"/>
              <a:t>כלי סימולציה – בשאיפה </a:t>
            </a:r>
            <a:r>
              <a:rPr lang="en-US" sz="2000" b="1" dirty="0" smtClean="0"/>
              <a:t>SAP</a:t>
            </a:r>
            <a:r>
              <a:rPr lang="he-IL" sz="2000" b="1" dirty="0" smtClean="0"/>
              <a:t> סטנדרטי</a:t>
            </a:r>
            <a:endParaRPr lang="he-IL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8545284" y="5007428"/>
            <a:ext cx="2929650" cy="84364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dirty="0" smtClean="0"/>
              <a:t>כלי ממוחשב להשוואת תוצאות ריצה במקביל</a:t>
            </a:r>
            <a:endParaRPr lang="he-IL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6025242" y="2226128"/>
            <a:ext cx="2256100" cy="362494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הכנת </a:t>
            </a:r>
            <a:r>
              <a:rPr lang="en-US" sz="2000" b="1" dirty="0" smtClean="0"/>
              <a:t>Blue-Print</a:t>
            </a:r>
          </a:p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תיעוד חוקת שכר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37185" y="2231571"/>
            <a:ext cx="2724114" cy="36195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יישום </a:t>
            </a:r>
            <a:r>
              <a:rPr lang="en-US" sz="2000" b="1" dirty="0" smtClean="0"/>
              <a:t>SAP-PA</a:t>
            </a:r>
          </a:p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יישום </a:t>
            </a:r>
            <a:r>
              <a:rPr lang="en-US" sz="2000" b="1" dirty="0" smtClean="0"/>
              <a:t>SAP-PY</a:t>
            </a:r>
            <a:endParaRPr lang="he-IL" sz="2000" b="1" dirty="0" smtClean="0"/>
          </a:p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דוחות </a:t>
            </a:r>
            <a:r>
              <a:rPr lang="en-US" sz="2000" b="1" dirty="0" smtClean="0"/>
              <a:t>SAP-BW</a:t>
            </a:r>
            <a:endParaRPr lang="he-IL" sz="2000" b="1" dirty="0" smtClean="0"/>
          </a:p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 smtClean="0"/>
              <a:t>Executive </a:t>
            </a:r>
            <a:r>
              <a:rPr lang="en-US" sz="2000" b="1" dirty="0"/>
              <a:t>Report </a:t>
            </a:r>
            <a:endParaRPr lang="en-US" sz="2000" b="1" dirty="0" smtClean="0"/>
          </a:p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הקמת ממשקים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25242" y="1676399"/>
            <a:ext cx="2256100" cy="46264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אפיון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37184" y="1676398"/>
            <a:ext cx="2724114" cy="46264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הקמת המערכת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545284" y="1670956"/>
            <a:ext cx="2929650" cy="46808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he-IL" sz="2000" b="1" dirty="0" smtClean="0"/>
              <a:t>ידע שהספק נדרש להביא</a:t>
            </a:r>
            <a:endParaRPr lang="he-IL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342900" y="2231571"/>
            <a:ext cx="2373158" cy="36195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בדיקות מערכת</a:t>
            </a:r>
          </a:p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ריצה במקביל 6 חודשים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2899" y="1676398"/>
            <a:ext cx="2373158" cy="46264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he-IL" sz="2000" b="1" dirty="0" smtClean="0"/>
              <a:t>בדיקות</a:t>
            </a:r>
          </a:p>
        </p:txBody>
      </p:sp>
      <p:sp>
        <p:nvSpPr>
          <p:cNvPr id="16" name="Left Arrow 15"/>
          <p:cNvSpPr/>
          <p:nvPr/>
        </p:nvSpPr>
        <p:spPr>
          <a:xfrm>
            <a:off x="8131664" y="2860221"/>
            <a:ext cx="353785" cy="419100"/>
          </a:xfrm>
          <a:prstGeom prst="leftArrow">
            <a:avLst/>
          </a:prstGeom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Left Arrow 16"/>
          <p:cNvSpPr/>
          <p:nvPr/>
        </p:nvSpPr>
        <p:spPr>
          <a:xfrm>
            <a:off x="8131663" y="4704447"/>
            <a:ext cx="353785" cy="419100"/>
          </a:xfrm>
          <a:prstGeom prst="leftArrow">
            <a:avLst/>
          </a:prstGeom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Left Arrow 17"/>
          <p:cNvSpPr/>
          <p:nvPr/>
        </p:nvSpPr>
        <p:spPr>
          <a:xfrm>
            <a:off x="5627665" y="2929613"/>
            <a:ext cx="353785" cy="419100"/>
          </a:xfrm>
          <a:prstGeom prst="leftArrow">
            <a:avLst/>
          </a:prstGeom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Left Arrow 18"/>
          <p:cNvSpPr/>
          <p:nvPr/>
        </p:nvSpPr>
        <p:spPr>
          <a:xfrm>
            <a:off x="5627664" y="4773839"/>
            <a:ext cx="353785" cy="419100"/>
          </a:xfrm>
          <a:prstGeom prst="leftArrow">
            <a:avLst/>
          </a:prstGeom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Left Arrow 19"/>
          <p:cNvSpPr/>
          <p:nvPr/>
        </p:nvSpPr>
        <p:spPr>
          <a:xfrm>
            <a:off x="2622149" y="2969981"/>
            <a:ext cx="353785" cy="419100"/>
          </a:xfrm>
          <a:prstGeom prst="leftArrow">
            <a:avLst/>
          </a:prstGeom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Left Arrow 20"/>
          <p:cNvSpPr/>
          <p:nvPr/>
        </p:nvSpPr>
        <p:spPr>
          <a:xfrm>
            <a:off x="2622148" y="4814207"/>
            <a:ext cx="353785" cy="419100"/>
          </a:xfrm>
          <a:prstGeom prst="leftArrow">
            <a:avLst/>
          </a:prstGeom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429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4428" y="150507"/>
            <a:ext cx="5807247" cy="899176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 smtClean="0"/>
              <a:t>ניהול הפרויקט</a:t>
            </a:r>
            <a:endParaRPr lang="he-IL" b="1" dirty="0"/>
          </a:p>
        </p:txBody>
      </p:sp>
      <p:sp>
        <p:nvSpPr>
          <p:cNvPr id="4" name="Rectangle 3"/>
          <p:cNvSpPr/>
          <p:nvPr/>
        </p:nvSpPr>
        <p:spPr>
          <a:xfrm>
            <a:off x="4035517" y="2196564"/>
            <a:ext cx="2801341" cy="729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b="1" dirty="0" smtClean="0"/>
              <a:t>ראש פרויקט</a:t>
            </a:r>
            <a:endParaRPr lang="he-IL" b="1" dirty="0"/>
          </a:p>
        </p:txBody>
      </p:sp>
      <p:sp>
        <p:nvSpPr>
          <p:cNvPr id="5" name="Rectangle 4"/>
          <p:cNvSpPr/>
          <p:nvPr/>
        </p:nvSpPr>
        <p:spPr>
          <a:xfrm>
            <a:off x="3409180" y="1210391"/>
            <a:ext cx="4054016" cy="62898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b="1" dirty="0" smtClean="0"/>
              <a:t>וועדת היגוי ברשות חשב המשטרה</a:t>
            </a:r>
            <a:endParaRPr lang="he-IL" b="1" dirty="0"/>
          </a:p>
        </p:txBody>
      </p:sp>
      <p:sp>
        <p:nvSpPr>
          <p:cNvPr id="6" name="Rectangle 5"/>
          <p:cNvSpPr/>
          <p:nvPr/>
        </p:nvSpPr>
        <p:spPr>
          <a:xfrm>
            <a:off x="4035517" y="3144028"/>
            <a:ext cx="2801341" cy="5400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b="1" dirty="0" smtClean="0"/>
              <a:t>מינהלת פרויקט</a:t>
            </a:r>
            <a:endParaRPr lang="he-IL" b="1" dirty="0"/>
          </a:p>
        </p:txBody>
      </p:sp>
      <p:sp>
        <p:nvSpPr>
          <p:cNvPr id="7" name="Rectangle 6"/>
          <p:cNvSpPr/>
          <p:nvPr/>
        </p:nvSpPr>
        <p:spPr>
          <a:xfrm>
            <a:off x="6062525" y="3936856"/>
            <a:ext cx="2801341" cy="729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b="1" dirty="0" smtClean="0"/>
              <a:t>צוות מקצועי (שכר)</a:t>
            </a:r>
            <a:endParaRPr lang="he-IL" b="1" dirty="0"/>
          </a:p>
        </p:txBody>
      </p:sp>
      <p:sp>
        <p:nvSpPr>
          <p:cNvPr id="11" name="Rectangle 10"/>
          <p:cNvSpPr/>
          <p:nvPr/>
        </p:nvSpPr>
        <p:spPr>
          <a:xfrm>
            <a:off x="6062525" y="4776377"/>
            <a:ext cx="2801341" cy="1296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he-IL" sz="1400" b="1" dirty="0" smtClean="0">
                <a:solidFill>
                  <a:srgbClr val="002060"/>
                </a:solidFill>
              </a:rPr>
              <a:t>מיפוי ממשקים ומערכות</a:t>
            </a: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he-IL" sz="1400" b="1" dirty="0" smtClean="0">
                <a:solidFill>
                  <a:srgbClr val="002060"/>
                </a:solidFill>
              </a:rPr>
              <a:t>הגדרת דרישות מהמערכת</a:t>
            </a: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he-IL" sz="1400" b="1" dirty="0" smtClean="0">
                <a:solidFill>
                  <a:srgbClr val="002060"/>
                </a:solidFill>
              </a:rPr>
              <a:t>הכנת חומרים מקצועיים לפרק הדמ"צ</a:t>
            </a:r>
            <a:endParaRPr lang="he-IL" sz="1400" b="1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54771" y="3936856"/>
            <a:ext cx="2801341" cy="729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b="1" dirty="0" smtClean="0"/>
              <a:t>צוות טכנולוגי (מנ"ט)</a:t>
            </a:r>
            <a:endParaRPr lang="he-IL" b="1" dirty="0"/>
          </a:p>
        </p:txBody>
      </p:sp>
      <p:sp>
        <p:nvSpPr>
          <p:cNvPr id="13" name="Rectangle 12"/>
          <p:cNvSpPr/>
          <p:nvPr/>
        </p:nvSpPr>
        <p:spPr>
          <a:xfrm>
            <a:off x="1954771" y="4776377"/>
            <a:ext cx="2801341" cy="1296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he-IL" sz="1400" b="1" dirty="0" smtClean="0">
                <a:solidFill>
                  <a:srgbClr val="002060"/>
                </a:solidFill>
              </a:rPr>
              <a:t>הגדרת סטנדרטים</a:t>
            </a: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he-IL" sz="1400" b="1" dirty="0" smtClean="0">
                <a:solidFill>
                  <a:srgbClr val="002060"/>
                </a:solidFill>
              </a:rPr>
              <a:t>הצגת מבנה </a:t>
            </a:r>
            <a:r>
              <a:rPr lang="en-US" sz="1400" b="1" dirty="0" smtClean="0">
                <a:solidFill>
                  <a:srgbClr val="002060"/>
                </a:solidFill>
              </a:rPr>
              <a:t>SAP-HR</a:t>
            </a:r>
            <a:r>
              <a:rPr lang="he-IL" sz="1400" b="1" dirty="0" smtClean="0">
                <a:solidFill>
                  <a:srgbClr val="002060"/>
                </a:solidFill>
              </a:rPr>
              <a:t> במשטרה</a:t>
            </a: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he-IL" sz="1400" b="1" dirty="0" smtClean="0">
                <a:solidFill>
                  <a:srgbClr val="002060"/>
                </a:solidFill>
              </a:rPr>
              <a:t>הגדרת דרישות אבטחת מידע</a:t>
            </a:r>
            <a:endParaRPr lang="he-IL" sz="1400" b="1" dirty="0">
              <a:solidFill>
                <a:srgbClr val="00206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132268" y="1942271"/>
            <a:ext cx="607838" cy="195565"/>
          </a:xfrm>
          <a:prstGeom prst="down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6" name="Straight Connector 15"/>
          <p:cNvCxnSpPr>
            <a:stCxn id="4" idx="2"/>
            <a:endCxn id="6" idx="0"/>
          </p:cNvCxnSpPr>
          <p:nvPr/>
        </p:nvCxnSpPr>
        <p:spPr>
          <a:xfrm>
            <a:off x="5436188" y="2925969"/>
            <a:ext cx="0" cy="218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2"/>
            <a:endCxn id="6" idx="0"/>
          </p:cNvCxnSpPr>
          <p:nvPr/>
        </p:nvCxnSpPr>
        <p:spPr>
          <a:xfrm>
            <a:off x="5436188" y="2925969"/>
            <a:ext cx="0" cy="218059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endCxn id="12" idx="0"/>
          </p:cNvCxnSpPr>
          <p:nvPr/>
        </p:nvCxnSpPr>
        <p:spPr>
          <a:xfrm rot="10800000" flipV="1">
            <a:off x="3355443" y="3043134"/>
            <a:ext cx="2080745" cy="893722"/>
          </a:xfrm>
          <a:prstGeom prst="bentConnector2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7" idx="0"/>
          </p:cNvCxnSpPr>
          <p:nvPr/>
        </p:nvCxnSpPr>
        <p:spPr>
          <a:xfrm>
            <a:off x="5436187" y="3043134"/>
            <a:ext cx="2027009" cy="893722"/>
          </a:xfrm>
          <a:prstGeom prst="bentConnector2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מכרז ליישום מערכת שכר על תשתית </a:t>
            </a:r>
            <a:r>
              <a:rPr lang="en-US" dirty="0" smtClean="0"/>
              <a:t>SAP-PY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7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428" y="150507"/>
            <a:ext cx="5807247" cy="899176"/>
          </a:xfrm>
          <a:prstGeom prst="rect">
            <a:avLst/>
          </a:prstGeom>
        </p:spPr>
        <p:txBody>
          <a:bodyPr/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 smtClean="0"/>
              <a:t>ניהול הפרויקט</a:t>
            </a:r>
            <a:endParaRPr lang="he-IL" b="1" dirty="0"/>
          </a:p>
        </p:txBody>
      </p:sp>
      <p:sp>
        <p:nvSpPr>
          <p:cNvPr id="3" name="Rectangle 2"/>
          <p:cNvSpPr/>
          <p:nvPr/>
        </p:nvSpPr>
        <p:spPr>
          <a:xfrm>
            <a:off x="467549" y="1737299"/>
            <a:ext cx="10363737" cy="3787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הגדרת לוח זמנים עד ליישום המערכת, קרי, בניית תכנית עבודה מפורטת.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בקרה הדוקה על עמידה בתכנית העבודה, בהתאם לאבני הדרך שיקבעו, לרבות, איכות התוצר ועמידה בלוח הזמנים שנקבע.</a:t>
            </a:r>
          </a:p>
          <a:p>
            <a:pPr marL="324000" indent="-360000" algn="just" rtl="1">
              <a:lnSpc>
                <a:spcPct val="2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Century Gothic" panose="020B0502020202020204" pitchFamily="34" charset="0"/>
              <a:buChar char="◄"/>
            </a:pPr>
            <a:r>
              <a:rPr lang="he-IL" sz="2400" b="1" dirty="0" smtClean="0">
                <a:solidFill>
                  <a:schemeClr val="bg1"/>
                </a:solidFill>
              </a:rPr>
              <a:t>שילוב כל הגורמים הרלוונטיים (חשבות, אמ"ש, אג"ת) באופן מושכל כך שתיווצר אינטגרציה מלאה בעבודת המשטרה בתחום תקציב השכר, ניהול כ"א וביצוע תשלומי שכר לכלל העובדים.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מכרז ליישום מערכת שכר על תשתית </a:t>
            </a:r>
            <a:r>
              <a:rPr lang="en-US" smtClean="0"/>
              <a:t>SAP-PY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926</TotalTime>
  <Words>623</Words>
  <Application>Microsoft Office PowerPoint</Application>
  <PresentationFormat>מותאם אישית</PresentationFormat>
  <Paragraphs>119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Slice</vt:lpstr>
      <vt:lpstr>הקמה ותפעול של מערכת לחישוב שכר על תשתית  SAP-Payroll</vt:lpstr>
      <vt:lpstr>נושאי המצגת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מכרז מספר 58/2016 להקמה ותפעול של מערכת לחישוב שכר  על תשתית SAP-Payroll</dc:title>
  <dc:creator>Michael Berkowitz</dc:creator>
  <cp:lastModifiedBy>דרור מיג'אן</cp:lastModifiedBy>
  <cp:revision>77</cp:revision>
  <dcterms:created xsi:type="dcterms:W3CDTF">2016-06-26T13:50:39Z</dcterms:created>
  <dcterms:modified xsi:type="dcterms:W3CDTF">2016-11-16T15:35:59Z</dcterms:modified>
</cp:coreProperties>
</file>