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4"/>
  </p:notesMasterIdLst>
  <p:sldIdLst>
    <p:sldId id="256" r:id="rId2"/>
    <p:sldId id="272" r:id="rId3"/>
    <p:sldId id="273" r:id="rId4"/>
    <p:sldId id="258" r:id="rId5"/>
    <p:sldId id="257" r:id="rId6"/>
    <p:sldId id="265" r:id="rId7"/>
    <p:sldId id="259" r:id="rId8"/>
    <p:sldId id="277" r:id="rId9"/>
    <p:sldId id="274" r:id="rId10"/>
    <p:sldId id="266" r:id="rId11"/>
    <p:sldId id="267" r:id="rId12"/>
    <p:sldId id="276" r:id="rId13"/>
  </p:sldIdLst>
  <p:sldSz cx="12192000" cy="6858000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8FAADC"/>
    <a:srgbClr val="CC0000"/>
    <a:srgbClr val="D9D9D9"/>
    <a:srgbClr val="FF9966"/>
    <a:srgbClr val="000000"/>
    <a:srgbClr val="314798"/>
    <a:srgbClr val="F01E24"/>
    <a:srgbClr val="EB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DE189C-69E7-4D14-AE46-500698D22E1A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D3BAB4-3517-4FE3-953C-D2D73CD0E1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801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9589-446D-44EB-8C84-E769E5EA40CB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485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2437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401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180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963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934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662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502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210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931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69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98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D8A9-74E1-4A79-BDC6-FA550DEC8BF0}" type="datetimeFigureOut">
              <a:rPr lang="he-IL" smtClean="0"/>
              <a:t>כ"ב/תמוז/תשע"ח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 userDrawn="1"/>
        </p:nvSpPr>
        <p:spPr>
          <a:xfrm>
            <a:off x="0" y="102591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400" b="0" u="none" dirty="0" smtClean="0">
                <a:effectLst/>
                <a:latin typeface="Guttman Hatzvi" panose="02010401010101010101" pitchFamily="2" charset="-79"/>
                <a:cs typeface="Guttman Hatzvi" panose="02010401010101010101" pitchFamily="2" charset="-79"/>
              </a:rPr>
              <a:t>בלמ"ס</a:t>
            </a:r>
            <a:endParaRPr lang="he-IL" sz="1400" b="0" u="none" dirty="0">
              <a:effectLst/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32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9374" y="1409345"/>
            <a:ext cx="11741239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80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</a:t>
            </a:r>
            <a:endParaRPr lang="he-IL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he-IL" sz="44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מב"ל מחזור מ"ה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0" y="212390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577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40207" y="4529742"/>
            <a:ext cx="397957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TOP </a:t>
            </a:r>
            <a:r>
              <a:rPr lang="en-US" sz="12000" b="1" dirty="0" smtClean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  <a:endParaRPr lang="he-IL" sz="12000" b="1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68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0" y="1127075"/>
            <a:ext cx="12100696" cy="189502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8. יש לשקף למשתתפים בקורס כי קיימת חלוקה </a:t>
            </a:r>
            <a:r>
              <a:rPr lang="he-IL" sz="26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לא </a:t>
            </a: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שוויונית </a:t>
            </a:r>
            <a:r>
              <a:rPr lang="he-IL" sz="26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בין המרכיבים של </a:t>
            </a:r>
            <a:endParaRPr lang="he-IL" sz="2600" b="1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r">
              <a:lnSpc>
                <a:spcPct val="200000"/>
              </a:lnSpc>
            </a:pPr>
            <a:r>
              <a:rPr lang="he-IL" sz="26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 הביטחון הלאומי</a:t>
            </a:r>
          </a:p>
          <a:p>
            <a:pPr marL="342900" indent="-342900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מובילות ציר ההגנה הלאומית ומדינאות החוץ</a:t>
            </a:r>
          </a:p>
          <a:p>
            <a:pPr marL="342900" indent="-342900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"גידור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" תכני הצירים העוסקים בחברה ובכלכלה</a:t>
            </a:r>
          </a:p>
          <a:p>
            <a:pPr marL="342900" indent="-342900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העצמת ציר לימודי האסטרטגיה</a:t>
            </a:r>
          </a:p>
        </p:txBody>
      </p:sp>
      <p:sp>
        <p:nvSpPr>
          <p:cNvPr id="8" name="מלבן 7"/>
          <p:cNvSpPr/>
          <p:nvPr/>
        </p:nvSpPr>
        <p:spPr>
          <a:xfrm>
            <a:off x="598376" y="5459601"/>
            <a:ext cx="6536523" cy="1398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he-IL" sz="900" b="1" dirty="0">
              <a:solidFill>
                <a:schemeClr val="tx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9" name="משולש שווה שוקיים 8"/>
          <p:cNvSpPr/>
          <p:nvPr/>
        </p:nvSpPr>
        <p:spPr>
          <a:xfrm>
            <a:off x="611255" y="4314781"/>
            <a:ext cx="6523644" cy="1144820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827017" y="5569735"/>
            <a:ext cx="1966597" cy="12882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026134" y="5563800"/>
            <a:ext cx="1285884" cy="12882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662698" y="5569735"/>
            <a:ext cx="964461" cy="12882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5982810" y="5563800"/>
            <a:ext cx="939204" cy="13091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pSp>
        <p:nvGrpSpPr>
          <p:cNvPr id="14" name="קבוצה 11"/>
          <p:cNvGrpSpPr/>
          <p:nvPr/>
        </p:nvGrpSpPr>
        <p:grpSpPr>
          <a:xfrm>
            <a:off x="-90153" y="5997593"/>
            <a:ext cx="7840619" cy="770255"/>
            <a:chOff x="180082" y="3571876"/>
            <a:chExt cx="8377862" cy="770255"/>
          </a:xfrm>
        </p:grpSpPr>
        <p:sp>
          <p:nvSpPr>
            <p:cNvPr id="15" name="חץ למטה 14"/>
            <p:cNvSpPr/>
            <p:nvPr/>
          </p:nvSpPr>
          <p:spPr>
            <a:xfrm rot="5400000">
              <a:off x="4036704" y="-179109"/>
              <a:ext cx="770255" cy="8272225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400" b="1" dirty="0">
                <a:solidFill>
                  <a:schemeClr val="tx1"/>
                </a:solidFill>
                <a:latin typeface="Guttman Hatzvi" panose="02010401010101010101" pitchFamily="2" charset="-79"/>
                <a:cs typeface="Guttman Hatzvi" panose="02010401010101010101" pitchFamily="2" charset="-79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0082" y="3803114"/>
              <a:ext cx="837786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latin typeface="Guttman Hatzvi" panose="02010401010101010101" pitchFamily="2" charset="-79"/>
                  <a:cs typeface="Guttman Hatzvi" panose="02010401010101010101" pitchFamily="2" charset="-79"/>
                </a:rPr>
                <a:t>אסטרטגיה </a:t>
              </a:r>
              <a:r>
                <a:rPr lang="he-IL" sz="1400" b="1" dirty="0" smtClean="0">
                  <a:latin typeface="Guttman Hatzvi" panose="02010401010101010101" pitchFamily="2" charset="-79"/>
                  <a:cs typeface="Guttman Hatzvi" panose="02010401010101010101" pitchFamily="2" charset="-79"/>
                </a:rPr>
                <a:t>- </a:t>
              </a:r>
              <a:r>
                <a:rPr lang="he-IL" sz="1400" b="1" dirty="0">
                  <a:latin typeface="Guttman Hatzvi" panose="02010401010101010101" pitchFamily="2" charset="-79"/>
                  <a:cs typeface="Guttman Hatzvi" panose="02010401010101010101" pitchFamily="2" charset="-79"/>
                </a:rPr>
                <a:t>כושר אבחנה בשינוי נדרש, יכולת מימוש באמצעות הכרת הכלים והתאמתם </a:t>
              </a:r>
            </a:p>
          </p:txBody>
        </p:sp>
      </p:grpSp>
      <p:sp>
        <p:nvSpPr>
          <p:cNvPr id="17" name="מלבן 16"/>
          <p:cNvSpPr/>
          <p:nvPr/>
        </p:nvSpPr>
        <p:spPr>
          <a:xfrm>
            <a:off x="5988065" y="5711839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chemeClr val="tx1"/>
                </a:solidFill>
                <a:latin typeface="Guttman Hatzvi" panose="02010401010101010101" pitchFamily="2" charset="-79"/>
                <a:cs typeface="Guttman Hatzvi" pitchFamily="2" charset="-79"/>
              </a:rPr>
              <a:t>חברה</a:t>
            </a:r>
          </a:p>
        </p:txBody>
      </p:sp>
      <p:sp>
        <p:nvSpPr>
          <p:cNvPr id="18" name="מלבן 17"/>
          <p:cNvSpPr/>
          <p:nvPr/>
        </p:nvSpPr>
        <p:spPr>
          <a:xfrm>
            <a:off x="4698465" y="5723694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chemeClr val="tx1"/>
                </a:solidFill>
                <a:latin typeface="Guttman Hatzvi" panose="02010401010101010101" pitchFamily="2" charset="-79"/>
                <a:cs typeface="Guttman Hatzvi" pitchFamily="2" charset="-79"/>
              </a:rPr>
              <a:t>כלכלה</a:t>
            </a:r>
          </a:p>
        </p:txBody>
      </p:sp>
      <p:sp>
        <p:nvSpPr>
          <p:cNvPr id="19" name="מלבן 18"/>
          <p:cNvSpPr/>
          <p:nvPr/>
        </p:nvSpPr>
        <p:spPr>
          <a:xfrm>
            <a:off x="2412240" y="5794755"/>
            <a:ext cx="1297854" cy="286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b="1" dirty="0">
              <a:solidFill>
                <a:schemeClr val="tx1"/>
              </a:solidFill>
              <a:latin typeface="Guttman Hatzvi" panose="02010401010101010101" pitchFamily="2" charset="-79"/>
              <a:cs typeface="Guttman Hatzvi" pitchFamily="2" charset="-79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3008975" y="5723409"/>
            <a:ext cx="1369862" cy="286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chemeClr val="tx1"/>
                </a:solidFill>
                <a:latin typeface="Guttman Hatzvi" panose="02010401010101010101" pitchFamily="2" charset="-79"/>
                <a:cs typeface="Guttman Hatzvi" pitchFamily="2" charset="-79"/>
              </a:rPr>
              <a:t>מדינאות</a:t>
            </a:r>
          </a:p>
        </p:txBody>
      </p:sp>
      <p:sp>
        <p:nvSpPr>
          <p:cNvPr id="21" name="מלבן 20"/>
          <p:cNvSpPr/>
          <p:nvPr/>
        </p:nvSpPr>
        <p:spPr>
          <a:xfrm>
            <a:off x="1023382" y="5723694"/>
            <a:ext cx="15254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chemeClr val="tx1"/>
                </a:solidFill>
                <a:latin typeface="Guttman Hatzvi" panose="02010401010101010101" pitchFamily="2" charset="-79"/>
                <a:cs typeface="Guttman Hatzvi" pitchFamily="2" charset="-79"/>
              </a:rPr>
              <a:t>הגנה לאומית</a:t>
            </a:r>
          </a:p>
        </p:txBody>
      </p:sp>
      <p:sp>
        <p:nvSpPr>
          <p:cNvPr id="2" name="מלבן 1"/>
          <p:cNvSpPr/>
          <p:nvPr/>
        </p:nvSpPr>
        <p:spPr>
          <a:xfrm>
            <a:off x="827017" y="48794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מנהיגים, משפיעים, בעלי ידע נרחב </a:t>
            </a:r>
            <a:endParaRPr lang="he-I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/>
            <a:r>
              <a:rPr lang="he-I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מצביאות </a:t>
            </a: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ביטחון לאומי</a:t>
            </a:r>
          </a:p>
        </p:txBody>
      </p:sp>
    </p:spTree>
    <p:extLst>
      <p:ext uri="{BB962C8B-B14F-4D97-AF65-F5344CB8AC3E}">
        <p14:creationId xmlns:p14="http://schemas.microsoft.com/office/powerpoint/2010/main" val="385870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0" y="1517424"/>
            <a:ext cx="12100696" cy="310270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lnSpc>
                <a:spcPct val="200000"/>
              </a:lnSpc>
              <a:buAutoNum type="arabicPeriod" startAt="9"/>
            </a:pPr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יש לטפח את </a:t>
            </a:r>
            <a:r>
              <a:rPr lang="he-IL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הגיבוש החברתי </a:t>
            </a:r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כדי לייצר קהילת עמיתים מבוססת ידע (בין ארגוני) </a:t>
            </a:r>
          </a:p>
          <a:p>
            <a:pPr algn="r">
              <a:lnSpc>
                <a:spcPct val="200000"/>
              </a:lnSpc>
            </a:pPr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   ורעות של בכירים</a:t>
            </a:r>
          </a:p>
          <a:p>
            <a:pPr algn="r">
              <a:lnSpc>
                <a:spcPct val="200000"/>
              </a:lnSpc>
            </a:pPr>
            <a:endParaRPr lang="he-IL" sz="1000" b="1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r">
              <a:lnSpc>
                <a:spcPct val="200000"/>
              </a:lnSpc>
            </a:pPr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10. המתח בין </a:t>
            </a:r>
            <a:r>
              <a:rPr lang="he-IL" b="1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הלו"ז</a:t>
            </a:r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b="1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הקורסי</a:t>
            </a:r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לזמן הלמידה העצמי -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נקצר את 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חמישי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ונוריד 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שעת </a:t>
            </a:r>
            <a:endParaRPr lang="he-IL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r">
              <a:lnSpc>
                <a:spcPct val="200000"/>
              </a:lnSpc>
            </a:pP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  הרצאה 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פרונטלית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לטובת 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למידה ופניות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אישית</a:t>
            </a:r>
          </a:p>
        </p:txBody>
      </p:sp>
    </p:spTree>
    <p:extLst>
      <p:ext uri="{BB962C8B-B14F-4D97-AF65-F5344CB8AC3E}">
        <p14:creationId xmlns:p14="http://schemas.microsoft.com/office/powerpoint/2010/main" val="34268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1990-86CF-400C-A7C8-FD7F83BBD782}" type="slidenum">
              <a:rPr lang="he-IL" smtClean="0"/>
              <a:pPr/>
              <a:t>12</a:t>
            </a:fld>
            <a:endParaRPr lang="he-IL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591036"/>
              </p:ext>
            </p:extLst>
          </p:nvPr>
        </p:nvGraphicFramePr>
        <p:xfrm>
          <a:off x="1401648" y="1693215"/>
          <a:ext cx="9777522" cy="3931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9587"/>
                <a:gridCol w="1629587"/>
                <a:gridCol w="1629587"/>
                <a:gridCol w="1629587"/>
                <a:gridCol w="1629587"/>
                <a:gridCol w="1629587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ראשון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שני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שלישי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רביעי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חמישי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08:30-10:00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למידה עצמית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1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</a:t>
                      </a:r>
                      <a:r>
                        <a:rPr lang="he-IL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1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1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1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10:30-12:00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2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2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2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2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12:00-13:00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צהריים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13:00-14:30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3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3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14:45-16:15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4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שיעור 4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</a:t>
                      </a:r>
                      <a:r>
                        <a:rPr lang="he-IL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he-IL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אוניברסיטה</a:t>
                      </a: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כותרת משנה 2"/>
          <p:cNvSpPr txBox="1">
            <a:spLocks/>
          </p:cNvSpPr>
          <p:nvPr/>
        </p:nvSpPr>
        <p:spPr>
          <a:xfrm>
            <a:off x="0" y="212390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מבנה עקרוני לשבוע לימודים </a:t>
            </a:r>
            <a:r>
              <a:rPr lang="he-IL" sz="3600" b="1" dirty="0" err="1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במב"ל</a:t>
            </a:r>
            <a:endParaRPr lang="he-IL" sz="3600" b="1" dirty="0" smtClean="0">
              <a:solidFill>
                <a:srgbClr val="002060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סגרת משופעת 1"/>
          <p:cNvSpPr/>
          <p:nvPr/>
        </p:nvSpPr>
        <p:spPr>
          <a:xfrm>
            <a:off x="6160168" y="1329237"/>
            <a:ext cx="1631550" cy="2629539"/>
          </a:xfrm>
          <a:prstGeom prst="bevel">
            <a:avLst>
              <a:gd name="adj" fmla="val 575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תוכן</a:t>
            </a:r>
          </a:p>
        </p:txBody>
      </p:sp>
      <p:sp>
        <p:nvSpPr>
          <p:cNvPr id="15" name="מסגרת משופעת 14"/>
          <p:cNvSpPr/>
          <p:nvPr/>
        </p:nvSpPr>
        <p:spPr>
          <a:xfrm>
            <a:off x="4484290" y="1324675"/>
            <a:ext cx="1611710" cy="2638662"/>
          </a:xfrm>
          <a:prstGeom prst="bevel">
            <a:avLst>
              <a:gd name="adj" fmla="val 5752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מדריך</a:t>
            </a:r>
          </a:p>
        </p:txBody>
      </p:sp>
      <p:sp>
        <p:nvSpPr>
          <p:cNvPr id="25" name="מסגרת משופעת 24"/>
          <p:cNvSpPr/>
          <p:nvPr/>
        </p:nvSpPr>
        <p:spPr>
          <a:xfrm>
            <a:off x="6160168" y="4038328"/>
            <a:ext cx="1631550" cy="2634101"/>
          </a:xfrm>
          <a:prstGeom prst="bevel">
            <a:avLst>
              <a:gd name="adj" fmla="val 45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לומד</a:t>
            </a:r>
          </a:p>
        </p:txBody>
      </p:sp>
      <p:sp>
        <p:nvSpPr>
          <p:cNvPr id="26" name="חץ שמאלה 25"/>
          <p:cNvSpPr/>
          <p:nvPr/>
        </p:nvSpPr>
        <p:spPr>
          <a:xfrm>
            <a:off x="7843007" y="1906218"/>
            <a:ext cx="4159651" cy="476596"/>
          </a:xfrm>
          <a:prstGeom prst="leftArrow">
            <a:avLst>
              <a:gd name="adj1" fmla="val 50000"/>
              <a:gd name="adj2" fmla="val 394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נגישות גבוהה</a:t>
            </a:r>
          </a:p>
        </p:txBody>
      </p:sp>
      <p:sp>
        <p:nvSpPr>
          <p:cNvPr id="27" name="חץ שמאלה 26"/>
          <p:cNvSpPr/>
          <p:nvPr/>
        </p:nvSpPr>
        <p:spPr>
          <a:xfrm flipH="1">
            <a:off x="112291" y="1347147"/>
            <a:ext cx="4307830" cy="586414"/>
          </a:xfrm>
          <a:prstGeom prst="leftArrow">
            <a:avLst>
              <a:gd name="adj1" fmla="val 50000"/>
              <a:gd name="adj2" fmla="val 43810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ללמד איך לחשוב ולא מה לחשוב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28" name="חץ שמאלה 27"/>
          <p:cNvSpPr/>
          <p:nvPr/>
        </p:nvSpPr>
        <p:spPr>
          <a:xfrm flipH="1">
            <a:off x="113904" y="2471328"/>
            <a:ext cx="4306215" cy="457100"/>
          </a:xfrm>
          <a:prstGeom prst="leftArrow">
            <a:avLst>
              <a:gd name="adj1" fmla="val 50000"/>
              <a:gd name="adj2" fmla="val 56681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הוראה מותאמת לבכיר</a:t>
            </a:r>
          </a:p>
        </p:txBody>
      </p:sp>
      <p:sp>
        <p:nvSpPr>
          <p:cNvPr id="29" name="חץ שמאלה 28"/>
          <p:cNvSpPr/>
          <p:nvPr/>
        </p:nvSpPr>
        <p:spPr>
          <a:xfrm flipH="1">
            <a:off x="100773" y="4378808"/>
            <a:ext cx="4306376" cy="630334"/>
          </a:xfrm>
          <a:prstGeom prst="leftArrow">
            <a:avLst>
              <a:gd name="adj1" fmla="val 50000"/>
              <a:gd name="adj2" fmla="val 39418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אכסניה צבאית</a:t>
            </a:r>
          </a:p>
        </p:txBody>
      </p:sp>
      <p:sp>
        <p:nvSpPr>
          <p:cNvPr id="30" name="חץ שמאלה 29"/>
          <p:cNvSpPr/>
          <p:nvPr/>
        </p:nvSpPr>
        <p:spPr>
          <a:xfrm flipH="1">
            <a:off x="100773" y="5101546"/>
            <a:ext cx="4306375" cy="630334"/>
          </a:xfrm>
          <a:prstGeom prst="leftArrow">
            <a:avLst>
              <a:gd name="adj1" fmla="val 50000"/>
              <a:gd name="adj2" fmla="val 39418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אקדמיה באווירה אזרחית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1" name="חץ שמאלה 30"/>
          <p:cNvSpPr/>
          <p:nvPr/>
        </p:nvSpPr>
        <p:spPr>
          <a:xfrm>
            <a:off x="7868857" y="4089844"/>
            <a:ext cx="4146680" cy="469047"/>
          </a:xfrm>
          <a:prstGeom prst="leftArrow">
            <a:avLst>
              <a:gd name="adj1" fmla="val 50000"/>
              <a:gd name="adj2" fmla="val 4765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הטרוגניות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אתגרי הלמידה באקדמיה היום</a:t>
            </a:r>
          </a:p>
        </p:txBody>
      </p:sp>
      <p:sp>
        <p:nvSpPr>
          <p:cNvPr id="16" name="מסגרת משופעת 15"/>
          <p:cNvSpPr/>
          <p:nvPr/>
        </p:nvSpPr>
        <p:spPr>
          <a:xfrm>
            <a:off x="4484290" y="4029511"/>
            <a:ext cx="1598739" cy="2634101"/>
          </a:xfrm>
          <a:prstGeom prst="bevel">
            <a:avLst>
              <a:gd name="adj" fmla="val 5752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סביבת לימוד</a:t>
            </a:r>
          </a:p>
        </p:txBody>
      </p:sp>
      <p:sp>
        <p:nvSpPr>
          <p:cNvPr id="9" name="חץ שמאלה 8"/>
          <p:cNvSpPr/>
          <p:nvPr/>
        </p:nvSpPr>
        <p:spPr>
          <a:xfrm>
            <a:off x="7855886" y="2290670"/>
            <a:ext cx="4159651" cy="464845"/>
          </a:xfrm>
          <a:prstGeom prst="leftArrow">
            <a:avLst>
              <a:gd name="adj1" fmla="val 50000"/>
              <a:gd name="adj2" fmla="val 394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התחדשות גבוהה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17" name="חץ שמאלה 16"/>
          <p:cNvSpPr/>
          <p:nvPr/>
        </p:nvSpPr>
        <p:spPr>
          <a:xfrm>
            <a:off x="7868857" y="4463173"/>
            <a:ext cx="4146680" cy="943721"/>
          </a:xfrm>
          <a:prstGeom prst="leftArrow">
            <a:avLst>
              <a:gd name="adj1" fmla="val 50000"/>
              <a:gd name="adj2" fmla="val 23511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ניסיון חיים לצד תחושה שניתן היה ללמוד גם מבלי להגיע לשיעור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18" name="חץ שמאלה 17"/>
          <p:cNvSpPr/>
          <p:nvPr/>
        </p:nvSpPr>
        <p:spPr>
          <a:xfrm>
            <a:off x="7868857" y="5686803"/>
            <a:ext cx="4131756" cy="941611"/>
          </a:xfrm>
          <a:prstGeom prst="leftArrow">
            <a:avLst>
              <a:gd name="adj1" fmla="val 50000"/>
              <a:gd name="adj2" fmla="val 2331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endParaRPr lang="en-US" sz="1600" b="1" dirty="0">
              <a:solidFill>
                <a:prstClr val="black"/>
              </a:solidFill>
              <a:latin typeface="Guttman Hatzvi" panose="02010401010101010101" pitchFamily="2" charset="-79"/>
            </a:endParaRPr>
          </a:p>
        </p:txBody>
      </p:sp>
      <p:sp>
        <p:nvSpPr>
          <p:cNvPr id="32" name="חץ שמאלה 31"/>
          <p:cNvSpPr/>
          <p:nvPr/>
        </p:nvSpPr>
        <p:spPr>
          <a:xfrm>
            <a:off x="7840962" y="2528441"/>
            <a:ext cx="4159651" cy="974406"/>
          </a:xfrm>
          <a:prstGeom prst="leftArrow">
            <a:avLst>
              <a:gd name="adj1" fmla="val 50000"/>
              <a:gd name="adj2" fmla="val 1999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איך "יוצקים" טכנולוגיה חדשה </a:t>
            </a:r>
          </a:p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לפדגוגיה ישנה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4" name="חץ שמאלה 33"/>
          <p:cNvSpPr/>
          <p:nvPr/>
        </p:nvSpPr>
        <p:spPr>
          <a:xfrm flipH="1">
            <a:off x="100771" y="2980817"/>
            <a:ext cx="4319347" cy="477010"/>
          </a:xfrm>
          <a:prstGeom prst="leftArrow">
            <a:avLst>
              <a:gd name="adj1" fmla="val 50000"/>
              <a:gd name="adj2" fmla="val 502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בין מדריך, ללומד, למנחה למידה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6" name="חץ שמאלה 35"/>
          <p:cNvSpPr/>
          <p:nvPr/>
        </p:nvSpPr>
        <p:spPr>
          <a:xfrm flipH="1">
            <a:off x="100771" y="3510216"/>
            <a:ext cx="4306379" cy="519295"/>
          </a:xfrm>
          <a:prstGeom prst="leftArrow">
            <a:avLst>
              <a:gd name="adj1" fmla="val 50000"/>
              <a:gd name="adj2" fmla="val 46858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מרצה אנלוגי בעידן דיגיטלי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38" name="תמונה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39" name="תמונה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353580"/>
            <a:ext cx="483786" cy="673768"/>
          </a:xfrm>
          <a:prstGeom prst="rect">
            <a:avLst/>
          </a:prstGeom>
        </p:spPr>
      </p:pic>
      <p:sp>
        <p:nvSpPr>
          <p:cNvPr id="40" name="חץ שמאלה 39"/>
          <p:cNvSpPr/>
          <p:nvPr/>
        </p:nvSpPr>
        <p:spPr>
          <a:xfrm flipH="1">
            <a:off x="100772" y="5824284"/>
            <a:ext cx="4306375" cy="630334"/>
          </a:xfrm>
          <a:prstGeom prst="leftArrow">
            <a:avLst>
              <a:gd name="adj1" fmla="val 50000"/>
              <a:gd name="adj2" fmla="val 39418"/>
            </a:avLst>
          </a:prstGeom>
          <a:solidFill>
            <a:srgbClr val="A5002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סביבות למידה ופניות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41" name="חץ שמאלה 40"/>
          <p:cNvSpPr/>
          <p:nvPr/>
        </p:nvSpPr>
        <p:spPr>
          <a:xfrm>
            <a:off x="7868857" y="5341379"/>
            <a:ext cx="4146680" cy="534421"/>
          </a:xfrm>
          <a:prstGeom prst="leftArrow">
            <a:avLst>
              <a:gd name="adj1" fmla="val 50000"/>
              <a:gd name="adj2" fmla="val 407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ההקשבה הפעילה הולכת ומצטמצמת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23" name="חץ שמאלה 22"/>
          <p:cNvSpPr/>
          <p:nvPr/>
        </p:nvSpPr>
        <p:spPr>
          <a:xfrm flipH="1">
            <a:off x="112292" y="1965929"/>
            <a:ext cx="4307828" cy="457100"/>
          </a:xfrm>
          <a:prstGeom prst="leftArrow">
            <a:avLst>
              <a:gd name="adj1" fmla="val 50000"/>
              <a:gd name="adj2" fmla="val 56681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לייצר הקשבה פעילה = עבודה קשה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24" name="חץ שמאלה 23"/>
          <p:cNvSpPr/>
          <p:nvPr/>
        </p:nvSpPr>
        <p:spPr>
          <a:xfrm>
            <a:off x="7828083" y="1136068"/>
            <a:ext cx="4159651" cy="928090"/>
          </a:xfrm>
          <a:prstGeom prst="leftArrow">
            <a:avLst>
              <a:gd name="adj1" fmla="val 50000"/>
              <a:gd name="adj2" fmla="val 1999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האם תם מבנה השיעור המסורתי?</a:t>
            </a:r>
          </a:p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(מליאה, מצגות)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3" name="חץ שמאלה 32"/>
          <p:cNvSpPr/>
          <p:nvPr/>
        </p:nvSpPr>
        <p:spPr>
          <a:xfrm flipH="1">
            <a:off x="8026786" y="3277513"/>
            <a:ext cx="1732215" cy="862765"/>
          </a:xfrm>
          <a:prstGeom prst="leftArrow">
            <a:avLst>
              <a:gd name="adj1" fmla="val 50000"/>
              <a:gd name="adj2" fmla="val 2425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בהירות בהוראה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5" name="חץ שמאלה 34"/>
          <p:cNvSpPr/>
          <p:nvPr/>
        </p:nvSpPr>
        <p:spPr>
          <a:xfrm>
            <a:off x="9787944" y="3277513"/>
            <a:ext cx="2212669" cy="864919"/>
          </a:xfrm>
          <a:prstGeom prst="leftArrow">
            <a:avLst>
              <a:gd name="adj1" fmla="val 50000"/>
              <a:gd name="adj2" fmla="val 2452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he-IL" sz="1600" b="1" dirty="0" smtClean="0">
                <a:solidFill>
                  <a:prstClr val="black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יצירתיות וסגנון העברת המסר</a:t>
            </a:r>
            <a:endParaRPr lang="he-IL" sz="1600" b="1" dirty="0">
              <a:solidFill>
                <a:prstClr val="black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5490" y="5821166"/>
            <a:ext cx="325848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BYOD</a:t>
            </a:r>
          </a:p>
          <a:p>
            <a:pPr algn="ctr"/>
            <a:r>
              <a:rPr lang="en-US" b="1" dirty="0" smtClean="0"/>
              <a:t>Bring your own device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7930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1530854"/>
            <a:ext cx="12100696" cy="4663884"/>
          </a:xfrm>
        </p:spPr>
        <p:txBody>
          <a:bodyPr>
            <a:noAutofit/>
          </a:bodyPr>
          <a:lstStyle/>
          <a:p>
            <a:pPr marL="457200" indent="-457200" algn="r">
              <a:lnSpc>
                <a:spcPct val="200000"/>
              </a:lnSpc>
              <a:buAutoNum type="arabicPeriod"/>
            </a:pP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מ"חניכים" ל"משתתפים" - למידה באמצעות עמיתים</a:t>
            </a:r>
          </a:p>
          <a:p>
            <a:pPr marL="531813" indent="-354013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המשתתפים בקורס יובילו תכני לימוד על פי תחומי העיסוק שלהם, מומחיותם ומאווייהם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531813" indent="-354013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יש 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לנצל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טוב יותר את ניסיונם של החניכים הבינלאומיים</a:t>
            </a:r>
          </a:p>
          <a:p>
            <a:pPr marL="531813" indent="-354013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יש לשפר את אפקטיביות הקורס בגישה ממוקדת לומד</a:t>
            </a:r>
          </a:p>
          <a:p>
            <a:pPr algn="r">
              <a:lnSpc>
                <a:spcPct val="200000"/>
              </a:lnSpc>
              <a:tabLst>
                <a:tab pos="449263" algn="l"/>
                <a:tab pos="801688" algn="l"/>
              </a:tabLst>
            </a:pPr>
            <a:endParaRPr lang="he-IL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1612741"/>
            <a:ext cx="12100696" cy="3560117"/>
          </a:xfrm>
        </p:spPr>
        <p:txBody>
          <a:bodyPr>
            <a:noAutofit/>
          </a:bodyPr>
          <a:lstStyle/>
          <a:p>
            <a:pPr marL="457200" indent="-457200" algn="r">
              <a:lnSpc>
                <a:spcPct val="200000"/>
              </a:lnSpc>
              <a:buAutoNum type="arabicPeriod" startAt="2"/>
              <a:tabLst>
                <a:tab pos="449263" algn="l"/>
                <a:tab pos="801688" algn="l"/>
              </a:tabLst>
            </a:pP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"מדריך"-"לומד"-"מנחה למידה"-מפקד</a:t>
            </a:r>
          </a:p>
          <a:p>
            <a:pPr marL="627063" indent="-342900" algn="r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449263" algn="l"/>
                <a:tab pos="1077913" algn="l"/>
              </a:tabLst>
            </a:pP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מכוון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, מייצר מסגרת, משתתף, לומד, ממשב ומבקר</a:t>
            </a:r>
          </a:p>
          <a:p>
            <a:pPr marL="627063" indent="-342900" algn="r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449263" algn="l"/>
                <a:tab pos="1077913" algn="l"/>
              </a:tabLst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מנחה הלמידה אחראי על האינטגרציה שבין הצירים </a:t>
            </a:r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ואמצוע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בין תיאוריות ותפיסות לחיי המעשה</a:t>
            </a:r>
          </a:p>
          <a:p>
            <a:pPr marL="627063" indent="-342900" algn="r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449263" algn="l"/>
                <a:tab pos="1077913" algn="l"/>
              </a:tabLst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ממדריך הצוות נדרש לעיתים לפקד</a:t>
            </a: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444903"/>
            <a:ext cx="120952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3. לימודי האסטרטגיה</a:t>
            </a:r>
          </a:p>
          <a:p>
            <a:pPr marL="5318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נשמר את המתכונת שהובלה על ידי פרופ' דימה </a:t>
            </a: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אדמסקי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ומפקד המכללות הקודם</a:t>
            </a:r>
          </a:p>
          <a:p>
            <a:pPr marL="5318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נשפר </a:t>
            </a: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את ההיגיון וההיצע באמצעות הרצאות ועיבודים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מתחומי המנהל הציבורי </a:t>
            </a: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והעולם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העסקי</a:t>
            </a:r>
          </a:p>
          <a:p>
            <a:pPr marL="5318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הקורס יורחב, יגוון </a:t>
            </a: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ויימשך לאורך תקופה ארוכה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יותר</a:t>
            </a:r>
          </a:p>
          <a:p>
            <a:pPr marL="5318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בשנה שלאחר הבאה, נבחן את עדכון התואר השני - לימודי ביטחון לאומי וחשיבה אסטרטגית</a:t>
            </a:r>
            <a:endParaRPr lang="he-IL" sz="2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1449368"/>
            <a:ext cx="12119020" cy="5221888"/>
          </a:xfrm>
        </p:spPr>
        <p:txBody>
          <a:bodyPr>
            <a:noAutofit/>
          </a:bodyPr>
          <a:lstStyle/>
          <a:p>
            <a:pPr marL="457200" indent="-457200" algn="r">
              <a:lnSpc>
                <a:spcPct val="200000"/>
              </a:lnSpc>
              <a:buAutoNum type="arabicPeriod" startAt="4"/>
            </a:pP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בשנת הלימודים הבאה נקפיד על הערכה, חקר ההוראה ובחינת מיומנויות ופדגוגיה בקרב המרצים, מובילי הצירים והמדריכים</a:t>
            </a:r>
            <a:endParaRPr lang="he-IL" sz="2600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531813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קורס מושגי יסוד </a:t>
            </a:r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בבטל"ם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- ד"ר אודי ערן </a:t>
            </a:r>
          </a:p>
          <a:p>
            <a:pPr marL="531813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קורס גישות ואסכולות במדעי המדינה - ד"ר דורון נבות </a:t>
            </a:r>
          </a:p>
          <a:p>
            <a:pPr marL="531813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קורס החברה הישראלית - פרופ' נרי הורוביץ </a:t>
            </a:r>
          </a:p>
          <a:p>
            <a:pPr marL="531813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קורס מדינאות - מר ערן עציון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531813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קורס כלכלה - ד"ר יניב </a:t>
            </a:r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ריינגוורץ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0" y="1363654"/>
            <a:ext cx="12100696" cy="447047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r">
              <a:lnSpc>
                <a:spcPct val="200000"/>
              </a:lnSpc>
              <a:spcBef>
                <a:spcPts val="1000"/>
              </a:spcBef>
            </a:pP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5. שינוי שיטת ההרצאות במליאה ומעבר ל- 60 דקות הרצאה ולאחריה 30 דקות </a:t>
            </a:r>
          </a:p>
          <a:p>
            <a:pPr marL="0" lvl="1" algn="r">
              <a:lnSpc>
                <a:spcPct val="200000"/>
              </a:lnSpc>
              <a:spcBef>
                <a:spcPts val="1000"/>
              </a:spcBef>
            </a:pPr>
            <a:r>
              <a:rPr lang="he-IL" sz="26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דיון של שאלות ותשובות, דיון או שיח </a:t>
            </a:r>
          </a:p>
          <a:p>
            <a:pPr marL="342900" lvl="1" indent="-342900" algn="r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יותר למידה </a:t>
            </a: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פעילה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כשיושבים במליאה</a:t>
            </a:r>
            <a:endParaRPr lang="he-IL" sz="2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342900" lvl="1" indent="-342900" algn="r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יותר למידת עמיתים ולמידה שיתופית</a:t>
            </a:r>
          </a:p>
          <a:p>
            <a:pPr marL="342900" lvl="1" indent="-342900" algn="r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יותרחקר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מקרה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2779" y="5125791"/>
            <a:ext cx="19318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Case Study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11558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0" y="1363654"/>
            <a:ext cx="12100696" cy="449623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r">
              <a:lnSpc>
                <a:spcPct val="200000"/>
              </a:lnSpc>
              <a:spcBef>
                <a:spcPts val="1000"/>
              </a:spcBef>
            </a:pP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6. גיוון בשיטות הלמידה והעדפת למידה מבוססת קבוצות </a:t>
            </a:r>
          </a:p>
          <a:p>
            <a:pPr marL="0" lvl="1" algn="r">
              <a:lnSpc>
                <a:spcPct val="200000"/>
              </a:lnSpc>
              <a:spcBef>
                <a:spcPts val="1000"/>
              </a:spcBef>
            </a:pPr>
            <a:r>
              <a:rPr lang="he-IL" sz="26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ולמידה מבוססת סימולציות</a:t>
            </a:r>
          </a:p>
          <a:p>
            <a:pPr marL="531813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שימור והעצמת שיטת הלימוד באמצעות סימולציות</a:t>
            </a:r>
          </a:p>
          <a:p>
            <a:pPr marL="531813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שימור שיטת הלימוד בסמינר (בסמינר צבא-חברה: החלפת הגורם המעביר את הסמינר)</a:t>
            </a:r>
          </a:p>
          <a:p>
            <a:pPr marL="531813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הוספת 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סמינר בחירה נוסף במהלך השנה (בתחומי </a:t>
            </a:r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הסב"ר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/תקשורת/משפט)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r">
              <a:lnSpc>
                <a:spcPct val="150000"/>
              </a:lnSpc>
            </a:pP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1679" y="1648495"/>
            <a:ext cx="19318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(TBL)</a:t>
            </a:r>
            <a:endParaRPr lang="he-IL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41832" y="2560748"/>
            <a:ext cx="19318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(SBL)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38720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0" y="345798"/>
            <a:ext cx="12192000" cy="7455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lnSpc>
                <a:spcPct val="150000"/>
              </a:lnSpc>
            </a:pPr>
            <a:r>
              <a:rPr lang="he-IL" sz="3600" b="1" dirty="0" smtClean="0">
                <a:solidFill>
                  <a:srgbClr val="00206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עיקרי השינויים והתובנות - מב"ל מחזור מ"ה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" y="196347"/>
            <a:ext cx="789766" cy="6898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827" y="212390"/>
            <a:ext cx="483786" cy="673768"/>
          </a:xfrm>
          <a:prstGeom prst="rect">
            <a:avLst/>
          </a:prstGeom>
        </p:spPr>
      </p:pic>
      <p:sp>
        <p:nvSpPr>
          <p:cNvPr id="7" name="כותרת משנה 2"/>
          <p:cNvSpPr txBox="1">
            <a:spLocks/>
          </p:cNvSpPr>
          <p:nvPr/>
        </p:nvSpPr>
        <p:spPr>
          <a:xfrm>
            <a:off x="0" y="1389088"/>
            <a:ext cx="12096865" cy="351045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he-IL" sz="2600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7. העדפת </a:t>
            </a:r>
            <a:r>
              <a:rPr lang="he-IL" sz="26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הסיור המפוצל בקבוצות קטנות על פני הסיור האחוד תחת ההבנה </a:t>
            </a:r>
          </a:p>
          <a:p>
            <a:pPr algn="r">
              <a:lnSpc>
                <a:spcPct val="200000"/>
              </a:lnSpc>
            </a:pP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 </a:t>
            </a:r>
            <a:r>
              <a:rPr lang="he-IL" sz="26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שהלמידה בקבוצה קטנה איכותית יותר ואפקטיבית יותר</a:t>
            </a:r>
          </a:p>
          <a:p>
            <a:pPr marL="531813" indent="-342900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שימור 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שבוע הסיור המפוצל במזרח,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ופיצול </a:t>
            </a: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השבוע השני בסיור ארה"ב </a:t>
            </a:r>
            <a:endParaRPr lang="he-IL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188913" algn="r">
              <a:lnSpc>
                <a:spcPct val="200000"/>
              </a:lnSpc>
            </a:pPr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 לשתי קבוצות</a:t>
            </a:r>
          </a:p>
          <a:p>
            <a:pPr marL="531813" indent="-342900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התכנים של ההכנות לסיורים ייקבעו ויובלו על ידי המשתתפים עצמם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06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3592</TotalTime>
  <Words>641</Words>
  <Application>Microsoft Office PowerPoint</Application>
  <PresentationFormat>מסך רחב</PresentationFormat>
  <Paragraphs>122</Paragraphs>
  <Slides>12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Guttman Hatzvi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s7575975</dc:creator>
  <cp:lastModifiedBy>s7575975</cp:lastModifiedBy>
  <cp:revision>130</cp:revision>
  <cp:lastPrinted>2018-07-04T11:20:56Z</cp:lastPrinted>
  <dcterms:created xsi:type="dcterms:W3CDTF">2017-12-27T07:09:29Z</dcterms:created>
  <dcterms:modified xsi:type="dcterms:W3CDTF">2018-07-05T08:57:39Z</dcterms:modified>
</cp:coreProperties>
</file>