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notesMasterIdLst>
    <p:notesMasterId r:id="rId14"/>
  </p:notesMasterIdLst>
  <p:sldIdLst>
    <p:sldId id="256" r:id="rId2"/>
    <p:sldId id="272" r:id="rId3"/>
    <p:sldId id="273" r:id="rId4"/>
    <p:sldId id="258" r:id="rId5"/>
    <p:sldId id="278" r:id="rId6"/>
    <p:sldId id="279" r:id="rId7"/>
    <p:sldId id="280" r:id="rId8"/>
    <p:sldId id="283" r:id="rId9"/>
    <p:sldId id="281" r:id="rId10"/>
    <p:sldId id="275" r:id="rId11"/>
    <p:sldId id="276" r:id="rId12"/>
    <p:sldId id="277" r:id="rId13"/>
  </p:sldIdLst>
  <p:sldSz cx="12192000" cy="6858000"/>
  <p:notesSz cx="6858000" cy="992663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8FAADC"/>
    <a:srgbClr val="CC0000"/>
    <a:srgbClr val="D9D9D9"/>
    <a:srgbClr val="FF9966"/>
    <a:srgbClr val="000000"/>
    <a:srgbClr val="314798"/>
    <a:srgbClr val="F01E24"/>
    <a:srgbClr val="EB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2DE189C-69E7-4D14-AE46-500698D22E1A}" type="datetimeFigureOut">
              <a:rPr lang="he-IL" smtClean="0"/>
              <a:t>כ'/תמוז/תשע"ח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776788"/>
            <a:ext cx="5486400" cy="3908425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6D3BAB4-3517-4FE3-953C-D2D73CD0E1F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8013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A9589-446D-44EB-8C84-E769E5EA40CB}" type="slidenum">
              <a:rPr lang="he-IL" smtClean="0"/>
              <a:pPr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0106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כ'/תמוז/תשע"ח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2437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כ'/תמוז/תשע"ח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14018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כ'/תמוז/תשע"ח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31803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כ'/תמוז/תשע"ח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9633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כ'/תמוז/תשע"ח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934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כ'/תמוז/תשע"ח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6627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כ'/תמוז/תשע"ח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5029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כ'/תמוז/תשע"ח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32102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כ'/תמוז/תשע"ח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9314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כ'/תמוז/תשע"ח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01696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כ'/תמוז/תשע"ח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6983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4103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1D8A9-74E1-4A79-BDC6-FA550DEC8BF0}" type="datetimeFigureOut">
              <a:rPr lang="he-IL" smtClean="0"/>
              <a:t>כ'/תמוז/תשע"ח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  <p:sp>
        <p:nvSpPr>
          <p:cNvPr id="7" name="מלבן 6"/>
          <p:cNvSpPr/>
          <p:nvPr userDrawn="1"/>
        </p:nvSpPr>
        <p:spPr>
          <a:xfrm>
            <a:off x="0" y="102591"/>
            <a:ext cx="1219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0" u="none" dirty="0" smtClean="0">
                <a:effectLst/>
                <a:latin typeface="+mn-lt"/>
                <a:cs typeface="Guttman Hatzvi" panose="02010401010101010101" pitchFamily="2" charset="-79"/>
              </a:rPr>
              <a:t>FOUO</a:t>
            </a:r>
            <a:endParaRPr lang="he-IL" sz="1400" b="0" u="none" dirty="0">
              <a:effectLst/>
              <a:latin typeface="+mn-lt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06325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59374" y="1409345"/>
            <a:ext cx="11741239" cy="274690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>
              <a:lnSpc>
                <a:spcPct val="150000"/>
              </a:lnSpc>
            </a:pPr>
            <a:r>
              <a:rPr lang="en-US" sz="6000" b="1" u="db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Guttman Hatzvi" panose="02010401010101010101" pitchFamily="2" charset="-79"/>
              </a:rPr>
              <a:t>Main Changes and Insights</a:t>
            </a:r>
          </a:p>
          <a:p>
            <a:pPr algn="ctr" rtl="0">
              <a:lnSpc>
                <a:spcPct val="150000"/>
              </a:lnSpc>
            </a:pPr>
            <a:r>
              <a:rPr lang="en-US" sz="6000" b="1" u="db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Guttman Hatzvi" panose="02010401010101010101" pitchFamily="2" charset="-79"/>
              </a:rPr>
              <a:t>INDC 45</a:t>
            </a:r>
            <a:r>
              <a:rPr lang="en-US" sz="6000" b="1" u="dbl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Guttman Hatzvi" panose="02010401010101010101" pitchFamily="2" charset="-79"/>
              </a:rPr>
              <a:t>th</a:t>
            </a:r>
            <a:r>
              <a:rPr lang="en-US" sz="6000" b="1" u="db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Guttman Hatzvi" panose="02010401010101010101" pitchFamily="2" charset="-79"/>
              </a:rPr>
              <a:t> Class</a:t>
            </a:r>
            <a:endParaRPr lang="he-IL" sz="3200" b="1" u="db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Guttman Hatzvi" panose="02010401010101010101" pitchFamily="2" charset="-79"/>
            </a:endParaRP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20" y="212390"/>
            <a:ext cx="789766" cy="689811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6827" y="212390"/>
            <a:ext cx="483786" cy="65772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140207" y="4663395"/>
            <a:ext cx="3979571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8000" b="1" dirty="0" smtClean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TOP </a:t>
            </a:r>
            <a:r>
              <a:rPr lang="en-US" sz="12000" b="1" dirty="0" smtClean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10</a:t>
            </a:r>
            <a:endParaRPr lang="he-IL" sz="12000" b="1" dirty="0">
              <a:solidFill>
                <a:srgbClr val="00206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7684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מלבן 28"/>
          <p:cNvSpPr/>
          <p:nvPr/>
        </p:nvSpPr>
        <p:spPr>
          <a:xfrm>
            <a:off x="2292853" y="4842933"/>
            <a:ext cx="7715304" cy="17780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just" rtl="0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0" name="משולש שווה שוקיים 29"/>
          <p:cNvSpPr/>
          <p:nvPr/>
        </p:nvSpPr>
        <p:spPr>
          <a:xfrm>
            <a:off x="2167467" y="3344898"/>
            <a:ext cx="8163110" cy="1404166"/>
          </a:xfrm>
          <a:prstGeom prst="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t"/>
          <a:lstStyle/>
          <a:p>
            <a:pPr algn="ctr" rtl="0"/>
            <a:r>
              <a:rPr lang="en-US" sz="1600" b="1" dirty="0" smtClean="0"/>
              <a:t>Leaders , Influencers, with Vast Knowledge </a:t>
            </a:r>
            <a:r>
              <a:rPr lang="en-US" sz="1600" b="1" dirty="0"/>
              <a:t>in Military </a:t>
            </a:r>
            <a:r>
              <a:rPr lang="en-US" sz="1600" b="1" dirty="0" smtClean="0"/>
              <a:t>Leadership </a:t>
            </a:r>
            <a:r>
              <a:rPr lang="en-US" sz="1600" b="1" dirty="0"/>
              <a:t>and National </a:t>
            </a:r>
            <a:r>
              <a:rPr lang="en-US" sz="1600" b="1" dirty="0" smtClean="0"/>
              <a:t>Defense</a:t>
            </a:r>
            <a:endParaRPr lang="en-US" sz="1600" b="1" dirty="0"/>
          </a:p>
          <a:p>
            <a:pPr algn="ctr" rtl="0"/>
            <a:endParaRPr lang="en-US" b="1" dirty="0"/>
          </a:p>
        </p:txBody>
      </p:sp>
      <p:sp>
        <p:nvSpPr>
          <p:cNvPr id="31" name="מלבן 30"/>
          <p:cNvSpPr/>
          <p:nvPr/>
        </p:nvSpPr>
        <p:spPr>
          <a:xfrm>
            <a:off x="2783441" y="4986131"/>
            <a:ext cx="1966597" cy="139773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600" dirty="0">
              <a:solidFill>
                <a:schemeClr val="tx1"/>
              </a:solidFill>
              <a:latin typeface="+mj-lt"/>
              <a:cs typeface="Guttman Hatzvi" panose="02010401010101010101" pitchFamily="2" charset="-79"/>
            </a:endParaRPr>
          </a:p>
        </p:txBody>
      </p:sp>
      <p:sp>
        <p:nvSpPr>
          <p:cNvPr id="32" name="מלבן 31"/>
          <p:cNvSpPr/>
          <p:nvPr/>
        </p:nvSpPr>
        <p:spPr>
          <a:xfrm>
            <a:off x="5383021" y="4998033"/>
            <a:ext cx="1285884" cy="139773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600" dirty="0">
              <a:solidFill>
                <a:schemeClr val="tx1"/>
              </a:solidFill>
              <a:latin typeface="+mj-lt"/>
              <a:cs typeface="Guttman Hatzvi" panose="02010401010101010101" pitchFamily="2" charset="-79"/>
            </a:endParaRPr>
          </a:p>
        </p:txBody>
      </p:sp>
      <p:sp>
        <p:nvSpPr>
          <p:cNvPr id="33" name="מלבן 32"/>
          <p:cNvSpPr/>
          <p:nvPr/>
        </p:nvSpPr>
        <p:spPr>
          <a:xfrm>
            <a:off x="7104361" y="4986131"/>
            <a:ext cx="964461" cy="139773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600" dirty="0">
              <a:solidFill>
                <a:schemeClr val="tx1"/>
              </a:solidFill>
              <a:latin typeface="+mj-lt"/>
              <a:cs typeface="Guttman Hatzvi" panose="02010401010101010101" pitchFamily="2" charset="-79"/>
            </a:endParaRPr>
          </a:p>
        </p:txBody>
      </p:sp>
      <p:sp>
        <p:nvSpPr>
          <p:cNvPr id="34" name="מלבן 33"/>
          <p:cNvSpPr/>
          <p:nvPr/>
        </p:nvSpPr>
        <p:spPr>
          <a:xfrm>
            <a:off x="8461714" y="4986131"/>
            <a:ext cx="939204" cy="139773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600" dirty="0">
              <a:solidFill>
                <a:schemeClr val="tx1"/>
              </a:solidFill>
              <a:latin typeface="+mj-lt"/>
              <a:cs typeface="Guttman Hatzvi" panose="02010401010101010101" pitchFamily="2" charset="-79"/>
            </a:endParaRPr>
          </a:p>
        </p:txBody>
      </p:sp>
      <p:grpSp>
        <p:nvGrpSpPr>
          <p:cNvPr id="35" name="קבוצה 11"/>
          <p:cNvGrpSpPr/>
          <p:nvPr/>
        </p:nvGrpSpPr>
        <p:grpSpPr>
          <a:xfrm>
            <a:off x="1758017" y="5413989"/>
            <a:ext cx="8572560" cy="714380"/>
            <a:chOff x="285720" y="3571876"/>
            <a:chExt cx="8572560" cy="714380"/>
          </a:xfrm>
        </p:grpSpPr>
        <p:sp>
          <p:nvSpPr>
            <p:cNvPr id="36" name="חץ למטה 35"/>
            <p:cNvSpPr/>
            <p:nvPr/>
          </p:nvSpPr>
          <p:spPr>
            <a:xfrm rot="5400000">
              <a:off x="4214810" y="-357214"/>
              <a:ext cx="714380" cy="8572560"/>
            </a:xfrm>
            <a:prstGeom prst="down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1400" b="1" dirty="0">
                <a:solidFill>
                  <a:schemeClr val="tx1"/>
                </a:solidFill>
                <a:latin typeface="+mj-lt"/>
                <a:cs typeface="Guttman Hatzvi" panose="02010401010101010101" pitchFamily="2" charset="-79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45445" y="3671769"/>
              <a:ext cx="8012835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sz="1400" b="1" dirty="0" smtClean="0">
                  <a:latin typeface="+mj-lt"/>
                  <a:cs typeface="Guttman Hatzvi" panose="02010401010101010101" pitchFamily="2" charset="-79"/>
                </a:rPr>
                <a:t>Strategy</a:t>
              </a:r>
              <a:r>
                <a:rPr lang="he-IL" sz="1400" b="1" dirty="0" smtClean="0">
                  <a:latin typeface="+mj-lt"/>
                  <a:cs typeface="Guttman Hatzvi" panose="02010401010101010101" pitchFamily="2" charset="-79"/>
                </a:rPr>
                <a:t> - </a:t>
              </a:r>
              <a:r>
                <a:rPr lang="en-US" sz="1400" dirty="0"/>
                <a:t>The ability to see the </a:t>
              </a:r>
              <a:r>
                <a:rPr lang="en-US" sz="1400" dirty="0" smtClean="0"/>
                <a:t>required </a:t>
              </a:r>
              <a:r>
                <a:rPr lang="en-US" sz="1400" dirty="0"/>
                <a:t>change, and to execute it by knowing the tools and using </a:t>
              </a:r>
              <a:r>
                <a:rPr lang="en-US" sz="1400" dirty="0" smtClean="0"/>
                <a:t>them </a:t>
              </a:r>
              <a:r>
                <a:rPr lang="en-US" sz="1400" dirty="0"/>
                <a:t>accordingly</a:t>
              </a:r>
            </a:p>
          </p:txBody>
        </p:sp>
      </p:grpSp>
      <p:sp>
        <p:nvSpPr>
          <p:cNvPr id="46" name="מלבן 45"/>
          <p:cNvSpPr/>
          <p:nvPr/>
        </p:nvSpPr>
        <p:spPr>
          <a:xfrm>
            <a:off x="8462741" y="5164993"/>
            <a:ext cx="928694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+mj-lt"/>
                <a:cs typeface="Guttman Hatzvi" pitchFamily="2" charset="-79"/>
              </a:rPr>
              <a:t>Society </a:t>
            </a:r>
            <a:endParaRPr lang="he-IL" sz="1600" b="1" dirty="0">
              <a:solidFill>
                <a:schemeClr val="tx1"/>
              </a:solidFill>
              <a:latin typeface="+mj-lt"/>
              <a:cs typeface="Guttman Hatzvi" pitchFamily="2" charset="-79"/>
            </a:endParaRPr>
          </a:p>
        </p:txBody>
      </p:sp>
      <p:sp>
        <p:nvSpPr>
          <p:cNvPr id="47" name="מלבן 46"/>
          <p:cNvSpPr/>
          <p:nvPr/>
        </p:nvSpPr>
        <p:spPr>
          <a:xfrm>
            <a:off x="7109913" y="5140090"/>
            <a:ext cx="928694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+mj-lt"/>
                <a:cs typeface="Guttman Hatzvi" pitchFamily="2" charset="-79"/>
              </a:rPr>
              <a:t>Economy</a:t>
            </a:r>
            <a:endParaRPr lang="he-IL" sz="1600" b="1" dirty="0">
              <a:solidFill>
                <a:schemeClr val="tx1"/>
              </a:solidFill>
              <a:latin typeface="+mj-lt"/>
              <a:cs typeface="Guttman Hatzvi" pitchFamily="2" charset="-79"/>
            </a:endParaRPr>
          </a:p>
        </p:txBody>
      </p:sp>
      <p:sp>
        <p:nvSpPr>
          <p:cNvPr id="48" name="מלבן 47"/>
          <p:cNvSpPr/>
          <p:nvPr/>
        </p:nvSpPr>
        <p:spPr>
          <a:xfrm>
            <a:off x="4566899" y="5211151"/>
            <a:ext cx="1297854" cy="2868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600" b="1" dirty="0">
              <a:solidFill>
                <a:schemeClr val="tx1"/>
              </a:solidFill>
              <a:latin typeface="+mj-lt"/>
              <a:cs typeface="Guttman Hatzvi" pitchFamily="2" charset="-79"/>
            </a:endParaRPr>
          </a:p>
        </p:txBody>
      </p:sp>
      <p:sp>
        <p:nvSpPr>
          <p:cNvPr id="25" name="מלבן 24"/>
          <p:cNvSpPr/>
          <p:nvPr/>
        </p:nvSpPr>
        <p:spPr>
          <a:xfrm>
            <a:off x="5357277" y="5140853"/>
            <a:ext cx="1369862" cy="286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+mj-lt"/>
                <a:cs typeface="Guttman Hatzvi" pitchFamily="2" charset="-79"/>
              </a:rPr>
              <a:t>Statesmanship</a:t>
            </a:r>
            <a:endParaRPr lang="he-IL" sz="1600" b="1" dirty="0">
              <a:solidFill>
                <a:schemeClr val="tx1"/>
              </a:solidFill>
              <a:latin typeface="+mj-lt"/>
              <a:cs typeface="Guttman Hatzvi" pitchFamily="2" charset="-79"/>
            </a:endParaRPr>
          </a:p>
        </p:txBody>
      </p:sp>
      <p:sp>
        <p:nvSpPr>
          <p:cNvPr id="26" name="מלבן 25"/>
          <p:cNvSpPr/>
          <p:nvPr/>
        </p:nvSpPr>
        <p:spPr>
          <a:xfrm>
            <a:off x="3007233" y="5139143"/>
            <a:ext cx="1525466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+mj-lt"/>
                <a:cs typeface="Guttman Hatzvi" pitchFamily="2" charset="-79"/>
              </a:rPr>
              <a:t>National Defense</a:t>
            </a:r>
            <a:endParaRPr lang="he-IL" sz="1600" b="1" dirty="0">
              <a:solidFill>
                <a:schemeClr val="tx1"/>
              </a:solidFill>
              <a:latin typeface="+mj-lt"/>
              <a:cs typeface="Guttman Hatzvi" pitchFamily="2" charset="-79"/>
            </a:endParaRPr>
          </a:p>
        </p:txBody>
      </p:sp>
      <p:pic>
        <p:nvPicPr>
          <p:cNvPr id="38" name="תמונה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84" y="196347"/>
            <a:ext cx="789766" cy="689811"/>
          </a:xfrm>
          <a:prstGeom prst="rect">
            <a:avLst/>
          </a:prstGeom>
        </p:spPr>
      </p:pic>
      <p:pic>
        <p:nvPicPr>
          <p:cNvPr id="40" name="תמונה 3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6827" y="212390"/>
            <a:ext cx="483786" cy="673768"/>
          </a:xfrm>
          <a:prstGeom prst="rect">
            <a:avLst/>
          </a:prstGeom>
        </p:spPr>
      </p:pic>
      <p:sp>
        <p:nvSpPr>
          <p:cNvPr id="4" name="מלבן 3"/>
          <p:cNvSpPr/>
          <p:nvPr/>
        </p:nvSpPr>
        <p:spPr>
          <a:xfrm>
            <a:off x="309569" y="1028978"/>
            <a:ext cx="1168187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200000"/>
              </a:lnSpc>
            </a:pPr>
            <a:r>
              <a:rPr lang="en-US" sz="2600" b="1" dirty="0">
                <a:cs typeface="Guttman Hatzvi" panose="02010401010101010101" pitchFamily="2" charset="-79"/>
              </a:rPr>
              <a:t>8</a:t>
            </a:r>
            <a:r>
              <a:rPr lang="en-US" sz="2600" b="1" dirty="0">
                <a:cs typeface="Guttman Hatzvi" panose="02010401010101010101" pitchFamily="2" charset="-79"/>
              </a:rPr>
              <a:t>.  It </a:t>
            </a:r>
            <a:r>
              <a:rPr lang="en-US" sz="2600" b="1" dirty="0">
                <a:cs typeface="Guttman Hatzvi" panose="02010401010101010101" pitchFamily="2" charset="-79"/>
              </a:rPr>
              <a:t>Should be clarified that there is an uneven distribution between the different components of national defense, </a:t>
            </a:r>
            <a:r>
              <a:rPr lang="en-US" sz="2600" dirty="0">
                <a:cs typeface="Guttman Hatzvi" panose="02010401010101010101" pitchFamily="2" charset="-79"/>
              </a:rPr>
              <a:t>both because of INDC being part of the IDF and because of the dominance of the defense system in the National decision making process.</a:t>
            </a:r>
          </a:p>
        </p:txBody>
      </p:sp>
    </p:spTree>
    <p:extLst>
      <p:ext uri="{BB962C8B-B14F-4D97-AF65-F5344CB8AC3E}">
        <p14:creationId xmlns:p14="http://schemas.microsoft.com/office/powerpoint/2010/main" val="13714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84" y="196347"/>
            <a:ext cx="789766" cy="689811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6827" y="212390"/>
            <a:ext cx="483786" cy="673768"/>
          </a:xfrm>
          <a:prstGeom prst="rect">
            <a:avLst/>
          </a:prstGeom>
        </p:spPr>
      </p:pic>
      <p:sp>
        <p:nvSpPr>
          <p:cNvPr id="7" name="כותרת משנה 2"/>
          <p:cNvSpPr txBox="1">
            <a:spLocks/>
          </p:cNvSpPr>
          <p:nvPr/>
        </p:nvSpPr>
        <p:spPr>
          <a:xfrm>
            <a:off x="130584" y="1784124"/>
            <a:ext cx="12100696" cy="3102702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0">
              <a:lnSpc>
                <a:spcPct val="150000"/>
              </a:lnSpc>
            </a:pPr>
            <a:r>
              <a:rPr lang="en-US" sz="2600" b="1" dirty="0" smtClean="0">
                <a:cs typeface="Guttman Hatzvi" panose="02010401010101010101" pitchFamily="2" charset="-79"/>
              </a:rPr>
              <a:t>9. Cultivating the "team spirit" and professional relations between the participants </a:t>
            </a:r>
            <a:endParaRPr lang="he-IL" sz="2600" b="1" dirty="0" smtClean="0">
              <a:cs typeface="Guttman Hatzvi" panose="02010401010101010101" pitchFamily="2" charset="-79"/>
            </a:endParaRPr>
          </a:p>
          <a:p>
            <a:pPr algn="just" rtl="0">
              <a:lnSpc>
                <a:spcPct val="150000"/>
              </a:lnSpc>
            </a:pPr>
            <a:endParaRPr lang="he-IL" sz="2600" b="1" dirty="0" smtClean="0">
              <a:cs typeface="Guttman Hatzvi" panose="02010401010101010101" pitchFamily="2" charset="-79"/>
            </a:endParaRPr>
          </a:p>
          <a:p>
            <a:pPr algn="just" rtl="0">
              <a:lnSpc>
                <a:spcPct val="150000"/>
              </a:lnSpc>
            </a:pPr>
            <a:r>
              <a:rPr lang="en-US" sz="2600" b="1" dirty="0" smtClean="0">
                <a:cs typeface="Guttman Hatzvi" panose="02010401010101010101" pitchFamily="2" charset="-79"/>
              </a:rPr>
              <a:t>10. The tension between the course schedule and the independent study time - </a:t>
            </a:r>
            <a:r>
              <a:rPr lang="en-US" sz="2600" dirty="0" smtClean="0">
                <a:cs typeface="Guttman Hatzvi" panose="02010401010101010101" pitchFamily="2" charset="-79"/>
              </a:rPr>
              <a:t>shortening the Thursday schedule and exchanging an hour of lecturers for independent study and personal inquires </a:t>
            </a:r>
            <a:endParaRPr lang="en-US" sz="2600" dirty="0">
              <a:cs typeface="Guttman Hatzvi" panose="02010401010101010101" pitchFamily="2" charset="-79"/>
            </a:endParaRPr>
          </a:p>
        </p:txBody>
      </p:sp>
      <p:sp>
        <p:nvSpPr>
          <p:cNvPr id="8" name="כותרת משנה 2"/>
          <p:cNvSpPr txBox="1">
            <a:spLocks/>
          </p:cNvSpPr>
          <p:nvPr/>
        </p:nvSpPr>
        <p:spPr>
          <a:xfrm>
            <a:off x="0" y="345798"/>
            <a:ext cx="12192000" cy="745573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>
              <a:lnSpc>
                <a:spcPct val="150000"/>
              </a:lnSpc>
            </a:pPr>
            <a:r>
              <a:rPr lang="en-US" sz="3600" b="1" dirty="0">
                <a:solidFill>
                  <a:srgbClr val="002060"/>
                </a:solidFill>
                <a:cs typeface="Guttman Hatzvi" panose="02010401010101010101" pitchFamily="2" charset="-79"/>
              </a:rPr>
              <a:t>Main Changes and Insights – INDC 45</a:t>
            </a:r>
            <a:r>
              <a:rPr lang="en-US" sz="3600" b="1" baseline="30000" dirty="0">
                <a:solidFill>
                  <a:srgbClr val="002060"/>
                </a:solidFill>
                <a:cs typeface="Guttman Hatzvi" panose="02010401010101010101" pitchFamily="2" charset="-79"/>
              </a:rPr>
              <a:t>th</a:t>
            </a:r>
            <a:r>
              <a:rPr lang="en-US" sz="3600" b="1" dirty="0">
                <a:solidFill>
                  <a:srgbClr val="002060"/>
                </a:solidFill>
                <a:cs typeface="Guttman Hatzvi" panose="02010401010101010101" pitchFamily="2" charset="-79"/>
              </a:rPr>
              <a:t> Class</a:t>
            </a:r>
            <a:endParaRPr lang="he-IL" sz="3600" b="1" dirty="0">
              <a:solidFill>
                <a:srgbClr val="002060"/>
              </a:solidFill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8983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E1990-86CF-400C-A7C8-FD7F83BBD782}" type="slidenum">
              <a:rPr lang="he-IL" smtClean="0"/>
              <a:pPr/>
              <a:t>12</a:t>
            </a:fld>
            <a:endParaRPr lang="he-IL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658224"/>
              </p:ext>
            </p:extLst>
          </p:nvPr>
        </p:nvGraphicFramePr>
        <p:xfrm>
          <a:off x="1401648" y="1693215"/>
          <a:ext cx="9777522" cy="352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9587"/>
                <a:gridCol w="1629587"/>
                <a:gridCol w="1629587"/>
                <a:gridCol w="1629587"/>
                <a:gridCol w="1629587"/>
                <a:gridCol w="1629587"/>
              </a:tblGrid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dirty="0" smtClean="0">
                          <a:latin typeface="+mj-lt"/>
                          <a:cs typeface="Guttman Hatzvi" panose="02010401010101010101" pitchFamily="2" charset="-79"/>
                        </a:rPr>
                        <a:t>Sunday</a:t>
                      </a:r>
                      <a:endParaRPr lang="he-IL" dirty="0">
                        <a:latin typeface="+mj-lt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Monday</a:t>
                      </a:r>
                      <a:endParaRPr lang="he-IL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dirty="0" smtClean="0">
                          <a:latin typeface="+mj-lt"/>
                          <a:cs typeface="Guttman Hatzvi" panose="02010401010101010101" pitchFamily="2" charset="-79"/>
                        </a:rPr>
                        <a:t>Tuesday</a:t>
                      </a:r>
                      <a:endParaRPr lang="he-IL" dirty="0">
                        <a:latin typeface="+mj-lt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dirty="0" smtClean="0">
                          <a:latin typeface="+mj-lt"/>
                          <a:cs typeface="Guttman Hatzvi" panose="02010401010101010101" pitchFamily="2" charset="-79"/>
                        </a:rPr>
                        <a:t>Wednesday</a:t>
                      </a:r>
                      <a:endParaRPr lang="he-IL" dirty="0">
                        <a:latin typeface="+mj-lt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50000"/>
                        </a:lnSpc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Guttman Hatzvi" panose="02010401010101010101" pitchFamily="2" charset="-79"/>
                        </a:rPr>
                        <a:t>Thursday</a:t>
                      </a:r>
                      <a:endParaRPr lang="he-IL" sz="18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50000"/>
                        </a:lnSpc>
                      </a:pPr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uttman Hatzvi" panose="02010401010101010101" pitchFamily="2" charset="-79"/>
                        </a:rPr>
                        <a:t>08:30-10:00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50000"/>
                        </a:lnSpc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uttman Hatzvi" panose="02010401010101010101" pitchFamily="2" charset="-79"/>
                        </a:rPr>
                        <a:t>Independent Learning Day 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Guttman Hatzvi" panose="02010401010101010101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uttman Hatzvi" panose="02010401010101010101" pitchFamily="2" charset="-79"/>
                        </a:rPr>
                        <a:t>Lesson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uttman Hatzvi" panose="02010401010101010101" pitchFamily="2" charset="-79"/>
                        </a:rPr>
                        <a:t> 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uttman Hatzvi" panose="02010401010101010101" pitchFamily="2" charset="-79"/>
                        </a:rPr>
                        <a:t>1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8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uttman Hatzvi" panose="02010401010101010101" pitchFamily="2" charset="-79"/>
                        </a:rPr>
                        <a:t>Lesson</a:t>
                      </a:r>
                      <a:r>
                        <a:rPr lang="en-US" sz="1800" b="1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uttman Hatzvi" panose="02010401010101010101" pitchFamily="2" charset="-79"/>
                        </a:rPr>
                        <a:t> 1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8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uttman Hatzvi" panose="02010401010101010101" pitchFamily="2" charset="-79"/>
                        </a:rPr>
                        <a:t>Lesson</a:t>
                      </a:r>
                      <a:r>
                        <a:rPr lang="en-US" sz="1800" b="1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uttman Hatzvi" panose="02010401010101010101" pitchFamily="2" charset="-79"/>
                        </a:rPr>
                        <a:t> 1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uttman Hatzvi" panose="02010401010101010101" pitchFamily="2" charset="-79"/>
                        </a:rPr>
                        <a:t>Lesson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uttman Hatzvi" panose="02010401010101010101" pitchFamily="2" charset="-79"/>
                        </a:rPr>
                        <a:t> 1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50000"/>
                        </a:lnSpc>
                      </a:pPr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uttman Hatzvi" panose="02010401010101010101" pitchFamily="2" charset="-79"/>
                        </a:rPr>
                        <a:t>10:30-12:00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uttman Hatzvi" panose="02010401010101010101" pitchFamily="2" charset="-79"/>
                        </a:rPr>
                        <a:t>Lesson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uttman Hatzvi" panose="02010401010101010101" pitchFamily="2" charset="-79"/>
                        </a:rPr>
                        <a:t> 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uttman Hatzvi" panose="02010401010101010101" pitchFamily="2" charset="-79"/>
                        </a:rPr>
                        <a:t>2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8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uttman Hatzvi" panose="02010401010101010101" pitchFamily="2" charset="-79"/>
                        </a:rPr>
                        <a:t>Lesson</a:t>
                      </a:r>
                      <a:r>
                        <a:rPr lang="en-US" sz="1800" b="1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uttman Hatzvi" panose="02010401010101010101" pitchFamily="2" charset="-79"/>
                        </a:rPr>
                        <a:t> 2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8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uttman Hatzvi" panose="02010401010101010101" pitchFamily="2" charset="-79"/>
                        </a:rPr>
                        <a:t>Lesson</a:t>
                      </a:r>
                      <a:r>
                        <a:rPr lang="en-US" sz="1800" b="1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uttman Hatzvi" panose="02010401010101010101" pitchFamily="2" charset="-79"/>
                        </a:rPr>
                        <a:t> 2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uttman Hatzvi" panose="02010401010101010101" pitchFamily="2" charset="-79"/>
                        </a:rPr>
                        <a:t>Lesson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uttman Hatzvi" panose="02010401010101010101" pitchFamily="2" charset="-79"/>
                        </a:rPr>
                        <a:t> 2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50000"/>
                        </a:lnSpc>
                      </a:pPr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uttman Hatzvi" panose="02010401010101010101" pitchFamily="2" charset="-79"/>
                        </a:rPr>
                        <a:t>12:00-13:00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+mj-lt"/>
                          <a:cs typeface="Guttman Hatzvi" panose="02010401010101010101" pitchFamily="2" charset="-79"/>
                        </a:rPr>
                        <a:t>Lunch</a:t>
                      </a:r>
                      <a:endParaRPr lang="he-IL" dirty="0" smtClean="0">
                        <a:latin typeface="+mj-lt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50000"/>
                        </a:lnSpc>
                      </a:pPr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uttman Hatzvi" panose="02010401010101010101" pitchFamily="2" charset="-79"/>
                        </a:rPr>
                        <a:t>13:00-14:30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uttman Hatzvi" panose="02010401010101010101" pitchFamily="2" charset="-79"/>
                        </a:rPr>
                        <a:t>Lesson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uttman Hatzvi" panose="02010401010101010101" pitchFamily="2" charset="-79"/>
                        </a:rPr>
                        <a:t>3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8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uttman Hatzvi" panose="02010401010101010101" pitchFamily="2" charset="-79"/>
                        </a:rPr>
                        <a:t>Lesson 3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8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uttman Hatzvi" panose="02010401010101010101" pitchFamily="2" charset="-79"/>
                        </a:rPr>
                        <a:t>Lesson 3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uttman Hatzvi" panose="02010401010101010101" pitchFamily="2" charset="-79"/>
                        </a:rPr>
                        <a:t>Lesson 3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50000"/>
                        </a:lnSpc>
                      </a:pPr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uttman Hatzvi" panose="02010401010101010101" pitchFamily="2" charset="-79"/>
                        </a:rPr>
                        <a:t>14:45-16:15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uttman Hatzvi" panose="02010401010101010101" pitchFamily="2" charset="-79"/>
                        </a:rPr>
                        <a:t>Lesson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uttman Hatzvi" panose="02010401010101010101" pitchFamily="2" charset="-79"/>
                        </a:rPr>
                        <a:t> 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uttman Hatzvi" panose="02010401010101010101" pitchFamily="2" charset="-79"/>
                        </a:rPr>
                        <a:t>4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uttman Hatzvi" panose="02010401010101010101" pitchFamily="2" charset="-79"/>
                        </a:rPr>
                        <a:t>Lesson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uttman Hatzvi" panose="02010401010101010101" pitchFamily="2" charset="-79"/>
                        </a:rPr>
                        <a:t> 4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50000"/>
                        </a:lnSpc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uttman Hatzvi" panose="02010401010101010101" pitchFamily="2" charset="-79"/>
                        </a:rPr>
                        <a:t>University day 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pic>
        <p:nvPicPr>
          <p:cNvPr id="10" name="תמונה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84" y="196347"/>
            <a:ext cx="789766" cy="689811"/>
          </a:xfrm>
          <a:prstGeom prst="rect">
            <a:avLst/>
          </a:prstGeom>
        </p:spPr>
      </p:pic>
      <p:pic>
        <p:nvPicPr>
          <p:cNvPr id="11" name="תמונה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6827" y="212390"/>
            <a:ext cx="483786" cy="673768"/>
          </a:xfrm>
          <a:prstGeom prst="rect">
            <a:avLst/>
          </a:prstGeom>
        </p:spPr>
      </p:pic>
      <p:sp>
        <p:nvSpPr>
          <p:cNvPr id="8" name="כותרת משנה 2"/>
          <p:cNvSpPr txBox="1">
            <a:spLocks/>
          </p:cNvSpPr>
          <p:nvPr/>
        </p:nvSpPr>
        <p:spPr>
          <a:xfrm>
            <a:off x="0" y="345798"/>
            <a:ext cx="12192000" cy="745573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>
              <a:lnSpc>
                <a:spcPct val="150000"/>
              </a:lnSpc>
            </a:pPr>
            <a:r>
              <a:rPr lang="en-US" sz="3600" b="1" dirty="0" smtClean="0">
                <a:solidFill>
                  <a:srgbClr val="002060"/>
                </a:solidFill>
                <a:cs typeface="Guttman Hatzvi" panose="02010401010101010101" pitchFamily="2" charset="-79"/>
              </a:rPr>
              <a:t>Tentative INDC Class Schedule</a:t>
            </a:r>
            <a:endParaRPr lang="he-IL" sz="3600" b="1" dirty="0">
              <a:solidFill>
                <a:srgbClr val="002060"/>
              </a:solidFill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5089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סגרת משופעת 1"/>
          <p:cNvSpPr/>
          <p:nvPr/>
        </p:nvSpPr>
        <p:spPr>
          <a:xfrm>
            <a:off x="6160168" y="1329237"/>
            <a:ext cx="1948748" cy="2629539"/>
          </a:xfrm>
          <a:prstGeom prst="bevel">
            <a:avLst>
              <a:gd name="adj" fmla="val 5752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en-US" sz="2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Guttman Hatzvi" panose="02010401010101010101" pitchFamily="2" charset="-79"/>
              </a:rPr>
              <a:t>Learning Material</a:t>
            </a:r>
            <a:endParaRPr lang="he-IL" sz="28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Guttman Hatzvi" panose="02010401010101010101" pitchFamily="2" charset="-79"/>
            </a:endParaRPr>
          </a:p>
        </p:txBody>
      </p:sp>
      <p:sp>
        <p:nvSpPr>
          <p:cNvPr id="15" name="מסגרת משופעת 14"/>
          <p:cNvSpPr/>
          <p:nvPr/>
        </p:nvSpPr>
        <p:spPr>
          <a:xfrm>
            <a:off x="4146885" y="1324675"/>
            <a:ext cx="1925051" cy="2638662"/>
          </a:xfrm>
          <a:prstGeom prst="bevel">
            <a:avLst>
              <a:gd name="adj" fmla="val 5752"/>
            </a:avLst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en-US" sz="2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Guttman Hatzvi" panose="02010401010101010101" pitchFamily="2" charset="-79"/>
              </a:rPr>
              <a:t>Instructor</a:t>
            </a:r>
            <a:endParaRPr lang="he-IL" sz="28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Guttman Hatzvi" panose="02010401010101010101" pitchFamily="2" charset="-79"/>
            </a:endParaRPr>
          </a:p>
        </p:txBody>
      </p:sp>
      <p:sp>
        <p:nvSpPr>
          <p:cNvPr id="25" name="מסגרת משופעת 24"/>
          <p:cNvSpPr/>
          <p:nvPr/>
        </p:nvSpPr>
        <p:spPr>
          <a:xfrm>
            <a:off x="6160168" y="4038328"/>
            <a:ext cx="1948748" cy="2634101"/>
          </a:xfrm>
          <a:prstGeom prst="bevel">
            <a:avLst>
              <a:gd name="adj" fmla="val 45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en-US" sz="2400" b="1" dirty="0" smtClean="0">
                <a:solidFill>
                  <a:prstClr val="white"/>
                </a:solidFill>
                <a:cs typeface="Guttman Hatzvi" panose="02010401010101010101" pitchFamily="2" charset="-79"/>
              </a:rPr>
              <a:t>Participant</a:t>
            </a:r>
            <a:endParaRPr lang="he-IL" sz="2400" b="1" dirty="0">
              <a:solidFill>
                <a:prstClr val="white"/>
              </a:solidFill>
              <a:cs typeface="Guttman Hatzvi" panose="02010401010101010101" pitchFamily="2" charset="-79"/>
            </a:endParaRPr>
          </a:p>
        </p:txBody>
      </p:sp>
      <p:sp>
        <p:nvSpPr>
          <p:cNvPr id="26" name="חץ שמאלה 25"/>
          <p:cNvSpPr/>
          <p:nvPr/>
        </p:nvSpPr>
        <p:spPr>
          <a:xfrm>
            <a:off x="8290103" y="1324674"/>
            <a:ext cx="3725434" cy="608887"/>
          </a:xfrm>
          <a:prstGeom prst="leftArrow">
            <a:avLst>
              <a:gd name="adj1" fmla="val 50000"/>
              <a:gd name="adj2" fmla="val 39418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en-US" sz="1600" b="1" dirty="0" smtClean="0">
                <a:solidFill>
                  <a:prstClr val="black"/>
                </a:solidFill>
                <a:cs typeface="Guttman Hatzvi" panose="02010401010101010101" pitchFamily="2" charset="-79"/>
              </a:rPr>
              <a:t>High Accessibility</a:t>
            </a:r>
            <a:endParaRPr lang="he-IL" sz="1600" b="1" dirty="0">
              <a:solidFill>
                <a:prstClr val="black"/>
              </a:solidFill>
              <a:cs typeface="Guttman Hatzvi" panose="02010401010101010101" pitchFamily="2" charset="-79"/>
            </a:endParaRPr>
          </a:p>
        </p:txBody>
      </p:sp>
      <p:sp>
        <p:nvSpPr>
          <p:cNvPr id="27" name="חץ שמאלה 26"/>
          <p:cNvSpPr/>
          <p:nvPr/>
        </p:nvSpPr>
        <p:spPr>
          <a:xfrm flipH="1">
            <a:off x="112292" y="1347147"/>
            <a:ext cx="3943997" cy="586414"/>
          </a:xfrm>
          <a:prstGeom prst="leftArrow">
            <a:avLst>
              <a:gd name="adj1" fmla="val 50000"/>
              <a:gd name="adj2" fmla="val 43810"/>
            </a:avLst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en-US" sz="1400" b="1" dirty="0" smtClean="0">
                <a:solidFill>
                  <a:prstClr val="black"/>
                </a:solidFill>
                <a:cs typeface="Guttman Hatzvi" panose="02010401010101010101" pitchFamily="2" charset="-79"/>
              </a:rPr>
              <a:t>Teaching How to Think and Not What to Think</a:t>
            </a:r>
            <a:endParaRPr lang="he-IL" sz="1400" b="1" dirty="0">
              <a:solidFill>
                <a:prstClr val="black"/>
              </a:solidFill>
              <a:cs typeface="Guttman Hatzvi" panose="02010401010101010101" pitchFamily="2" charset="-79"/>
            </a:endParaRPr>
          </a:p>
        </p:txBody>
      </p:sp>
      <p:sp>
        <p:nvSpPr>
          <p:cNvPr id="28" name="חץ שמאלה 27"/>
          <p:cNvSpPr/>
          <p:nvPr/>
        </p:nvSpPr>
        <p:spPr>
          <a:xfrm flipH="1">
            <a:off x="113905" y="2471328"/>
            <a:ext cx="3942385" cy="457100"/>
          </a:xfrm>
          <a:prstGeom prst="leftArrow">
            <a:avLst>
              <a:gd name="adj1" fmla="val 50000"/>
              <a:gd name="adj2" fmla="val 56681"/>
            </a:avLst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en-US" sz="1600" b="1" dirty="0" smtClean="0">
                <a:solidFill>
                  <a:prstClr val="black"/>
                </a:solidFill>
                <a:cs typeface="Guttman Hatzvi" panose="02010401010101010101" pitchFamily="2" charset="-79"/>
              </a:rPr>
              <a:t>Executive Oriented learning</a:t>
            </a:r>
            <a:endParaRPr lang="he-IL" sz="1600" b="1" dirty="0">
              <a:solidFill>
                <a:prstClr val="black"/>
              </a:solidFill>
              <a:cs typeface="Guttman Hatzvi" panose="02010401010101010101" pitchFamily="2" charset="-79"/>
            </a:endParaRPr>
          </a:p>
        </p:txBody>
      </p:sp>
      <p:sp>
        <p:nvSpPr>
          <p:cNvPr id="29" name="חץ שמאלה 28"/>
          <p:cNvSpPr/>
          <p:nvPr/>
        </p:nvSpPr>
        <p:spPr>
          <a:xfrm flipH="1">
            <a:off x="100774" y="4378808"/>
            <a:ext cx="3930867" cy="630334"/>
          </a:xfrm>
          <a:prstGeom prst="leftArrow">
            <a:avLst>
              <a:gd name="adj1" fmla="val 50000"/>
              <a:gd name="adj2" fmla="val 39418"/>
            </a:avLst>
          </a:prstGeom>
          <a:solidFill>
            <a:srgbClr val="A50021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en-US" sz="1600" b="1" dirty="0" smtClean="0">
                <a:solidFill>
                  <a:prstClr val="black"/>
                </a:solidFill>
                <a:cs typeface="Guttman Hatzvi" panose="02010401010101010101" pitchFamily="2" charset="-79"/>
              </a:rPr>
              <a:t>Military Base</a:t>
            </a:r>
            <a:endParaRPr lang="he-IL" sz="1600" b="1" dirty="0">
              <a:solidFill>
                <a:prstClr val="black"/>
              </a:solidFill>
              <a:cs typeface="Guttman Hatzvi" panose="02010401010101010101" pitchFamily="2" charset="-79"/>
            </a:endParaRPr>
          </a:p>
        </p:txBody>
      </p:sp>
      <p:sp>
        <p:nvSpPr>
          <p:cNvPr id="30" name="חץ שמאלה 29"/>
          <p:cNvSpPr/>
          <p:nvPr/>
        </p:nvSpPr>
        <p:spPr>
          <a:xfrm flipH="1">
            <a:off x="100774" y="5101546"/>
            <a:ext cx="3930867" cy="630334"/>
          </a:xfrm>
          <a:prstGeom prst="leftArrow">
            <a:avLst>
              <a:gd name="adj1" fmla="val 50000"/>
              <a:gd name="adj2" fmla="val 39418"/>
            </a:avLst>
          </a:prstGeom>
          <a:solidFill>
            <a:srgbClr val="A50021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en-US" sz="1600" b="1" dirty="0" smtClean="0">
                <a:solidFill>
                  <a:prstClr val="black"/>
                </a:solidFill>
                <a:cs typeface="Guttman Hatzvi" panose="02010401010101010101" pitchFamily="2" charset="-79"/>
              </a:rPr>
              <a:t>Academia</a:t>
            </a:r>
            <a:endParaRPr lang="he-IL" sz="1600" b="1" dirty="0">
              <a:solidFill>
                <a:prstClr val="black"/>
              </a:solidFill>
              <a:cs typeface="Guttman Hatzvi" panose="02010401010101010101" pitchFamily="2" charset="-79"/>
            </a:endParaRPr>
          </a:p>
        </p:txBody>
      </p:sp>
      <p:sp>
        <p:nvSpPr>
          <p:cNvPr id="31" name="חץ שמאלה 30"/>
          <p:cNvSpPr/>
          <p:nvPr/>
        </p:nvSpPr>
        <p:spPr>
          <a:xfrm>
            <a:off x="8290103" y="4038328"/>
            <a:ext cx="3725434" cy="569686"/>
          </a:xfrm>
          <a:prstGeom prst="leftArrow">
            <a:avLst>
              <a:gd name="adj1" fmla="val 50000"/>
              <a:gd name="adj2" fmla="val 39418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en-US" sz="1600" b="1" dirty="0" smtClean="0">
                <a:solidFill>
                  <a:prstClr val="black"/>
                </a:solidFill>
                <a:cs typeface="Guttman Hatzvi" panose="02010401010101010101" pitchFamily="2" charset="-79"/>
              </a:rPr>
              <a:t>Heterogeneity</a:t>
            </a:r>
            <a:endParaRPr lang="he-IL" sz="1600" b="1" dirty="0">
              <a:solidFill>
                <a:prstClr val="black"/>
              </a:solidFill>
              <a:cs typeface="Guttman Hatzvi" panose="02010401010101010101" pitchFamily="2" charset="-79"/>
            </a:endParaRPr>
          </a:p>
        </p:txBody>
      </p:sp>
      <p:sp>
        <p:nvSpPr>
          <p:cNvPr id="37" name="כותרת משנה 2"/>
          <p:cNvSpPr txBox="1">
            <a:spLocks/>
          </p:cNvSpPr>
          <p:nvPr/>
        </p:nvSpPr>
        <p:spPr>
          <a:xfrm>
            <a:off x="0" y="345798"/>
            <a:ext cx="12192000" cy="745573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>
              <a:lnSpc>
                <a:spcPct val="150000"/>
              </a:lnSpc>
            </a:pPr>
            <a:r>
              <a:rPr lang="en-US" sz="3600" b="1" dirty="0" smtClean="0">
                <a:solidFill>
                  <a:srgbClr val="002060"/>
                </a:solidFill>
                <a:cs typeface="Guttman Hatzvi" panose="02010401010101010101" pitchFamily="2" charset="-79"/>
              </a:rPr>
              <a:t>T</a:t>
            </a:r>
            <a:r>
              <a:rPr lang="en-US" sz="3600" b="1" dirty="0" smtClean="0">
                <a:solidFill>
                  <a:srgbClr val="002060"/>
                </a:solidFill>
                <a:cs typeface="Guttman Hatzvi" panose="02010401010101010101" pitchFamily="2" charset="-79"/>
              </a:rPr>
              <a:t>odays Learning Challenges</a:t>
            </a:r>
            <a:endParaRPr lang="he-IL" sz="3600" b="1" dirty="0" smtClean="0">
              <a:solidFill>
                <a:srgbClr val="002060"/>
              </a:solidFill>
              <a:cs typeface="Guttman Hatzvi" panose="02010401010101010101" pitchFamily="2" charset="-79"/>
            </a:endParaRPr>
          </a:p>
        </p:txBody>
      </p:sp>
      <p:sp>
        <p:nvSpPr>
          <p:cNvPr id="16" name="מסגרת משופעת 15"/>
          <p:cNvSpPr/>
          <p:nvPr/>
        </p:nvSpPr>
        <p:spPr>
          <a:xfrm>
            <a:off x="4146885" y="4031941"/>
            <a:ext cx="1909558" cy="2634101"/>
          </a:xfrm>
          <a:prstGeom prst="bevel">
            <a:avLst>
              <a:gd name="adj" fmla="val 5752"/>
            </a:avLst>
          </a:prstGeom>
          <a:solidFill>
            <a:srgbClr val="A50021"/>
          </a:solidFill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en-US" sz="2000" b="1" dirty="0" smtClean="0">
                <a:solidFill>
                  <a:prstClr val="white"/>
                </a:solidFill>
                <a:cs typeface="Guttman Hatzvi" panose="02010401010101010101" pitchFamily="2" charset="-79"/>
              </a:rPr>
              <a:t>Learning Environment</a:t>
            </a:r>
            <a:endParaRPr lang="he-IL" sz="2000" b="1" dirty="0">
              <a:solidFill>
                <a:prstClr val="white"/>
              </a:solidFill>
              <a:cs typeface="Guttman Hatzvi" panose="02010401010101010101" pitchFamily="2" charset="-79"/>
            </a:endParaRPr>
          </a:p>
        </p:txBody>
      </p:sp>
      <p:sp>
        <p:nvSpPr>
          <p:cNvPr id="9" name="חץ שמאלה 8"/>
          <p:cNvSpPr/>
          <p:nvPr/>
        </p:nvSpPr>
        <p:spPr>
          <a:xfrm>
            <a:off x="8290103" y="1786903"/>
            <a:ext cx="3725434" cy="617354"/>
          </a:xfrm>
          <a:prstGeom prst="leftArrow">
            <a:avLst>
              <a:gd name="adj1" fmla="val 50000"/>
              <a:gd name="adj2" fmla="val 39418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en-US" sz="1600" b="1" dirty="0" smtClean="0">
                <a:solidFill>
                  <a:prstClr val="black"/>
                </a:solidFill>
                <a:cs typeface="Guttman Hatzvi" panose="02010401010101010101" pitchFamily="2" charset="-79"/>
              </a:rPr>
              <a:t>High Rate of Renewal </a:t>
            </a:r>
            <a:endParaRPr lang="he-IL" sz="1600" b="1" dirty="0">
              <a:solidFill>
                <a:prstClr val="black"/>
              </a:solidFill>
              <a:cs typeface="Guttman Hatzvi" panose="02010401010101010101" pitchFamily="2" charset="-79"/>
            </a:endParaRPr>
          </a:p>
        </p:txBody>
      </p:sp>
      <p:sp>
        <p:nvSpPr>
          <p:cNvPr id="17" name="חץ שמאלה 16"/>
          <p:cNvSpPr/>
          <p:nvPr/>
        </p:nvSpPr>
        <p:spPr>
          <a:xfrm>
            <a:off x="8290103" y="4620891"/>
            <a:ext cx="3725434" cy="943721"/>
          </a:xfrm>
          <a:prstGeom prst="leftArrow">
            <a:avLst>
              <a:gd name="adj1" fmla="val 50000"/>
              <a:gd name="adj2" fmla="val 23511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en-US" sz="1400" b="1" dirty="0" smtClean="0">
                <a:solidFill>
                  <a:prstClr val="black"/>
                </a:solidFill>
                <a:cs typeface="Guttman Hatzvi" panose="02010401010101010101" pitchFamily="2" charset="-79"/>
              </a:rPr>
              <a:t>Life Experience Alongside the Feeling That You Could Learn Without Coming to Class</a:t>
            </a:r>
            <a:endParaRPr lang="he-IL" sz="1400" b="1" dirty="0">
              <a:solidFill>
                <a:prstClr val="black"/>
              </a:solidFill>
              <a:cs typeface="Guttman Hatzvi" panose="02010401010101010101" pitchFamily="2" charset="-79"/>
            </a:endParaRPr>
          </a:p>
        </p:txBody>
      </p:sp>
      <p:sp>
        <p:nvSpPr>
          <p:cNvPr id="18" name="חץ שמאלה 17"/>
          <p:cNvSpPr/>
          <p:nvPr/>
        </p:nvSpPr>
        <p:spPr>
          <a:xfrm>
            <a:off x="8212641" y="5824285"/>
            <a:ext cx="3789248" cy="932092"/>
          </a:xfrm>
          <a:prstGeom prst="leftArrow">
            <a:avLst>
              <a:gd name="adj1" fmla="val 50000"/>
              <a:gd name="adj2" fmla="val 39111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BYOD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Bring your own device</a:t>
            </a:r>
            <a:endParaRPr lang="he-IL" sz="1600" b="1" dirty="0">
              <a:solidFill>
                <a:schemeClr val="tx1"/>
              </a:solidFill>
            </a:endParaRPr>
          </a:p>
        </p:txBody>
      </p:sp>
      <p:sp>
        <p:nvSpPr>
          <p:cNvPr id="32" name="חץ שמאלה 31"/>
          <p:cNvSpPr/>
          <p:nvPr/>
        </p:nvSpPr>
        <p:spPr>
          <a:xfrm>
            <a:off x="8290103" y="2245063"/>
            <a:ext cx="3725434" cy="960757"/>
          </a:xfrm>
          <a:prstGeom prst="leftArrow">
            <a:avLst>
              <a:gd name="adj1" fmla="val 50000"/>
              <a:gd name="adj2" fmla="val 26605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en-US" sz="1600" b="1" dirty="0" smtClean="0">
                <a:solidFill>
                  <a:prstClr val="black"/>
                </a:solidFill>
                <a:cs typeface="Guttman Hatzvi" panose="02010401010101010101" pitchFamily="2" charset="-79"/>
              </a:rPr>
              <a:t>H</a:t>
            </a:r>
            <a:r>
              <a:rPr lang="en-US" sz="1600" b="1" dirty="0" smtClean="0">
                <a:solidFill>
                  <a:prstClr val="black"/>
                </a:solidFill>
                <a:cs typeface="Guttman Hatzvi" panose="02010401010101010101" pitchFamily="2" charset="-79"/>
              </a:rPr>
              <a:t>ow to Incorporate New Technology for Old Pedagogy</a:t>
            </a:r>
            <a:endParaRPr lang="he-IL" sz="1600" b="1" dirty="0">
              <a:solidFill>
                <a:prstClr val="black"/>
              </a:solidFill>
              <a:cs typeface="Guttman Hatzvi" panose="02010401010101010101" pitchFamily="2" charset="-79"/>
            </a:endParaRPr>
          </a:p>
        </p:txBody>
      </p:sp>
      <p:sp>
        <p:nvSpPr>
          <p:cNvPr id="34" name="חץ שמאלה 33"/>
          <p:cNvSpPr/>
          <p:nvPr/>
        </p:nvSpPr>
        <p:spPr>
          <a:xfrm flipH="1">
            <a:off x="100772" y="2980817"/>
            <a:ext cx="3942385" cy="477010"/>
          </a:xfrm>
          <a:prstGeom prst="leftArrow">
            <a:avLst>
              <a:gd name="adj1" fmla="val 50000"/>
              <a:gd name="adj2" fmla="val 50218"/>
            </a:avLst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en-US" sz="1100" b="1" dirty="0" smtClean="0">
                <a:solidFill>
                  <a:prstClr val="black"/>
                </a:solidFill>
                <a:cs typeface="Guttman Hatzvi" panose="02010401010101010101" pitchFamily="2" charset="-79"/>
              </a:rPr>
              <a:t>Going From an Instructor to a Participant to a Learning Guide</a:t>
            </a:r>
            <a:endParaRPr lang="he-IL" sz="1100" b="1" dirty="0">
              <a:solidFill>
                <a:prstClr val="black"/>
              </a:solidFill>
              <a:cs typeface="Guttman Hatzvi" panose="02010401010101010101" pitchFamily="2" charset="-79"/>
            </a:endParaRPr>
          </a:p>
        </p:txBody>
      </p:sp>
      <p:sp>
        <p:nvSpPr>
          <p:cNvPr id="36" name="חץ שמאלה 35"/>
          <p:cNvSpPr/>
          <p:nvPr/>
        </p:nvSpPr>
        <p:spPr>
          <a:xfrm flipH="1">
            <a:off x="100772" y="3510216"/>
            <a:ext cx="3942385" cy="519295"/>
          </a:xfrm>
          <a:prstGeom prst="leftArrow">
            <a:avLst>
              <a:gd name="adj1" fmla="val 50000"/>
              <a:gd name="adj2" fmla="val 46858"/>
            </a:avLst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en-US" sz="1600" b="1" dirty="0" smtClean="0">
                <a:solidFill>
                  <a:prstClr val="black"/>
                </a:solidFill>
                <a:cs typeface="Guttman Hatzvi" panose="02010401010101010101" pitchFamily="2" charset="-79"/>
              </a:rPr>
              <a:t>Analog Lecturer in the Digital Age</a:t>
            </a:r>
            <a:endParaRPr lang="he-IL" sz="1600" b="1" dirty="0">
              <a:solidFill>
                <a:prstClr val="black"/>
              </a:solidFill>
              <a:cs typeface="Guttman Hatzvi" panose="02010401010101010101" pitchFamily="2" charset="-79"/>
            </a:endParaRPr>
          </a:p>
        </p:txBody>
      </p:sp>
      <p:pic>
        <p:nvPicPr>
          <p:cNvPr id="38" name="תמונה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84" y="196347"/>
            <a:ext cx="789766" cy="689811"/>
          </a:xfrm>
          <a:prstGeom prst="rect">
            <a:avLst/>
          </a:prstGeom>
        </p:spPr>
      </p:pic>
      <p:pic>
        <p:nvPicPr>
          <p:cNvPr id="39" name="תמונה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6827" y="212390"/>
            <a:ext cx="483786" cy="673768"/>
          </a:xfrm>
          <a:prstGeom prst="rect">
            <a:avLst/>
          </a:prstGeom>
        </p:spPr>
      </p:pic>
      <p:sp>
        <p:nvSpPr>
          <p:cNvPr id="40" name="חץ שמאלה 39"/>
          <p:cNvSpPr/>
          <p:nvPr/>
        </p:nvSpPr>
        <p:spPr>
          <a:xfrm flipH="1">
            <a:off x="100773" y="5824284"/>
            <a:ext cx="3930867" cy="630334"/>
          </a:xfrm>
          <a:prstGeom prst="leftArrow">
            <a:avLst>
              <a:gd name="adj1" fmla="val 50000"/>
              <a:gd name="adj2" fmla="val 39418"/>
            </a:avLst>
          </a:prstGeom>
          <a:solidFill>
            <a:srgbClr val="A50021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en-US" sz="1600" b="1" dirty="0" smtClean="0">
                <a:solidFill>
                  <a:prstClr val="black"/>
                </a:solidFill>
                <a:cs typeface="Guttman Hatzvi" panose="02010401010101010101" pitchFamily="2" charset="-79"/>
              </a:rPr>
              <a:t>L</a:t>
            </a:r>
            <a:r>
              <a:rPr lang="en-US" sz="1600" b="1" dirty="0" smtClean="0">
                <a:solidFill>
                  <a:prstClr val="black"/>
                </a:solidFill>
                <a:cs typeface="Guttman Hatzvi" panose="02010401010101010101" pitchFamily="2" charset="-79"/>
              </a:rPr>
              <a:t>earning Environments and accessibility</a:t>
            </a:r>
            <a:endParaRPr lang="he-IL" sz="1600" b="1" dirty="0">
              <a:solidFill>
                <a:prstClr val="black"/>
              </a:solidFill>
              <a:cs typeface="Guttman Hatzvi" panose="02010401010101010101" pitchFamily="2" charset="-79"/>
            </a:endParaRPr>
          </a:p>
        </p:txBody>
      </p:sp>
      <p:sp>
        <p:nvSpPr>
          <p:cNvPr id="41" name="חץ שמאלה 40"/>
          <p:cNvSpPr/>
          <p:nvPr/>
        </p:nvSpPr>
        <p:spPr>
          <a:xfrm>
            <a:off x="8292187" y="5519980"/>
            <a:ext cx="3725434" cy="457487"/>
          </a:xfrm>
          <a:prstGeom prst="leftArrow">
            <a:avLst>
              <a:gd name="adj1" fmla="val 50000"/>
              <a:gd name="adj2" fmla="val 40749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en-US" sz="1400" b="1" dirty="0" smtClean="0">
                <a:solidFill>
                  <a:prstClr val="black"/>
                </a:solidFill>
                <a:cs typeface="Guttman Hatzvi" panose="02010401010101010101" pitchFamily="2" charset="-79"/>
              </a:rPr>
              <a:t>Decreasing Amount of Active Participation </a:t>
            </a:r>
            <a:endParaRPr lang="he-IL" sz="1400" b="1" dirty="0">
              <a:solidFill>
                <a:prstClr val="black"/>
              </a:solidFill>
              <a:cs typeface="Guttman Hatzvi" panose="02010401010101010101" pitchFamily="2" charset="-79"/>
            </a:endParaRPr>
          </a:p>
        </p:txBody>
      </p:sp>
      <p:sp>
        <p:nvSpPr>
          <p:cNvPr id="23" name="חץ שמאלה 22"/>
          <p:cNvSpPr/>
          <p:nvPr/>
        </p:nvSpPr>
        <p:spPr>
          <a:xfrm flipH="1">
            <a:off x="112293" y="1965929"/>
            <a:ext cx="3942385" cy="457100"/>
          </a:xfrm>
          <a:prstGeom prst="leftArrow">
            <a:avLst>
              <a:gd name="adj1" fmla="val 50000"/>
              <a:gd name="adj2" fmla="val 56681"/>
            </a:avLst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en-US" sz="1600" b="1" dirty="0" smtClean="0">
                <a:solidFill>
                  <a:prstClr val="black"/>
                </a:solidFill>
                <a:cs typeface="Guttman Hatzvi" panose="02010401010101010101" pitchFamily="2" charset="-79"/>
              </a:rPr>
              <a:t>Active Participant – Hard Work</a:t>
            </a:r>
            <a:endParaRPr lang="he-IL" sz="1600" b="1" dirty="0">
              <a:solidFill>
                <a:prstClr val="black"/>
              </a:solidFill>
              <a:cs typeface="Guttman Hatzvi" panose="02010401010101010101" pitchFamily="2" charset="-79"/>
            </a:endParaRPr>
          </a:p>
        </p:txBody>
      </p:sp>
      <p:sp>
        <p:nvSpPr>
          <p:cNvPr id="24" name="חץ שמאלה 23"/>
          <p:cNvSpPr/>
          <p:nvPr/>
        </p:nvSpPr>
        <p:spPr>
          <a:xfrm flipH="1">
            <a:off x="8290102" y="2990185"/>
            <a:ext cx="1546435" cy="862765"/>
          </a:xfrm>
          <a:prstGeom prst="leftArrow">
            <a:avLst>
              <a:gd name="adj1" fmla="val 50000"/>
              <a:gd name="adj2" fmla="val 24254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en-US" sz="1600" b="1" dirty="0" smtClean="0">
                <a:solidFill>
                  <a:prstClr val="black"/>
                </a:solidFill>
                <a:cs typeface="Guttman Hatzvi" panose="02010401010101010101" pitchFamily="2" charset="-79"/>
              </a:rPr>
              <a:t>Coherence in Teaching</a:t>
            </a:r>
            <a:endParaRPr lang="he-IL" sz="1600" b="1" dirty="0">
              <a:solidFill>
                <a:prstClr val="black"/>
              </a:solidFill>
              <a:cs typeface="Guttman Hatzvi" panose="02010401010101010101" pitchFamily="2" charset="-79"/>
            </a:endParaRPr>
          </a:p>
        </p:txBody>
      </p:sp>
      <p:sp>
        <p:nvSpPr>
          <p:cNvPr id="33" name="חץ שמאלה 32"/>
          <p:cNvSpPr/>
          <p:nvPr/>
        </p:nvSpPr>
        <p:spPr>
          <a:xfrm>
            <a:off x="9865481" y="2990185"/>
            <a:ext cx="2212669" cy="864919"/>
          </a:xfrm>
          <a:prstGeom prst="leftArrow">
            <a:avLst>
              <a:gd name="adj1" fmla="val 50000"/>
              <a:gd name="adj2" fmla="val 24528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en-US" sz="1400" b="1" dirty="0" smtClean="0">
                <a:solidFill>
                  <a:prstClr val="black"/>
                </a:solidFill>
                <a:cs typeface="Guttman Hatzvi" panose="02010401010101010101" pitchFamily="2" charset="-79"/>
              </a:rPr>
              <a:t>Creativity and the Way the Message is Presented</a:t>
            </a:r>
            <a:endParaRPr lang="he-IL" sz="1400" b="1" dirty="0">
              <a:solidFill>
                <a:prstClr val="black"/>
              </a:solidFill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93076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0" y="1530854"/>
            <a:ext cx="12100696" cy="3560117"/>
          </a:xfrm>
        </p:spPr>
        <p:txBody>
          <a:bodyPr>
            <a:noAutofit/>
          </a:bodyPr>
          <a:lstStyle/>
          <a:p>
            <a:pPr marL="457200" indent="-457200" algn="l" rtl="0">
              <a:lnSpc>
                <a:spcPct val="200000"/>
              </a:lnSpc>
              <a:buAutoNum type="arabicPeriod"/>
            </a:pPr>
            <a:r>
              <a:rPr lang="en-US" sz="2600" b="1" dirty="0" smtClean="0">
                <a:cs typeface="Guttman Hatzvi" panose="02010401010101010101" pitchFamily="2" charset="-79"/>
              </a:rPr>
              <a:t>From “Students” to “Participants”</a:t>
            </a:r>
          </a:p>
          <a:p>
            <a:pPr marL="914400" lvl="1" indent="-457200" algn="l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cs typeface="Guttman Hatzvi" panose="02010401010101010101" pitchFamily="2" charset="-79"/>
              </a:rPr>
              <a:t>Participants in the course will lead the learning process according to their profession, area of expertise and desires.</a:t>
            </a:r>
          </a:p>
          <a:p>
            <a:pPr marL="914400" lvl="1" indent="-457200" algn="l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cs typeface="Guttman Hatzvi" panose="02010401010101010101" pitchFamily="2" charset="-79"/>
              </a:rPr>
              <a:t>There is a need to better incorporate the international students experience into the class</a:t>
            </a:r>
          </a:p>
          <a:p>
            <a:pPr marL="914400" lvl="1" indent="-457200" algn="l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cs typeface="Guttman Hatzvi" panose="02010401010101010101" pitchFamily="2" charset="-79"/>
              </a:rPr>
              <a:t>Effective course planning in a participant oriented approach</a:t>
            </a:r>
            <a:endParaRPr lang="he-IL" dirty="0" smtClean="0">
              <a:cs typeface="Guttman Hatzvi" panose="02010401010101010101" pitchFamily="2" charset="-79"/>
            </a:endParaRPr>
          </a:p>
        </p:txBody>
      </p:sp>
      <p:sp>
        <p:nvSpPr>
          <p:cNvPr id="4" name="כותרת משנה 2"/>
          <p:cNvSpPr txBox="1">
            <a:spLocks/>
          </p:cNvSpPr>
          <p:nvPr/>
        </p:nvSpPr>
        <p:spPr>
          <a:xfrm>
            <a:off x="0" y="345798"/>
            <a:ext cx="12192000" cy="745573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>
              <a:lnSpc>
                <a:spcPct val="150000"/>
              </a:lnSpc>
            </a:pPr>
            <a:r>
              <a:rPr lang="en-US" sz="3600" b="1" dirty="0" smtClean="0">
                <a:solidFill>
                  <a:srgbClr val="002060"/>
                </a:solidFill>
                <a:cs typeface="Guttman Hatzvi" panose="02010401010101010101" pitchFamily="2" charset="-79"/>
              </a:rPr>
              <a:t>Main Changes and Insights – INDC 45</a:t>
            </a:r>
            <a:r>
              <a:rPr lang="en-US" sz="3600" b="1" baseline="30000" dirty="0" smtClean="0">
                <a:solidFill>
                  <a:srgbClr val="002060"/>
                </a:solidFill>
                <a:cs typeface="Guttman Hatzvi" panose="02010401010101010101" pitchFamily="2" charset="-79"/>
              </a:rPr>
              <a:t>th</a:t>
            </a:r>
            <a:r>
              <a:rPr lang="en-US" sz="3600" b="1" dirty="0" smtClean="0">
                <a:solidFill>
                  <a:srgbClr val="002060"/>
                </a:solidFill>
                <a:cs typeface="Guttman Hatzvi" panose="02010401010101010101" pitchFamily="2" charset="-79"/>
              </a:rPr>
              <a:t> Class</a:t>
            </a:r>
            <a:endParaRPr lang="he-IL" sz="3600" b="1" dirty="0" smtClean="0">
              <a:solidFill>
                <a:srgbClr val="002060"/>
              </a:solidFill>
              <a:cs typeface="Guttman Hatzvi" panose="02010401010101010101" pitchFamily="2" charset="-79"/>
            </a:endParaRPr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84" y="196347"/>
            <a:ext cx="789766" cy="689811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6827" y="212390"/>
            <a:ext cx="483786" cy="673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64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משנה 2"/>
          <p:cNvSpPr txBox="1">
            <a:spLocks/>
          </p:cNvSpPr>
          <p:nvPr/>
        </p:nvSpPr>
        <p:spPr>
          <a:xfrm>
            <a:off x="0" y="345798"/>
            <a:ext cx="12192000" cy="745573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>
              <a:lnSpc>
                <a:spcPct val="150000"/>
              </a:lnSpc>
            </a:pPr>
            <a:r>
              <a:rPr lang="en-US" sz="3600" b="1" dirty="0">
                <a:solidFill>
                  <a:srgbClr val="002060"/>
                </a:solidFill>
                <a:cs typeface="Guttman Hatzvi" panose="02010401010101010101" pitchFamily="2" charset="-79"/>
              </a:rPr>
              <a:t>Main Changes and Insights – INDC 45</a:t>
            </a:r>
            <a:r>
              <a:rPr lang="en-US" sz="3600" b="1" baseline="30000" dirty="0">
                <a:solidFill>
                  <a:srgbClr val="002060"/>
                </a:solidFill>
                <a:cs typeface="Guttman Hatzvi" panose="02010401010101010101" pitchFamily="2" charset="-79"/>
              </a:rPr>
              <a:t>th</a:t>
            </a:r>
            <a:r>
              <a:rPr lang="en-US" sz="3600" b="1" dirty="0">
                <a:solidFill>
                  <a:srgbClr val="002060"/>
                </a:solidFill>
                <a:cs typeface="Guttman Hatzvi" panose="02010401010101010101" pitchFamily="2" charset="-79"/>
              </a:rPr>
              <a:t> Class</a:t>
            </a:r>
            <a:endParaRPr lang="he-IL" sz="3600" b="1" dirty="0">
              <a:solidFill>
                <a:srgbClr val="002060"/>
              </a:solidFill>
              <a:cs typeface="Guttman Hatzvi" panose="02010401010101010101" pitchFamily="2" charset="-79"/>
            </a:endParaRPr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84" y="196347"/>
            <a:ext cx="789766" cy="689811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6827" y="212390"/>
            <a:ext cx="483786" cy="673768"/>
          </a:xfrm>
          <a:prstGeom prst="rect">
            <a:avLst/>
          </a:prstGeom>
        </p:spPr>
      </p:pic>
      <p:sp>
        <p:nvSpPr>
          <p:cNvPr id="9" name="כותרת משנה 2"/>
          <p:cNvSpPr txBox="1">
            <a:spLocks/>
          </p:cNvSpPr>
          <p:nvPr/>
        </p:nvSpPr>
        <p:spPr>
          <a:xfrm>
            <a:off x="0" y="1530854"/>
            <a:ext cx="12100696" cy="3560117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200000"/>
              </a:lnSpc>
            </a:pPr>
            <a:r>
              <a:rPr lang="en-US" sz="2600" b="1" dirty="0" smtClean="0">
                <a:cs typeface="Guttman Hatzvi" panose="02010401010101010101" pitchFamily="2" charset="-79"/>
              </a:rPr>
              <a:t>2.  From “Instructor” to “Learning Guide”</a:t>
            </a:r>
          </a:p>
          <a:p>
            <a:pPr marL="914400" lvl="1" indent="-457200" algn="l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cs typeface="Guttman Hatzvi" panose="02010401010101010101" pitchFamily="2" charset="-79"/>
              </a:rPr>
              <a:t>Guiding, creating a framework, participating, learning, giving feedback and critique</a:t>
            </a:r>
          </a:p>
          <a:p>
            <a:pPr marL="914400" lvl="1" indent="-457200" algn="l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cs typeface="Guttman Hatzvi" panose="02010401010101010101" pitchFamily="2" charset="-79"/>
              </a:rPr>
              <a:t>The Learning Guide is in charge of  integrating the four echelons, this is his main position!</a:t>
            </a:r>
          </a:p>
          <a:p>
            <a:pPr marL="914400" lvl="1" indent="-457200" algn="l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cs typeface="Guttman Hatzvi" panose="02010401010101010101" pitchFamily="2" charset="-79"/>
              </a:rPr>
              <a:t>The Team Instructor is, at times, a commander</a:t>
            </a:r>
            <a:endParaRPr lang="he-IL" dirty="0" smtClean="0"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0838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משנה 2"/>
          <p:cNvSpPr txBox="1">
            <a:spLocks/>
          </p:cNvSpPr>
          <p:nvPr/>
        </p:nvSpPr>
        <p:spPr>
          <a:xfrm>
            <a:off x="0" y="345798"/>
            <a:ext cx="12192000" cy="745573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>
              <a:lnSpc>
                <a:spcPct val="150000"/>
              </a:lnSpc>
            </a:pPr>
            <a:r>
              <a:rPr lang="en-US" sz="3600" b="1" dirty="0">
                <a:solidFill>
                  <a:srgbClr val="002060"/>
                </a:solidFill>
                <a:cs typeface="Guttman Hatzvi" panose="02010401010101010101" pitchFamily="2" charset="-79"/>
              </a:rPr>
              <a:t>Main Changes and Insights – INDC 45</a:t>
            </a:r>
            <a:r>
              <a:rPr lang="en-US" sz="3600" b="1" baseline="30000" dirty="0">
                <a:solidFill>
                  <a:srgbClr val="002060"/>
                </a:solidFill>
                <a:cs typeface="Guttman Hatzvi" panose="02010401010101010101" pitchFamily="2" charset="-79"/>
              </a:rPr>
              <a:t>th</a:t>
            </a:r>
            <a:r>
              <a:rPr lang="en-US" sz="3600" b="1" dirty="0">
                <a:solidFill>
                  <a:srgbClr val="002060"/>
                </a:solidFill>
                <a:cs typeface="Guttman Hatzvi" panose="02010401010101010101" pitchFamily="2" charset="-79"/>
              </a:rPr>
              <a:t> Class</a:t>
            </a:r>
            <a:endParaRPr lang="he-IL" sz="3600" b="1" dirty="0">
              <a:solidFill>
                <a:srgbClr val="002060"/>
              </a:solidFill>
              <a:cs typeface="Guttman Hatzvi" panose="02010401010101010101" pitchFamily="2" charset="-79"/>
            </a:endParaRPr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84" y="196347"/>
            <a:ext cx="789766" cy="689811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6827" y="212390"/>
            <a:ext cx="483786" cy="673768"/>
          </a:xfrm>
          <a:prstGeom prst="rect">
            <a:avLst/>
          </a:prstGeom>
        </p:spPr>
      </p:pic>
      <p:sp>
        <p:nvSpPr>
          <p:cNvPr id="9" name="כותרת משנה 2"/>
          <p:cNvSpPr txBox="1">
            <a:spLocks/>
          </p:cNvSpPr>
          <p:nvPr/>
        </p:nvSpPr>
        <p:spPr>
          <a:xfrm>
            <a:off x="0" y="1530854"/>
            <a:ext cx="12100696" cy="3560117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200000"/>
              </a:lnSpc>
            </a:pPr>
            <a:r>
              <a:rPr lang="en-US" sz="2600" b="1" dirty="0" smtClean="0">
                <a:cs typeface="Guttman Hatzvi" panose="02010401010101010101" pitchFamily="2" charset="-79"/>
              </a:rPr>
              <a:t>3.  Strategic Studies</a:t>
            </a:r>
          </a:p>
          <a:p>
            <a:pPr marL="914400" lvl="1" indent="-457200" algn="l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cs typeface="Guttman Hatzvi" panose="02010401010101010101" pitchFamily="2" charset="-79"/>
              </a:rPr>
              <a:t>Preserving the format led by Prof. </a:t>
            </a:r>
            <a:r>
              <a:rPr lang="en-US" b="1" dirty="0" err="1" smtClean="0">
                <a:cs typeface="Guttman Hatzvi" panose="02010401010101010101" pitchFamily="2" charset="-79"/>
              </a:rPr>
              <a:t>Dima</a:t>
            </a:r>
            <a:r>
              <a:rPr lang="en-US" b="1" dirty="0" smtClean="0">
                <a:cs typeface="Guttman Hatzvi" panose="02010401010101010101" pitchFamily="2" charset="-79"/>
              </a:rPr>
              <a:t> </a:t>
            </a:r>
            <a:r>
              <a:rPr lang="en-US" b="1" dirty="0" err="1" smtClean="0">
                <a:cs typeface="Guttman Hatzvi" panose="02010401010101010101" pitchFamily="2" charset="-79"/>
              </a:rPr>
              <a:t>Adamsky</a:t>
            </a:r>
            <a:r>
              <a:rPr lang="en-US" b="1" dirty="0">
                <a:cs typeface="Guttman Hatzvi" panose="02010401010101010101" pitchFamily="2" charset="-79"/>
              </a:rPr>
              <a:t> </a:t>
            </a:r>
            <a:r>
              <a:rPr lang="en-US" b="1" dirty="0" smtClean="0">
                <a:cs typeface="Guttman Hatzvi" panose="02010401010101010101" pitchFamily="2" charset="-79"/>
              </a:rPr>
              <a:t>and the Commandant of the Colleges while improving the logic behind the process and the product. Using lectures from privet and public sector practitioners and team processing</a:t>
            </a:r>
          </a:p>
          <a:p>
            <a:pPr marL="914400" lvl="1" indent="-457200" algn="l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cs typeface="Guttman Hatzvi" panose="02010401010101010101" pitchFamily="2" charset="-79"/>
              </a:rPr>
              <a:t>Expending the length of the course for a longer duration </a:t>
            </a:r>
          </a:p>
          <a:p>
            <a:pPr marL="914400" lvl="1" indent="-457200" algn="l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cs typeface="Guttman Hatzvi" panose="02010401010101010101" pitchFamily="2" charset="-79"/>
              </a:rPr>
              <a:t>M.A in “National Defense Studies and Strategic Thought”</a:t>
            </a:r>
            <a:endParaRPr lang="he-IL" dirty="0" smtClean="0"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883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משנה 2"/>
          <p:cNvSpPr txBox="1">
            <a:spLocks/>
          </p:cNvSpPr>
          <p:nvPr/>
        </p:nvSpPr>
        <p:spPr>
          <a:xfrm>
            <a:off x="0" y="345798"/>
            <a:ext cx="12192000" cy="745573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>
              <a:lnSpc>
                <a:spcPct val="150000"/>
              </a:lnSpc>
            </a:pPr>
            <a:r>
              <a:rPr lang="en-US" sz="3600" b="1" dirty="0">
                <a:solidFill>
                  <a:srgbClr val="002060"/>
                </a:solidFill>
                <a:cs typeface="Guttman Hatzvi" panose="02010401010101010101" pitchFamily="2" charset="-79"/>
              </a:rPr>
              <a:t>Main Changes and Insights – INDC 45</a:t>
            </a:r>
            <a:r>
              <a:rPr lang="en-US" sz="3600" b="1" baseline="30000" dirty="0">
                <a:solidFill>
                  <a:srgbClr val="002060"/>
                </a:solidFill>
                <a:cs typeface="Guttman Hatzvi" panose="02010401010101010101" pitchFamily="2" charset="-79"/>
              </a:rPr>
              <a:t>th</a:t>
            </a:r>
            <a:r>
              <a:rPr lang="en-US" sz="3600" b="1" dirty="0">
                <a:solidFill>
                  <a:srgbClr val="002060"/>
                </a:solidFill>
                <a:cs typeface="Guttman Hatzvi" panose="02010401010101010101" pitchFamily="2" charset="-79"/>
              </a:rPr>
              <a:t> Class</a:t>
            </a:r>
            <a:endParaRPr lang="he-IL" sz="3600" b="1" dirty="0">
              <a:solidFill>
                <a:srgbClr val="002060"/>
              </a:solidFill>
              <a:cs typeface="Guttman Hatzvi" panose="02010401010101010101" pitchFamily="2" charset="-79"/>
            </a:endParaRPr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84" y="196347"/>
            <a:ext cx="789766" cy="689811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6827" y="212390"/>
            <a:ext cx="483786" cy="673768"/>
          </a:xfrm>
          <a:prstGeom prst="rect">
            <a:avLst/>
          </a:prstGeom>
        </p:spPr>
      </p:pic>
      <p:sp>
        <p:nvSpPr>
          <p:cNvPr id="9" name="כותרת משנה 2"/>
          <p:cNvSpPr txBox="1">
            <a:spLocks/>
          </p:cNvSpPr>
          <p:nvPr/>
        </p:nvSpPr>
        <p:spPr>
          <a:xfrm>
            <a:off x="0" y="1530854"/>
            <a:ext cx="12100696" cy="3560117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200000"/>
              </a:lnSpc>
            </a:pPr>
            <a:r>
              <a:rPr lang="en-US" sz="2600" b="1" dirty="0" smtClean="0">
                <a:cs typeface="Guttman Hatzvi" panose="02010401010101010101" pitchFamily="2" charset="-79"/>
              </a:rPr>
              <a:t>4.  Evaluation, researching the act of teaching and examining the pedagogy amongst the lecturers, </a:t>
            </a:r>
            <a:r>
              <a:rPr lang="en-US" sz="2800" b="1" dirty="0" smtClean="0">
                <a:cs typeface="Guttman Hatzvi" panose="02010401010101010101" pitchFamily="2" charset="-79"/>
              </a:rPr>
              <a:t>echelon leaders and learning guides</a:t>
            </a:r>
            <a:endParaRPr lang="en-US" sz="2600" b="1" dirty="0" smtClean="0">
              <a:cs typeface="Guttman Hatzvi" panose="02010401010101010101" pitchFamily="2" charset="-79"/>
            </a:endParaRPr>
          </a:p>
          <a:p>
            <a:pPr marL="914400" lvl="1" indent="-457200" algn="l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cs typeface="Guttman Hatzvi" panose="02010401010101010101" pitchFamily="2" charset="-79"/>
              </a:rPr>
              <a:t>Fundamental concepts of national security – Dr. </a:t>
            </a:r>
            <a:r>
              <a:rPr lang="en-US" b="1" dirty="0" err="1" smtClean="0">
                <a:cs typeface="Guttman Hatzvi" panose="02010401010101010101" pitchFamily="2" charset="-79"/>
              </a:rPr>
              <a:t>Udi</a:t>
            </a:r>
            <a:r>
              <a:rPr lang="en-US" b="1" dirty="0" smtClean="0">
                <a:cs typeface="Guttman Hatzvi" panose="02010401010101010101" pitchFamily="2" charset="-79"/>
              </a:rPr>
              <a:t> </a:t>
            </a:r>
            <a:r>
              <a:rPr lang="en-US" b="1" dirty="0" err="1" smtClean="0">
                <a:cs typeface="Guttman Hatzvi" panose="02010401010101010101" pitchFamily="2" charset="-79"/>
              </a:rPr>
              <a:t>Eran</a:t>
            </a:r>
            <a:endParaRPr lang="en-US" b="1" dirty="0">
              <a:cs typeface="Guttman Hatzvi" panose="02010401010101010101" pitchFamily="2" charset="-79"/>
            </a:endParaRPr>
          </a:p>
          <a:p>
            <a:pPr marL="914400" lvl="1" indent="-457200" algn="l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cs typeface="Guttman Hatzvi" panose="02010401010101010101" pitchFamily="2" charset="-79"/>
              </a:rPr>
              <a:t>Approaches and schools of thought in political science – Dr. </a:t>
            </a:r>
            <a:r>
              <a:rPr lang="en-US" b="1" dirty="0" err="1" smtClean="0">
                <a:cs typeface="Guttman Hatzvi" panose="02010401010101010101" pitchFamily="2" charset="-79"/>
              </a:rPr>
              <a:t>Doron</a:t>
            </a:r>
            <a:r>
              <a:rPr lang="en-US" b="1" dirty="0" smtClean="0">
                <a:cs typeface="Guttman Hatzvi" panose="02010401010101010101" pitchFamily="2" charset="-79"/>
              </a:rPr>
              <a:t> </a:t>
            </a:r>
            <a:r>
              <a:rPr lang="en-US" b="1" dirty="0" err="1" smtClean="0">
                <a:cs typeface="Guttman Hatzvi" panose="02010401010101010101" pitchFamily="2" charset="-79"/>
              </a:rPr>
              <a:t>Navot</a:t>
            </a:r>
            <a:endParaRPr lang="en-US" b="1" dirty="0" smtClean="0">
              <a:cs typeface="Guttman Hatzvi" panose="02010401010101010101" pitchFamily="2" charset="-79"/>
            </a:endParaRPr>
          </a:p>
          <a:p>
            <a:pPr marL="914400" lvl="1" indent="-457200" algn="l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cs typeface="Guttman Hatzvi" panose="02010401010101010101" pitchFamily="2" charset="-79"/>
              </a:rPr>
              <a:t>Israeli society – Prof. Nery </a:t>
            </a:r>
            <a:r>
              <a:rPr lang="en-US" b="1" dirty="0" err="1" smtClean="0">
                <a:cs typeface="Guttman Hatzvi" panose="02010401010101010101" pitchFamily="2" charset="-79"/>
              </a:rPr>
              <a:t>Horovitz</a:t>
            </a:r>
            <a:endParaRPr lang="en-US" b="1" dirty="0" smtClean="0">
              <a:cs typeface="Guttman Hatzvi" panose="02010401010101010101" pitchFamily="2" charset="-79"/>
            </a:endParaRPr>
          </a:p>
          <a:p>
            <a:pPr marL="914400" lvl="1" indent="-457200" algn="l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cs typeface="Guttman Hatzvi" panose="02010401010101010101" pitchFamily="2" charset="-79"/>
              </a:rPr>
              <a:t>Statecraft – Mr. </a:t>
            </a:r>
            <a:r>
              <a:rPr lang="en-US" b="1" dirty="0" err="1" smtClean="0">
                <a:cs typeface="Guttman Hatzvi" panose="02010401010101010101" pitchFamily="2" charset="-79"/>
              </a:rPr>
              <a:t>Eran</a:t>
            </a:r>
            <a:r>
              <a:rPr lang="en-US" b="1" dirty="0" smtClean="0">
                <a:cs typeface="Guttman Hatzvi" panose="02010401010101010101" pitchFamily="2" charset="-79"/>
              </a:rPr>
              <a:t> </a:t>
            </a:r>
            <a:r>
              <a:rPr lang="en-US" b="1" dirty="0" err="1" smtClean="0">
                <a:cs typeface="Guttman Hatzvi" panose="02010401010101010101" pitchFamily="2" charset="-79"/>
              </a:rPr>
              <a:t>Etzion</a:t>
            </a:r>
            <a:endParaRPr lang="en-US" b="1" dirty="0" smtClean="0">
              <a:cs typeface="Guttman Hatzvi" panose="02010401010101010101" pitchFamily="2" charset="-79"/>
            </a:endParaRPr>
          </a:p>
          <a:p>
            <a:pPr marL="914400" lvl="1" indent="-457200" algn="l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cs typeface="Guttman Hatzvi" panose="02010401010101010101" pitchFamily="2" charset="-79"/>
              </a:rPr>
              <a:t>Economics – Dr. </a:t>
            </a:r>
            <a:r>
              <a:rPr lang="en-US" b="1" dirty="0" err="1" smtClean="0">
                <a:cs typeface="Guttman Hatzvi" panose="02010401010101010101" pitchFamily="2" charset="-79"/>
              </a:rPr>
              <a:t>Yaniv</a:t>
            </a:r>
            <a:r>
              <a:rPr lang="en-US" b="1" dirty="0" smtClean="0">
                <a:cs typeface="Guttman Hatzvi" panose="02010401010101010101" pitchFamily="2" charset="-79"/>
              </a:rPr>
              <a:t> </a:t>
            </a:r>
            <a:r>
              <a:rPr lang="en-US" b="1" dirty="0" err="1" smtClean="0">
                <a:cs typeface="Guttman Hatzvi" panose="02010401010101010101" pitchFamily="2" charset="-79"/>
              </a:rPr>
              <a:t>Ringortz</a:t>
            </a:r>
            <a:r>
              <a:rPr lang="en-US" b="1" dirty="0" smtClean="0">
                <a:cs typeface="Guttman Hatzvi" panose="02010401010101010101" pitchFamily="2" charset="-79"/>
              </a:rPr>
              <a:t> </a:t>
            </a:r>
            <a:endParaRPr lang="he-IL" dirty="0" smtClean="0"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2175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משנה 2"/>
          <p:cNvSpPr txBox="1">
            <a:spLocks/>
          </p:cNvSpPr>
          <p:nvPr/>
        </p:nvSpPr>
        <p:spPr>
          <a:xfrm>
            <a:off x="0" y="345798"/>
            <a:ext cx="12192000" cy="745573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rtl="0">
              <a:lnSpc>
                <a:spcPct val="150000"/>
              </a:lnSpc>
            </a:pPr>
            <a:r>
              <a:rPr lang="en-US" sz="3600" b="1" dirty="0">
                <a:solidFill>
                  <a:srgbClr val="002060"/>
                </a:solidFill>
                <a:cs typeface="Guttman Hatzvi" panose="02010401010101010101" pitchFamily="2" charset="-79"/>
              </a:rPr>
              <a:t>Main Changes and Insights – INDC 45</a:t>
            </a:r>
            <a:r>
              <a:rPr lang="en-US" sz="3600" b="1" baseline="30000" dirty="0">
                <a:solidFill>
                  <a:srgbClr val="002060"/>
                </a:solidFill>
                <a:cs typeface="Guttman Hatzvi" panose="02010401010101010101" pitchFamily="2" charset="-79"/>
              </a:rPr>
              <a:t>th</a:t>
            </a:r>
            <a:r>
              <a:rPr lang="en-US" sz="3600" b="1" dirty="0">
                <a:solidFill>
                  <a:srgbClr val="002060"/>
                </a:solidFill>
                <a:cs typeface="Guttman Hatzvi" panose="02010401010101010101" pitchFamily="2" charset="-79"/>
              </a:rPr>
              <a:t> Class</a:t>
            </a:r>
            <a:endParaRPr lang="he-IL" sz="3600" b="1" dirty="0">
              <a:solidFill>
                <a:srgbClr val="002060"/>
              </a:solidFill>
              <a:cs typeface="Guttman Hatzvi" panose="02010401010101010101" pitchFamily="2" charset="-79"/>
            </a:endParaRP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84" y="196347"/>
            <a:ext cx="789766" cy="689811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6827" y="212390"/>
            <a:ext cx="483786" cy="673768"/>
          </a:xfrm>
          <a:prstGeom prst="rect">
            <a:avLst/>
          </a:prstGeom>
        </p:spPr>
      </p:pic>
      <p:sp>
        <p:nvSpPr>
          <p:cNvPr id="7" name="כותרת משנה 2"/>
          <p:cNvSpPr txBox="1">
            <a:spLocks/>
          </p:cNvSpPr>
          <p:nvPr/>
        </p:nvSpPr>
        <p:spPr>
          <a:xfrm>
            <a:off x="0" y="1363654"/>
            <a:ext cx="12100696" cy="5405638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</a:pPr>
            <a:endParaRPr lang="en-US" sz="2600" b="1" dirty="0" smtClean="0">
              <a:cs typeface="Guttman Hatzvi" panose="02010401010101010101" pitchFamily="2" charset="-79"/>
            </a:endParaRPr>
          </a:p>
          <a:p>
            <a:pPr marL="514350" indent="-514350" algn="l" rtl="0">
              <a:lnSpc>
                <a:spcPct val="150000"/>
              </a:lnSpc>
              <a:buAutoNum type="arabicPeriod" startAt="5"/>
            </a:pPr>
            <a:r>
              <a:rPr lang="en-US" sz="2600" b="1" dirty="0" smtClean="0">
                <a:cs typeface="Guttman Hatzvi" panose="02010401010101010101" pitchFamily="2" charset="-79"/>
              </a:rPr>
              <a:t>Changes </a:t>
            </a:r>
            <a:r>
              <a:rPr lang="en-US" sz="2600" b="1" dirty="0">
                <a:cs typeface="Guttman Hatzvi" panose="02010401010101010101" pitchFamily="2" charset="-79"/>
              </a:rPr>
              <a:t>in the way lectures are presented, </a:t>
            </a:r>
            <a:r>
              <a:rPr lang="en-US" sz="2600" b="1" dirty="0" smtClean="0">
                <a:cs typeface="Guttman Hatzvi" panose="02010401010101010101" pitchFamily="2" charset="-79"/>
              </a:rPr>
              <a:t>switching to 60 </a:t>
            </a:r>
            <a:r>
              <a:rPr lang="en-US" sz="2600" b="1" dirty="0">
                <a:cs typeface="Guttman Hatzvi" panose="02010401010101010101" pitchFamily="2" charset="-79"/>
              </a:rPr>
              <a:t>minute lectures </a:t>
            </a:r>
            <a:r>
              <a:rPr lang="en-US" sz="2600" b="1" dirty="0" smtClean="0">
                <a:cs typeface="Guttman Hatzvi" panose="02010401010101010101" pitchFamily="2" charset="-79"/>
              </a:rPr>
              <a:t>and 30 </a:t>
            </a:r>
            <a:r>
              <a:rPr lang="en-US" sz="2600" b="1" dirty="0">
                <a:cs typeface="Guttman Hatzvi" panose="02010401010101010101" pitchFamily="2" charset="-79"/>
              </a:rPr>
              <a:t>minutes </a:t>
            </a:r>
            <a:r>
              <a:rPr lang="en-US" sz="2600" b="1" dirty="0" smtClean="0">
                <a:cs typeface="Guttman Hatzvi" panose="02010401010101010101" pitchFamily="2" charset="-79"/>
              </a:rPr>
              <a:t>discussions</a:t>
            </a:r>
            <a:r>
              <a:rPr lang="en-US" sz="2600" b="1" dirty="0">
                <a:cs typeface="Guttman Hatzvi" panose="02010401010101010101" pitchFamily="2" charset="-79"/>
              </a:rPr>
              <a:t> </a:t>
            </a:r>
            <a:endParaRPr lang="en-US" sz="2600" b="1" dirty="0" smtClean="0">
              <a:cs typeface="Guttman Hatzvi" panose="02010401010101010101" pitchFamily="2" charset="-79"/>
            </a:endParaRPr>
          </a:p>
          <a:p>
            <a:pPr marL="914400" lvl="1" indent="-45720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cs typeface="Guttman Hatzvi" panose="02010401010101010101" pitchFamily="2" charset="-79"/>
              </a:rPr>
              <a:t>Peer learning and joint learning</a:t>
            </a:r>
          </a:p>
          <a:p>
            <a:pPr marL="914400" lvl="1" indent="-45720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cs typeface="Guttman Hatzvi" panose="02010401010101010101" pitchFamily="2" charset="-79"/>
              </a:rPr>
              <a:t>Active learning in big classrooms</a:t>
            </a:r>
          </a:p>
          <a:p>
            <a:pPr marL="914400" lvl="1" indent="-45720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cs typeface="Guttman Hatzvi" panose="02010401010101010101" pitchFamily="2" charset="-79"/>
              </a:rPr>
              <a:t>Case Study</a:t>
            </a:r>
            <a:endParaRPr lang="en-US" b="1" dirty="0">
              <a:cs typeface="Guttman Hatzvi" panose="02010401010101010101" pitchFamily="2" charset="-79"/>
            </a:endParaRPr>
          </a:p>
          <a:p>
            <a:pPr algn="r">
              <a:lnSpc>
                <a:spcPct val="150000"/>
              </a:lnSpc>
            </a:pPr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01544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משנה 2"/>
          <p:cNvSpPr txBox="1">
            <a:spLocks/>
          </p:cNvSpPr>
          <p:nvPr/>
        </p:nvSpPr>
        <p:spPr>
          <a:xfrm>
            <a:off x="0" y="345798"/>
            <a:ext cx="12192000" cy="745573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rtl="0">
              <a:lnSpc>
                <a:spcPct val="150000"/>
              </a:lnSpc>
            </a:pPr>
            <a:r>
              <a:rPr lang="en-US" sz="3600" b="1" dirty="0">
                <a:solidFill>
                  <a:srgbClr val="002060"/>
                </a:solidFill>
                <a:cs typeface="Guttman Hatzvi" panose="02010401010101010101" pitchFamily="2" charset="-79"/>
              </a:rPr>
              <a:t>Main Changes and Insights – INDC 45</a:t>
            </a:r>
            <a:r>
              <a:rPr lang="en-US" sz="3600" b="1" baseline="30000" dirty="0">
                <a:solidFill>
                  <a:srgbClr val="002060"/>
                </a:solidFill>
                <a:cs typeface="Guttman Hatzvi" panose="02010401010101010101" pitchFamily="2" charset="-79"/>
              </a:rPr>
              <a:t>th</a:t>
            </a:r>
            <a:r>
              <a:rPr lang="en-US" sz="3600" b="1" dirty="0">
                <a:solidFill>
                  <a:srgbClr val="002060"/>
                </a:solidFill>
                <a:cs typeface="Guttman Hatzvi" panose="02010401010101010101" pitchFamily="2" charset="-79"/>
              </a:rPr>
              <a:t> Class</a:t>
            </a:r>
            <a:endParaRPr lang="he-IL" sz="3600" b="1" dirty="0">
              <a:solidFill>
                <a:srgbClr val="002060"/>
              </a:solidFill>
              <a:cs typeface="Guttman Hatzvi" panose="02010401010101010101" pitchFamily="2" charset="-79"/>
            </a:endParaRP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84" y="196347"/>
            <a:ext cx="789766" cy="689811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6827" y="212390"/>
            <a:ext cx="483786" cy="673768"/>
          </a:xfrm>
          <a:prstGeom prst="rect">
            <a:avLst/>
          </a:prstGeom>
        </p:spPr>
      </p:pic>
      <p:sp>
        <p:nvSpPr>
          <p:cNvPr id="7" name="כותרת משנה 2"/>
          <p:cNvSpPr txBox="1">
            <a:spLocks/>
          </p:cNvSpPr>
          <p:nvPr/>
        </p:nvSpPr>
        <p:spPr>
          <a:xfrm>
            <a:off x="0" y="1363654"/>
            <a:ext cx="12100696" cy="5405638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</a:pPr>
            <a:endParaRPr lang="en-US" sz="2600" b="1" dirty="0" smtClean="0">
              <a:cs typeface="Guttman Hatzvi" panose="0201040101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en-US" sz="2600" b="1" dirty="0" smtClean="0">
                <a:cs typeface="Guttman Hatzvi" panose="02010401010101010101" pitchFamily="2" charset="-79"/>
              </a:rPr>
              <a:t>6. Diversification in the teaching methods and preference towards team based learning (TBL) and simulation based learning (SBL)</a:t>
            </a:r>
          </a:p>
          <a:p>
            <a:pPr marL="914400" lvl="1" indent="-45720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cs typeface="Guttman Hatzvi" panose="02010401010101010101" pitchFamily="2" charset="-79"/>
              </a:rPr>
              <a:t>Preserving the seminar oriented method (in the </a:t>
            </a:r>
            <a:r>
              <a:rPr lang="en-US" b="1" dirty="0" err="1">
                <a:cs typeface="Guttman Hatzvi" panose="02010401010101010101" pitchFamily="2" charset="-79"/>
              </a:rPr>
              <a:t>civl</a:t>
            </a:r>
            <a:r>
              <a:rPr lang="en-US" b="1" dirty="0">
                <a:cs typeface="Guttman Hatzvi" panose="02010401010101010101" pitchFamily="2" charset="-79"/>
              </a:rPr>
              <a:t>-mil seminar – changing the leading factor)</a:t>
            </a:r>
          </a:p>
          <a:p>
            <a:pPr marL="914400" lvl="1" indent="-45720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cs typeface="Guttman Hatzvi" panose="02010401010101010101" pitchFamily="2" charset="-79"/>
              </a:rPr>
              <a:t>Adding an additional elective seminar during the year (cyber/media/law)</a:t>
            </a:r>
            <a:endParaRPr lang="en-US" b="1" dirty="0">
              <a:cs typeface="Guttman Hatzvi" panose="02010401010101010101" pitchFamily="2" charset="-79"/>
            </a:endParaRPr>
          </a:p>
          <a:p>
            <a:pPr algn="r">
              <a:lnSpc>
                <a:spcPct val="150000"/>
              </a:lnSpc>
            </a:pPr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03263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משנה 2"/>
          <p:cNvSpPr txBox="1">
            <a:spLocks/>
          </p:cNvSpPr>
          <p:nvPr/>
        </p:nvSpPr>
        <p:spPr>
          <a:xfrm>
            <a:off x="0" y="345798"/>
            <a:ext cx="12192000" cy="745573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rtl="0">
              <a:lnSpc>
                <a:spcPct val="150000"/>
              </a:lnSpc>
            </a:pPr>
            <a:r>
              <a:rPr lang="en-US" sz="3600" b="1" dirty="0">
                <a:solidFill>
                  <a:srgbClr val="002060"/>
                </a:solidFill>
                <a:cs typeface="Guttman Hatzvi" panose="02010401010101010101" pitchFamily="2" charset="-79"/>
              </a:rPr>
              <a:t>Main Changes and Insights – INDC 45</a:t>
            </a:r>
            <a:r>
              <a:rPr lang="en-US" sz="3600" b="1" baseline="30000" dirty="0">
                <a:solidFill>
                  <a:srgbClr val="002060"/>
                </a:solidFill>
                <a:cs typeface="Guttman Hatzvi" panose="02010401010101010101" pitchFamily="2" charset="-79"/>
              </a:rPr>
              <a:t>th</a:t>
            </a:r>
            <a:r>
              <a:rPr lang="en-US" sz="3600" b="1" dirty="0">
                <a:solidFill>
                  <a:srgbClr val="002060"/>
                </a:solidFill>
                <a:cs typeface="Guttman Hatzvi" panose="02010401010101010101" pitchFamily="2" charset="-79"/>
              </a:rPr>
              <a:t> Class</a:t>
            </a:r>
            <a:endParaRPr lang="he-IL" sz="3600" b="1" dirty="0">
              <a:solidFill>
                <a:srgbClr val="002060"/>
              </a:solidFill>
              <a:cs typeface="Guttman Hatzvi" panose="02010401010101010101" pitchFamily="2" charset="-79"/>
            </a:endParaRP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84" y="196347"/>
            <a:ext cx="789766" cy="689811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6827" y="212390"/>
            <a:ext cx="483786" cy="673768"/>
          </a:xfrm>
          <a:prstGeom prst="rect">
            <a:avLst/>
          </a:prstGeom>
        </p:spPr>
      </p:pic>
      <p:sp>
        <p:nvSpPr>
          <p:cNvPr id="7" name="כותרת משנה 2"/>
          <p:cNvSpPr txBox="1">
            <a:spLocks/>
          </p:cNvSpPr>
          <p:nvPr/>
        </p:nvSpPr>
        <p:spPr>
          <a:xfrm>
            <a:off x="300251" y="1389088"/>
            <a:ext cx="11796614" cy="3510458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200000"/>
              </a:lnSpc>
            </a:pPr>
            <a:r>
              <a:rPr lang="en-US" sz="2600" b="1" dirty="0">
                <a:cs typeface="Guttman Hatzvi" panose="02010401010101010101" pitchFamily="2" charset="-79"/>
              </a:rPr>
              <a:t>7. </a:t>
            </a:r>
            <a:r>
              <a:rPr lang="en-US" sz="2600" b="1" dirty="0">
                <a:cs typeface="Guttman Hatzvi" panose="02010401010101010101" pitchFamily="2" charset="-79"/>
              </a:rPr>
              <a:t>Prioritizing </a:t>
            </a:r>
            <a:r>
              <a:rPr lang="en-US" sz="2600" b="1" dirty="0">
                <a:cs typeface="Guttman Hatzvi" panose="02010401010101010101" pitchFamily="2" charset="-79"/>
              </a:rPr>
              <a:t>the split tour in </a:t>
            </a:r>
            <a:r>
              <a:rPr lang="en-US" sz="2600" b="1" dirty="0">
                <a:cs typeface="Guttman Hatzvi" panose="02010401010101010101" pitchFamily="2" charset="-79"/>
              </a:rPr>
              <a:t>small groups </a:t>
            </a:r>
            <a:r>
              <a:rPr lang="en-US" sz="2600" b="1" dirty="0">
                <a:cs typeface="Guttman Hatzvi" panose="02010401010101010101" pitchFamily="2" charset="-79"/>
              </a:rPr>
              <a:t>over the tour with the entire </a:t>
            </a:r>
            <a:r>
              <a:rPr lang="en-US" sz="2600" b="1" dirty="0" smtClean="0">
                <a:cs typeface="Guttman Hatzvi" panose="02010401010101010101" pitchFamily="2" charset="-79"/>
              </a:rPr>
              <a:t>class</a:t>
            </a:r>
            <a:endParaRPr lang="en-US" sz="2000" b="1" dirty="0">
              <a:latin typeface="+mj-lt"/>
              <a:cs typeface="Guttman Hatzvi" panose="02010401010101010101" pitchFamily="2" charset="-79"/>
            </a:endParaRPr>
          </a:p>
          <a:p>
            <a:pPr marL="342900" indent="-342900" algn="l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+mj-lt"/>
                <a:cs typeface="Guttman Hatzvi" panose="02010401010101010101" pitchFamily="2" charset="-79"/>
              </a:rPr>
              <a:t>Working under the assumption that learning in smaller </a:t>
            </a:r>
            <a:r>
              <a:rPr lang="en-US" sz="2000" b="1" dirty="0">
                <a:cs typeface="Guttman Hatzvi" panose="02010401010101010101" pitchFamily="2" charset="-79"/>
              </a:rPr>
              <a:t>groups improves the quality and effectiveness of the trip. </a:t>
            </a:r>
            <a:endParaRPr lang="en-US" sz="2000" b="1" dirty="0">
              <a:latin typeface="+mj-lt"/>
              <a:cs typeface="Guttman Hatzvi" panose="02010401010101010101" pitchFamily="2" charset="-79"/>
            </a:endParaRPr>
          </a:p>
          <a:p>
            <a:pPr marL="342900" indent="-342900" algn="l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+mj-lt"/>
                <a:cs typeface="Guttman Hatzvi" panose="02010401010101010101" pitchFamily="2" charset="-79"/>
              </a:rPr>
              <a:t>Maintaining the </a:t>
            </a:r>
            <a:r>
              <a:rPr lang="en-US" sz="2000" b="1" dirty="0">
                <a:cs typeface="Guttman Hatzvi" panose="02010401010101010101" pitchFamily="2" charset="-79"/>
              </a:rPr>
              <a:t>week long </a:t>
            </a:r>
            <a:r>
              <a:rPr lang="en-US" sz="2000" b="1" dirty="0" smtClean="0">
                <a:latin typeface="+mj-lt"/>
                <a:cs typeface="Guttman Hatzvi" panose="02010401010101010101" pitchFamily="2" charset="-79"/>
              </a:rPr>
              <a:t>split tour to </a:t>
            </a:r>
            <a:r>
              <a:rPr lang="en-US" sz="2000" b="1" dirty="0">
                <a:latin typeface="+mj-lt"/>
                <a:cs typeface="Guttman Hatzvi" panose="02010401010101010101" pitchFamily="2" charset="-79"/>
              </a:rPr>
              <a:t>the East, and </a:t>
            </a:r>
            <a:r>
              <a:rPr lang="en-US" sz="2000" b="1" dirty="0" smtClean="0">
                <a:latin typeface="+mj-lt"/>
                <a:cs typeface="Guttman Hatzvi" panose="02010401010101010101" pitchFamily="2" charset="-79"/>
              </a:rPr>
              <a:t>splitting </a:t>
            </a:r>
            <a:r>
              <a:rPr lang="en-US" sz="2000" b="1" dirty="0">
                <a:latin typeface="+mj-lt"/>
                <a:cs typeface="Guttman Hatzvi" panose="02010401010101010101" pitchFamily="2" charset="-79"/>
              </a:rPr>
              <a:t>the second week of the USA tour to 2-3 groups</a:t>
            </a:r>
            <a:r>
              <a:rPr lang="en-US" sz="2000" b="1" dirty="0" smtClean="0">
                <a:latin typeface="+mj-lt"/>
                <a:cs typeface="Guttman Hatzvi" panose="02010401010101010101" pitchFamily="2" charset="-79"/>
              </a:rPr>
              <a:t>.</a:t>
            </a:r>
          </a:p>
          <a:p>
            <a:pPr marL="342900" indent="-342900" algn="l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+mj-lt"/>
                <a:cs typeface="Guttman Hatzvi" panose="02010401010101010101" pitchFamily="2" charset="-79"/>
              </a:rPr>
              <a:t>Preparing the plan, choosing the subjects and leading all done by the participants </a:t>
            </a:r>
            <a:endParaRPr lang="he-IL" sz="1800" dirty="0">
              <a:latin typeface="+mj-lt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348414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3571</TotalTime>
  <Words>729</Words>
  <Application>Microsoft Office PowerPoint</Application>
  <PresentationFormat>מסך רחב</PresentationFormat>
  <Paragraphs>105</Paragraphs>
  <Slides>12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20" baseType="lpstr">
      <vt:lpstr>Aharoni</vt:lpstr>
      <vt:lpstr>Arial</vt:lpstr>
      <vt:lpstr>Calibri</vt:lpstr>
      <vt:lpstr>Calibri Light</vt:lpstr>
      <vt:lpstr>Courier New</vt:lpstr>
      <vt:lpstr>Guttman Hatzvi</vt:lpstr>
      <vt:lpstr>Times New Roman</vt:lpstr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Company>IDF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s7575975</dc:creator>
  <cp:lastModifiedBy>s7497695</cp:lastModifiedBy>
  <cp:revision>137</cp:revision>
  <cp:lastPrinted>2018-07-02T18:21:59Z</cp:lastPrinted>
  <dcterms:created xsi:type="dcterms:W3CDTF">2017-12-27T07:09:29Z</dcterms:created>
  <dcterms:modified xsi:type="dcterms:W3CDTF">2018-07-03T15:51:37Z</dcterms:modified>
</cp:coreProperties>
</file>