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4"/>
  </p:sldMasterIdLst>
  <p:notesMasterIdLst>
    <p:notesMasterId r:id="rId63"/>
  </p:notesMasterIdLst>
  <p:handoutMasterIdLst>
    <p:handoutMasterId r:id="rId64"/>
  </p:handoutMasterIdLst>
  <p:sldIdLst>
    <p:sldId id="258" r:id="rId5"/>
    <p:sldId id="430" r:id="rId6"/>
    <p:sldId id="431" r:id="rId7"/>
    <p:sldId id="320" r:id="rId8"/>
    <p:sldId id="383" r:id="rId9"/>
    <p:sldId id="307" r:id="rId10"/>
    <p:sldId id="308" r:id="rId11"/>
    <p:sldId id="421" r:id="rId12"/>
    <p:sldId id="392" r:id="rId13"/>
    <p:sldId id="445" r:id="rId14"/>
    <p:sldId id="393" r:id="rId15"/>
    <p:sldId id="394" r:id="rId16"/>
    <p:sldId id="435" r:id="rId17"/>
    <p:sldId id="436" r:id="rId18"/>
    <p:sldId id="437" r:id="rId19"/>
    <p:sldId id="395" r:id="rId20"/>
    <p:sldId id="396" r:id="rId21"/>
    <p:sldId id="403" r:id="rId22"/>
    <p:sldId id="397" r:id="rId23"/>
    <p:sldId id="438" r:id="rId24"/>
    <p:sldId id="439" r:id="rId25"/>
    <p:sldId id="440" r:id="rId26"/>
    <p:sldId id="441" r:id="rId27"/>
    <p:sldId id="442" r:id="rId28"/>
    <p:sldId id="443" r:id="rId29"/>
    <p:sldId id="444" r:id="rId30"/>
    <p:sldId id="399" r:id="rId31"/>
    <p:sldId id="434" r:id="rId32"/>
    <p:sldId id="433" r:id="rId33"/>
    <p:sldId id="310" r:id="rId34"/>
    <p:sldId id="400" r:id="rId35"/>
    <p:sldId id="401" r:id="rId36"/>
    <p:sldId id="309" r:id="rId37"/>
    <p:sldId id="327" r:id="rId38"/>
    <p:sldId id="422" r:id="rId39"/>
    <p:sldId id="405" r:id="rId40"/>
    <p:sldId id="406" r:id="rId41"/>
    <p:sldId id="407" r:id="rId42"/>
    <p:sldId id="408" r:id="rId43"/>
    <p:sldId id="409" r:id="rId44"/>
    <p:sldId id="315" r:id="rId45"/>
    <p:sldId id="316" r:id="rId46"/>
    <p:sldId id="424" r:id="rId47"/>
    <p:sldId id="410" r:id="rId48"/>
    <p:sldId id="411" r:id="rId49"/>
    <p:sldId id="412" r:id="rId50"/>
    <p:sldId id="413" r:id="rId51"/>
    <p:sldId id="414" r:id="rId52"/>
    <p:sldId id="415" r:id="rId53"/>
    <p:sldId id="416" r:id="rId54"/>
    <p:sldId id="417" r:id="rId55"/>
    <p:sldId id="418" r:id="rId56"/>
    <p:sldId id="311" r:id="rId57"/>
    <p:sldId id="319" r:id="rId58"/>
    <p:sldId id="321" r:id="rId59"/>
    <p:sldId id="322" r:id="rId60"/>
    <p:sldId id="323" r:id="rId61"/>
    <p:sldId id="428" r:id="rId62"/>
  </p:sldIdLst>
  <p:sldSz cx="9144000" cy="6858000" type="screen4x3"/>
  <p:notesSz cx="68326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840" autoAdjust="0"/>
    <p:restoredTop sz="94660" autoAdjust="0"/>
  </p:normalViewPr>
  <p:slideViewPr>
    <p:cSldViewPr>
      <p:cViewPr varScale="1">
        <p:scale>
          <a:sx n="73" d="100"/>
          <a:sy n="73" d="100"/>
        </p:scale>
        <p:origin x="16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6" d="100"/>
        <a:sy n="166" d="100"/>
      </p:scale>
      <p:origin x="0" y="7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DB0D4-5A96-412F-8397-B4870A6A3EFB}"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pPr rtl="1"/>
          <a:endParaRPr lang="he-IL"/>
        </a:p>
      </dgm:t>
    </dgm:pt>
    <dgm:pt modelId="{1D886B30-AA9C-455E-8E61-BD818893DF6C}">
      <dgm:prSet phldrT="[טקסט]" custT="1"/>
      <dgm:spPr>
        <a:solidFill>
          <a:schemeClr val="bg2">
            <a:lumMod val="50000"/>
          </a:schemeClr>
        </a:solidFill>
      </dgm:spPr>
      <dgm:t>
        <a:bodyPr/>
        <a:lstStyle/>
        <a:p>
          <a:pPr rtl="1"/>
          <a:r>
            <a:rPr lang="he-IL" sz="2000" b="1" dirty="0" smtClean="0"/>
            <a:t>ממד פסיכולוגי</a:t>
          </a:r>
          <a:endParaRPr lang="he-IL" sz="2000" b="1" dirty="0"/>
        </a:p>
      </dgm:t>
    </dgm:pt>
    <dgm:pt modelId="{B14FFA0C-790B-4F50-9216-19274FFD49FF}" type="parTrans" cxnId="{1219993E-7BE5-4457-A119-F8076F003014}">
      <dgm:prSet/>
      <dgm:spPr/>
      <dgm:t>
        <a:bodyPr/>
        <a:lstStyle/>
        <a:p>
          <a:pPr rtl="1"/>
          <a:endParaRPr lang="he-IL"/>
        </a:p>
      </dgm:t>
    </dgm:pt>
    <dgm:pt modelId="{AF464700-065A-45A0-B835-1758EA9BDDC2}" type="sibTrans" cxnId="{1219993E-7BE5-4457-A119-F8076F003014}">
      <dgm:prSet/>
      <dgm:spPr/>
      <dgm:t>
        <a:bodyPr/>
        <a:lstStyle/>
        <a:p>
          <a:pPr rtl="1"/>
          <a:endParaRPr lang="he-IL"/>
        </a:p>
      </dgm:t>
    </dgm:pt>
    <dgm:pt modelId="{EAEB8DFA-3F8F-4C15-925A-54029A1C117A}">
      <dgm:prSet phldrT="[טקסט]" custT="1"/>
      <dgm:spPr>
        <a:solidFill>
          <a:schemeClr val="accent5">
            <a:lumMod val="75000"/>
          </a:schemeClr>
        </a:solidFill>
      </dgm:spPr>
      <dgm:t>
        <a:bodyPr/>
        <a:lstStyle/>
        <a:p>
          <a:pPr rtl="1"/>
          <a:r>
            <a:rPr lang="he-IL" sz="2400" b="1" dirty="0" smtClean="0"/>
            <a:t>ממד כלכלי</a:t>
          </a:r>
          <a:endParaRPr lang="he-IL" sz="2400" b="1" dirty="0"/>
        </a:p>
      </dgm:t>
    </dgm:pt>
    <dgm:pt modelId="{27068EBA-04D3-444C-A40B-8F55D45F5855}" type="parTrans" cxnId="{DD5C99E6-6BC0-4CCD-866F-64F524FDBE73}">
      <dgm:prSet/>
      <dgm:spPr/>
      <dgm:t>
        <a:bodyPr/>
        <a:lstStyle/>
        <a:p>
          <a:pPr rtl="1"/>
          <a:endParaRPr lang="he-IL"/>
        </a:p>
      </dgm:t>
    </dgm:pt>
    <dgm:pt modelId="{FFDBFDF0-D5AA-4402-B261-8ED7192D489E}" type="sibTrans" cxnId="{DD5C99E6-6BC0-4CCD-866F-64F524FDBE73}">
      <dgm:prSet/>
      <dgm:spPr/>
      <dgm:t>
        <a:bodyPr/>
        <a:lstStyle/>
        <a:p>
          <a:pPr rtl="1"/>
          <a:endParaRPr lang="he-IL"/>
        </a:p>
      </dgm:t>
    </dgm:pt>
    <dgm:pt modelId="{0EC7D6BA-31A4-484B-9F5E-44998EB54D58}">
      <dgm:prSet phldrT="[טקסט]"/>
      <dgm:spPr>
        <a:solidFill>
          <a:schemeClr val="tx1">
            <a:lumMod val="65000"/>
            <a:lumOff val="35000"/>
          </a:schemeClr>
        </a:solidFill>
      </dgm:spPr>
      <dgm:t>
        <a:bodyPr/>
        <a:lstStyle/>
        <a:p>
          <a:pPr rtl="1"/>
          <a:r>
            <a:rPr lang="he-IL" dirty="0" smtClean="0"/>
            <a:t>ממד בינלאומי</a:t>
          </a:r>
          <a:endParaRPr lang="he-IL" dirty="0"/>
        </a:p>
      </dgm:t>
    </dgm:pt>
    <dgm:pt modelId="{29C83C27-8D4A-4748-84DF-A165204A449C}" type="parTrans" cxnId="{908B5295-CC9E-4E13-A71A-37547E56A2F8}">
      <dgm:prSet/>
      <dgm:spPr/>
      <dgm:t>
        <a:bodyPr/>
        <a:lstStyle/>
        <a:p>
          <a:pPr rtl="1"/>
          <a:endParaRPr lang="he-IL"/>
        </a:p>
      </dgm:t>
    </dgm:pt>
    <dgm:pt modelId="{284E1EF5-1C20-4F8E-9A95-205D8A7B6CFE}" type="sibTrans" cxnId="{908B5295-CC9E-4E13-A71A-37547E56A2F8}">
      <dgm:prSet/>
      <dgm:spPr/>
      <dgm:t>
        <a:bodyPr/>
        <a:lstStyle/>
        <a:p>
          <a:pPr rtl="1"/>
          <a:endParaRPr lang="he-IL"/>
        </a:p>
      </dgm:t>
    </dgm:pt>
    <dgm:pt modelId="{28385110-14B7-474A-B036-7B59F4E031A6}">
      <dgm:prSet phldrT="[טקסט]"/>
      <dgm:spPr>
        <a:solidFill>
          <a:schemeClr val="accent1">
            <a:lumMod val="60000"/>
            <a:lumOff val="40000"/>
          </a:schemeClr>
        </a:solidFill>
      </dgm:spPr>
      <dgm:t>
        <a:bodyPr/>
        <a:lstStyle/>
        <a:p>
          <a:pPr rtl="1"/>
          <a:r>
            <a:rPr lang="he-IL" dirty="0" smtClean="0"/>
            <a:t>ממד צבאי</a:t>
          </a:r>
          <a:endParaRPr lang="he-IL" dirty="0"/>
        </a:p>
      </dgm:t>
    </dgm:pt>
    <dgm:pt modelId="{2EF7F24E-14CD-4978-AD98-C93DDB7A40A5}" type="parTrans" cxnId="{36F8CF6D-6EC6-433D-AE1D-9F3B9F857C13}">
      <dgm:prSet/>
      <dgm:spPr/>
      <dgm:t>
        <a:bodyPr/>
        <a:lstStyle/>
        <a:p>
          <a:pPr rtl="1"/>
          <a:endParaRPr lang="he-IL"/>
        </a:p>
      </dgm:t>
    </dgm:pt>
    <dgm:pt modelId="{09C9C894-AC4B-4FBF-AD69-98CDF76CF7EF}" type="sibTrans" cxnId="{36F8CF6D-6EC6-433D-AE1D-9F3B9F857C13}">
      <dgm:prSet/>
      <dgm:spPr/>
      <dgm:t>
        <a:bodyPr/>
        <a:lstStyle/>
        <a:p>
          <a:pPr rtl="1"/>
          <a:endParaRPr lang="he-IL"/>
        </a:p>
      </dgm:t>
    </dgm:pt>
    <dgm:pt modelId="{FC715EF3-2E53-4D98-8A27-34BA5AFA1DC3}">
      <dgm:prSet phldrT="[טקסט]"/>
      <dgm:spPr>
        <a:solidFill>
          <a:schemeClr val="bg2">
            <a:lumMod val="50000"/>
          </a:schemeClr>
        </a:solidFill>
      </dgm:spPr>
      <dgm:t>
        <a:bodyPr/>
        <a:lstStyle/>
        <a:p>
          <a:pPr rtl="1"/>
          <a:r>
            <a:rPr lang="he-IL" b="1" dirty="0" smtClean="0">
              <a:solidFill>
                <a:schemeClr val="bg1"/>
              </a:solidFill>
            </a:rPr>
            <a:t>יצירת התודעה כי ניתן לנצח את ישראל, בקרב האליטות המצריות, הצבא והעם המצרי</a:t>
          </a:r>
          <a:endParaRPr lang="he-IL" b="1" dirty="0">
            <a:solidFill>
              <a:schemeClr val="bg1"/>
            </a:solidFill>
          </a:endParaRPr>
        </a:p>
      </dgm:t>
    </dgm:pt>
    <dgm:pt modelId="{F9A52CA5-06AB-4323-8721-FADF772E6335}" type="parTrans" cxnId="{109FE8E5-B1F9-4D69-98BF-72B6B6536C3F}">
      <dgm:prSet/>
      <dgm:spPr/>
      <dgm:t>
        <a:bodyPr/>
        <a:lstStyle/>
        <a:p>
          <a:pPr rtl="1"/>
          <a:endParaRPr lang="he-IL"/>
        </a:p>
      </dgm:t>
    </dgm:pt>
    <dgm:pt modelId="{C2A79BB9-080C-4895-A9A5-FBF85EAF3824}" type="sibTrans" cxnId="{109FE8E5-B1F9-4D69-98BF-72B6B6536C3F}">
      <dgm:prSet/>
      <dgm:spPr/>
      <dgm:t>
        <a:bodyPr/>
        <a:lstStyle/>
        <a:p>
          <a:pPr rtl="1"/>
          <a:endParaRPr lang="he-IL"/>
        </a:p>
      </dgm:t>
    </dgm:pt>
    <dgm:pt modelId="{418F37B9-CF75-4DC6-A4A3-FA93865FB1AB}">
      <dgm:prSet phldrT="[טקסט]"/>
      <dgm:spPr>
        <a:solidFill>
          <a:schemeClr val="accent5">
            <a:lumMod val="75000"/>
          </a:schemeClr>
        </a:solidFill>
      </dgm:spPr>
      <dgm:t>
        <a:bodyPr/>
        <a:lstStyle/>
        <a:p>
          <a:pPr rtl="1"/>
          <a:r>
            <a:rPr lang="he-IL" b="1" dirty="0" smtClean="0">
              <a:solidFill>
                <a:schemeClr val="bg1"/>
              </a:solidFill>
            </a:rPr>
            <a:t>שימוש בנשק הנפט כמכשיר ללחץ מדיני</a:t>
          </a:r>
          <a:endParaRPr lang="he-IL" b="1" dirty="0">
            <a:solidFill>
              <a:schemeClr val="bg1"/>
            </a:solidFill>
          </a:endParaRPr>
        </a:p>
      </dgm:t>
    </dgm:pt>
    <dgm:pt modelId="{D1990A36-EE42-43C7-85F6-6118629C0C29}" type="parTrans" cxnId="{33C5DF0C-F055-4A9A-AF03-35E754F85454}">
      <dgm:prSet/>
      <dgm:spPr/>
      <dgm:t>
        <a:bodyPr/>
        <a:lstStyle/>
        <a:p>
          <a:pPr rtl="1"/>
          <a:endParaRPr lang="he-IL"/>
        </a:p>
      </dgm:t>
    </dgm:pt>
    <dgm:pt modelId="{F7CDEA62-7402-4CB1-A7F9-F015A196FBEC}" type="sibTrans" cxnId="{33C5DF0C-F055-4A9A-AF03-35E754F85454}">
      <dgm:prSet/>
      <dgm:spPr/>
      <dgm:t>
        <a:bodyPr/>
        <a:lstStyle/>
        <a:p>
          <a:pPr rtl="1"/>
          <a:endParaRPr lang="he-IL"/>
        </a:p>
      </dgm:t>
    </dgm:pt>
    <dgm:pt modelId="{4F35DF48-D21E-4666-8279-50A3B09353B5}">
      <dgm:prSet phldrT="[טקסט]"/>
      <dgm:spPr/>
      <dgm:t>
        <a:bodyPr/>
        <a:lstStyle/>
        <a:p>
          <a:pPr rtl="1"/>
          <a:endParaRPr lang="he-IL" dirty="0"/>
        </a:p>
      </dgm:t>
    </dgm:pt>
    <dgm:pt modelId="{DB428B7A-FFA3-4D02-83D9-6D48C442E2E5}" type="parTrans" cxnId="{AFD0B743-643D-4474-AEEE-3A542EC58BAC}">
      <dgm:prSet/>
      <dgm:spPr/>
      <dgm:t>
        <a:bodyPr/>
        <a:lstStyle/>
        <a:p>
          <a:pPr rtl="1"/>
          <a:endParaRPr lang="he-IL"/>
        </a:p>
      </dgm:t>
    </dgm:pt>
    <dgm:pt modelId="{9DF085CC-276F-48FD-B5D7-019E4943A451}" type="sibTrans" cxnId="{AFD0B743-643D-4474-AEEE-3A542EC58BAC}">
      <dgm:prSet/>
      <dgm:spPr/>
      <dgm:t>
        <a:bodyPr/>
        <a:lstStyle/>
        <a:p>
          <a:pPr rtl="1"/>
          <a:endParaRPr lang="he-IL"/>
        </a:p>
      </dgm:t>
    </dgm:pt>
    <dgm:pt modelId="{E5B24E91-54E5-430A-AB8C-1BE43B60D413}">
      <dgm:prSet phldrT="[טקסט]"/>
      <dgm:spPr>
        <a:solidFill>
          <a:schemeClr val="accent1">
            <a:lumMod val="60000"/>
            <a:lumOff val="40000"/>
          </a:schemeClr>
        </a:solidFill>
      </dgm:spPr>
      <dgm:t>
        <a:bodyPr/>
        <a:lstStyle/>
        <a:p>
          <a:pPr rtl="1"/>
          <a:r>
            <a:rPr lang="he-IL" b="1" dirty="0" smtClean="0">
              <a:solidFill>
                <a:schemeClr val="accent1">
                  <a:lumMod val="50000"/>
                </a:schemeClr>
              </a:solidFill>
            </a:rPr>
            <a:t>הכנת צבא מצרים למלחמה מוגבלת</a:t>
          </a:r>
          <a:endParaRPr lang="he-IL" b="1" dirty="0">
            <a:solidFill>
              <a:schemeClr val="accent1">
                <a:lumMod val="50000"/>
              </a:schemeClr>
            </a:solidFill>
          </a:endParaRPr>
        </a:p>
      </dgm:t>
    </dgm:pt>
    <dgm:pt modelId="{8EA6AE4B-681E-430B-BAFE-78EAFD7A3A48}" type="parTrans" cxnId="{2D0B1978-AE9D-4D27-8B94-C2AB7E71E0A2}">
      <dgm:prSet/>
      <dgm:spPr/>
      <dgm:t>
        <a:bodyPr/>
        <a:lstStyle/>
        <a:p>
          <a:pPr rtl="1"/>
          <a:endParaRPr lang="he-IL"/>
        </a:p>
      </dgm:t>
    </dgm:pt>
    <dgm:pt modelId="{69A04D96-B18F-48D7-8479-8A7F61934477}" type="sibTrans" cxnId="{2D0B1978-AE9D-4D27-8B94-C2AB7E71E0A2}">
      <dgm:prSet/>
      <dgm:spPr/>
      <dgm:t>
        <a:bodyPr/>
        <a:lstStyle/>
        <a:p>
          <a:pPr rtl="1"/>
          <a:endParaRPr lang="he-IL"/>
        </a:p>
      </dgm:t>
    </dgm:pt>
    <dgm:pt modelId="{EBCBEC7A-440B-4074-9CAA-2FED87B288C7}">
      <dgm:prSet phldrT="[טקסט]"/>
      <dgm:spPr>
        <a:solidFill>
          <a:schemeClr val="accent5">
            <a:lumMod val="75000"/>
          </a:schemeClr>
        </a:solidFill>
      </dgm:spPr>
      <dgm:t>
        <a:bodyPr/>
        <a:lstStyle/>
        <a:p>
          <a:pPr rtl="1"/>
          <a:endParaRPr lang="he-IL" dirty="0"/>
        </a:p>
      </dgm:t>
    </dgm:pt>
    <dgm:pt modelId="{BA6BCD4E-AA0D-47FB-B2DC-B491F3940A33}" type="parTrans" cxnId="{4D9C1055-1EED-43BE-AFA5-3DFD23222505}">
      <dgm:prSet/>
      <dgm:spPr/>
      <dgm:t>
        <a:bodyPr/>
        <a:lstStyle/>
        <a:p>
          <a:pPr rtl="1"/>
          <a:endParaRPr lang="he-IL"/>
        </a:p>
      </dgm:t>
    </dgm:pt>
    <dgm:pt modelId="{276B3F45-02EC-4867-9492-DD0CDB49B968}" type="sibTrans" cxnId="{4D9C1055-1EED-43BE-AFA5-3DFD23222505}">
      <dgm:prSet/>
      <dgm:spPr/>
      <dgm:t>
        <a:bodyPr/>
        <a:lstStyle/>
        <a:p>
          <a:pPr rtl="1"/>
          <a:endParaRPr lang="he-IL"/>
        </a:p>
      </dgm:t>
    </dgm:pt>
    <dgm:pt modelId="{D0F76F69-2ED0-4F55-AFAF-D3D5E20F210A}">
      <dgm:prSet phldrT="[טקסט]"/>
      <dgm:spPr>
        <a:solidFill>
          <a:schemeClr val="accent1">
            <a:lumMod val="60000"/>
            <a:lumOff val="40000"/>
          </a:schemeClr>
        </a:solidFill>
      </dgm:spPr>
      <dgm:t>
        <a:bodyPr/>
        <a:lstStyle/>
        <a:p>
          <a:pPr rtl="1"/>
          <a:r>
            <a:rPr lang="he-IL" b="1" dirty="0" smtClean="0">
              <a:solidFill>
                <a:schemeClr val="accent1">
                  <a:lumMod val="50000"/>
                </a:schemeClr>
              </a:solidFill>
            </a:rPr>
            <a:t>מתקפה משולבת עם סוריה- פיצול כוחות צה"ל לשתי חזיתות</a:t>
          </a:r>
          <a:endParaRPr lang="he-IL" b="1" dirty="0">
            <a:solidFill>
              <a:schemeClr val="accent1">
                <a:lumMod val="50000"/>
              </a:schemeClr>
            </a:solidFill>
          </a:endParaRPr>
        </a:p>
      </dgm:t>
    </dgm:pt>
    <dgm:pt modelId="{A935FA57-C34B-494B-A5B2-EBB1579D1C7C}" type="parTrans" cxnId="{50454798-24E5-4045-AFBA-90755ABEC7CA}">
      <dgm:prSet/>
      <dgm:spPr/>
      <dgm:t>
        <a:bodyPr/>
        <a:lstStyle/>
        <a:p>
          <a:pPr rtl="1"/>
          <a:endParaRPr lang="he-IL"/>
        </a:p>
      </dgm:t>
    </dgm:pt>
    <dgm:pt modelId="{56999CBD-5922-4186-B8BE-59974FDC0695}" type="sibTrans" cxnId="{50454798-24E5-4045-AFBA-90755ABEC7CA}">
      <dgm:prSet/>
      <dgm:spPr/>
      <dgm:t>
        <a:bodyPr/>
        <a:lstStyle/>
        <a:p>
          <a:pPr rtl="1"/>
          <a:endParaRPr lang="he-IL"/>
        </a:p>
      </dgm:t>
    </dgm:pt>
    <dgm:pt modelId="{A42FD61B-FCA0-42F2-8623-3C67D36992DA}" type="pres">
      <dgm:prSet presAssocID="{736DB0D4-5A96-412F-8397-B4870A6A3EFB}" presName="cycleMatrixDiagram" presStyleCnt="0">
        <dgm:presLayoutVars>
          <dgm:chMax val="1"/>
          <dgm:dir/>
          <dgm:animLvl val="lvl"/>
          <dgm:resizeHandles val="exact"/>
        </dgm:presLayoutVars>
      </dgm:prSet>
      <dgm:spPr/>
      <dgm:t>
        <a:bodyPr/>
        <a:lstStyle/>
        <a:p>
          <a:pPr rtl="1"/>
          <a:endParaRPr lang="he-IL"/>
        </a:p>
      </dgm:t>
    </dgm:pt>
    <dgm:pt modelId="{285E82F0-9660-4A7E-8D22-4BD90FDFDDF4}" type="pres">
      <dgm:prSet presAssocID="{736DB0D4-5A96-412F-8397-B4870A6A3EFB}" presName="children" presStyleCnt="0"/>
      <dgm:spPr/>
    </dgm:pt>
    <dgm:pt modelId="{1CB42673-C0AB-4878-B97D-B7AE4910C13C}" type="pres">
      <dgm:prSet presAssocID="{736DB0D4-5A96-412F-8397-B4870A6A3EFB}" presName="child1group" presStyleCnt="0"/>
      <dgm:spPr/>
    </dgm:pt>
    <dgm:pt modelId="{706639CE-9F31-431A-AD2A-52EFBDCB4B04}" type="pres">
      <dgm:prSet presAssocID="{736DB0D4-5A96-412F-8397-B4870A6A3EFB}" presName="child1" presStyleLbl="bgAcc1" presStyleIdx="0" presStyleCnt="3" custLinFactNeighborX="-1552" custLinFactNeighborY="15515"/>
      <dgm:spPr/>
      <dgm:t>
        <a:bodyPr/>
        <a:lstStyle/>
        <a:p>
          <a:pPr rtl="1"/>
          <a:endParaRPr lang="he-IL"/>
        </a:p>
      </dgm:t>
    </dgm:pt>
    <dgm:pt modelId="{E4105769-F72E-44DC-B123-4FFE19D3052B}" type="pres">
      <dgm:prSet presAssocID="{736DB0D4-5A96-412F-8397-B4870A6A3EFB}" presName="child1Text" presStyleLbl="bgAcc1" presStyleIdx="0" presStyleCnt="3">
        <dgm:presLayoutVars>
          <dgm:bulletEnabled val="1"/>
        </dgm:presLayoutVars>
      </dgm:prSet>
      <dgm:spPr/>
      <dgm:t>
        <a:bodyPr/>
        <a:lstStyle/>
        <a:p>
          <a:pPr rtl="1"/>
          <a:endParaRPr lang="he-IL"/>
        </a:p>
      </dgm:t>
    </dgm:pt>
    <dgm:pt modelId="{DDD4929B-06FA-44FC-9BCF-E5735646111F}" type="pres">
      <dgm:prSet presAssocID="{736DB0D4-5A96-412F-8397-B4870A6A3EFB}" presName="child2group" presStyleCnt="0"/>
      <dgm:spPr/>
    </dgm:pt>
    <dgm:pt modelId="{9DA113D8-C303-465B-8D57-F6EDADF119CF}" type="pres">
      <dgm:prSet presAssocID="{736DB0D4-5A96-412F-8397-B4870A6A3EFB}" presName="child2" presStyleLbl="bgAcc1" presStyleIdx="1" presStyleCnt="3" custLinFactNeighborY="15515"/>
      <dgm:spPr/>
      <dgm:t>
        <a:bodyPr/>
        <a:lstStyle/>
        <a:p>
          <a:pPr rtl="1"/>
          <a:endParaRPr lang="he-IL"/>
        </a:p>
      </dgm:t>
    </dgm:pt>
    <dgm:pt modelId="{38B138C7-693C-4949-9250-03715C315856}" type="pres">
      <dgm:prSet presAssocID="{736DB0D4-5A96-412F-8397-B4870A6A3EFB}" presName="child2Text" presStyleLbl="bgAcc1" presStyleIdx="1" presStyleCnt="3">
        <dgm:presLayoutVars>
          <dgm:bulletEnabled val="1"/>
        </dgm:presLayoutVars>
      </dgm:prSet>
      <dgm:spPr/>
      <dgm:t>
        <a:bodyPr/>
        <a:lstStyle/>
        <a:p>
          <a:pPr rtl="1"/>
          <a:endParaRPr lang="he-IL"/>
        </a:p>
      </dgm:t>
    </dgm:pt>
    <dgm:pt modelId="{71CC1C71-F11A-4A3C-BDEA-A7D49A0A7C6D}" type="pres">
      <dgm:prSet presAssocID="{736DB0D4-5A96-412F-8397-B4870A6A3EFB}" presName="child4group" presStyleCnt="0"/>
      <dgm:spPr/>
    </dgm:pt>
    <dgm:pt modelId="{28A35F5C-B596-4F0C-AD71-BA25FBD2F0D9}" type="pres">
      <dgm:prSet presAssocID="{736DB0D4-5A96-412F-8397-B4870A6A3EFB}" presName="child4" presStyleLbl="bgAcc1" presStyleIdx="2" presStyleCnt="3" custLinFactNeighborX="-24107" custLinFactNeighborY="3227"/>
      <dgm:spPr/>
      <dgm:t>
        <a:bodyPr/>
        <a:lstStyle/>
        <a:p>
          <a:pPr rtl="1"/>
          <a:endParaRPr lang="he-IL"/>
        </a:p>
      </dgm:t>
    </dgm:pt>
    <dgm:pt modelId="{FFE50AA4-1351-4E7D-921B-E2CEACEA9F45}" type="pres">
      <dgm:prSet presAssocID="{736DB0D4-5A96-412F-8397-B4870A6A3EFB}" presName="child4Text" presStyleLbl="bgAcc1" presStyleIdx="2" presStyleCnt="3">
        <dgm:presLayoutVars>
          <dgm:bulletEnabled val="1"/>
        </dgm:presLayoutVars>
      </dgm:prSet>
      <dgm:spPr/>
      <dgm:t>
        <a:bodyPr/>
        <a:lstStyle/>
        <a:p>
          <a:pPr rtl="1"/>
          <a:endParaRPr lang="he-IL"/>
        </a:p>
      </dgm:t>
    </dgm:pt>
    <dgm:pt modelId="{FA253976-97AD-4834-B993-71634525907C}" type="pres">
      <dgm:prSet presAssocID="{736DB0D4-5A96-412F-8397-B4870A6A3EFB}" presName="childPlaceholder" presStyleCnt="0"/>
      <dgm:spPr/>
    </dgm:pt>
    <dgm:pt modelId="{9C471EA0-E88F-4247-BB4D-C0FC436F0A21}" type="pres">
      <dgm:prSet presAssocID="{736DB0D4-5A96-412F-8397-B4870A6A3EFB}" presName="circle" presStyleCnt="0"/>
      <dgm:spPr/>
    </dgm:pt>
    <dgm:pt modelId="{3A789860-6D63-4948-A3E5-92159DD26B3C}" type="pres">
      <dgm:prSet presAssocID="{736DB0D4-5A96-412F-8397-B4870A6A3EFB}" presName="quadrant1" presStyleLbl="node1" presStyleIdx="0" presStyleCnt="4">
        <dgm:presLayoutVars>
          <dgm:chMax val="1"/>
          <dgm:bulletEnabled val="1"/>
        </dgm:presLayoutVars>
      </dgm:prSet>
      <dgm:spPr/>
      <dgm:t>
        <a:bodyPr/>
        <a:lstStyle/>
        <a:p>
          <a:pPr rtl="1"/>
          <a:endParaRPr lang="he-IL"/>
        </a:p>
      </dgm:t>
    </dgm:pt>
    <dgm:pt modelId="{D9325024-DAB2-46F5-B770-D9C0AB79710E}" type="pres">
      <dgm:prSet presAssocID="{736DB0D4-5A96-412F-8397-B4870A6A3EFB}" presName="quadrant2" presStyleLbl="node1" presStyleIdx="1" presStyleCnt="4">
        <dgm:presLayoutVars>
          <dgm:chMax val="1"/>
          <dgm:bulletEnabled val="1"/>
        </dgm:presLayoutVars>
      </dgm:prSet>
      <dgm:spPr/>
      <dgm:t>
        <a:bodyPr/>
        <a:lstStyle/>
        <a:p>
          <a:pPr rtl="1"/>
          <a:endParaRPr lang="he-IL"/>
        </a:p>
      </dgm:t>
    </dgm:pt>
    <dgm:pt modelId="{81538B31-0567-4551-9357-141B08072AEA}" type="pres">
      <dgm:prSet presAssocID="{736DB0D4-5A96-412F-8397-B4870A6A3EFB}" presName="quadrant3" presStyleLbl="node1" presStyleIdx="2" presStyleCnt="4">
        <dgm:presLayoutVars>
          <dgm:chMax val="1"/>
          <dgm:bulletEnabled val="1"/>
        </dgm:presLayoutVars>
      </dgm:prSet>
      <dgm:spPr/>
      <dgm:t>
        <a:bodyPr/>
        <a:lstStyle/>
        <a:p>
          <a:pPr rtl="1"/>
          <a:endParaRPr lang="he-IL"/>
        </a:p>
      </dgm:t>
    </dgm:pt>
    <dgm:pt modelId="{4ADBC9DA-C9A4-40A0-9907-B9BBC41C75BC}" type="pres">
      <dgm:prSet presAssocID="{736DB0D4-5A96-412F-8397-B4870A6A3EFB}" presName="quadrant4" presStyleLbl="node1" presStyleIdx="3" presStyleCnt="4">
        <dgm:presLayoutVars>
          <dgm:chMax val="1"/>
          <dgm:bulletEnabled val="1"/>
        </dgm:presLayoutVars>
      </dgm:prSet>
      <dgm:spPr/>
      <dgm:t>
        <a:bodyPr/>
        <a:lstStyle/>
        <a:p>
          <a:pPr rtl="1"/>
          <a:endParaRPr lang="he-IL"/>
        </a:p>
      </dgm:t>
    </dgm:pt>
    <dgm:pt modelId="{F5AD51C5-0CAC-4841-A4BC-4B503F090901}" type="pres">
      <dgm:prSet presAssocID="{736DB0D4-5A96-412F-8397-B4870A6A3EFB}" presName="quadrantPlaceholder" presStyleCnt="0"/>
      <dgm:spPr/>
    </dgm:pt>
    <dgm:pt modelId="{E63053AA-D83C-4F8F-B9CE-B15286254DF6}" type="pres">
      <dgm:prSet presAssocID="{736DB0D4-5A96-412F-8397-B4870A6A3EFB}" presName="center1" presStyleLbl="fgShp" presStyleIdx="0" presStyleCnt="2"/>
      <dgm:spPr>
        <a:solidFill>
          <a:schemeClr val="accent1">
            <a:lumMod val="75000"/>
          </a:schemeClr>
        </a:solidFill>
        <a:ln>
          <a:noFill/>
        </a:ln>
      </dgm:spPr>
      <dgm:t>
        <a:bodyPr/>
        <a:lstStyle/>
        <a:p>
          <a:pPr rtl="1"/>
          <a:endParaRPr lang="he-IL"/>
        </a:p>
      </dgm:t>
    </dgm:pt>
    <dgm:pt modelId="{390974E9-1185-40C2-B6A5-6D5E07211D51}" type="pres">
      <dgm:prSet presAssocID="{736DB0D4-5A96-412F-8397-B4870A6A3EFB}" presName="center2" presStyleLbl="fgShp" presStyleIdx="1" presStyleCnt="2"/>
      <dgm:spPr>
        <a:solidFill>
          <a:schemeClr val="accent1">
            <a:lumMod val="75000"/>
          </a:schemeClr>
        </a:solidFill>
        <a:ln>
          <a:noFill/>
        </a:ln>
      </dgm:spPr>
      <dgm:t>
        <a:bodyPr/>
        <a:lstStyle/>
        <a:p>
          <a:pPr rtl="1"/>
          <a:endParaRPr lang="he-IL"/>
        </a:p>
      </dgm:t>
    </dgm:pt>
  </dgm:ptLst>
  <dgm:cxnLst>
    <dgm:cxn modelId="{D422B7FE-6B33-42DA-BBF5-14FCD8D134A6}" type="presOf" srcId="{D0F76F69-2ED0-4F55-AFAF-D3D5E20F210A}" destId="{FFE50AA4-1351-4E7D-921B-E2CEACEA9F45}" srcOrd="1" destOrd="1" presId="urn:microsoft.com/office/officeart/2005/8/layout/cycle4#1"/>
    <dgm:cxn modelId="{89805176-9D22-4443-A88B-DC07BD58EEE3}" type="presOf" srcId="{FC715EF3-2E53-4D98-8A27-34BA5AFA1DC3}" destId="{E4105769-F72E-44DC-B123-4FFE19D3052B}" srcOrd="1" destOrd="0" presId="urn:microsoft.com/office/officeart/2005/8/layout/cycle4#1"/>
    <dgm:cxn modelId="{2D0B1978-AE9D-4D27-8B94-C2AB7E71E0A2}" srcId="{28385110-14B7-474A-B036-7B59F4E031A6}" destId="{E5B24E91-54E5-430A-AB8C-1BE43B60D413}" srcOrd="0" destOrd="0" parTransId="{8EA6AE4B-681E-430B-BAFE-78EAFD7A3A48}" sibTransId="{69A04D96-B18F-48D7-8479-8A7F61934477}"/>
    <dgm:cxn modelId="{29240241-742D-4750-8104-DA6015337651}" type="presOf" srcId="{1D886B30-AA9C-455E-8E61-BD818893DF6C}" destId="{3A789860-6D63-4948-A3E5-92159DD26B3C}" srcOrd="0" destOrd="0" presId="urn:microsoft.com/office/officeart/2005/8/layout/cycle4#1"/>
    <dgm:cxn modelId="{CA33077D-81B5-4053-A2F2-E60B5911C188}" type="presOf" srcId="{D0F76F69-2ED0-4F55-AFAF-D3D5E20F210A}" destId="{28A35F5C-B596-4F0C-AD71-BA25FBD2F0D9}" srcOrd="0" destOrd="1" presId="urn:microsoft.com/office/officeart/2005/8/layout/cycle4#1"/>
    <dgm:cxn modelId="{16B82FD3-6298-45FE-8D7B-6313783C7A3A}" type="presOf" srcId="{EBCBEC7A-440B-4074-9CAA-2FED87B288C7}" destId="{9DA113D8-C303-465B-8D57-F6EDADF119CF}" srcOrd="0" destOrd="1" presId="urn:microsoft.com/office/officeart/2005/8/layout/cycle4#1"/>
    <dgm:cxn modelId="{7E114E5E-8979-4AAE-AF7E-F164DDDC7609}" type="presOf" srcId="{418F37B9-CF75-4DC6-A4A3-FA93865FB1AB}" destId="{9DA113D8-C303-465B-8D57-F6EDADF119CF}" srcOrd="0" destOrd="0" presId="urn:microsoft.com/office/officeart/2005/8/layout/cycle4#1"/>
    <dgm:cxn modelId="{33C5DF0C-F055-4A9A-AF03-35E754F85454}" srcId="{EAEB8DFA-3F8F-4C15-925A-54029A1C117A}" destId="{418F37B9-CF75-4DC6-A4A3-FA93865FB1AB}" srcOrd="0" destOrd="0" parTransId="{D1990A36-EE42-43C7-85F6-6118629C0C29}" sibTransId="{F7CDEA62-7402-4CB1-A7F9-F015A196FBEC}"/>
    <dgm:cxn modelId="{908B5295-CC9E-4E13-A71A-37547E56A2F8}" srcId="{736DB0D4-5A96-412F-8397-B4870A6A3EFB}" destId="{0EC7D6BA-31A4-484B-9F5E-44998EB54D58}" srcOrd="2" destOrd="0" parTransId="{29C83C27-8D4A-4748-84DF-A165204A449C}" sibTransId="{284E1EF5-1C20-4F8E-9A95-205D8A7B6CFE}"/>
    <dgm:cxn modelId="{09415B05-84FE-45FD-ABD2-BCEF6ADA190A}" type="presOf" srcId="{418F37B9-CF75-4DC6-A4A3-FA93865FB1AB}" destId="{38B138C7-693C-4949-9250-03715C315856}" srcOrd="1" destOrd="0" presId="urn:microsoft.com/office/officeart/2005/8/layout/cycle4#1"/>
    <dgm:cxn modelId="{1219993E-7BE5-4457-A119-F8076F003014}" srcId="{736DB0D4-5A96-412F-8397-B4870A6A3EFB}" destId="{1D886B30-AA9C-455E-8E61-BD818893DF6C}" srcOrd="0" destOrd="0" parTransId="{B14FFA0C-790B-4F50-9216-19274FFD49FF}" sibTransId="{AF464700-065A-45A0-B835-1758EA9BDDC2}"/>
    <dgm:cxn modelId="{DD5C99E6-6BC0-4CCD-866F-64F524FDBE73}" srcId="{736DB0D4-5A96-412F-8397-B4870A6A3EFB}" destId="{EAEB8DFA-3F8F-4C15-925A-54029A1C117A}" srcOrd="1" destOrd="0" parTransId="{27068EBA-04D3-444C-A40B-8F55D45F5855}" sibTransId="{FFDBFDF0-D5AA-4402-B261-8ED7192D489E}"/>
    <dgm:cxn modelId="{FBF949B6-F205-4AE0-AB29-E5CCE0D724B2}" type="presOf" srcId="{736DB0D4-5A96-412F-8397-B4870A6A3EFB}" destId="{A42FD61B-FCA0-42F2-8623-3C67D36992DA}" srcOrd="0" destOrd="0" presId="urn:microsoft.com/office/officeart/2005/8/layout/cycle4#1"/>
    <dgm:cxn modelId="{4D9C1055-1EED-43BE-AFA5-3DFD23222505}" srcId="{EAEB8DFA-3F8F-4C15-925A-54029A1C117A}" destId="{EBCBEC7A-440B-4074-9CAA-2FED87B288C7}" srcOrd="1" destOrd="0" parTransId="{BA6BCD4E-AA0D-47FB-B2DC-B491F3940A33}" sibTransId="{276B3F45-02EC-4867-9492-DD0CDB49B968}"/>
    <dgm:cxn modelId="{50454798-24E5-4045-AFBA-90755ABEC7CA}" srcId="{28385110-14B7-474A-B036-7B59F4E031A6}" destId="{D0F76F69-2ED0-4F55-AFAF-D3D5E20F210A}" srcOrd="1" destOrd="0" parTransId="{A935FA57-C34B-494B-A5B2-EBB1579D1C7C}" sibTransId="{56999CBD-5922-4186-B8BE-59974FDC0695}"/>
    <dgm:cxn modelId="{553616AA-DF9F-451D-85D8-A033C782C47C}" type="presOf" srcId="{28385110-14B7-474A-B036-7B59F4E031A6}" destId="{4ADBC9DA-C9A4-40A0-9907-B9BBC41C75BC}" srcOrd="0" destOrd="0" presId="urn:microsoft.com/office/officeart/2005/8/layout/cycle4#1"/>
    <dgm:cxn modelId="{36F8CF6D-6EC6-433D-AE1D-9F3B9F857C13}" srcId="{736DB0D4-5A96-412F-8397-B4870A6A3EFB}" destId="{28385110-14B7-474A-B036-7B59F4E031A6}" srcOrd="3" destOrd="0" parTransId="{2EF7F24E-14CD-4978-AD98-C93DDB7A40A5}" sibTransId="{09C9C894-AC4B-4FBF-AD69-98CDF76CF7EF}"/>
    <dgm:cxn modelId="{109FE8E5-B1F9-4D69-98BF-72B6B6536C3F}" srcId="{1D886B30-AA9C-455E-8E61-BD818893DF6C}" destId="{FC715EF3-2E53-4D98-8A27-34BA5AFA1DC3}" srcOrd="0" destOrd="0" parTransId="{F9A52CA5-06AB-4323-8721-FADF772E6335}" sibTransId="{C2A79BB9-080C-4895-A9A5-FBF85EAF3824}"/>
    <dgm:cxn modelId="{AFD0B743-643D-4474-AEEE-3A542EC58BAC}" srcId="{736DB0D4-5A96-412F-8397-B4870A6A3EFB}" destId="{4F35DF48-D21E-4666-8279-50A3B09353B5}" srcOrd="4" destOrd="0" parTransId="{DB428B7A-FFA3-4D02-83D9-6D48C442E2E5}" sibTransId="{9DF085CC-276F-48FD-B5D7-019E4943A451}"/>
    <dgm:cxn modelId="{BADAE532-55E0-4785-9E05-1F202F5E1579}" type="presOf" srcId="{FC715EF3-2E53-4D98-8A27-34BA5AFA1DC3}" destId="{706639CE-9F31-431A-AD2A-52EFBDCB4B04}" srcOrd="0" destOrd="0" presId="urn:microsoft.com/office/officeart/2005/8/layout/cycle4#1"/>
    <dgm:cxn modelId="{F8CDAB35-6CA7-43CA-A98D-B07419790D7A}" type="presOf" srcId="{EBCBEC7A-440B-4074-9CAA-2FED87B288C7}" destId="{38B138C7-693C-4949-9250-03715C315856}" srcOrd="1" destOrd="1" presId="urn:microsoft.com/office/officeart/2005/8/layout/cycle4#1"/>
    <dgm:cxn modelId="{88C831EE-F17C-4DFF-ADA2-E5A85E0B4007}" type="presOf" srcId="{EAEB8DFA-3F8F-4C15-925A-54029A1C117A}" destId="{D9325024-DAB2-46F5-B770-D9C0AB79710E}" srcOrd="0" destOrd="0" presId="urn:microsoft.com/office/officeart/2005/8/layout/cycle4#1"/>
    <dgm:cxn modelId="{8969F047-339A-4A19-89BA-C0C881C97E33}" type="presOf" srcId="{E5B24E91-54E5-430A-AB8C-1BE43B60D413}" destId="{28A35F5C-B596-4F0C-AD71-BA25FBD2F0D9}" srcOrd="0" destOrd="0" presId="urn:microsoft.com/office/officeart/2005/8/layout/cycle4#1"/>
    <dgm:cxn modelId="{85672636-4387-4EAC-B0FB-C2FF2A09116B}" type="presOf" srcId="{0EC7D6BA-31A4-484B-9F5E-44998EB54D58}" destId="{81538B31-0567-4551-9357-141B08072AEA}" srcOrd="0" destOrd="0" presId="urn:microsoft.com/office/officeart/2005/8/layout/cycle4#1"/>
    <dgm:cxn modelId="{43FEBCB6-F5FA-4183-8C01-61734F50857A}" type="presOf" srcId="{E5B24E91-54E5-430A-AB8C-1BE43B60D413}" destId="{FFE50AA4-1351-4E7D-921B-E2CEACEA9F45}" srcOrd="1" destOrd="0" presId="urn:microsoft.com/office/officeart/2005/8/layout/cycle4#1"/>
    <dgm:cxn modelId="{EE66E5D1-5A4C-486E-9BFD-27A73C1C6E1E}" type="presParOf" srcId="{A42FD61B-FCA0-42F2-8623-3C67D36992DA}" destId="{285E82F0-9660-4A7E-8D22-4BD90FDFDDF4}" srcOrd="0" destOrd="0" presId="urn:microsoft.com/office/officeart/2005/8/layout/cycle4#1"/>
    <dgm:cxn modelId="{96F96BE3-5CF5-4CB7-B523-C9EEA34B3019}" type="presParOf" srcId="{285E82F0-9660-4A7E-8D22-4BD90FDFDDF4}" destId="{1CB42673-C0AB-4878-B97D-B7AE4910C13C}" srcOrd="0" destOrd="0" presId="urn:microsoft.com/office/officeart/2005/8/layout/cycle4#1"/>
    <dgm:cxn modelId="{145708A4-DE20-44D8-B526-EB852AA54A4B}" type="presParOf" srcId="{1CB42673-C0AB-4878-B97D-B7AE4910C13C}" destId="{706639CE-9F31-431A-AD2A-52EFBDCB4B04}" srcOrd="0" destOrd="0" presId="urn:microsoft.com/office/officeart/2005/8/layout/cycle4#1"/>
    <dgm:cxn modelId="{A9562D95-C6AD-43FA-8AB0-23F8DDAD700E}" type="presParOf" srcId="{1CB42673-C0AB-4878-B97D-B7AE4910C13C}" destId="{E4105769-F72E-44DC-B123-4FFE19D3052B}" srcOrd="1" destOrd="0" presId="urn:microsoft.com/office/officeart/2005/8/layout/cycle4#1"/>
    <dgm:cxn modelId="{F2CDD9C1-2308-4906-B1A7-2875DCD04B80}" type="presParOf" srcId="{285E82F0-9660-4A7E-8D22-4BD90FDFDDF4}" destId="{DDD4929B-06FA-44FC-9BCF-E5735646111F}" srcOrd="1" destOrd="0" presId="urn:microsoft.com/office/officeart/2005/8/layout/cycle4#1"/>
    <dgm:cxn modelId="{8DC1648D-5D08-4C44-914B-6142896B065C}" type="presParOf" srcId="{DDD4929B-06FA-44FC-9BCF-E5735646111F}" destId="{9DA113D8-C303-465B-8D57-F6EDADF119CF}" srcOrd="0" destOrd="0" presId="urn:microsoft.com/office/officeart/2005/8/layout/cycle4#1"/>
    <dgm:cxn modelId="{17F7D318-6239-40C1-804A-27BEC2343998}" type="presParOf" srcId="{DDD4929B-06FA-44FC-9BCF-E5735646111F}" destId="{38B138C7-693C-4949-9250-03715C315856}" srcOrd="1" destOrd="0" presId="urn:microsoft.com/office/officeart/2005/8/layout/cycle4#1"/>
    <dgm:cxn modelId="{3308952A-34B8-4D83-84BB-CEAA09C801C5}" type="presParOf" srcId="{285E82F0-9660-4A7E-8D22-4BD90FDFDDF4}" destId="{71CC1C71-F11A-4A3C-BDEA-A7D49A0A7C6D}" srcOrd="2" destOrd="0" presId="urn:microsoft.com/office/officeart/2005/8/layout/cycle4#1"/>
    <dgm:cxn modelId="{A4C144D2-26AC-4AF5-BB28-A28AAB5DF5C7}" type="presParOf" srcId="{71CC1C71-F11A-4A3C-BDEA-A7D49A0A7C6D}" destId="{28A35F5C-B596-4F0C-AD71-BA25FBD2F0D9}" srcOrd="0" destOrd="0" presId="urn:microsoft.com/office/officeart/2005/8/layout/cycle4#1"/>
    <dgm:cxn modelId="{9E59CCD2-8C29-4E16-8D02-C688B3BF45CC}" type="presParOf" srcId="{71CC1C71-F11A-4A3C-BDEA-A7D49A0A7C6D}" destId="{FFE50AA4-1351-4E7D-921B-E2CEACEA9F45}" srcOrd="1" destOrd="0" presId="urn:microsoft.com/office/officeart/2005/8/layout/cycle4#1"/>
    <dgm:cxn modelId="{6D60DC4F-12C4-4B05-A862-1865246AED81}" type="presParOf" srcId="{285E82F0-9660-4A7E-8D22-4BD90FDFDDF4}" destId="{FA253976-97AD-4834-B993-71634525907C}" srcOrd="3" destOrd="0" presId="urn:microsoft.com/office/officeart/2005/8/layout/cycle4#1"/>
    <dgm:cxn modelId="{6A7D5901-7FB1-47BD-A060-2B7176B8D3ED}" type="presParOf" srcId="{A42FD61B-FCA0-42F2-8623-3C67D36992DA}" destId="{9C471EA0-E88F-4247-BB4D-C0FC436F0A21}" srcOrd="1" destOrd="0" presId="urn:microsoft.com/office/officeart/2005/8/layout/cycle4#1"/>
    <dgm:cxn modelId="{1EF54486-A91F-4D7C-8122-495A97257D8F}" type="presParOf" srcId="{9C471EA0-E88F-4247-BB4D-C0FC436F0A21}" destId="{3A789860-6D63-4948-A3E5-92159DD26B3C}" srcOrd="0" destOrd="0" presId="urn:microsoft.com/office/officeart/2005/8/layout/cycle4#1"/>
    <dgm:cxn modelId="{E31D999A-74D3-4CCB-9E46-9627C0E39689}" type="presParOf" srcId="{9C471EA0-E88F-4247-BB4D-C0FC436F0A21}" destId="{D9325024-DAB2-46F5-B770-D9C0AB79710E}" srcOrd="1" destOrd="0" presId="urn:microsoft.com/office/officeart/2005/8/layout/cycle4#1"/>
    <dgm:cxn modelId="{16A1C5BB-5E27-4B3E-953C-11BD47462305}" type="presParOf" srcId="{9C471EA0-E88F-4247-BB4D-C0FC436F0A21}" destId="{81538B31-0567-4551-9357-141B08072AEA}" srcOrd="2" destOrd="0" presId="urn:microsoft.com/office/officeart/2005/8/layout/cycle4#1"/>
    <dgm:cxn modelId="{BC4E2A86-89BB-4057-8839-C77A25F1CF10}" type="presParOf" srcId="{9C471EA0-E88F-4247-BB4D-C0FC436F0A21}" destId="{4ADBC9DA-C9A4-40A0-9907-B9BBC41C75BC}" srcOrd="3" destOrd="0" presId="urn:microsoft.com/office/officeart/2005/8/layout/cycle4#1"/>
    <dgm:cxn modelId="{9B7D8842-1515-4954-8F37-8DF9DDA02BC3}" type="presParOf" srcId="{9C471EA0-E88F-4247-BB4D-C0FC436F0A21}" destId="{F5AD51C5-0CAC-4841-A4BC-4B503F090901}" srcOrd="4" destOrd="0" presId="urn:microsoft.com/office/officeart/2005/8/layout/cycle4#1"/>
    <dgm:cxn modelId="{04A15B32-1C54-4A32-8C25-500B0A296126}" type="presParOf" srcId="{A42FD61B-FCA0-42F2-8623-3C67D36992DA}" destId="{E63053AA-D83C-4F8F-B9CE-B15286254DF6}" srcOrd="2" destOrd="0" presId="urn:microsoft.com/office/officeart/2005/8/layout/cycle4#1"/>
    <dgm:cxn modelId="{26B98C7C-0775-4E10-9FEA-946755CC37C2}" type="presParOf" srcId="{A42FD61B-FCA0-42F2-8623-3C67D36992DA}" destId="{390974E9-1185-40C2-B6A5-6D5E07211D51}"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91A95-2FDF-47B3-97B5-590FEB643740}" type="doc">
      <dgm:prSet loTypeId="urn:microsoft.com/office/officeart/2005/8/layout/vProcess5" loCatId="process" qsTypeId="urn:microsoft.com/office/officeart/2005/8/quickstyle/simple5" qsCatId="simple" csTypeId="urn:microsoft.com/office/officeart/2005/8/colors/colorful1#1" csCatId="colorful" phldr="1"/>
      <dgm:spPr/>
      <dgm:t>
        <a:bodyPr/>
        <a:lstStyle/>
        <a:p>
          <a:pPr rtl="1"/>
          <a:endParaRPr lang="he-IL"/>
        </a:p>
      </dgm:t>
    </dgm:pt>
    <dgm:pt modelId="{600494DE-2A30-437C-85DE-F91DDB75BD1C}">
      <dgm:prSet phldrT="[טקסט]" custT="1"/>
      <dgm:spPr>
        <a:ln>
          <a:solidFill>
            <a:schemeClr val="tx1"/>
          </a:solidFill>
        </a:ln>
      </dgm:spPr>
      <dgm:t>
        <a:bodyPr/>
        <a:lstStyle/>
        <a:p>
          <a:pPr rtl="1"/>
          <a:r>
            <a:rPr lang="he-IL" sz="1100" b="1" u="sng" dirty="0" smtClean="0">
              <a:solidFill>
                <a:schemeClr val="tx1"/>
              </a:solidFill>
              <a:effectLst/>
              <a:latin typeface="Tahoma" pitchFamily="34" charset="0"/>
              <a:ea typeface="Tahoma" pitchFamily="34" charset="0"/>
              <a:cs typeface="Tahoma" pitchFamily="34" charset="0"/>
            </a:rPr>
            <a:t>זיהוי שינוי וצורך בלמידה</a:t>
          </a:r>
          <a:endParaRPr lang="he-IL" sz="1100" b="1" u="sng" dirty="0">
            <a:solidFill>
              <a:schemeClr val="tx1"/>
            </a:solidFill>
            <a:effectLst/>
            <a:latin typeface="Tahoma" pitchFamily="34" charset="0"/>
            <a:ea typeface="Tahoma" pitchFamily="34" charset="0"/>
            <a:cs typeface="Tahoma" pitchFamily="34" charset="0"/>
          </a:endParaRPr>
        </a:p>
      </dgm:t>
    </dgm:pt>
    <dgm:pt modelId="{BCD717B7-0FBE-4A3D-AF09-22ED5D2BE2B3}" type="parTrans" cxnId="{4849F254-6CF8-431C-A875-88796AFEFC6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3513CDE7-2CC3-4683-971A-A96761642561}" type="sibTrans" cxnId="{4849F254-6CF8-431C-A875-88796AFEFC68}">
      <dgm:prSet custT="1"/>
      <dgm:spPr>
        <a:ln w="15875">
          <a:solidFill>
            <a:schemeClr val="tx1"/>
          </a:solidFill>
        </a:ln>
      </dgm:spPr>
      <dgm:t>
        <a:bodyPr/>
        <a:lstStyle/>
        <a:p>
          <a:pPr rtl="1"/>
          <a:endParaRPr lang="he-IL" sz="900" b="1">
            <a:solidFill>
              <a:schemeClr val="tx1"/>
            </a:solidFill>
            <a:latin typeface="Tahoma" pitchFamily="34" charset="0"/>
            <a:ea typeface="Tahoma" pitchFamily="34" charset="0"/>
            <a:cs typeface="Tahoma" pitchFamily="34" charset="0"/>
          </a:endParaRPr>
        </a:p>
      </dgm:t>
    </dgm:pt>
    <dgm:pt modelId="{3B4CB863-3E70-4FAC-8F49-E92453B45377}">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רמטכ"ל והמטה הכללי, מפקדות ראשיות </a:t>
          </a:r>
          <a:endParaRPr lang="he-IL" sz="1100" b="1" dirty="0">
            <a:solidFill>
              <a:schemeClr val="tx1"/>
            </a:solidFill>
            <a:latin typeface="Tahoma" pitchFamily="34" charset="0"/>
            <a:ea typeface="Tahoma" pitchFamily="34" charset="0"/>
            <a:cs typeface="Tahoma" pitchFamily="34" charset="0"/>
          </a:endParaRPr>
        </a:p>
      </dgm:t>
    </dgm:pt>
    <dgm:pt modelId="{25E9C51D-07A3-4C7A-9F87-D8F959B47280}" type="parTrans" cxnId="{BCE616EB-D123-4A52-8A69-8112488E7213}">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0DE0A7BF-A333-47F4-BF2D-E76102C99C8B}" type="sibTrans" cxnId="{BCE616EB-D123-4A52-8A69-8112488E7213}">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200CF6C6-F4D9-4E5E-9E2A-90D3DD5F60F2}">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תהליך פיתוח ידע, למידה וחקירה מערכתי</a:t>
          </a:r>
          <a:endParaRPr lang="he-IL" sz="1100" b="1" u="sng" dirty="0">
            <a:solidFill>
              <a:schemeClr val="tx1"/>
            </a:solidFill>
            <a:latin typeface="Tahoma" pitchFamily="34" charset="0"/>
            <a:ea typeface="Tahoma" pitchFamily="34" charset="0"/>
            <a:cs typeface="Tahoma" pitchFamily="34" charset="0"/>
          </a:endParaRPr>
        </a:p>
      </dgm:t>
    </dgm:pt>
    <dgm:pt modelId="{E3670B88-DD68-4F56-8E04-CEBAB74CBDE2}" type="parTrans" cxnId="{421AF5E1-1161-4CA4-97EE-86B033883FF4}">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1DA96AF4-8CB5-4E68-AA2D-082CA9D28C08}" type="sibTrans" cxnId="{421AF5E1-1161-4CA4-97EE-86B033883FF4}">
      <dgm:prSet custT="1"/>
      <dgm:spPr>
        <a:ln w="15875">
          <a:solidFill>
            <a:schemeClr val="tx1"/>
          </a:solidFill>
        </a:ln>
      </dgm:spPr>
      <dgm:t>
        <a:bodyPr/>
        <a:lstStyle/>
        <a:p>
          <a:pPr rtl="1"/>
          <a:endParaRPr lang="he-IL" sz="900" b="1">
            <a:solidFill>
              <a:schemeClr val="tx1"/>
            </a:solidFill>
            <a:latin typeface="Tahoma" pitchFamily="34" charset="0"/>
            <a:ea typeface="Tahoma" pitchFamily="34" charset="0"/>
            <a:cs typeface="Tahoma" pitchFamily="34" charset="0"/>
          </a:endParaRPr>
        </a:p>
      </dgm:t>
    </dgm:pt>
    <dgm:pt modelId="{E2A559F8-3B29-43A9-A29C-DF3F5C057301}">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מפקדה ראשית, לאור הנחיות הרמטכ"ל, ובשיתוף מפקדות ראשיות רלוונטיות</a:t>
          </a:r>
          <a:endParaRPr lang="he-IL" sz="1100" b="1" dirty="0">
            <a:solidFill>
              <a:schemeClr val="tx1"/>
            </a:solidFill>
            <a:latin typeface="Tahoma" pitchFamily="34" charset="0"/>
            <a:ea typeface="Tahoma" pitchFamily="34" charset="0"/>
            <a:cs typeface="Tahoma" pitchFamily="34" charset="0"/>
          </a:endParaRPr>
        </a:p>
      </dgm:t>
    </dgm:pt>
    <dgm:pt modelId="{2A1C8B51-FD24-4F69-99F1-DB23764BA3D6}" type="parTrans" cxnId="{F5628BBF-8A32-4A39-A789-4DCBC930811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07395D87-D10E-492C-AC1F-71DB080AAD35}" type="sibTrans" cxnId="{F5628BBF-8A32-4A39-A789-4DCBC930811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8155A168-997C-446C-B11D-F2D48475419A}">
      <dgm:prSet phldrT="[טקסט]" custT="1"/>
      <dgm:spPr>
        <a:solidFill>
          <a:srgbClr val="FFC000"/>
        </a:solidFill>
        <a:ln>
          <a:solidFill>
            <a:schemeClr val="tx1"/>
          </a:solidFill>
        </a:ln>
      </dgm:spPr>
      <dgm:t>
        <a:bodyPr/>
        <a:lstStyle/>
        <a:p>
          <a:pPr rtl="1"/>
          <a:r>
            <a:rPr lang="he-IL" sz="1100" b="1" u="sng"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אישור התפיסה שפותחה במפקדה הראשית והפיכתה למטכ"לית </a:t>
          </a:r>
          <a:endParaRPr lang="he-IL" sz="1100" b="1" u="sng"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dgm:t>
    </dgm:pt>
    <dgm:pt modelId="{40E536CA-4873-4F84-8217-8758FFE1BB78}" type="parTrans" cxnId="{CF20B3BA-0851-428E-8091-2944682DF9A1}">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D14D2F35-3BED-4C46-821A-4C81DF42E051}" type="sibTrans" cxnId="{CF20B3BA-0851-428E-8091-2944682DF9A1}">
      <dgm:prSet/>
      <dgm:spPr>
        <a:ln w="15875"/>
      </dgm:spPr>
      <dgm:t>
        <a:bodyPr/>
        <a:lstStyle/>
        <a:p>
          <a:pPr rtl="1"/>
          <a:endParaRPr lang="he-IL"/>
        </a:p>
      </dgm:t>
    </dgm:pt>
    <dgm:pt modelId="{91C3941B-3592-4ED1-8465-1C6388E994F7}">
      <dgm:prSet phldrT="[טקסט]" custT="1"/>
      <dgm:spPr>
        <a:solidFill>
          <a:srgbClr val="FFC000"/>
        </a:solidFill>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המפקדה הכללית</a:t>
          </a:r>
          <a:endParaRPr lang="he-IL" sz="1100" b="1" dirty="0">
            <a:solidFill>
              <a:schemeClr val="tx1"/>
            </a:solidFill>
            <a:latin typeface="Tahoma" pitchFamily="34" charset="0"/>
            <a:ea typeface="Tahoma" pitchFamily="34" charset="0"/>
            <a:cs typeface="Tahoma" pitchFamily="34" charset="0"/>
          </a:endParaRPr>
        </a:p>
      </dgm:t>
    </dgm:pt>
    <dgm:pt modelId="{B9CD6D14-85BE-4C47-A8A7-3BE3CFADAA30}" type="parTrans" cxnId="{5E2A3F61-AC37-40D2-AAAA-FF9F6E1BA38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CE61EA24-E51F-49DD-B2BD-0EDF2360E436}" type="sibTrans" cxnId="{5E2A3F61-AC37-40D2-AAAA-FF9F6E1BA38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FC009ED6-D733-4FB6-BE11-00AC198F5832}">
      <dgm:prSet phldrT="[טקסט]" custT="1"/>
      <dgm:spPr>
        <a:ln>
          <a:solidFill>
            <a:schemeClr val="tx1"/>
          </a:solidFill>
        </a:ln>
      </dgm:spPr>
      <dgm:t>
        <a:bodyPr/>
        <a:lstStyle/>
        <a:p>
          <a:pPr rtl="1"/>
          <a:r>
            <a:rPr lang="he-IL" sz="1100" b="1" dirty="0" smtClean="0">
              <a:solidFill>
                <a:schemeClr val="tx1"/>
              </a:solidFill>
              <a:latin typeface="Tahoma" pitchFamily="34" charset="0"/>
              <a:ea typeface="Tahoma" pitchFamily="34" charset="0"/>
              <a:cs typeface="Tahoma" pitchFamily="34" charset="0"/>
            </a:rPr>
            <a:t>ליווי קבוע ע"י אמ"ץ, ומפגשים עם הרמטכ"ל בנקודות קובעות </a:t>
          </a:r>
          <a:endParaRPr lang="he-IL" sz="1100" b="1" dirty="0">
            <a:solidFill>
              <a:schemeClr val="tx1"/>
            </a:solidFill>
            <a:latin typeface="Tahoma" pitchFamily="34" charset="0"/>
            <a:ea typeface="Tahoma" pitchFamily="34" charset="0"/>
            <a:cs typeface="Tahoma" pitchFamily="34" charset="0"/>
          </a:endParaRPr>
        </a:p>
      </dgm:t>
    </dgm:pt>
    <dgm:pt modelId="{C6E4DC7B-FDA8-4D7C-A318-DA9590907B1A}" type="parTrans" cxnId="{3B72EE60-20B8-4204-BD11-7E3551E9E08C}">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01822BB0-EA34-40F8-9C63-8EBF2D9ADCE4}" type="sibTrans" cxnId="{3B72EE60-20B8-4204-BD11-7E3551E9E08C}">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86B0A94F-7BF7-41B5-AD6C-DC41DA8B5A25}">
      <dgm:prSet custT="1"/>
      <dgm:spPr>
        <a:ln>
          <a:solidFill>
            <a:schemeClr val="tx1"/>
          </a:solidFill>
        </a:ln>
      </dgm:spPr>
      <dgm:t>
        <a:bodyPr/>
        <a:lstStyle/>
        <a:p>
          <a:pPr rtl="1"/>
          <a:r>
            <a:rPr lang="he-IL" sz="1100" b="1" u="sng"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תכנון פרטני, לאור הוראת התכנון</a:t>
          </a:r>
          <a:endParaRPr lang="he-IL" sz="1100" b="1" u="sng" dirty="0">
            <a:solidFill>
              <a:schemeClr val="tx1"/>
            </a:solidFill>
            <a:latin typeface="Tahoma" pitchFamily="34" charset="0"/>
            <a:ea typeface="Tahoma" pitchFamily="34" charset="0"/>
            <a:cs typeface="Tahoma" pitchFamily="34" charset="0"/>
          </a:endParaRPr>
        </a:p>
      </dgm:t>
    </dgm:pt>
    <dgm:pt modelId="{69FC31B7-C4B9-40FF-A8AF-13F43B6D4D9F}" type="parTrans" cxnId="{943BEA35-62F6-4EAC-9D26-A0096AA876AC}">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37D5836C-610E-4309-925B-D031ADC1DF90}" type="sibTrans" cxnId="{943BEA35-62F6-4EAC-9D26-A0096AA876AC}">
      <dgm:prSet custT="1"/>
      <dgm:spPr>
        <a:ln w="15875">
          <a:solidFill>
            <a:schemeClr val="tx1"/>
          </a:solidFill>
        </a:ln>
      </dgm:spPr>
      <dgm:t>
        <a:bodyPr/>
        <a:lstStyle/>
        <a:p>
          <a:pPr rtl="1"/>
          <a:endParaRPr lang="he-IL" sz="900" b="1">
            <a:solidFill>
              <a:schemeClr val="tx1"/>
            </a:solidFill>
            <a:latin typeface="Tahoma" pitchFamily="34" charset="0"/>
            <a:ea typeface="Tahoma" pitchFamily="34" charset="0"/>
            <a:cs typeface="Tahoma" pitchFamily="34" charset="0"/>
          </a:endParaRPr>
        </a:p>
      </dgm:t>
    </dgm:pt>
    <dgm:pt modelId="{EB145903-4BD4-443D-9F9F-B52A7DF1A0DA}">
      <dgm:prSet custT="1"/>
      <dgm:spPr>
        <a:ln>
          <a:solidFill>
            <a:schemeClr val="tx1"/>
          </a:solidFill>
        </a:ln>
      </dgm:spPr>
      <dgm:t>
        <a:bodyPr/>
        <a:lstStyle/>
        <a:p>
          <a:pPr defTabSz="488950" rtl="1"/>
          <a:r>
            <a:rPr lang="he-IL" sz="1100" b="1" u="sng"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השלמת תכנון / נוהל הקרב</a:t>
          </a:r>
          <a:endParaRPr lang="he-IL" sz="1100" b="1" u="sng"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dgm:t>
    </dgm:pt>
    <dgm:pt modelId="{650247B6-437E-46BF-8285-0098B69D678B}" type="parTrans" cxnId="{DAEE5159-7FC0-4962-9E51-899370173AE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889D9FF9-5B0D-4EC5-8830-27874D20CED4}" type="sibTrans" cxnId="{DAEE5159-7FC0-4962-9E51-899370173AE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7A8CDF12-9DFC-42A0-A45A-797EA6F95E9F}">
      <dgm:prSet custT="1"/>
      <dgm:spPr>
        <a:ln>
          <a:solidFill>
            <a:schemeClr val="tx1"/>
          </a:solidFill>
        </a:ln>
      </dgm:spPr>
      <dgm:t>
        <a:bodyPr/>
        <a:lstStyle/>
        <a:p>
          <a:pPr defTabSz="488950"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המפקדה הכללית</a:t>
          </a:r>
          <a:endParaRPr lang="he-IL" sz="1100" b="1" dirty="0">
            <a:solidFill>
              <a:schemeClr val="tx1"/>
            </a:solidFill>
            <a:latin typeface="Tahoma" pitchFamily="34" charset="0"/>
            <a:ea typeface="Tahoma" pitchFamily="34" charset="0"/>
            <a:cs typeface="Tahoma" pitchFamily="34" charset="0"/>
          </a:endParaRPr>
        </a:p>
      </dgm:t>
    </dgm:pt>
    <dgm:pt modelId="{4257316D-5039-4E1C-B5CB-2A02BA9DECD9}" type="parTrans" cxnId="{48630055-0C07-45E4-9AB3-51F8ECCD5FC9}">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49A39678-30E9-4643-9666-D105F14AC912}" type="sibTrans" cxnId="{48630055-0C07-45E4-9AB3-51F8ECCD5FC9}">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F2F54A78-495B-447E-A221-C2CB203633F1}">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התוצר:</a:t>
          </a:r>
          <a:r>
            <a:rPr lang="he-IL" sz="1100" b="1" dirty="0" smtClean="0">
              <a:solidFill>
                <a:schemeClr val="tx1"/>
              </a:solidFill>
              <a:latin typeface="Tahoma" pitchFamily="34" charset="0"/>
              <a:ea typeface="Tahoma" pitchFamily="34" charset="0"/>
              <a:cs typeface="Tahoma" pitchFamily="34" charset="0"/>
            </a:rPr>
            <a:t> הנחיית מטכ"ל - הגדרת מהות השינוי ובניית (הבנייה) תהליך הלמידה (המוביל, השותפים הרב-זרועיים ומרחב הבחינה) מסגרת הזמן והצורך האסטרטגי. יכול לכלול קיים ראשוניים לאסטרטגיה רצויה.</a:t>
          </a:r>
          <a:endParaRPr lang="he-IL" sz="1100" b="1" dirty="0">
            <a:solidFill>
              <a:schemeClr val="tx1"/>
            </a:solidFill>
            <a:latin typeface="Tahoma" pitchFamily="34" charset="0"/>
            <a:ea typeface="Tahoma" pitchFamily="34" charset="0"/>
            <a:cs typeface="Tahoma" pitchFamily="34" charset="0"/>
          </a:endParaRPr>
        </a:p>
      </dgm:t>
    </dgm:pt>
    <dgm:pt modelId="{279DC270-D820-4755-9D3A-37FE77FB5932}" type="parTrans" cxnId="{B5E9AEB6-5FA5-43BF-88E2-7D49A2EB8A3E}">
      <dgm:prSet/>
      <dgm:spPr/>
      <dgm:t>
        <a:bodyPr/>
        <a:lstStyle/>
        <a:p>
          <a:pPr rtl="1"/>
          <a:endParaRPr lang="he-IL" sz="1600">
            <a:solidFill>
              <a:schemeClr val="tx1"/>
            </a:solidFill>
          </a:endParaRPr>
        </a:p>
      </dgm:t>
    </dgm:pt>
    <dgm:pt modelId="{D0E99441-E7FC-456D-8ADD-6B28B1172F00}" type="sibTrans" cxnId="{B5E9AEB6-5FA5-43BF-88E2-7D49A2EB8A3E}">
      <dgm:prSet/>
      <dgm:spPr/>
      <dgm:t>
        <a:bodyPr/>
        <a:lstStyle/>
        <a:p>
          <a:pPr rtl="1"/>
          <a:endParaRPr lang="he-IL" sz="1600">
            <a:solidFill>
              <a:schemeClr val="tx1"/>
            </a:solidFill>
          </a:endParaRPr>
        </a:p>
      </dgm:t>
    </dgm:pt>
    <dgm:pt modelId="{A0CBDC7B-96F0-4C85-B8B1-1B831282B824}">
      <dgm:prSet phldrT="[טקסט]" custT="1"/>
      <dgm:spPr>
        <a:ln>
          <a:solidFill>
            <a:schemeClr val="tx1"/>
          </a:solidFill>
        </a:ln>
      </dgm:spPr>
      <dgm:t>
        <a:bodyPr/>
        <a:lstStyle/>
        <a:p>
          <a:pPr rtl="1"/>
          <a:r>
            <a:rPr lang="he-IL" sz="1100" b="1" dirty="0" smtClean="0">
              <a:solidFill>
                <a:schemeClr val="tx1"/>
              </a:solidFill>
              <a:latin typeface="Tahoma" pitchFamily="34" charset="0"/>
              <a:ea typeface="Tahoma" pitchFamily="34" charset="0"/>
              <a:cs typeface="Tahoma" pitchFamily="34" charset="0"/>
            </a:rPr>
            <a:t>מהווה בסיס לשיח ראשוני עם הדרג המדיני</a:t>
          </a:r>
          <a:endParaRPr lang="he-IL" sz="1100" b="1" dirty="0">
            <a:solidFill>
              <a:schemeClr val="tx1"/>
            </a:solidFill>
            <a:latin typeface="Tahoma" pitchFamily="34" charset="0"/>
            <a:ea typeface="Tahoma" pitchFamily="34" charset="0"/>
            <a:cs typeface="Tahoma" pitchFamily="34" charset="0"/>
          </a:endParaRPr>
        </a:p>
      </dgm:t>
    </dgm:pt>
    <dgm:pt modelId="{F113D8E0-C979-4DC3-AB87-9CE80AA001CD}" type="parTrans" cxnId="{FEF66CC9-2151-4D90-9805-70AB59D4514D}">
      <dgm:prSet/>
      <dgm:spPr/>
      <dgm:t>
        <a:bodyPr/>
        <a:lstStyle/>
        <a:p>
          <a:pPr rtl="1"/>
          <a:endParaRPr lang="he-IL" sz="1600">
            <a:solidFill>
              <a:schemeClr val="tx1"/>
            </a:solidFill>
          </a:endParaRPr>
        </a:p>
      </dgm:t>
    </dgm:pt>
    <dgm:pt modelId="{C5758970-10CD-4219-B2ED-613278364186}" type="sibTrans" cxnId="{FEF66CC9-2151-4D90-9805-70AB59D4514D}">
      <dgm:prSet/>
      <dgm:spPr/>
      <dgm:t>
        <a:bodyPr/>
        <a:lstStyle/>
        <a:p>
          <a:pPr rtl="1"/>
          <a:endParaRPr lang="he-IL" sz="1600">
            <a:solidFill>
              <a:schemeClr val="tx1"/>
            </a:solidFill>
          </a:endParaRPr>
        </a:p>
      </dgm:t>
    </dgm:pt>
    <dgm:pt modelId="{BCC10216-4DB6-4AD0-AFF4-07F847EF64F6}">
      <dgm:prSet phldrT="[טקסט]"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התוצר: </a:t>
          </a:r>
          <a:r>
            <a:rPr lang="he-IL" sz="1100" b="1" u="none" dirty="0" smtClean="0">
              <a:solidFill>
                <a:schemeClr val="tx1"/>
              </a:solidFill>
              <a:latin typeface="Tahoma" pitchFamily="34" charset="0"/>
              <a:ea typeface="Tahoma" pitchFamily="34" charset="0"/>
              <a:cs typeface="Tahoma" pitchFamily="34" charset="0"/>
            </a:rPr>
            <a:t>תפיסה רב־זרועית למערכה (להפעלת כוח או בניינו)</a:t>
          </a:r>
          <a:endParaRPr lang="he-IL" sz="1100" b="1" u="none" dirty="0">
            <a:solidFill>
              <a:schemeClr val="tx1"/>
            </a:solidFill>
            <a:latin typeface="Tahoma" pitchFamily="34" charset="0"/>
            <a:ea typeface="Tahoma" pitchFamily="34" charset="0"/>
            <a:cs typeface="Tahoma" pitchFamily="34" charset="0"/>
          </a:endParaRPr>
        </a:p>
      </dgm:t>
    </dgm:pt>
    <dgm:pt modelId="{A64487CF-241B-4A11-9B79-25A574A86F36}" type="parTrans" cxnId="{6C773004-F283-4B86-B706-FD77C8D09C5E}">
      <dgm:prSet/>
      <dgm:spPr/>
      <dgm:t>
        <a:bodyPr/>
        <a:lstStyle/>
        <a:p>
          <a:pPr rtl="1"/>
          <a:endParaRPr lang="he-IL" sz="1600">
            <a:solidFill>
              <a:schemeClr val="tx1"/>
            </a:solidFill>
          </a:endParaRPr>
        </a:p>
      </dgm:t>
    </dgm:pt>
    <dgm:pt modelId="{A96E64FF-0635-4C4E-A6A8-B828A79FA3DB}" type="sibTrans" cxnId="{6C773004-F283-4B86-B706-FD77C8D09C5E}">
      <dgm:prSet/>
      <dgm:spPr/>
      <dgm:t>
        <a:bodyPr/>
        <a:lstStyle/>
        <a:p>
          <a:pPr rtl="1"/>
          <a:endParaRPr lang="he-IL" sz="1600">
            <a:solidFill>
              <a:schemeClr val="tx1"/>
            </a:solidFill>
          </a:endParaRPr>
        </a:p>
      </dgm:t>
    </dgm:pt>
    <dgm:pt modelId="{D5153B15-3C04-4D84-9FAA-F0D253EC34DD}">
      <dgm:prSet phldrT="[טקסט]" custT="1"/>
      <dgm:spPr>
        <a:solidFill>
          <a:srgbClr val="FFC000"/>
        </a:solidFill>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התוצר: </a:t>
          </a:r>
          <a:r>
            <a:rPr lang="he-IL" sz="1100" b="1" dirty="0" smtClean="0">
              <a:solidFill>
                <a:schemeClr val="tx1"/>
              </a:solidFill>
              <a:latin typeface="Tahoma" pitchFamily="34" charset="0"/>
              <a:ea typeface="Tahoma" pitchFamily="34" charset="0"/>
              <a:cs typeface="Tahoma" pitchFamily="34" charset="0"/>
            </a:rPr>
            <a:t>הוראת תכנון מבוססת תפיסה</a:t>
          </a:r>
          <a:endParaRPr lang="he-IL" sz="1100" b="1" dirty="0">
            <a:solidFill>
              <a:schemeClr val="tx1"/>
            </a:solidFill>
            <a:latin typeface="Tahoma" pitchFamily="34" charset="0"/>
            <a:ea typeface="Tahoma" pitchFamily="34" charset="0"/>
            <a:cs typeface="Tahoma" pitchFamily="34" charset="0"/>
          </a:endParaRPr>
        </a:p>
      </dgm:t>
    </dgm:pt>
    <dgm:pt modelId="{14175719-8B88-4D8F-87D2-5E41129F2E36}" type="parTrans" cxnId="{B95231C5-9EF4-46A2-AE6E-E88C399A6BC0}">
      <dgm:prSet/>
      <dgm:spPr/>
      <dgm:t>
        <a:bodyPr/>
        <a:lstStyle/>
        <a:p>
          <a:pPr rtl="1"/>
          <a:endParaRPr lang="he-IL">
            <a:solidFill>
              <a:schemeClr val="tx1"/>
            </a:solidFill>
          </a:endParaRPr>
        </a:p>
      </dgm:t>
    </dgm:pt>
    <dgm:pt modelId="{361A1EF2-1318-41BB-A55D-157B78838508}" type="sibTrans" cxnId="{B95231C5-9EF4-46A2-AE6E-E88C399A6BC0}">
      <dgm:prSet/>
      <dgm:spPr/>
      <dgm:t>
        <a:bodyPr/>
        <a:lstStyle/>
        <a:p>
          <a:pPr rtl="1"/>
          <a:endParaRPr lang="he-IL">
            <a:solidFill>
              <a:schemeClr val="tx1"/>
            </a:solidFill>
          </a:endParaRPr>
        </a:p>
      </dgm:t>
    </dgm:pt>
    <dgm:pt modelId="{66EE4FF0-7827-4BEB-AAEF-A02F4C927C9C}">
      <dgm:prSet custT="1"/>
      <dgm:spPr>
        <a:ln>
          <a:solidFill>
            <a:schemeClr val="tx1"/>
          </a:solidFill>
        </a:ln>
      </dgm:spPr>
      <dgm:t>
        <a:bodyPr/>
        <a:lstStyle/>
        <a:p>
          <a:pPr defTabSz="1276350" rtl="1">
            <a:tabLst>
              <a:tab pos="4752975" algn="l"/>
            </a:tabLst>
          </a:pPr>
          <a:r>
            <a:rPr lang="he-IL" sz="1100" b="1" u="sng" dirty="0" smtClean="0">
              <a:solidFill>
                <a:schemeClr val="tx1"/>
              </a:solidFill>
              <a:latin typeface="Tahoma" pitchFamily="34" charset="0"/>
              <a:ea typeface="Tahoma" pitchFamily="34" charset="0"/>
              <a:cs typeface="Tahoma" pitchFamily="34" charset="0"/>
            </a:rPr>
            <a:t>התוצר:</a:t>
          </a:r>
          <a:r>
            <a:rPr lang="he-IL" sz="1100" b="1" dirty="0" smtClean="0">
              <a:solidFill>
                <a:schemeClr val="tx1"/>
              </a:solidFill>
              <a:latin typeface="Tahoma" pitchFamily="34" charset="0"/>
              <a:ea typeface="Tahoma" pitchFamily="34" charset="0"/>
              <a:cs typeface="Tahoma" pitchFamily="34" charset="0"/>
            </a:rPr>
            <a:t> תוכנית מטכ"לית רב־זרועית מפורטת למערכה, וכמה חלופות נוספות ללא פירוט</a:t>
          </a:r>
          <a:endParaRPr lang="he-IL" sz="1100" b="1" dirty="0">
            <a:solidFill>
              <a:schemeClr val="tx1"/>
            </a:solidFill>
            <a:latin typeface="Tahoma" pitchFamily="34" charset="0"/>
            <a:ea typeface="Tahoma" pitchFamily="34" charset="0"/>
            <a:cs typeface="Tahoma" pitchFamily="34" charset="0"/>
          </a:endParaRPr>
        </a:p>
      </dgm:t>
    </dgm:pt>
    <dgm:pt modelId="{9966ED0D-1038-49C9-91A7-767ECBC7C4D8}" type="parTrans" cxnId="{519A7035-F9DD-4653-9B90-8C249E1FA260}">
      <dgm:prSet/>
      <dgm:spPr/>
      <dgm:t>
        <a:bodyPr/>
        <a:lstStyle/>
        <a:p>
          <a:pPr rtl="1"/>
          <a:endParaRPr lang="he-IL">
            <a:solidFill>
              <a:schemeClr val="tx1"/>
            </a:solidFill>
          </a:endParaRPr>
        </a:p>
      </dgm:t>
    </dgm:pt>
    <dgm:pt modelId="{C4E6C6CA-627B-4D85-B42A-92F3106CF2D7}" type="sibTrans" cxnId="{519A7035-F9DD-4653-9B90-8C249E1FA260}">
      <dgm:prSet/>
      <dgm:spPr/>
      <dgm:t>
        <a:bodyPr/>
        <a:lstStyle/>
        <a:p>
          <a:pPr rtl="1"/>
          <a:endParaRPr lang="he-IL">
            <a:solidFill>
              <a:schemeClr val="tx1"/>
            </a:solidFill>
          </a:endParaRPr>
        </a:p>
      </dgm:t>
    </dgm:pt>
    <dgm:pt modelId="{9E218E4C-C69E-40EA-8409-051CBA1C94A8}">
      <dgm:prSet phldrT="[טקסט]" custT="1"/>
      <dgm:spPr>
        <a:solidFill>
          <a:srgbClr val="FFC000"/>
        </a:solidFill>
        <a:ln>
          <a:solidFill>
            <a:schemeClr val="tx1"/>
          </a:solidFill>
        </a:ln>
      </dgm:spPr>
      <dgm:t>
        <a:bodyPr/>
        <a:lstStyle/>
        <a:p>
          <a:pPr rtl="1"/>
          <a:r>
            <a:rPr lang="he-IL" sz="1100" b="1" dirty="0" smtClean="0">
              <a:solidFill>
                <a:schemeClr val="tx1"/>
              </a:solidFill>
              <a:latin typeface="Tahoma" pitchFamily="34" charset="0"/>
              <a:ea typeface="Tahoma" pitchFamily="34" charset="0"/>
              <a:cs typeface="Tahoma" pitchFamily="34" charset="0"/>
            </a:rPr>
            <a:t>בסיס לשיח מתקדם עם הדרג המדיני</a:t>
          </a:r>
          <a:endParaRPr lang="he-IL" sz="1100" b="1" dirty="0">
            <a:solidFill>
              <a:schemeClr val="tx1"/>
            </a:solidFill>
            <a:latin typeface="Tahoma" pitchFamily="34" charset="0"/>
            <a:ea typeface="Tahoma" pitchFamily="34" charset="0"/>
            <a:cs typeface="Tahoma" pitchFamily="34" charset="0"/>
          </a:endParaRPr>
        </a:p>
      </dgm:t>
    </dgm:pt>
    <dgm:pt modelId="{FDA2E8C4-2CE0-4788-B6D6-4F6075B8587A}" type="parTrans" cxnId="{1B312D5D-5727-4F89-B0E6-A49EA6E1A957}">
      <dgm:prSet/>
      <dgm:spPr/>
      <dgm:t>
        <a:bodyPr/>
        <a:lstStyle/>
        <a:p>
          <a:pPr rtl="1"/>
          <a:endParaRPr lang="he-IL">
            <a:solidFill>
              <a:schemeClr val="tx1"/>
            </a:solidFill>
          </a:endParaRPr>
        </a:p>
      </dgm:t>
    </dgm:pt>
    <dgm:pt modelId="{1DA88767-7929-413B-84BD-B87AF6EF1897}" type="sibTrans" cxnId="{1B312D5D-5727-4F89-B0E6-A49EA6E1A957}">
      <dgm:prSet/>
      <dgm:spPr/>
      <dgm:t>
        <a:bodyPr/>
        <a:lstStyle/>
        <a:p>
          <a:pPr rtl="1"/>
          <a:endParaRPr lang="he-IL">
            <a:solidFill>
              <a:schemeClr val="tx1"/>
            </a:solidFill>
          </a:endParaRPr>
        </a:p>
      </dgm:t>
    </dgm:pt>
    <dgm:pt modelId="{35660AFC-9F68-4835-80D4-411A6E6790D8}">
      <dgm:prSet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התוצר: </a:t>
          </a:r>
          <a:r>
            <a:rPr lang="he-IL" sz="1100" b="1" dirty="0" smtClean="0">
              <a:solidFill>
                <a:schemeClr val="tx1"/>
              </a:solidFill>
              <a:latin typeface="Tahoma" pitchFamily="34" charset="0"/>
              <a:ea typeface="Tahoma" pitchFamily="34" charset="0"/>
              <a:cs typeface="Tahoma" pitchFamily="34" charset="0"/>
            </a:rPr>
            <a:t>תוכניות של המפקדות למערכה ולבניין הכוח </a:t>
          </a:r>
          <a:endParaRPr lang="he-IL" sz="1100" b="1" dirty="0">
            <a:solidFill>
              <a:schemeClr val="tx1"/>
            </a:solidFill>
            <a:latin typeface="Tahoma" pitchFamily="34" charset="0"/>
            <a:ea typeface="Tahoma" pitchFamily="34" charset="0"/>
            <a:cs typeface="Tahoma" pitchFamily="34" charset="0"/>
          </a:endParaRPr>
        </a:p>
      </dgm:t>
    </dgm:pt>
    <dgm:pt modelId="{2BFFF995-5D0D-4B0D-8C60-F403385FA08E}" type="sibTrans" cxnId="{5461E723-D69F-4A63-BB3F-700B33622F67}">
      <dgm:prSet/>
      <dgm:spPr/>
      <dgm:t>
        <a:bodyPr/>
        <a:lstStyle/>
        <a:p>
          <a:pPr rtl="1"/>
          <a:endParaRPr lang="he-IL">
            <a:solidFill>
              <a:schemeClr val="tx1"/>
            </a:solidFill>
          </a:endParaRPr>
        </a:p>
      </dgm:t>
    </dgm:pt>
    <dgm:pt modelId="{D84290EE-3CDA-4091-8BD0-126B4EBE6768}" type="parTrans" cxnId="{5461E723-D69F-4A63-BB3F-700B33622F67}">
      <dgm:prSet/>
      <dgm:spPr/>
      <dgm:t>
        <a:bodyPr/>
        <a:lstStyle/>
        <a:p>
          <a:pPr rtl="1"/>
          <a:endParaRPr lang="he-IL">
            <a:solidFill>
              <a:schemeClr val="tx1"/>
            </a:solidFill>
          </a:endParaRPr>
        </a:p>
      </dgm:t>
    </dgm:pt>
    <dgm:pt modelId="{22CF1C3D-6A65-44FB-BBE9-660DC7D146C1}">
      <dgm:prSet custT="1"/>
      <dgm:spPr>
        <a:ln>
          <a:solidFill>
            <a:schemeClr val="tx1"/>
          </a:solidFill>
        </a:ln>
      </dgm:spPr>
      <dgm:t>
        <a:bodyPr/>
        <a:lstStyle/>
        <a:p>
          <a:pPr rtl="1"/>
          <a:r>
            <a:rPr lang="he-IL" sz="1100" b="1" u="sng" dirty="0" smtClean="0">
              <a:solidFill>
                <a:schemeClr val="tx1"/>
              </a:solidFill>
              <a:latin typeface="Tahoma" pitchFamily="34" charset="0"/>
              <a:ea typeface="Tahoma" pitchFamily="34" charset="0"/>
              <a:cs typeface="Tahoma" pitchFamily="34" charset="0"/>
            </a:rPr>
            <a:t>אחריות</a:t>
          </a:r>
          <a:r>
            <a:rPr lang="he-IL" sz="1100" b="1" dirty="0" smtClean="0">
              <a:solidFill>
                <a:schemeClr val="tx1"/>
              </a:solidFill>
              <a:latin typeface="Tahoma" pitchFamily="34" charset="0"/>
              <a:ea typeface="Tahoma" pitchFamily="34" charset="0"/>
              <a:cs typeface="Tahoma" pitchFamily="34" charset="0"/>
            </a:rPr>
            <a:t>: כל המפקדות הראשיות, בתיאום אמ"ץ</a:t>
          </a:r>
          <a:endParaRPr lang="he-IL" sz="1100" b="1" dirty="0">
            <a:solidFill>
              <a:schemeClr val="tx1"/>
            </a:solidFill>
            <a:latin typeface="Tahoma" pitchFamily="34" charset="0"/>
            <a:ea typeface="Tahoma" pitchFamily="34" charset="0"/>
            <a:cs typeface="Tahoma" pitchFamily="34" charset="0"/>
          </a:endParaRPr>
        </a:p>
      </dgm:t>
    </dgm:pt>
    <dgm:pt modelId="{6DE4283A-00B1-4339-AE98-8D9144ED2140}" type="sibTrans" cxnId="{B9BD23D7-525D-406D-991F-4967DC18D0A3}">
      <dgm:prSet/>
      <dgm:spPr/>
      <dgm:t>
        <a:bodyPr/>
        <a:lstStyle/>
        <a:p>
          <a:pPr rtl="1"/>
          <a:endParaRPr lang="he-IL"/>
        </a:p>
      </dgm:t>
    </dgm:pt>
    <dgm:pt modelId="{7DE8C9D2-917C-4375-8087-6ED4F814868E}" type="parTrans" cxnId="{B9BD23D7-525D-406D-991F-4967DC18D0A3}">
      <dgm:prSet/>
      <dgm:spPr/>
      <dgm:t>
        <a:bodyPr/>
        <a:lstStyle/>
        <a:p>
          <a:pPr rtl="1"/>
          <a:endParaRPr lang="he-IL"/>
        </a:p>
      </dgm:t>
    </dgm:pt>
    <dgm:pt modelId="{35071A21-717B-4AEC-A9F8-108EFEB0AF2A}" type="pres">
      <dgm:prSet presAssocID="{4CB91A95-2FDF-47B3-97B5-590FEB643740}" presName="outerComposite" presStyleCnt="0">
        <dgm:presLayoutVars>
          <dgm:chMax val="5"/>
          <dgm:dir val="rev"/>
          <dgm:resizeHandles val="exact"/>
        </dgm:presLayoutVars>
      </dgm:prSet>
      <dgm:spPr/>
      <dgm:t>
        <a:bodyPr/>
        <a:lstStyle/>
        <a:p>
          <a:pPr rtl="1"/>
          <a:endParaRPr lang="he-IL"/>
        </a:p>
      </dgm:t>
    </dgm:pt>
    <dgm:pt modelId="{780D7DDD-9C00-42A5-A778-7DCCE5529000}" type="pres">
      <dgm:prSet presAssocID="{4CB91A95-2FDF-47B3-97B5-590FEB643740}" presName="dummyMaxCanvas" presStyleCnt="0">
        <dgm:presLayoutVars/>
      </dgm:prSet>
      <dgm:spPr/>
      <dgm:t>
        <a:bodyPr/>
        <a:lstStyle/>
        <a:p>
          <a:pPr rtl="1"/>
          <a:endParaRPr lang="he-IL"/>
        </a:p>
      </dgm:t>
    </dgm:pt>
    <dgm:pt modelId="{4E7D0780-0DF7-484A-89BA-1AD0779FA6F0}" type="pres">
      <dgm:prSet presAssocID="{4CB91A95-2FDF-47B3-97B5-590FEB643740}" presName="FiveNodes_1" presStyleLbl="node1" presStyleIdx="0" presStyleCnt="5" custScaleY="111965" custLinFactNeighborY="7148">
        <dgm:presLayoutVars>
          <dgm:bulletEnabled val="1"/>
        </dgm:presLayoutVars>
      </dgm:prSet>
      <dgm:spPr/>
      <dgm:t>
        <a:bodyPr/>
        <a:lstStyle/>
        <a:p>
          <a:pPr rtl="1"/>
          <a:endParaRPr lang="he-IL"/>
        </a:p>
      </dgm:t>
    </dgm:pt>
    <dgm:pt modelId="{884CD521-95C4-4998-9CD8-4914CE9046FC}" type="pres">
      <dgm:prSet presAssocID="{4CB91A95-2FDF-47B3-97B5-590FEB643740}" presName="FiveNodes_2" presStyleLbl="node1" presStyleIdx="1" presStyleCnt="5" custScaleY="133995" custLinFactNeighborY="25534">
        <dgm:presLayoutVars>
          <dgm:bulletEnabled val="1"/>
        </dgm:presLayoutVars>
      </dgm:prSet>
      <dgm:spPr/>
      <dgm:t>
        <a:bodyPr/>
        <a:lstStyle/>
        <a:p>
          <a:pPr rtl="1"/>
          <a:endParaRPr lang="he-IL"/>
        </a:p>
      </dgm:t>
    </dgm:pt>
    <dgm:pt modelId="{A996F0A2-97BA-4444-A6F1-921E08389CFB}" type="pres">
      <dgm:prSet presAssocID="{4CB91A95-2FDF-47B3-97B5-590FEB643740}" presName="FiveNodes_3" presStyleLbl="node1" presStyleIdx="2" presStyleCnt="5" custScaleY="93788" custLinFactNeighborY="32697">
        <dgm:presLayoutVars>
          <dgm:bulletEnabled val="1"/>
        </dgm:presLayoutVars>
      </dgm:prSet>
      <dgm:spPr/>
      <dgm:t>
        <a:bodyPr/>
        <a:lstStyle/>
        <a:p>
          <a:pPr rtl="1"/>
          <a:endParaRPr lang="he-IL"/>
        </a:p>
      </dgm:t>
    </dgm:pt>
    <dgm:pt modelId="{B7AC44C1-D73E-4E5C-A8E6-CA97F717A430}" type="pres">
      <dgm:prSet presAssocID="{4CB91A95-2FDF-47B3-97B5-590FEB643740}" presName="FiveNodes_4" presStyleLbl="node1" presStyleIdx="3" presStyleCnt="5" custScaleY="81555" custLinFactNeighborY="22523">
        <dgm:presLayoutVars>
          <dgm:bulletEnabled val="1"/>
        </dgm:presLayoutVars>
      </dgm:prSet>
      <dgm:spPr/>
      <dgm:t>
        <a:bodyPr/>
        <a:lstStyle/>
        <a:p>
          <a:pPr rtl="1"/>
          <a:endParaRPr lang="he-IL"/>
        </a:p>
      </dgm:t>
    </dgm:pt>
    <dgm:pt modelId="{058DBA4B-1B07-440E-907E-A48BDE377791}" type="pres">
      <dgm:prSet presAssocID="{4CB91A95-2FDF-47B3-97B5-590FEB643740}" presName="FiveNodes_5" presStyleLbl="node1" presStyleIdx="4" presStyleCnt="5" custScaleY="95194" custLinFactNeighborY="6919">
        <dgm:presLayoutVars>
          <dgm:bulletEnabled val="1"/>
        </dgm:presLayoutVars>
      </dgm:prSet>
      <dgm:spPr/>
      <dgm:t>
        <a:bodyPr/>
        <a:lstStyle/>
        <a:p>
          <a:pPr rtl="1"/>
          <a:endParaRPr lang="he-IL"/>
        </a:p>
      </dgm:t>
    </dgm:pt>
    <dgm:pt modelId="{0492B384-4493-41BD-8DE8-96E8557991BE}" type="pres">
      <dgm:prSet presAssocID="{4CB91A95-2FDF-47B3-97B5-590FEB643740}" presName="FiveConn_1-2" presStyleLbl="fgAccFollowNode1" presStyleIdx="0" presStyleCnt="4" custLinFactNeighborX="89859" custLinFactNeighborY="10055">
        <dgm:presLayoutVars>
          <dgm:bulletEnabled val="1"/>
        </dgm:presLayoutVars>
      </dgm:prSet>
      <dgm:spPr/>
      <dgm:t>
        <a:bodyPr/>
        <a:lstStyle/>
        <a:p>
          <a:pPr rtl="1"/>
          <a:endParaRPr lang="he-IL"/>
        </a:p>
      </dgm:t>
    </dgm:pt>
    <dgm:pt modelId="{109F2030-D78B-432C-921C-F240031390BF}" type="pres">
      <dgm:prSet presAssocID="{4CB91A95-2FDF-47B3-97B5-590FEB643740}" presName="FiveConn_2-3" presStyleLbl="fgAccFollowNode1" presStyleIdx="1" presStyleCnt="4" custLinFactX="7819" custLinFactNeighborX="100000" custLinFactNeighborY="65842">
        <dgm:presLayoutVars>
          <dgm:bulletEnabled val="1"/>
        </dgm:presLayoutVars>
      </dgm:prSet>
      <dgm:spPr/>
      <dgm:t>
        <a:bodyPr/>
        <a:lstStyle/>
        <a:p>
          <a:pPr rtl="1"/>
          <a:endParaRPr lang="he-IL"/>
        </a:p>
      </dgm:t>
    </dgm:pt>
    <dgm:pt modelId="{B043FA42-42CB-4D43-A256-C57278428CB8}" type="pres">
      <dgm:prSet presAssocID="{4CB91A95-2FDF-47B3-97B5-590FEB643740}" presName="FiveConn_3-4" presStyleLbl="fgAccFollowNode1" presStyleIdx="2" presStyleCnt="4" custLinFactX="2680" custLinFactNeighborX="100000" custLinFactNeighborY="31792">
        <dgm:presLayoutVars>
          <dgm:bulletEnabled val="1"/>
        </dgm:presLayoutVars>
      </dgm:prSet>
      <dgm:spPr/>
      <dgm:t>
        <a:bodyPr/>
        <a:lstStyle/>
        <a:p>
          <a:pPr rtl="1"/>
          <a:endParaRPr lang="he-IL"/>
        </a:p>
      </dgm:t>
    </dgm:pt>
    <dgm:pt modelId="{D0BFC699-5FB8-4FF8-8108-F358154170F8}" type="pres">
      <dgm:prSet presAssocID="{4CB91A95-2FDF-47B3-97B5-590FEB643740}" presName="FiveConn_4-5" presStyleLbl="fgAccFollowNode1" presStyleIdx="3" presStyleCnt="4" custLinFactNeighborX="74440" custLinFactNeighborY="5019">
        <dgm:presLayoutVars>
          <dgm:bulletEnabled val="1"/>
        </dgm:presLayoutVars>
      </dgm:prSet>
      <dgm:spPr/>
      <dgm:t>
        <a:bodyPr/>
        <a:lstStyle/>
        <a:p>
          <a:pPr rtl="1"/>
          <a:endParaRPr lang="he-IL"/>
        </a:p>
      </dgm:t>
    </dgm:pt>
    <dgm:pt modelId="{1C64131B-5630-4F3E-8B23-856942E781CD}" type="pres">
      <dgm:prSet presAssocID="{4CB91A95-2FDF-47B3-97B5-590FEB643740}" presName="FiveNodes_1_text" presStyleLbl="node1" presStyleIdx="4" presStyleCnt="5">
        <dgm:presLayoutVars>
          <dgm:bulletEnabled val="1"/>
        </dgm:presLayoutVars>
      </dgm:prSet>
      <dgm:spPr/>
      <dgm:t>
        <a:bodyPr/>
        <a:lstStyle/>
        <a:p>
          <a:pPr rtl="1"/>
          <a:endParaRPr lang="he-IL"/>
        </a:p>
      </dgm:t>
    </dgm:pt>
    <dgm:pt modelId="{179C18B2-9765-4E04-AEF4-4CDF25CF09E3}" type="pres">
      <dgm:prSet presAssocID="{4CB91A95-2FDF-47B3-97B5-590FEB643740}" presName="FiveNodes_2_text" presStyleLbl="node1" presStyleIdx="4" presStyleCnt="5">
        <dgm:presLayoutVars>
          <dgm:bulletEnabled val="1"/>
        </dgm:presLayoutVars>
      </dgm:prSet>
      <dgm:spPr/>
      <dgm:t>
        <a:bodyPr/>
        <a:lstStyle/>
        <a:p>
          <a:pPr rtl="1"/>
          <a:endParaRPr lang="he-IL"/>
        </a:p>
      </dgm:t>
    </dgm:pt>
    <dgm:pt modelId="{5C30DD00-E098-4622-B5D2-4688F5862EAB}" type="pres">
      <dgm:prSet presAssocID="{4CB91A95-2FDF-47B3-97B5-590FEB643740}" presName="FiveNodes_3_text" presStyleLbl="node1" presStyleIdx="4" presStyleCnt="5">
        <dgm:presLayoutVars>
          <dgm:bulletEnabled val="1"/>
        </dgm:presLayoutVars>
      </dgm:prSet>
      <dgm:spPr/>
      <dgm:t>
        <a:bodyPr/>
        <a:lstStyle/>
        <a:p>
          <a:pPr rtl="1"/>
          <a:endParaRPr lang="he-IL"/>
        </a:p>
      </dgm:t>
    </dgm:pt>
    <dgm:pt modelId="{ACFF1854-7B14-41C5-9F52-FB36F215F645}" type="pres">
      <dgm:prSet presAssocID="{4CB91A95-2FDF-47B3-97B5-590FEB643740}" presName="FiveNodes_4_text" presStyleLbl="node1" presStyleIdx="4" presStyleCnt="5">
        <dgm:presLayoutVars>
          <dgm:bulletEnabled val="1"/>
        </dgm:presLayoutVars>
      </dgm:prSet>
      <dgm:spPr/>
      <dgm:t>
        <a:bodyPr/>
        <a:lstStyle/>
        <a:p>
          <a:pPr rtl="1"/>
          <a:endParaRPr lang="he-IL"/>
        </a:p>
      </dgm:t>
    </dgm:pt>
    <dgm:pt modelId="{951C41D7-7814-44F8-BD1B-6B37ED3AB7A1}" type="pres">
      <dgm:prSet presAssocID="{4CB91A95-2FDF-47B3-97B5-590FEB643740}" presName="FiveNodes_5_text" presStyleLbl="node1" presStyleIdx="4" presStyleCnt="5">
        <dgm:presLayoutVars>
          <dgm:bulletEnabled val="1"/>
        </dgm:presLayoutVars>
      </dgm:prSet>
      <dgm:spPr/>
      <dgm:t>
        <a:bodyPr/>
        <a:lstStyle/>
        <a:p>
          <a:pPr rtl="1"/>
          <a:endParaRPr lang="he-IL"/>
        </a:p>
      </dgm:t>
    </dgm:pt>
  </dgm:ptLst>
  <dgm:cxnLst>
    <dgm:cxn modelId="{5461E723-D69F-4A63-BB3F-700B33622F67}" srcId="{86B0A94F-7BF7-41B5-AD6C-DC41DA8B5A25}" destId="{35660AFC-9F68-4835-80D4-411A6E6790D8}" srcOrd="1" destOrd="0" parTransId="{D84290EE-3CDA-4091-8BD0-126B4EBE6768}" sibTransId="{2BFFF995-5D0D-4B0D-8C60-F403385FA08E}"/>
    <dgm:cxn modelId="{FEF66CC9-2151-4D90-9805-70AB59D4514D}" srcId="{600494DE-2A30-437C-85DE-F91DDB75BD1C}" destId="{A0CBDC7B-96F0-4C85-B8B1-1B831282B824}" srcOrd="2" destOrd="0" parTransId="{F113D8E0-C979-4DC3-AB87-9CE80AA001CD}" sibTransId="{C5758970-10CD-4219-B2ED-613278364186}"/>
    <dgm:cxn modelId="{421AF5E1-1161-4CA4-97EE-86B033883FF4}" srcId="{4CB91A95-2FDF-47B3-97B5-590FEB643740}" destId="{200CF6C6-F4D9-4E5E-9E2A-90D3DD5F60F2}" srcOrd="1" destOrd="0" parTransId="{E3670B88-DD68-4F56-8E04-CEBAB74CBDE2}" sibTransId="{1DA96AF4-8CB5-4E68-AA2D-082CA9D28C08}"/>
    <dgm:cxn modelId="{3DDAF84E-14AF-4D4E-8A73-4A92AA4A776F}" type="presOf" srcId="{7A8CDF12-9DFC-42A0-A45A-797EA6F95E9F}" destId="{951C41D7-7814-44F8-BD1B-6B37ED3AB7A1}" srcOrd="1" destOrd="1" presId="urn:microsoft.com/office/officeart/2005/8/layout/vProcess5"/>
    <dgm:cxn modelId="{B9BD23D7-525D-406D-991F-4967DC18D0A3}" srcId="{86B0A94F-7BF7-41B5-AD6C-DC41DA8B5A25}" destId="{22CF1C3D-6A65-44FB-BBE9-660DC7D146C1}" srcOrd="0" destOrd="0" parTransId="{7DE8C9D2-917C-4375-8087-6ED4F814868E}" sibTransId="{6DE4283A-00B1-4339-AE98-8D9144ED2140}"/>
    <dgm:cxn modelId="{269A8227-F005-4EE0-8A2F-D299B2982158}" type="presOf" srcId="{600494DE-2A30-437C-85DE-F91DDB75BD1C}" destId="{4E7D0780-0DF7-484A-89BA-1AD0779FA6F0}" srcOrd="0" destOrd="0" presId="urn:microsoft.com/office/officeart/2005/8/layout/vProcess5"/>
    <dgm:cxn modelId="{CE2A3BBD-9C76-43EB-B99A-000A89DD0992}" type="presOf" srcId="{3B4CB863-3E70-4FAC-8F49-E92453B45377}" destId="{1C64131B-5630-4F3E-8B23-856942E781CD}" srcOrd="1" destOrd="1" presId="urn:microsoft.com/office/officeart/2005/8/layout/vProcess5"/>
    <dgm:cxn modelId="{09B7D9AD-5750-482C-BACE-DCCF66F2D8C1}" type="presOf" srcId="{66EE4FF0-7827-4BEB-AAEF-A02F4C927C9C}" destId="{951C41D7-7814-44F8-BD1B-6B37ED3AB7A1}" srcOrd="1" destOrd="2" presId="urn:microsoft.com/office/officeart/2005/8/layout/vProcess5"/>
    <dgm:cxn modelId="{B4342919-ED17-4309-815C-0CC4DD30ED8F}" type="presOf" srcId="{FC009ED6-D733-4FB6-BE11-00AC198F5832}" destId="{179C18B2-9765-4E04-AEF4-4CDF25CF09E3}" srcOrd="1" destOrd="2" presId="urn:microsoft.com/office/officeart/2005/8/layout/vProcess5"/>
    <dgm:cxn modelId="{CFBE3697-6312-4590-9884-DF9FC1B9A951}" type="presOf" srcId="{EB145903-4BD4-443D-9F9F-B52A7DF1A0DA}" destId="{058DBA4B-1B07-440E-907E-A48BDE377791}" srcOrd="0" destOrd="0" presId="urn:microsoft.com/office/officeart/2005/8/layout/vProcess5"/>
    <dgm:cxn modelId="{BCE616EB-D123-4A52-8A69-8112488E7213}" srcId="{600494DE-2A30-437C-85DE-F91DDB75BD1C}" destId="{3B4CB863-3E70-4FAC-8F49-E92453B45377}" srcOrd="0" destOrd="0" parTransId="{25E9C51D-07A3-4C7A-9F87-D8F959B47280}" sibTransId="{0DE0A7BF-A333-47F4-BF2D-E76102C99C8B}"/>
    <dgm:cxn modelId="{418EABCB-C048-4D30-92C3-4FD4841FD521}" type="presOf" srcId="{E2A559F8-3B29-43A9-A29C-DF3F5C057301}" destId="{884CD521-95C4-4998-9CD8-4914CE9046FC}" srcOrd="0" destOrd="1" presId="urn:microsoft.com/office/officeart/2005/8/layout/vProcess5"/>
    <dgm:cxn modelId="{8461C059-FB2C-4BA7-9235-0CC78E209676}" type="presOf" srcId="{1DA96AF4-8CB5-4E68-AA2D-082CA9D28C08}" destId="{109F2030-D78B-432C-921C-F240031390BF}" srcOrd="0" destOrd="0" presId="urn:microsoft.com/office/officeart/2005/8/layout/vProcess5"/>
    <dgm:cxn modelId="{CE7AD238-BCD9-4B9E-BEE1-6AE7E1C01B8F}" type="presOf" srcId="{8155A168-997C-446C-B11D-F2D48475419A}" destId="{A996F0A2-97BA-4444-A6F1-921E08389CFB}" srcOrd="0" destOrd="0" presId="urn:microsoft.com/office/officeart/2005/8/layout/vProcess5"/>
    <dgm:cxn modelId="{2041E388-2CE2-4E71-B24A-FA34E551FB8D}" type="presOf" srcId="{4CB91A95-2FDF-47B3-97B5-590FEB643740}" destId="{35071A21-717B-4AEC-A9F8-108EFEB0AF2A}" srcOrd="0" destOrd="0" presId="urn:microsoft.com/office/officeart/2005/8/layout/vProcess5"/>
    <dgm:cxn modelId="{AB74BDC1-D1E9-47D0-97FF-B0AC2BCE71C6}" type="presOf" srcId="{3513CDE7-2CC3-4683-971A-A96761642561}" destId="{0492B384-4493-41BD-8DE8-96E8557991BE}" srcOrd="0" destOrd="0" presId="urn:microsoft.com/office/officeart/2005/8/layout/vProcess5"/>
    <dgm:cxn modelId="{0621A01D-3FE1-4FED-9F3D-2518889D2E18}" type="presOf" srcId="{35660AFC-9F68-4835-80D4-411A6E6790D8}" destId="{B7AC44C1-D73E-4E5C-A8E6-CA97F717A430}" srcOrd="0" destOrd="2" presId="urn:microsoft.com/office/officeart/2005/8/layout/vProcess5"/>
    <dgm:cxn modelId="{CF20B3BA-0851-428E-8091-2944682DF9A1}" srcId="{4CB91A95-2FDF-47B3-97B5-590FEB643740}" destId="{8155A168-997C-446C-B11D-F2D48475419A}" srcOrd="2" destOrd="0" parTransId="{40E536CA-4873-4F84-8217-8758FFE1BB78}" sibTransId="{D14D2F35-3BED-4C46-821A-4C81DF42E051}"/>
    <dgm:cxn modelId="{40749557-7BDC-438E-A05A-FAC380997B74}" type="presOf" srcId="{A0CBDC7B-96F0-4C85-B8B1-1B831282B824}" destId="{4E7D0780-0DF7-484A-89BA-1AD0779FA6F0}" srcOrd="0" destOrd="3" presId="urn:microsoft.com/office/officeart/2005/8/layout/vProcess5"/>
    <dgm:cxn modelId="{CA236AD5-372C-463B-93FB-7694CF94AB52}" type="presOf" srcId="{F2F54A78-495B-447E-A221-C2CB203633F1}" destId="{4E7D0780-0DF7-484A-89BA-1AD0779FA6F0}" srcOrd="0" destOrd="2" presId="urn:microsoft.com/office/officeart/2005/8/layout/vProcess5"/>
    <dgm:cxn modelId="{5E2A3F61-AC37-40D2-AAAA-FF9F6E1BA388}" srcId="{8155A168-997C-446C-B11D-F2D48475419A}" destId="{91C3941B-3592-4ED1-8465-1C6388E994F7}" srcOrd="0" destOrd="0" parTransId="{B9CD6D14-85BE-4C47-A8A7-3BE3CFADAA30}" sibTransId="{CE61EA24-E51F-49DD-B2BD-0EDF2360E436}"/>
    <dgm:cxn modelId="{BF1CA675-0A88-4F81-B0A0-742ECAA2396C}" type="presOf" srcId="{9E218E4C-C69E-40EA-8409-051CBA1C94A8}" destId="{5C30DD00-E098-4622-B5D2-4688F5862EAB}" srcOrd="1" destOrd="3" presId="urn:microsoft.com/office/officeart/2005/8/layout/vProcess5"/>
    <dgm:cxn modelId="{F3095C8D-E0B0-422E-A067-8FCC27BEA914}" type="presOf" srcId="{BCC10216-4DB6-4AD0-AFF4-07F847EF64F6}" destId="{179C18B2-9765-4E04-AEF4-4CDF25CF09E3}" srcOrd="1" destOrd="3" presId="urn:microsoft.com/office/officeart/2005/8/layout/vProcess5"/>
    <dgm:cxn modelId="{943BEA35-62F6-4EAC-9D26-A0096AA876AC}" srcId="{4CB91A95-2FDF-47B3-97B5-590FEB643740}" destId="{86B0A94F-7BF7-41B5-AD6C-DC41DA8B5A25}" srcOrd="3" destOrd="0" parTransId="{69FC31B7-C4B9-40FF-A8AF-13F43B6D4D9F}" sibTransId="{37D5836C-610E-4309-925B-D031ADC1DF90}"/>
    <dgm:cxn modelId="{B5E9AEB6-5FA5-43BF-88E2-7D49A2EB8A3E}" srcId="{600494DE-2A30-437C-85DE-F91DDB75BD1C}" destId="{F2F54A78-495B-447E-A221-C2CB203633F1}" srcOrd="1" destOrd="0" parTransId="{279DC270-D820-4755-9D3A-37FE77FB5932}" sibTransId="{D0E99441-E7FC-456D-8ADD-6B28B1172F00}"/>
    <dgm:cxn modelId="{123968D3-6828-4C40-A461-6ABF03EFA119}" type="presOf" srcId="{8155A168-997C-446C-B11D-F2D48475419A}" destId="{5C30DD00-E098-4622-B5D2-4688F5862EAB}" srcOrd="1" destOrd="0" presId="urn:microsoft.com/office/officeart/2005/8/layout/vProcess5"/>
    <dgm:cxn modelId="{3B72EE60-20B8-4204-BD11-7E3551E9E08C}" srcId="{200CF6C6-F4D9-4E5E-9E2A-90D3DD5F60F2}" destId="{FC009ED6-D733-4FB6-BE11-00AC198F5832}" srcOrd="1" destOrd="0" parTransId="{C6E4DC7B-FDA8-4D7C-A318-DA9590907B1A}" sibTransId="{01822BB0-EA34-40F8-9C63-8EBF2D9ADCE4}"/>
    <dgm:cxn modelId="{1B312D5D-5727-4F89-B0E6-A49EA6E1A957}" srcId="{8155A168-997C-446C-B11D-F2D48475419A}" destId="{9E218E4C-C69E-40EA-8409-051CBA1C94A8}" srcOrd="2" destOrd="0" parTransId="{FDA2E8C4-2CE0-4788-B6D6-4F6075B8587A}" sibTransId="{1DA88767-7929-413B-84BD-B87AF6EF1897}"/>
    <dgm:cxn modelId="{DAEE5159-7FC0-4962-9E51-899370173AE8}" srcId="{4CB91A95-2FDF-47B3-97B5-590FEB643740}" destId="{EB145903-4BD4-443D-9F9F-B52A7DF1A0DA}" srcOrd="4" destOrd="0" parTransId="{650247B6-437E-46BF-8285-0098B69D678B}" sibTransId="{889D9FF9-5B0D-4EC5-8830-27874D20CED4}"/>
    <dgm:cxn modelId="{3A14247F-8735-47D4-9C4B-2404840337C2}" type="presOf" srcId="{22CF1C3D-6A65-44FB-BBE9-660DC7D146C1}" destId="{ACFF1854-7B14-41C5-9F52-FB36F215F645}" srcOrd="1" destOrd="1" presId="urn:microsoft.com/office/officeart/2005/8/layout/vProcess5"/>
    <dgm:cxn modelId="{B95231C5-9EF4-46A2-AE6E-E88C399A6BC0}" srcId="{8155A168-997C-446C-B11D-F2D48475419A}" destId="{D5153B15-3C04-4D84-9FAA-F0D253EC34DD}" srcOrd="1" destOrd="0" parTransId="{14175719-8B88-4D8F-87D2-5E41129F2E36}" sibTransId="{361A1EF2-1318-41BB-A55D-157B78838508}"/>
    <dgm:cxn modelId="{6F0AB29B-06FC-48D5-A061-788ED6A1201B}" type="presOf" srcId="{BCC10216-4DB6-4AD0-AFF4-07F847EF64F6}" destId="{884CD521-95C4-4998-9CD8-4914CE9046FC}" srcOrd="0" destOrd="3" presId="urn:microsoft.com/office/officeart/2005/8/layout/vProcess5"/>
    <dgm:cxn modelId="{8E127476-8824-4350-B06E-0AC425FDD928}" type="presOf" srcId="{7A8CDF12-9DFC-42A0-A45A-797EA6F95E9F}" destId="{058DBA4B-1B07-440E-907E-A48BDE377791}" srcOrd="0" destOrd="1" presId="urn:microsoft.com/office/officeart/2005/8/layout/vProcess5"/>
    <dgm:cxn modelId="{A0F68CD8-1627-4D1A-BE68-EBBBDD60BB91}" type="presOf" srcId="{A0CBDC7B-96F0-4C85-B8B1-1B831282B824}" destId="{1C64131B-5630-4F3E-8B23-856942E781CD}" srcOrd="1" destOrd="3" presId="urn:microsoft.com/office/officeart/2005/8/layout/vProcess5"/>
    <dgm:cxn modelId="{BB62CB48-CDC1-4ECD-98E3-82A1CC36D142}" type="presOf" srcId="{86B0A94F-7BF7-41B5-AD6C-DC41DA8B5A25}" destId="{B7AC44C1-D73E-4E5C-A8E6-CA97F717A430}" srcOrd="0" destOrd="0" presId="urn:microsoft.com/office/officeart/2005/8/layout/vProcess5"/>
    <dgm:cxn modelId="{69F2843A-1645-4C02-8635-6AA97B84BA13}" type="presOf" srcId="{EB145903-4BD4-443D-9F9F-B52A7DF1A0DA}" destId="{951C41D7-7814-44F8-BD1B-6B37ED3AB7A1}" srcOrd="1" destOrd="0" presId="urn:microsoft.com/office/officeart/2005/8/layout/vProcess5"/>
    <dgm:cxn modelId="{A5CEFF25-53D2-4FA6-B451-B03DB9855F24}" type="presOf" srcId="{66EE4FF0-7827-4BEB-AAEF-A02F4C927C9C}" destId="{058DBA4B-1B07-440E-907E-A48BDE377791}" srcOrd="0" destOrd="2" presId="urn:microsoft.com/office/officeart/2005/8/layout/vProcess5"/>
    <dgm:cxn modelId="{57B0055D-875D-468C-9F3E-3E6C4079C9C3}" type="presOf" srcId="{D5153B15-3C04-4D84-9FAA-F0D253EC34DD}" destId="{5C30DD00-E098-4622-B5D2-4688F5862EAB}" srcOrd="1" destOrd="2" presId="urn:microsoft.com/office/officeart/2005/8/layout/vProcess5"/>
    <dgm:cxn modelId="{BFB0BCC7-DB4A-4BF2-BDEE-421ABD98B0A9}" type="presOf" srcId="{600494DE-2A30-437C-85DE-F91DDB75BD1C}" destId="{1C64131B-5630-4F3E-8B23-856942E781CD}" srcOrd="1" destOrd="0" presId="urn:microsoft.com/office/officeart/2005/8/layout/vProcess5"/>
    <dgm:cxn modelId="{2D68BF2A-B544-4C05-B365-7F963B1A807D}" type="presOf" srcId="{91C3941B-3592-4ED1-8465-1C6388E994F7}" destId="{5C30DD00-E098-4622-B5D2-4688F5862EAB}" srcOrd="1" destOrd="1" presId="urn:microsoft.com/office/officeart/2005/8/layout/vProcess5"/>
    <dgm:cxn modelId="{8E4B2A6B-9EE4-4111-9377-FC300A9E84D8}" type="presOf" srcId="{22CF1C3D-6A65-44FB-BBE9-660DC7D146C1}" destId="{B7AC44C1-D73E-4E5C-A8E6-CA97F717A430}" srcOrd="0" destOrd="1" presId="urn:microsoft.com/office/officeart/2005/8/layout/vProcess5"/>
    <dgm:cxn modelId="{F6CC9DA3-DE73-44E4-9C11-05531EF512C1}" type="presOf" srcId="{86B0A94F-7BF7-41B5-AD6C-DC41DA8B5A25}" destId="{ACFF1854-7B14-41C5-9F52-FB36F215F645}" srcOrd="1" destOrd="0" presId="urn:microsoft.com/office/officeart/2005/8/layout/vProcess5"/>
    <dgm:cxn modelId="{2E23346B-ABC9-4FC0-9980-E15AA593257E}" type="presOf" srcId="{9E218E4C-C69E-40EA-8409-051CBA1C94A8}" destId="{A996F0A2-97BA-4444-A6F1-921E08389CFB}" srcOrd="0" destOrd="3" presId="urn:microsoft.com/office/officeart/2005/8/layout/vProcess5"/>
    <dgm:cxn modelId="{452801EE-2A44-4517-B496-DDD2F998F807}" type="presOf" srcId="{E2A559F8-3B29-43A9-A29C-DF3F5C057301}" destId="{179C18B2-9765-4E04-AEF4-4CDF25CF09E3}" srcOrd="1" destOrd="1" presId="urn:microsoft.com/office/officeart/2005/8/layout/vProcess5"/>
    <dgm:cxn modelId="{C47C072C-751A-426F-95C0-49B61CC09659}" type="presOf" srcId="{D14D2F35-3BED-4C46-821A-4C81DF42E051}" destId="{B043FA42-42CB-4D43-A256-C57278428CB8}" srcOrd="0" destOrd="0" presId="urn:microsoft.com/office/officeart/2005/8/layout/vProcess5"/>
    <dgm:cxn modelId="{519A7035-F9DD-4653-9B90-8C249E1FA260}" srcId="{EB145903-4BD4-443D-9F9F-B52A7DF1A0DA}" destId="{66EE4FF0-7827-4BEB-AAEF-A02F4C927C9C}" srcOrd="1" destOrd="0" parTransId="{9966ED0D-1038-49C9-91A7-767ECBC7C4D8}" sibTransId="{C4E6C6CA-627B-4D85-B42A-92F3106CF2D7}"/>
    <dgm:cxn modelId="{89C535F2-86BD-40C9-913F-E9D81D06F295}" type="presOf" srcId="{200CF6C6-F4D9-4E5E-9E2A-90D3DD5F60F2}" destId="{884CD521-95C4-4998-9CD8-4914CE9046FC}" srcOrd="0" destOrd="0" presId="urn:microsoft.com/office/officeart/2005/8/layout/vProcess5"/>
    <dgm:cxn modelId="{48630055-0C07-45E4-9AB3-51F8ECCD5FC9}" srcId="{EB145903-4BD4-443D-9F9F-B52A7DF1A0DA}" destId="{7A8CDF12-9DFC-42A0-A45A-797EA6F95E9F}" srcOrd="0" destOrd="0" parTransId="{4257316D-5039-4E1C-B5CB-2A02BA9DECD9}" sibTransId="{49A39678-30E9-4643-9666-D105F14AC912}"/>
    <dgm:cxn modelId="{C2DF8C3E-8EAB-40AC-B152-D466C0E2A2AB}" type="presOf" srcId="{37D5836C-610E-4309-925B-D031ADC1DF90}" destId="{D0BFC699-5FB8-4FF8-8108-F358154170F8}" srcOrd="0" destOrd="0" presId="urn:microsoft.com/office/officeart/2005/8/layout/vProcess5"/>
    <dgm:cxn modelId="{B120DAE5-004A-4B07-9E5D-C2ABBBFC3877}" type="presOf" srcId="{91C3941B-3592-4ED1-8465-1C6388E994F7}" destId="{A996F0A2-97BA-4444-A6F1-921E08389CFB}" srcOrd="0" destOrd="1" presId="urn:microsoft.com/office/officeart/2005/8/layout/vProcess5"/>
    <dgm:cxn modelId="{E14D6E1F-0B5D-4700-BFE9-702C28002ECC}" type="presOf" srcId="{3B4CB863-3E70-4FAC-8F49-E92453B45377}" destId="{4E7D0780-0DF7-484A-89BA-1AD0779FA6F0}" srcOrd="0" destOrd="1" presId="urn:microsoft.com/office/officeart/2005/8/layout/vProcess5"/>
    <dgm:cxn modelId="{E69C091A-00D5-44BF-87D3-F3BFA78154FF}" type="presOf" srcId="{D5153B15-3C04-4D84-9FAA-F0D253EC34DD}" destId="{A996F0A2-97BA-4444-A6F1-921E08389CFB}" srcOrd="0" destOrd="2" presId="urn:microsoft.com/office/officeart/2005/8/layout/vProcess5"/>
    <dgm:cxn modelId="{050B3A82-260C-4460-BC94-B1105FD5DC41}" type="presOf" srcId="{35660AFC-9F68-4835-80D4-411A6E6790D8}" destId="{ACFF1854-7B14-41C5-9F52-FB36F215F645}" srcOrd="1" destOrd="2" presId="urn:microsoft.com/office/officeart/2005/8/layout/vProcess5"/>
    <dgm:cxn modelId="{C8FEAB5F-DD84-43D6-8ABE-BB6CE844CDD3}" type="presOf" srcId="{200CF6C6-F4D9-4E5E-9E2A-90D3DD5F60F2}" destId="{179C18B2-9765-4E04-AEF4-4CDF25CF09E3}" srcOrd="1" destOrd="0" presId="urn:microsoft.com/office/officeart/2005/8/layout/vProcess5"/>
    <dgm:cxn modelId="{6C773004-F283-4B86-B706-FD77C8D09C5E}" srcId="{200CF6C6-F4D9-4E5E-9E2A-90D3DD5F60F2}" destId="{BCC10216-4DB6-4AD0-AFF4-07F847EF64F6}" srcOrd="2" destOrd="0" parTransId="{A64487CF-241B-4A11-9B79-25A574A86F36}" sibTransId="{A96E64FF-0635-4C4E-A6A8-B828A79FA3DB}"/>
    <dgm:cxn modelId="{B78C3D73-0FA7-4F6E-BE54-6DB53AE8D32E}" type="presOf" srcId="{F2F54A78-495B-447E-A221-C2CB203633F1}" destId="{1C64131B-5630-4F3E-8B23-856942E781CD}" srcOrd="1" destOrd="2" presId="urn:microsoft.com/office/officeart/2005/8/layout/vProcess5"/>
    <dgm:cxn modelId="{4849F254-6CF8-431C-A875-88796AFEFC68}" srcId="{4CB91A95-2FDF-47B3-97B5-590FEB643740}" destId="{600494DE-2A30-437C-85DE-F91DDB75BD1C}" srcOrd="0" destOrd="0" parTransId="{BCD717B7-0FBE-4A3D-AF09-22ED5D2BE2B3}" sibTransId="{3513CDE7-2CC3-4683-971A-A96761642561}"/>
    <dgm:cxn modelId="{F5628BBF-8A32-4A39-A789-4DCBC9308118}" srcId="{200CF6C6-F4D9-4E5E-9E2A-90D3DD5F60F2}" destId="{E2A559F8-3B29-43A9-A29C-DF3F5C057301}" srcOrd="0" destOrd="0" parTransId="{2A1C8B51-FD24-4F69-99F1-DB23764BA3D6}" sibTransId="{07395D87-D10E-492C-AC1F-71DB080AAD35}"/>
    <dgm:cxn modelId="{F6742222-44F7-491C-9031-2008E38A63E8}" type="presOf" srcId="{FC009ED6-D733-4FB6-BE11-00AC198F5832}" destId="{884CD521-95C4-4998-9CD8-4914CE9046FC}" srcOrd="0" destOrd="2" presId="urn:microsoft.com/office/officeart/2005/8/layout/vProcess5"/>
    <dgm:cxn modelId="{9AA2E76E-7107-4353-B74B-8C03C753FA42}" type="presParOf" srcId="{35071A21-717B-4AEC-A9F8-108EFEB0AF2A}" destId="{780D7DDD-9C00-42A5-A778-7DCCE5529000}" srcOrd="0" destOrd="0" presId="urn:microsoft.com/office/officeart/2005/8/layout/vProcess5"/>
    <dgm:cxn modelId="{5692F347-856F-4282-93AC-826BE38EC302}" type="presParOf" srcId="{35071A21-717B-4AEC-A9F8-108EFEB0AF2A}" destId="{4E7D0780-0DF7-484A-89BA-1AD0779FA6F0}" srcOrd="1" destOrd="0" presId="urn:microsoft.com/office/officeart/2005/8/layout/vProcess5"/>
    <dgm:cxn modelId="{DDAF4D85-DA78-4A77-80B2-7127DFC26DA4}" type="presParOf" srcId="{35071A21-717B-4AEC-A9F8-108EFEB0AF2A}" destId="{884CD521-95C4-4998-9CD8-4914CE9046FC}" srcOrd="2" destOrd="0" presId="urn:microsoft.com/office/officeart/2005/8/layout/vProcess5"/>
    <dgm:cxn modelId="{EE0A9BBB-19B3-4F3D-BE46-EB01E404E354}" type="presParOf" srcId="{35071A21-717B-4AEC-A9F8-108EFEB0AF2A}" destId="{A996F0A2-97BA-4444-A6F1-921E08389CFB}" srcOrd="3" destOrd="0" presId="urn:microsoft.com/office/officeart/2005/8/layout/vProcess5"/>
    <dgm:cxn modelId="{69EBFD8F-5F98-424E-B8E5-89C255B15622}" type="presParOf" srcId="{35071A21-717B-4AEC-A9F8-108EFEB0AF2A}" destId="{B7AC44C1-D73E-4E5C-A8E6-CA97F717A430}" srcOrd="4" destOrd="0" presId="urn:microsoft.com/office/officeart/2005/8/layout/vProcess5"/>
    <dgm:cxn modelId="{EED5C5EB-45C4-44E1-A800-CAC6C2DCC11A}" type="presParOf" srcId="{35071A21-717B-4AEC-A9F8-108EFEB0AF2A}" destId="{058DBA4B-1B07-440E-907E-A48BDE377791}" srcOrd="5" destOrd="0" presId="urn:microsoft.com/office/officeart/2005/8/layout/vProcess5"/>
    <dgm:cxn modelId="{DFE121D6-E7C9-4918-B2D9-2E71E0A60318}" type="presParOf" srcId="{35071A21-717B-4AEC-A9F8-108EFEB0AF2A}" destId="{0492B384-4493-41BD-8DE8-96E8557991BE}" srcOrd="6" destOrd="0" presId="urn:microsoft.com/office/officeart/2005/8/layout/vProcess5"/>
    <dgm:cxn modelId="{D419E571-D6CB-486B-99E8-80D30D47B88F}" type="presParOf" srcId="{35071A21-717B-4AEC-A9F8-108EFEB0AF2A}" destId="{109F2030-D78B-432C-921C-F240031390BF}" srcOrd="7" destOrd="0" presId="urn:microsoft.com/office/officeart/2005/8/layout/vProcess5"/>
    <dgm:cxn modelId="{C8B6EE65-72F0-45F8-9710-D29D387399F2}" type="presParOf" srcId="{35071A21-717B-4AEC-A9F8-108EFEB0AF2A}" destId="{B043FA42-42CB-4D43-A256-C57278428CB8}" srcOrd="8" destOrd="0" presId="urn:microsoft.com/office/officeart/2005/8/layout/vProcess5"/>
    <dgm:cxn modelId="{B1F1766A-6D97-4494-9304-0828B989D41F}" type="presParOf" srcId="{35071A21-717B-4AEC-A9F8-108EFEB0AF2A}" destId="{D0BFC699-5FB8-4FF8-8108-F358154170F8}" srcOrd="9" destOrd="0" presId="urn:microsoft.com/office/officeart/2005/8/layout/vProcess5"/>
    <dgm:cxn modelId="{0B3F829C-9989-4129-98A7-D08C7531F42B}" type="presParOf" srcId="{35071A21-717B-4AEC-A9F8-108EFEB0AF2A}" destId="{1C64131B-5630-4F3E-8B23-856942E781CD}" srcOrd="10" destOrd="0" presId="urn:microsoft.com/office/officeart/2005/8/layout/vProcess5"/>
    <dgm:cxn modelId="{562BB074-E9A7-43F5-917E-8749DECB2C7D}" type="presParOf" srcId="{35071A21-717B-4AEC-A9F8-108EFEB0AF2A}" destId="{179C18B2-9765-4E04-AEF4-4CDF25CF09E3}" srcOrd="11" destOrd="0" presId="urn:microsoft.com/office/officeart/2005/8/layout/vProcess5"/>
    <dgm:cxn modelId="{2E98F7C4-A5AC-4275-AD6C-0E5C6A3DBB33}" type="presParOf" srcId="{35071A21-717B-4AEC-A9F8-108EFEB0AF2A}" destId="{5C30DD00-E098-4622-B5D2-4688F5862EAB}" srcOrd="12" destOrd="0" presId="urn:microsoft.com/office/officeart/2005/8/layout/vProcess5"/>
    <dgm:cxn modelId="{85376546-4992-41CF-A297-99E038A57304}" type="presParOf" srcId="{35071A21-717B-4AEC-A9F8-108EFEB0AF2A}" destId="{ACFF1854-7B14-41C5-9F52-FB36F215F645}" srcOrd="13" destOrd="0" presId="urn:microsoft.com/office/officeart/2005/8/layout/vProcess5"/>
    <dgm:cxn modelId="{5A20DE3C-E5F2-4AFC-8848-78CC206FE080}" type="presParOf" srcId="{35071A21-717B-4AEC-A9F8-108EFEB0AF2A}" destId="{951C41D7-7814-44F8-BD1B-6B37ED3AB7A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35F5C-B596-4F0C-AD71-BA25FBD2F0D9}">
      <dsp:nvSpPr>
        <dsp:cNvPr id="0" name=""/>
        <dsp:cNvSpPr/>
      </dsp:nvSpPr>
      <dsp:spPr>
        <a:xfrm>
          <a:off x="0" y="3533938"/>
          <a:ext cx="2219221" cy="1437552"/>
        </a:xfrm>
        <a:prstGeom prst="roundRect">
          <a:avLst>
            <a:gd name="adj" fmla="val 10000"/>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r" defTabSz="533400" rtl="1">
            <a:lnSpc>
              <a:spcPct val="90000"/>
            </a:lnSpc>
            <a:spcBef>
              <a:spcPct val="0"/>
            </a:spcBef>
            <a:spcAft>
              <a:spcPct val="15000"/>
            </a:spcAft>
            <a:buChar char="••"/>
          </a:pPr>
          <a:r>
            <a:rPr lang="he-IL" sz="1200" b="1" kern="1200" dirty="0" smtClean="0">
              <a:solidFill>
                <a:schemeClr val="accent1">
                  <a:lumMod val="50000"/>
                </a:schemeClr>
              </a:solidFill>
            </a:rPr>
            <a:t>הכנת צבא מצרים למלחמה מוגבלת</a:t>
          </a:r>
          <a:endParaRPr lang="he-IL" sz="1200" b="1" kern="1200" dirty="0">
            <a:solidFill>
              <a:schemeClr val="accent1">
                <a:lumMod val="50000"/>
              </a:schemeClr>
            </a:solidFill>
          </a:endParaRPr>
        </a:p>
        <a:p>
          <a:pPr marL="114300" lvl="1" indent="-114300" algn="r" defTabSz="533400" rtl="1">
            <a:lnSpc>
              <a:spcPct val="90000"/>
            </a:lnSpc>
            <a:spcBef>
              <a:spcPct val="0"/>
            </a:spcBef>
            <a:spcAft>
              <a:spcPct val="15000"/>
            </a:spcAft>
            <a:buChar char="••"/>
          </a:pPr>
          <a:r>
            <a:rPr lang="he-IL" sz="1200" b="1" kern="1200" dirty="0" smtClean="0">
              <a:solidFill>
                <a:schemeClr val="accent1">
                  <a:lumMod val="50000"/>
                </a:schemeClr>
              </a:solidFill>
            </a:rPr>
            <a:t>מתקפה משולבת עם סוריה- פיצול כוחות צה"ל לשתי חזיתות</a:t>
          </a:r>
          <a:endParaRPr lang="he-IL" sz="1200" b="1" kern="1200" dirty="0">
            <a:solidFill>
              <a:schemeClr val="accent1">
                <a:lumMod val="50000"/>
              </a:schemeClr>
            </a:solidFill>
          </a:endParaRPr>
        </a:p>
      </dsp:txBody>
      <dsp:txXfrm>
        <a:off x="31578" y="3924904"/>
        <a:ext cx="1490299" cy="1015008"/>
      </dsp:txXfrm>
    </dsp:sp>
    <dsp:sp modelId="{9DA113D8-C303-465B-8D57-F6EDADF119CF}">
      <dsp:nvSpPr>
        <dsp:cNvPr id="0" name=""/>
        <dsp:cNvSpPr/>
      </dsp:nvSpPr>
      <dsp:spPr>
        <a:xfrm>
          <a:off x="3620835" y="655785"/>
          <a:ext cx="2219221" cy="1437552"/>
        </a:xfrm>
        <a:prstGeom prst="roundRect">
          <a:avLst>
            <a:gd name="adj" fmla="val 10000"/>
          </a:avLst>
        </a:prstGeom>
        <a:solidFill>
          <a:schemeClr val="accent5">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r" defTabSz="533400" rtl="1">
            <a:lnSpc>
              <a:spcPct val="90000"/>
            </a:lnSpc>
            <a:spcBef>
              <a:spcPct val="0"/>
            </a:spcBef>
            <a:spcAft>
              <a:spcPct val="15000"/>
            </a:spcAft>
            <a:buChar char="••"/>
          </a:pPr>
          <a:r>
            <a:rPr lang="he-IL" sz="1200" b="1" kern="1200" dirty="0" smtClean="0">
              <a:solidFill>
                <a:schemeClr val="bg1"/>
              </a:solidFill>
            </a:rPr>
            <a:t>שימוש בנשק הנפט כמכשיר ללחץ מדיני</a:t>
          </a:r>
          <a:endParaRPr lang="he-IL" sz="1200" b="1" kern="1200" dirty="0">
            <a:solidFill>
              <a:schemeClr val="bg1"/>
            </a:solidFill>
          </a:endParaRPr>
        </a:p>
        <a:p>
          <a:pPr marL="114300" lvl="1" indent="-114300" algn="r" defTabSz="533400" rtl="1">
            <a:lnSpc>
              <a:spcPct val="90000"/>
            </a:lnSpc>
            <a:spcBef>
              <a:spcPct val="0"/>
            </a:spcBef>
            <a:spcAft>
              <a:spcPct val="15000"/>
            </a:spcAft>
            <a:buChar char="••"/>
          </a:pPr>
          <a:endParaRPr lang="he-IL" sz="1200" kern="1200" dirty="0"/>
        </a:p>
      </dsp:txBody>
      <dsp:txXfrm>
        <a:off x="4318179" y="687363"/>
        <a:ext cx="1490299" cy="1015008"/>
      </dsp:txXfrm>
    </dsp:sp>
    <dsp:sp modelId="{706639CE-9F31-431A-AD2A-52EFBDCB4B04}">
      <dsp:nvSpPr>
        <dsp:cNvPr id="0" name=""/>
        <dsp:cNvSpPr/>
      </dsp:nvSpPr>
      <dsp:spPr>
        <a:xfrm>
          <a:off x="0" y="655785"/>
          <a:ext cx="2219221" cy="1437552"/>
        </a:xfrm>
        <a:prstGeom prst="roundRect">
          <a:avLst>
            <a:gd name="adj" fmla="val 10000"/>
          </a:avLst>
        </a:prstGeom>
        <a:solidFill>
          <a:schemeClr val="bg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r" defTabSz="533400" rtl="1">
            <a:lnSpc>
              <a:spcPct val="90000"/>
            </a:lnSpc>
            <a:spcBef>
              <a:spcPct val="0"/>
            </a:spcBef>
            <a:spcAft>
              <a:spcPct val="15000"/>
            </a:spcAft>
            <a:buChar char="••"/>
          </a:pPr>
          <a:r>
            <a:rPr lang="he-IL" sz="1200" b="1" kern="1200" dirty="0" smtClean="0">
              <a:solidFill>
                <a:schemeClr val="bg1"/>
              </a:solidFill>
            </a:rPr>
            <a:t>יצירת התודעה כי ניתן לנצח את ישראל, בקרב האליטות המצריות, הצבא והעם המצרי</a:t>
          </a:r>
          <a:endParaRPr lang="he-IL" sz="1200" b="1" kern="1200" dirty="0">
            <a:solidFill>
              <a:schemeClr val="bg1"/>
            </a:solidFill>
          </a:endParaRPr>
        </a:p>
      </dsp:txBody>
      <dsp:txXfrm>
        <a:off x="31578" y="687363"/>
        <a:ext cx="1490299" cy="1015008"/>
      </dsp:txXfrm>
    </dsp:sp>
    <dsp:sp modelId="{3A789860-6D63-4948-A3E5-92159DD26B3C}">
      <dsp:nvSpPr>
        <dsp:cNvPr id="0" name=""/>
        <dsp:cNvSpPr/>
      </dsp:nvSpPr>
      <dsp:spPr>
        <a:xfrm>
          <a:off x="929916" y="688813"/>
          <a:ext cx="1945188" cy="1945188"/>
        </a:xfrm>
        <a:prstGeom prst="pieWedg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he-IL" sz="2000" b="1" kern="1200" dirty="0" smtClean="0"/>
            <a:t>ממד פסיכולוגי</a:t>
          </a:r>
          <a:endParaRPr lang="he-IL" sz="2000" b="1" kern="1200" dirty="0"/>
        </a:p>
      </dsp:txBody>
      <dsp:txXfrm>
        <a:off x="1499648" y="1258545"/>
        <a:ext cx="1375456" cy="1375456"/>
      </dsp:txXfrm>
    </dsp:sp>
    <dsp:sp modelId="{D9325024-DAB2-46F5-B770-D9C0AB79710E}">
      <dsp:nvSpPr>
        <dsp:cNvPr id="0" name=""/>
        <dsp:cNvSpPr/>
      </dsp:nvSpPr>
      <dsp:spPr>
        <a:xfrm rot="5400000">
          <a:off x="2964952" y="688813"/>
          <a:ext cx="1945188" cy="1945188"/>
        </a:xfrm>
        <a:prstGeom prst="pieWedg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he-IL" sz="2400" b="1" kern="1200" dirty="0" smtClean="0"/>
            <a:t>ממד כלכלי</a:t>
          </a:r>
          <a:endParaRPr lang="he-IL" sz="2400" b="1" kern="1200" dirty="0"/>
        </a:p>
      </dsp:txBody>
      <dsp:txXfrm rot="-5400000">
        <a:off x="2964952" y="1258545"/>
        <a:ext cx="1375456" cy="1375456"/>
      </dsp:txXfrm>
    </dsp:sp>
    <dsp:sp modelId="{81538B31-0567-4551-9357-141B08072AEA}">
      <dsp:nvSpPr>
        <dsp:cNvPr id="0" name=""/>
        <dsp:cNvSpPr/>
      </dsp:nvSpPr>
      <dsp:spPr>
        <a:xfrm rot="10800000">
          <a:off x="2964952" y="2723848"/>
          <a:ext cx="1945188" cy="1945188"/>
        </a:xfrm>
        <a:prstGeom prst="pieWedg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he-IL" sz="2400" kern="1200" dirty="0" smtClean="0"/>
            <a:t>ממד בינלאומי</a:t>
          </a:r>
          <a:endParaRPr lang="he-IL" sz="2400" kern="1200" dirty="0"/>
        </a:p>
      </dsp:txBody>
      <dsp:txXfrm rot="10800000">
        <a:off x="2964952" y="2723848"/>
        <a:ext cx="1375456" cy="1375456"/>
      </dsp:txXfrm>
    </dsp:sp>
    <dsp:sp modelId="{4ADBC9DA-C9A4-40A0-9907-B9BBC41C75BC}">
      <dsp:nvSpPr>
        <dsp:cNvPr id="0" name=""/>
        <dsp:cNvSpPr/>
      </dsp:nvSpPr>
      <dsp:spPr>
        <a:xfrm rot="16200000">
          <a:off x="929916" y="2723848"/>
          <a:ext cx="1945188" cy="1945188"/>
        </a:xfrm>
        <a:prstGeom prst="pieWedg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he-IL" sz="2400" kern="1200" dirty="0" smtClean="0"/>
            <a:t>ממד צבאי</a:t>
          </a:r>
          <a:endParaRPr lang="he-IL" sz="2400" kern="1200" dirty="0"/>
        </a:p>
      </dsp:txBody>
      <dsp:txXfrm rot="5400000">
        <a:off x="1499648" y="2723848"/>
        <a:ext cx="1375456" cy="1375456"/>
      </dsp:txXfrm>
    </dsp:sp>
    <dsp:sp modelId="{E63053AA-D83C-4F8F-B9CE-B15286254DF6}">
      <dsp:nvSpPr>
        <dsp:cNvPr id="0" name=""/>
        <dsp:cNvSpPr/>
      </dsp:nvSpPr>
      <dsp:spPr>
        <a:xfrm>
          <a:off x="2584225" y="2274613"/>
          <a:ext cx="671606" cy="584005"/>
        </a:xfrm>
        <a:prstGeom prst="circularArrow">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90974E9-1185-40C2-B6A5-6D5E07211D51}">
      <dsp:nvSpPr>
        <dsp:cNvPr id="0" name=""/>
        <dsp:cNvSpPr/>
      </dsp:nvSpPr>
      <dsp:spPr>
        <a:xfrm rot="10800000">
          <a:off x="2584225" y="2499230"/>
          <a:ext cx="671606" cy="584005"/>
        </a:xfrm>
        <a:prstGeom prst="circularArrow">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D0780-0DF7-484A-89BA-1AD0779FA6F0}">
      <dsp:nvSpPr>
        <dsp:cNvPr id="0" name=""/>
        <dsp:cNvSpPr/>
      </dsp:nvSpPr>
      <dsp:spPr>
        <a:xfrm>
          <a:off x="1873104" y="39553"/>
          <a:ext cx="6270827" cy="106540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he-IL" sz="1100" b="1" u="sng" kern="1200" dirty="0" smtClean="0">
              <a:solidFill>
                <a:schemeClr val="tx1"/>
              </a:solidFill>
              <a:effectLst/>
              <a:latin typeface="Tahoma" pitchFamily="34" charset="0"/>
              <a:ea typeface="Tahoma" pitchFamily="34" charset="0"/>
              <a:cs typeface="Tahoma" pitchFamily="34" charset="0"/>
            </a:rPr>
            <a:t>זיהוי שינוי וצורך בלמידה</a:t>
          </a:r>
          <a:endParaRPr lang="he-IL" sz="1100" b="1" u="sng" kern="1200" dirty="0">
            <a:solidFill>
              <a:schemeClr val="tx1"/>
            </a:solidFill>
            <a:effectLst/>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אחריות</a:t>
          </a:r>
          <a:r>
            <a:rPr lang="he-IL" sz="1100" b="1" kern="1200" dirty="0" smtClean="0">
              <a:solidFill>
                <a:schemeClr val="tx1"/>
              </a:solidFill>
              <a:latin typeface="Tahoma" pitchFamily="34" charset="0"/>
              <a:ea typeface="Tahoma" pitchFamily="34" charset="0"/>
              <a:cs typeface="Tahoma" pitchFamily="34" charset="0"/>
            </a:rPr>
            <a:t>: רמטכ"ל והמטה הכללי, מפקדות ראשיות </a:t>
          </a:r>
          <a:endParaRPr lang="he-IL" sz="1100" b="1"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התוצר:</a:t>
          </a:r>
          <a:r>
            <a:rPr lang="he-IL" sz="1100" b="1" kern="1200" dirty="0" smtClean="0">
              <a:solidFill>
                <a:schemeClr val="tx1"/>
              </a:solidFill>
              <a:latin typeface="Tahoma" pitchFamily="34" charset="0"/>
              <a:ea typeface="Tahoma" pitchFamily="34" charset="0"/>
              <a:cs typeface="Tahoma" pitchFamily="34" charset="0"/>
            </a:rPr>
            <a:t> הנחיית מטכ"ל - הגדרת מהות השינוי ובניית (הבנייה) תהליך הלמידה (המוביל, השותפים הרב-זרועיים ומרחב הבחינה) מסגרת הזמן והצורך האסטרטגי. יכול לכלול קיים ראשוניים לאסטרטגיה רצויה.</a:t>
          </a:r>
          <a:endParaRPr lang="he-IL" sz="1100" b="1"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kern="1200" dirty="0" smtClean="0">
              <a:solidFill>
                <a:schemeClr val="tx1"/>
              </a:solidFill>
              <a:latin typeface="Tahoma" pitchFamily="34" charset="0"/>
              <a:ea typeface="Tahoma" pitchFamily="34" charset="0"/>
              <a:cs typeface="Tahoma" pitchFamily="34" charset="0"/>
            </a:rPr>
            <a:t>מהווה בסיס לשיח ראשוני עם הדרג המדיני</a:t>
          </a:r>
          <a:endParaRPr lang="he-IL" sz="1100" b="1" kern="1200" dirty="0">
            <a:solidFill>
              <a:schemeClr val="tx1"/>
            </a:solidFill>
            <a:latin typeface="Tahoma" pitchFamily="34" charset="0"/>
            <a:ea typeface="Tahoma" pitchFamily="34" charset="0"/>
            <a:cs typeface="Tahoma" pitchFamily="34" charset="0"/>
          </a:endParaRPr>
        </a:p>
      </dsp:txBody>
      <dsp:txXfrm>
        <a:off x="2974332" y="70758"/>
        <a:ext cx="5138394" cy="1002997"/>
      </dsp:txXfrm>
    </dsp:sp>
    <dsp:sp modelId="{884CD521-95C4-4998-9CD8-4914CE9046FC}">
      <dsp:nvSpPr>
        <dsp:cNvPr id="0" name=""/>
        <dsp:cNvSpPr/>
      </dsp:nvSpPr>
      <dsp:spPr>
        <a:xfrm>
          <a:off x="1404828" y="1193407"/>
          <a:ext cx="6270827" cy="127503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he-IL" sz="1100" b="1" u="sng" kern="1200" dirty="0" smtClean="0">
              <a:solidFill>
                <a:schemeClr val="tx1"/>
              </a:solidFill>
              <a:latin typeface="Tahoma" pitchFamily="34" charset="0"/>
              <a:ea typeface="Tahoma" pitchFamily="34" charset="0"/>
              <a:cs typeface="Tahoma" pitchFamily="34" charset="0"/>
            </a:rPr>
            <a:t>תהליך פיתוח ידע, למידה וחקירה מערכתי</a:t>
          </a:r>
          <a:endParaRPr lang="he-IL" sz="1100" b="1" u="sng"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אחריות</a:t>
          </a:r>
          <a:r>
            <a:rPr lang="he-IL" sz="1100" b="1" kern="1200" dirty="0" smtClean="0">
              <a:solidFill>
                <a:schemeClr val="tx1"/>
              </a:solidFill>
              <a:latin typeface="Tahoma" pitchFamily="34" charset="0"/>
              <a:ea typeface="Tahoma" pitchFamily="34" charset="0"/>
              <a:cs typeface="Tahoma" pitchFamily="34" charset="0"/>
            </a:rPr>
            <a:t>: מפקדה ראשית, לאור הנחיות הרמטכ"ל, ובשיתוף מפקדות ראשיות רלוונטיות</a:t>
          </a:r>
          <a:endParaRPr lang="he-IL" sz="1100" b="1"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kern="1200" dirty="0" smtClean="0">
              <a:solidFill>
                <a:schemeClr val="tx1"/>
              </a:solidFill>
              <a:latin typeface="Tahoma" pitchFamily="34" charset="0"/>
              <a:ea typeface="Tahoma" pitchFamily="34" charset="0"/>
              <a:cs typeface="Tahoma" pitchFamily="34" charset="0"/>
            </a:rPr>
            <a:t>ליווי קבוע ע"י אמ"ץ, ומפגשים עם הרמטכ"ל בנקודות קובעות </a:t>
          </a:r>
          <a:endParaRPr lang="he-IL" sz="1100" b="1"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התוצר: </a:t>
          </a:r>
          <a:r>
            <a:rPr lang="he-IL" sz="1100" b="1" u="none" kern="1200" dirty="0" smtClean="0">
              <a:solidFill>
                <a:schemeClr val="tx1"/>
              </a:solidFill>
              <a:latin typeface="Tahoma" pitchFamily="34" charset="0"/>
              <a:ea typeface="Tahoma" pitchFamily="34" charset="0"/>
              <a:cs typeface="Tahoma" pitchFamily="34" charset="0"/>
            </a:rPr>
            <a:t>תפיסה רב־זרועית למערכה (להפעלת כוח או בניינו)</a:t>
          </a:r>
          <a:endParaRPr lang="he-IL" sz="1100" b="1" u="none" kern="1200" dirty="0">
            <a:solidFill>
              <a:schemeClr val="tx1"/>
            </a:solidFill>
            <a:latin typeface="Tahoma" pitchFamily="34" charset="0"/>
            <a:ea typeface="Tahoma" pitchFamily="34" charset="0"/>
            <a:cs typeface="Tahoma" pitchFamily="34" charset="0"/>
          </a:endParaRPr>
        </a:p>
      </dsp:txBody>
      <dsp:txXfrm>
        <a:off x="2528958" y="1230751"/>
        <a:ext cx="5109353" cy="1200346"/>
      </dsp:txXfrm>
    </dsp:sp>
    <dsp:sp modelId="{A996F0A2-97BA-4444-A6F1-921E08389CFB}">
      <dsp:nvSpPr>
        <dsp:cNvPr id="0" name=""/>
        <dsp:cNvSpPr/>
      </dsp:nvSpPr>
      <dsp:spPr>
        <a:xfrm>
          <a:off x="936552" y="2536577"/>
          <a:ext cx="6270827" cy="892443"/>
        </a:xfrm>
        <a:prstGeom prst="roundRect">
          <a:avLst>
            <a:gd name="adj" fmla="val 10000"/>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he-IL" sz="1100" b="1" u="sng" kern="12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אישור התפיסה שפותחה במפקדה הראשית והפיכתה למטכ"לית </a:t>
          </a:r>
          <a:endParaRPr lang="he-IL" sz="1100" b="1" u="sng" kern="120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אחריות</a:t>
          </a:r>
          <a:r>
            <a:rPr lang="he-IL" sz="1100" b="1" kern="1200" dirty="0" smtClean="0">
              <a:solidFill>
                <a:schemeClr val="tx1"/>
              </a:solidFill>
              <a:latin typeface="Tahoma" pitchFamily="34" charset="0"/>
              <a:ea typeface="Tahoma" pitchFamily="34" charset="0"/>
              <a:cs typeface="Tahoma" pitchFamily="34" charset="0"/>
            </a:rPr>
            <a:t>: המפקדה הכללית</a:t>
          </a:r>
          <a:endParaRPr lang="he-IL" sz="1100" b="1"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התוצר: </a:t>
          </a:r>
          <a:r>
            <a:rPr lang="he-IL" sz="1100" b="1" kern="1200" dirty="0" smtClean="0">
              <a:solidFill>
                <a:schemeClr val="tx1"/>
              </a:solidFill>
              <a:latin typeface="Tahoma" pitchFamily="34" charset="0"/>
              <a:ea typeface="Tahoma" pitchFamily="34" charset="0"/>
              <a:cs typeface="Tahoma" pitchFamily="34" charset="0"/>
            </a:rPr>
            <a:t>הוראת תכנון מבוססת תפיסה</a:t>
          </a:r>
          <a:endParaRPr lang="he-IL" sz="1100" b="1"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kern="1200" dirty="0" smtClean="0">
              <a:solidFill>
                <a:schemeClr val="tx1"/>
              </a:solidFill>
              <a:latin typeface="Tahoma" pitchFamily="34" charset="0"/>
              <a:ea typeface="Tahoma" pitchFamily="34" charset="0"/>
              <a:cs typeface="Tahoma" pitchFamily="34" charset="0"/>
            </a:rPr>
            <a:t>בסיס לשיח מתקדם עם הדרג המדיני</a:t>
          </a:r>
          <a:endParaRPr lang="he-IL" sz="1100" b="1" kern="1200" dirty="0">
            <a:solidFill>
              <a:schemeClr val="tx1"/>
            </a:solidFill>
            <a:latin typeface="Tahoma" pitchFamily="34" charset="0"/>
            <a:ea typeface="Tahoma" pitchFamily="34" charset="0"/>
            <a:cs typeface="Tahoma" pitchFamily="34" charset="0"/>
          </a:endParaRPr>
        </a:p>
      </dsp:txBody>
      <dsp:txXfrm>
        <a:off x="2049477" y="2562716"/>
        <a:ext cx="5131763" cy="840165"/>
      </dsp:txXfrm>
    </dsp:sp>
    <dsp:sp modelId="{B7AC44C1-D73E-4E5C-A8E6-CA97F717A430}">
      <dsp:nvSpPr>
        <dsp:cNvPr id="0" name=""/>
        <dsp:cNvSpPr/>
      </dsp:nvSpPr>
      <dsp:spPr>
        <a:xfrm>
          <a:off x="468276" y="3581682"/>
          <a:ext cx="6270827" cy="7760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he-IL" sz="1100" b="1" u="sng" kern="12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תכנון פרטני, לאור הוראת התכנון</a:t>
          </a:r>
          <a:endParaRPr lang="he-IL" sz="1100" b="1" u="sng"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אחריות</a:t>
          </a:r>
          <a:r>
            <a:rPr lang="he-IL" sz="1100" b="1" kern="1200" dirty="0" smtClean="0">
              <a:solidFill>
                <a:schemeClr val="tx1"/>
              </a:solidFill>
              <a:latin typeface="Tahoma" pitchFamily="34" charset="0"/>
              <a:ea typeface="Tahoma" pitchFamily="34" charset="0"/>
              <a:cs typeface="Tahoma" pitchFamily="34" charset="0"/>
            </a:rPr>
            <a:t>: כל המפקדות הראשיות, בתיאום אמ"ץ</a:t>
          </a:r>
          <a:endParaRPr lang="he-IL" sz="1100" b="1" kern="1200" dirty="0">
            <a:solidFill>
              <a:schemeClr val="tx1"/>
            </a:solidFill>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התוצר: </a:t>
          </a:r>
          <a:r>
            <a:rPr lang="he-IL" sz="1100" b="1" kern="1200" dirty="0" smtClean="0">
              <a:solidFill>
                <a:schemeClr val="tx1"/>
              </a:solidFill>
              <a:latin typeface="Tahoma" pitchFamily="34" charset="0"/>
              <a:ea typeface="Tahoma" pitchFamily="34" charset="0"/>
              <a:cs typeface="Tahoma" pitchFamily="34" charset="0"/>
            </a:rPr>
            <a:t>תוכניות של המפקדות למערכה ולבניין הכוח </a:t>
          </a:r>
          <a:endParaRPr lang="he-IL" sz="1100" b="1" kern="1200" dirty="0">
            <a:solidFill>
              <a:schemeClr val="tx1"/>
            </a:solidFill>
            <a:latin typeface="Tahoma" pitchFamily="34" charset="0"/>
            <a:ea typeface="Tahoma" pitchFamily="34" charset="0"/>
            <a:cs typeface="Tahoma" pitchFamily="34" charset="0"/>
          </a:endParaRPr>
        </a:p>
      </dsp:txBody>
      <dsp:txXfrm>
        <a:off x="1577791" y="3604411"/>
        <a:ext cx="5138583" cy="730581"/>
      </dsp:txXfrm>
    </dsp:sp>
    <dsp:sp modelId="{058DBA4B-1B07-440E-907E-A48BDE377791}">
      <dsp:nvSpPr>
        <dsp:cNvPr id="0" name=""/>
        <dsp:cNvSpPr/>
      </dsp:nvSpPr>
      <dsp:spPr>
        <a:xfrm>
          <a:off x="0" y="4386187"/>
          <a:ext cx="6270827" cy="90582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he-IL" sz="1100" b="1" u="sng" kern="12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השלמת תכנון / נוהל הקרב</a:t>
          </a:r>
          <a:endParaRPr lang="he-IL" sz="1100" b="1" u="sng" kern="120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57150" lvl="1" indent="-57150" algn="r" defTabSz="488950" rtl="1">
            <a:lnSpc>
              <a:spcPct val="90000"/>
            </a:lnSpc>
            <a:spcBef>
              <a:spcPct val="0"/>
            </a:spcBef>
            <a:spcAft>
              <a:spcPct val="15000"/>
            </a:spcAft>
            <a:buChar char="••"/>
          </a:pPr>
          <a:r>
            <a:rPr lang="he-IL" sz="1100" b="1" u="sng" kern="1200" dirty="0" smtClean="0">
              <a:solidFill>
                <a:schemeClr val="tx1"/>
              </a:solidFill>
              <a:latin typeface="Tahoma" pitchFamily="34" charset="0"/>
              <a:ea typeface="Tahoma" pitchFamily="34" charset="0"/>
              <a:cs typeface="Tahoma" pitchFamily="34" charset="0"/>
            </a:rPr>
            <a:t>אחריות</a:t>
          </a:r>
          <a:r>
            <a:rPr lang="he-IL" sz="1100" b="1" kern="1200" dirty="0" smtClean="0">
              <a:solidFill>
                <a:schemeClr val="tx1"/>
              </a:solidFill>
              <a:latin typeface="Tahoma" pitchFamily="34" charset="0"/>
              <a:ea typeface="Tahoma" pitchFamily="34" charset="0"/>
              <a:cs typeface="Tahoma" pitchFamily="34" charset="0"/>
            </a:rPr>
            <a:t>: המפקדה הכללית</a:t>
          </a:r>
          <a:endParaRPr lang="he-IL" sz="1100" b="1" kern="1200" dirty="0">
            <a:solidFill>
              <a:schemeClr val="tx1"/>
            </a:solidFill>
            <a:latin typeface="Tahoma" pitchFamily="34" charset="0"/>
            <a:ea typeface="Tahoma" pitchFamily="34" charset="0"/>
            <a:cs typeface="Tahoma" pitchFamily="34" charset="0"/>
          </a:endParaRPr>
        </a:p>
        <a:p>
          <a:pPr marL="57150" lvl="1" indent="-57150" algn="r" defTabSz="1276350" rtl="1">
            <a:lnSpc>
              <a:spcPct val="90000"/>
            </a:lnSpc>
            <a:spcBef>
              <a:spcPct val="0"/>
            </a:spcBef>
            <a:spcAft>
              <a:spcPct val="15000"/>
            </a:spcAft>
            <a:buChar char="••"/>
            <a:tabLst>
              <a:tab pos="4752975" algn="l"/>
            </a:tabLst>
          </a:pPr>
          <a:r>
            <a:rPr lang="he-IL" sz="1100" b="1" u="sng" kern="1200" dirty="0" smtClean="0">
              <a:solidFill>
                <a:schemeClr val="tx1"/>
              </a:solidFill>
              <a:latin typeface="Tahoma" pitchFamily="34" charset="0"/>
              <a:ea typeface="Tahoma" pitchFamily="34" charset="0"/>
              <a:cs typeface="Tahoma" pitchFamily="34" charset="0"/>
            </a:rPr>
            <a:t>התוצר:</a:t>
          </a:r>
          <a:r>
            <a:rPr lang="he-IL" sz="1100" b="1" kern="1200" dirty="0" smtClean="0">
              <a:solidFill>
                <a:schemeClr val="tx1"/>
              </a:solidFill>
              <a:latin typeface="Tahoma" pitchFamily="34" charset="0"/>
              <a:ea typeface="Tahoma" pitchFamily="34" charset="0"/>
              <a:cs typeface="Tahoma" pitchFamily="34" charset="0"/>
            </a:rPr>
            <a:t> תוכנית מטכ"לית רב־זרועית מפורטת למערכה, וכמה חלופות נוספות ללא פירוט</a:t>
          </a:r>
          <a:endParaRPr lang="he-IL" sz="1100" b="1" kern="1200" dirty="0">
            <a:solidFill>
              <a:schemeClr val="tx1"/>
            </a:solidFill>
            <a:latin typeface="Tahoma" pitchFamily="34" charset="0"/>
            <a:ea typeface="Tahoma" pitchFamily="34" charset="0"/>
            <a:cs typeface="Tahoma" pitchFamily="34" charset="0"/>
          </a:endParaRPr>
        </a:p>
      </dsp:txBody>
      <dsp:txXfrm>
        <a:off x="1113317" y="4412718"/>
        <a:ext cx="5130979" cy="852760"/>
      </dsp:txXfrm>
    </dsp:sp>
    <dsp:sp modelId="{0492B384-4493-41BD-8DE8-96E8557991BE}">
      <dsp:nvSpPr>
        <dsp:cNvPr id="0" name=""/>
        <dsp:cNvSpPr/>
      </dsp:nvSpPr>
      <dsp:spPr>
        <a:xfrm>
          <a:off x="2428891" y="785817"/>
          <a:ext cx="618510" cy="61851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tx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endParaRPr lang="he-IL" sz="900" b="1" kern="1200">
            <a:solidFill>
              <a:schemeClr val="tx1"/>
            </a:solidFill>
            <a:latin typeface="Tahoma" pitchFamily="34" charset="0"/>
            <a:ea typeface="Tahoma" pitchFamily="34" charset="0"/>
            <a:cs typeface="Tahoma" pitchFamily="34" charset="0"/>
          </a:endParaRPr>
        </a:p>
      </dsp:txBody>
      <dsp:txXfrm>
        <a:off x="2568056" y="785817"/>
        <a:ext cx="340180" cy="465429"/>
      </dsp:txXfrm>
    </dsp:sp>
    <dsp:sp modelId="{109F2030-D78B-432C-921C-F240031390BF}">
      <dsp:nvSpPr>
        <dsp:cNvPr id="0" name=""/>
        <dsp:cNvSpPr/>
      </dsp:nvSpPr>
      <dsp:spPr>
        <a:xfrm>
          <a:off x="2071699" y="2214580"/>
          <a:ext cx="618510" cy="618510"/>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tx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endParaRPr lang="he-IL" sz="900" b="1" kern="1200">
            <a:solidFill>
              <a:schemeClr val="tx1"/>
            </a:solidFill>
            <a:latin typeface="Tahoma" pitchFamily="34" charset="0"/>
            <a:ea typeface="Tahoma" pitchFamily="34" charset="0"/>
            <a:cs typeface="Tahoma" pitchFamily="34" charset="0"/>
          </a:endParaRPr>
        </a:p>
      </dsp:txBody>
      <dsp:txXfrm>
        <a:off x="2210864" y="2214580"/>
        <a:ext cx="340180" cy="465429"/>
      </dsp:txXfrm>
    </dsp:sp>
    <dsp:sp modelId="{B043FA42-42CB-4D43-A256-C57278428CB8}">
      <dsp:nvSpPr>
        <dsp:cNvPr id="0" name=""/>
        <dsp:cNvSpPr/>
      </dsp:nvSpPr>
      <dsp:spPr>
        <a:xfrm>
          <a:off x="1571638" y="3071832"/>
          <a:ext cx="618510" cy="618510"/>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rgbClr r="0" g="0" b="0">
              <a:shade val="95000"/>
              <a:satMod val="105000"/>
            </a:sc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rtl="1">
            <a:lnSpc>
              <a:spcPct val="90000"/>
            </a:lnSpc>
            <a:spcBef>
              <a:spcPct val="0"/>
            </a:spcBef>
            <a:spcAft>
              <a:spcPct val="35000"/>
            </a:spcAft>
          </a:pPr>
          <a:endParaRPr lang="he-IL" sz="2900" kern="1200"/>
        </a:p>
      </dsp:txBody>
      <dsp:txXfrm>
        <a:off x="1710803" y="3071832"/>
        <a:ext cx="340180" cy="465429"/>
      </dsp:txXfrm>
    </dsp:sp>
    <dsp:sp modelId="{D0BFC699-5FB8-4FF8-8108-F358154170F8}">
      <dsp:nvSpPr>
        <dsp:cNvPr id="0" name=""/>
        <dsp:cNvSpPr/>
      </dsp:nvSpPr>
      <dsp:spPr>
        <a:xfrm>
          <a:off x="928695" y="4000526"/>
          <a:ext cx="618510" cy="618510"/>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tx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endParaRPr lang="he-IL" sz="900" b="1" kern="1200">
            <a:solidFill>
              <a:schemeClr val="tx1"/>
            </a:solidFill>
            <a:latin typeface="Tahoma" pitchFamily="34" charset="0"/>
            <a:ea typeface="Tahoma" pitchFamily="34" charset="0"/>
            <a:cs typeface="Tahoma" pitchFamily="34" charset="0"/>
          </a:endParaRPr>
        </a:p>
      </dsp:txBody>
      <dsp:txXfrm>
        <a:off x="1067860" y="4000526"/>
        <a:ext cx="340180" cy="465429"/>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71807" y="0"/>
            <a:ext cx="2960793" cy="49593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2" y="0"/>
            <a:ext cx="2960793" cy="495935"/>
          </a:xfrm>
          <a:prstGeom prst="rect">
            <a:avLst/>
          </a:prstGeom>
        </p:spPr>
        <p:txBody>
          <a:bodyPr vert="horz" lIns="91440" tIns="45720" rIns="91440" bIns="45720" rtlCol="1"/>
          <a:lstStyle>
            <a:lvl1pPr algn="l">
              <a:defRPr sz="1200"/>
            </a:lvl1pPr>
          </a:lstStyle>
          <a:p>
            <a:fld id="{52A1B876-7848-4945-8A2F-D99A269A259D}" type="datetimeFigureOut">
              <a:rPr lang="he-IL" smtClean="0"/>
              <a:pPr/>
              <a:t>א'/טבת/תשע"ט</a:t>
            </a:fld>
            <a:endParaRPr lang="he-IL"/>
          </a:p>
        </p:txBody>
      </p:sp>
      <p:sp>
        <p:nvSpPr>
          <p:cNvPr id="4" name="מציין מיקום של כותרת תחתונה 3"/>
          <p:cNvSpPr>
            <a:spLocks noGrp="1"/>
          </p:cNvSpPr>
          <p:nvPr>
            <p:ph type="ftr" sz="quarter" idx="2"/>
          </p:nvPr>
        </p:nvSpPr>
        <p:spPr>
          <a:xfrm>
            <a:off x="3871807" y="9421044"/>
            <a:ext cx="2960793" cy="495935"/>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2" y="9421044"/>
            <a:ext cx="2960793" cy="495935"/>
          </a:xfrm>
          <a:prstGeom prst="rect">
            <a:avLst/>
          </a:prstGeom>
        </p:spPr>
        <p:txBody>
          <a:bodyPr vert="horz" lIns="91440" tIns="45720" rIns="91440" bIns="45720" rtlCol="1" anchor="b"/>
          <a:lstStyle>
            <a:lvl1pPr algn="l">
              <a:defRPr sz="1200"/>
            </a:lvl1pPr>
          </a:lstStyle>
          <a:p>
            <a:fld id="{D05A7E77-1F79-497E-8BEA-BF9F75A6F1C8}" type="slidenum">
              <a:rPr lang="he-IL" smtClean="0"/>
              <a:pPr/>
              <a:t>‹#›</a:t>
            </a:fld>
            <a:endParaRPr lang="he-IL"/>
          </a:p>
        </p:txBody>
      </p:sp>
    </p:spTree>
    <p:extLst>
      <p:ext uri="{BB962C8B-B14F-4D97-AF65-F5344CB8AC3E}">
        <p14:creationId xmlns:p14="http://schemas.microsoft.com/office/powerpoint/2010/main" val="94824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71913" y="0"/>
            <a:ext cx="2960687"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60687" cy="495300"/>
          </a:xfrm>
          <a:prstGeom prst="rect">
            <a:avLst/>
          </a:prstGeom>
        </p:spPr>
        <p:txBody>
          <a:bodyPr vert="horz" lIns="91440" tIns="45720" rIns="91440" bIns="45720" rtlCol="1"/>
          <a:lstStyle>
            <a:lvl1pPr algn="l">
              <a:defRPr sz="1200"/>
            </a:lvl1pPr>
          </a:lstStyle>
          <a:p>
            <a:fld id="{5D217B24-E1FD-4987-A5EA-BE9809F69887}" type="datetimeFigureOut">
              <a:rPr lang="he-IL" smtClean="0"/>
              <a:pPr/>
              <a:t>א'/טבת/תשע"ט</a:t>
            </a:fld>
            <a:endParaRPr lang="he-IL"/>
          </a:p>
        </p:txBody>
      </p:sp>
      <p:sp>
        <p:nvSpPr>
          <p:cNvPr id="4" name="מציין מיקום של תמונת שקופית 3"/>
          <p:cNvSpPr>
            <a:spLocks noGrp="1" noRot="1" noChangeAspect="1"/>
          </p:cNvSpPr>
          <p:nvPr>
            <p:ph type="sldImg" idx="2"/>
          </p:nvPr>
        </p:nvSpPr>
        <p:spPr>
          <a:xfrm>
            <a:off x="936625" y="744538"/>
            <a:ext cx="4959350" cy="3719512"/>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11700"/>
            <a:ext cx="5467350" cy="44624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71913" y="9421813"/>
            <a:ext cx="2960687" cy="4953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60687" cy="495300"/>
          </a:xfrm>
          <a:prstGeom prst="rect">
            <a:avLst/>
          </a:prstGeom>
        </p:spPr>
        <p:txBody>
          <a:bodyPr vert="horz" lIns="91440" tIns="45720" rIns="91440" bIns="45720" rtlCol="1" anchor="b"/>
          <a:lstStyle>
            <a:lvl1pPr algn="l">
              <a:defRPr sz="1200"/>
            </a:lvl1pPr>
          </a:lstStyle>
          <a:p>
            <a:fld id="{D415A177-1BBB-4158-8159-60E9D09C44C5}" type="slidenum">
              <a:rPr lang="he-IL" smtClean="0"/>
              <a:pPr/>
              <a:t>‹#›</a:t>
            </a:fld>
            <a:endParaRPr lang="he-IL"/>
          </a:p>
        </p:txBody>
      </p:sp>
    </p:spTree>
    <p:extLst>
      <p:ext uri="{BB962C8B-B14F-4D97-AF65-F5344CB8AC3E}">
        <p14:creationId xmlns:p14="http://schemas.microsoft.com/office/powerpoint/2010/main" val="36912700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955C56F-879A-4A50-928C-D6DFEBDF2138}" type="slidenum">
              <a:rPr lang="he-IL" smtClean="0"/>
              <a:t>3</a:t>
            </a:fld>
            <a:endParaRPr lang="he-IL"/>
          </a:p>
        </p:txBody>
      </p:sp>
    </p:spTree>
    <p:extLst>
      <p:ext uri="{BB962C8B-B14F-4D97-AF65-F5344CB8AC3E}">
        <p14:creationId xmlns:p14="http://schemas.microsoft.com/office/powerpoint/2010/main" val="235758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נאצר מתנגד לכל תהליך מדיני, לכל יוזמה דיפלומטית. הוא מבין שמצבו</a:t>
            </a:r>
            <a:r>
              <a:rPr lang="he-IL" baseline="0" dirty="0" smtClean="0"/>
              <a:t> איננו מאפשר לו להגיע להסדר אזורי עם ישראל ועל כן פונה לשילוב בין מלחמת ההתשה ללחצים בינלאומיים על ישראל תוך כדי רצון למשוך את הסובייטים פנימה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24</a:t>
            </a:fld>
            <a:endParaRPr lang="he-IL">
              <a:solidFill>
                <a:prstClr val="black"/>
              </a:solidFill>
            </a:endParaRPr>
          </a:p>
        </p:txBody>
      </p:sp>
    </p:spTree>
    <p:extLst>
      <p:ext uri="{BB962C8B-B14F-4D97-AF65-F5344CB8AC3E}">
        <p14:creationId xmlns:p14="http://schemas.microsoft.com/office/powerpoint/2010/main" val="91069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בניין כוח, מעצמות,</a:t>
            </a:r>
            <a:r>
              <a:rPr lang="he-IL" baseline="0" dirty="0" smtClean="0"/>
              <a:t> קואליציה בינלאומית, מלחמת התשה</a:t>
            </a:r>
          </a:p>
          <a:p>
            <a:r>
              <a:rPr lang="he-IL" baseline="0" dirty="0" smtClean="0"/>
              <a:t>שמיר, גיבוש, עמ' 89</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25</a:t>
            </a:fld>
            <a:endParaRPr lang="he-IL">
              <a:solidFill>
                <a:prstClr val="black"/>
              </a:solidFill>
            </a:endParaRPr>
          </a:p>
        </p:txBody>
      </p:sp>
    </p:spTree>
    <p:extLst>
      <p:ext uri="{BB962C8B-B14F-4D97-AF65-F5344CB8AC3E}">
        <p14:creationId xmlns:p14="http://schemas.microsoft.com/office/powerpoint/2010/main" val="428201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סאדאת מבין כי דרכו של נאצר – מלחמת התשה כשלה. היא איננה מביאה את התוצאות הרצויות</a:t>
            </a:r>
            <a:r>
              <a:rPr lang="he-IL" baseline="0" dirty="0" smtClean="0"/>
              <a:t> של החזרת סיני.</a:t>
            </a:r>
          </a:p>
          <a:p>
            <a:r>
              <a:rPr lang="he-IL" baseline="0" dirty="0" smtClean="0"/>
              <a:t>מגבש שלוש החלטות חדשות- 1)אימוץ יעדיו של נאצר: החזרת כל השטחים וזכויות הפלסטינים 2)המשך פיתוח האופציה הצבאית אבל לא התשה 3)מתקפת שלום- יוזמות דיפלומטיות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27489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29</a:t>
            </a:fld>
            <a:endParaRPr lang="he-IL">
              <a:solidFill>
                <a:prstClr val="black"/>
              </a:solidFill>
            </a:endParaRPr>
          </a:p>
        </p:txBody>
      </p:sp>
    </p:spTree>
    <p:extLst>
      <p:ext uri="{BB962C8B-B14F-4D97-AF65-F5344CB8AC3E}">
        <p14:creationId xmlns:p14="http://schemas.microsoft.com/office/powerpoint/2010/main" val="30434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30</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31</a:t>
            </a:fld>
            <a:endParaRPr lang="he-IL">
              <a:solidFill>
                <a:prstClr val="black"/>
              </a:solidFill>
            </a:endParaRPr>
          </a:p>
        </p:txBody>
      </p:sp>
    </p:spTree>
    <p:extLst>
      <p:ext uri="{BB962C8B-B14F-4D97-AF65-F5344CB8AC3E}">
        <p14:creationId xmlns:p14="http://schemas.microsoft.com/office/powerpoint/2010/main" val="227277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nSpc>
                <a:spcPct val="150000"/>
              </a:lnSpc>
              <a:buFont typeface="+mj-lt"/>
              <a:buAutoNum type="arabicPeriod"/>
            </a:pPr>
            <a:r>
              <a:rPr lang="he-IL" sz="1200" dirty="0" smtClean="0"/>
              <a:t>כלכלה- כוח הנפט- שימוש במכשיר כלכלי זה כאמצעי לחץ מדיני</a:t>
            </a:r>
          </a:p>
          <a:p>
            <a:pPr>
              <a:lnSpc>
                <a:spcPct val="150000"/>
              </a:lnSpc>
              <a:buFont typeface="+mj-lt"/>
              <a:buAutoNum type="arabicPeriod"/>
            </a:pPr>
            <a:r>
              <a:rPr lang="he-IL" sz="1200" dirty="0" smtClean="0"/>
              <a:t>מאמץ</a:t>
            </a:r>
            <a:r>
              <a:rPr lang="he-IL" sz="1200" baseline="0" dirty="0" smtClean="0"/>
              <a:t> צבאי- הכנת הצבא ו</a:t>
            </a:r>
            <a:r>
              <a:rPr lang="he-IL" sz="1200" dirty="0" smtClean="0"/>
              <a:t>ברית מדינית צבאית- ברית עם סוריה </a:t>
            </a:r>
          </a:p>
          <a:p>
            <a:pPr>
              <a:lnSpc>
                <a:spcPct val="150000"/>
              </a:lnSpc>
              <a:buFont typeface="+mj-lt"/>
              <a:buAutoNum type="arabicPeriod"/>
            </a:pPr>
            <a:r>
              <a:rPr lang="he-IL" sz="1200" dirty="0" smtClean="0"/>
              <a:t>מאמץ בינלאומי-</a:t>
            </a:r>
            <a:r>
              <a:rPr lang="he-IL" sz="1200" baseline="0" dirty="0" smtClean="0"/>
              <a:t> </a:t>
            </a:r>
            <a:r>
              <a:rPr lang="he-IL" sz="1200" dirty="0" smtClean="0"/>
              <a:t>המערכת הבינלאומית- ברה"מ וארה"ב אינן רוצות להתערב באזור. יש למשוך אותם בכוח פנימה . ברה"מ היא מכשול אבל יש להמשיך להישען עליה מבחינה אספקת נשק (גירוש הסובייטים והמשך קבלת נשק)</a:t>
            </a:r>
          </a:p>
          <a:p>
            <a:pPr>
              <a:lnSpc>
                <a:spcPct val="150000"/>
              </a:lnSpc>
              <a:buFont typeface="+mj-lt"/>
              <a:buAutoNum type="arabicPeriod"/>
            </a:pPr>
            <a:r>
              <a:rPr lang="he-IL" sz="1200" baseline="0" dirty="0" smtClean="0"/>
              <a:t> מאמץ פסיכולוגי- יצירת התודעה כי ניתן לנצח את ישראל</a:t>
            </a:r>
            <a:endParaRPr lang="he-IL" sz="1200" dirty="0" smtClean="0"/>
          </a:p>
          <a:p>
            <a:endParaRPr lang="he-IL" dirty="0" smtClean="0"/>
          </a:p>
          <a:p>
            <a:r>
              <a:rPr lang="he-IL" sz="1200" dirty="0" smtClean="0"/>
              <a:t>שמיר, מצרים בהנהגת סאדאת, עמ' 99-96</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32</a:t>
            </a:fld>
            <a:endParaRPr lang="he-IL">
              <a:solidFill>
                <a:prstClr val="black"/>
              </a:solidFill>
            </a:endParaRPr>
          </a:p>
        </p:txBody>
      </p:sp>
    </p:spTree>
    <p:extLst>
      <p:ext uri="{BB962C8B-B14F-4D97-AF65-F5344CB8AC3E}">
        <p14:creationId xmlns:p14="http://schemas.microsoft.com/office/powerpoint/2010/main" val="347090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33</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34</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ההבנה המרכזית והחדשה</a:t>
            </a:r>
            <a:r>
              <a:rPr lang="he-IL" baseline="0" dirty="0" smtClean="0"/>
              <a:t> של סאדאת היא את היכולת המוגבלת של מצירם אל מול הבעיה של המצב העכשווי. הוא עוקף את התפיסה הישראלית.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37</a:t>
            </a:fld>
            <a:endParaRPr lang="he-IL">
              <a:solidFill>
                <a:prstClr val="black"/>
              </a:solidFill>
            </a:endParaRPr>
          </a:p>
        </p:txBody>
      </p:sp>
    </p:spTree>
    <p:extLst>
      <p:ext uri="{BB962C8B-B14F-4D97-AF65-F5344CB8AC3E}">
        <p14:creationId xmlns:p14="http://schemas.microsoft.com/office/powerpoint/2010/main" val="360479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a:t>
            </a:fld>
            <a:endParaRPr lang="he-IL">
              <a:solidFill>
                <a:prstClr val="black"/>
              </a:solidFill>
            </a:endParaRPr>
          </a:p>
        </p:txBody>
      </p:sp>
    </p:spTree>
    <p:extLst>
      <p:ext uri="{BB962C8B-B14F-4D97-AF65-F5344CB8AC3E}">
        <p14:creationId xmlns:p14="http://schemas.microsoft.com/office/powerpoint/2010/main" val="840924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41</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42</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מלחמה</a:t>
            </a:r>
            <a:r>
              <a:rPr lang="he-IL" baseline="0" dirty="0" smtClean="0"/>
              <a:t> מוגבלת, בעלת יעדים מצומצמים</a:t>
            </a:r>
          </a:p>
          <a:p>
            <a:r>
              <a:rPr lang="he-IL" baseline="0" dirty="0" smtClean="0"/>
              <a:t>צליחה במספר רב של מקומות ללא ריכוז מאמץ</a:t>
            </a:r>
          </a:p>
          <a:p>
            <a:r>
              <a:rPr lang="he-IL" baseline="0" dirty="0" smtClean="0"/>
              <a:t>הניצחון במלחמה - לא להיות מובס בצורה ברורה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44</a:t>
            </a:fld>
            <a:endParaRPr lang="he-IL">
              <a:solidFill>
                <a:prstClr val="black"/>
              </a:solidFill>
            </a:endParaRPr>
          </a:p>
        </p:txBody>
      </p:sp>
    </p:spTree>
    <p:extLst>
      <p:ext uri="{BB962C8B-B14F-4D97-AF65-F5344CB8AC3E}">
        <p14:creationId xmlns:p14="http://schemas.microsoft.com/office/powerpoint/2010/main" val="2977075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46</a:t>
            </a:fld>
            <a:endParaRPr lang="he-IL">
              <a:solidFill>
                <a:prstClr val="black"/>
              </a:solidFill>
            </a:endParaRPr>
          </a:p>
        </p:txBody>
      </p:sp>
    </p:spTree>
    <p:extLst>
      <p:ext uri="{BB962C8B-B14F-4D97-AF65-F5344CB8AC3E}">
        <p14:creationId xmlns:p14="http://schemas.microsoft.com/office/powerpoint/2010/main" val="58971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err="1" smtClean="0"/>
              <a:t>גמאסי</a:t>
            </a:r>
            <a:r>
              <a:rPr lang="he-IL" dirty="0" smtClean="0"/>
              <a:t> מציג את עצמו כמתכנן</a:t>
            </a:r>
            <a:r>
              <a:rPr lang="he-IL" baseline="0" dirty="0" smtClean="0"/>
              <a:t> הראשי של תוכנית בדר</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49</a:t>
            </a:fld>
            <a:endParaRPr lang="he-IL">
              <a:solidFill>
                <a:prstClr val="black"/>
              </a:solidFill>
            </a:endParaRPr>
          </a:p>
        </p:txBody>
      </p:sp>
    </p:spTree>
    <p:extLst>
      <p:ext uri="{BB962C8B-B14F-4D97-AF65-F5344CB8AC3E}">
        <p14:creationId xmlns:p14="http://schemas.microsoft.com/office/powerpoint/2010/main" val="2578652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dirty="0" smtClean="0"/>
              <a:t>סאדאת מבין כי שר ההגנה ,מוחמד סאדק, איננו מוכן לצאת למלחמה כנגד ישראל, כל עוד הוא איננו מקבל את הרכש הנדרש לכך מברה"מ. הוא איננו מבין את שינוי התפיסה אצל סאדאת "למלחמה מוגבלת" באמצעים הקיימים, ועל כן הצבא איננו מוכן למלחמה. סאדאת מחליט על כן להדיח אותו מתפקידו ולמנות את </a:t>
            </a:r>
            <a:r>
              <a:rPr lang="he-IL" sz="1200" dirty="0" err="1" smtClean="0"/>
              <a:t>אחמד</a:t>
            </a:r>
            <a:r>
              <a:rPr lang="he-IL" sz="1200" dirty="0" smtClean="0"/>
              <a:t> </a:t>
            </a:r>
            <a:r>
              <a:rPr lang="he-IL" sz="1200" dirty="0" err="1" smtClean="0"/>
              <a:t>אסמעיל</a:t>
            </a:r>
            <a:r>
              <a:rPr lang="he-IL" sz="1200" dirty="0" smtClean="0"/>
              <a:t> עלי, לשר ההגנה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50</a:t>
            </a:fld>
            <a:endParaRPr lang="he-IL">
              <a:solidFill>
                <a:prstClr val="black"/>
              </a:solidFill>
            </a:endParaRPr>
          </a:p>
        </p:txBody>
      </p:sp>
    </p:spTree>
    <p:extLst>
      <p:ext uri="{BB962C8B-B14F-4D97-AF65-F5344CB8AC3E}">
        <p14:creationId xmlns:p14="http://schemas.microsoft.com/office/powerpoint/2010/main" val="2937072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52</a:t>
            </a:fld>
            <a:endParaRPr lang="he-IL">
              <a:solidFill>
                <a:prstClr val="black"/>
              </a:solidFill>
            </a:endParaRPr>
          </a:p>
        </p:txBody>
      </p:sp>
    </p:spTree>
    <p:extLst>
      <p:ext uri="{BB962C8B-B14F-4D97-AF65-F5344CB8AC3E}">
        <p14:creationId xmlns:p14="http://schemas.microsoft.com/office/powerpoint/2010/main" val="42914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53</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54</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6</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7</a:t>
            </a:fld>
            <a:endParaRPr lang="he-IL"/>
          </a:p>
        </p:txBody>
      </p:sp>
    </p:spTree>
    <p:extLst>
      <p:ext uri="{BB962C8B-B14F-4D97-AF65-F5344CB8AC3E}">
        <p14:creationId xmlns:p14="http://schemas.microsoft.com/office/powerpoint/2010/main" val="158662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nSpc>
                <a:spcPct val="150000"/>
              </a:lnSpc>
            </a:pPr>
            <a:r>
              <a:rPr lang="he-IL" dirty="0" smtClean="0"/>
              <a:t>סאדאת מנסה לייצר בניגוד לנאצר פעילות מדינית</a:t>
            </a:r>
            <a:r>
              <a:rPr lang="he-IL" baseline="0" dirty="0" smtClean="0"/>
              <a:t> . לממש את הפוטנציאל של האופציה הדיפלומטית. מבחינתו, או שיקבל מה שרוצה בדרכים מדיניות או שיביך את ישראל בזירה הדיפלומטית.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11</a:t>
            </a:fld>
            <a:endParaRPr lang="he-IL">
              <a:solidFill>
                <a:prstClr val="black"/>
              </a:solidFill>
            </a:endParaRPr>
          </a:p>
        </p:txBody>
      </p:sp>
    </p:spTree>
    <p:extLst>
      <p:ext uri="{BB962C8B-B14F-4D97-AF65-F5344CB8AC3E}">
        <p14:creationId xmlns:p14="http://schemas.microsoft.com/office/powerpoint/2010/main" val="119331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מהעדויות אפשר להתחקות אחר ניתוחו של סאדאת את המערכת היריבה- ישראל, את המערכת המצרית, צבא</a:t>
            </a:r>
            <a:r>
              <a:rPr lang="he-IL" baseline="0" dirty="0" smtClean="0"/>
              <a:t> וחברה ואת המערכת הבינלאומית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12</a:t>
            </a:fld>
            <a:endParaRPr lang="he-IL">
              <a:solidFill>
                <a:prstClr val="black"/>
              </a:solidFill>
            </a:endParaRPr>
          </a:p>
        </p:txBody>
      </p:sp>
    </p:spTree>
    <p:extLst>
      <p:ext uri="{BB962C8B-B14F-4D97-AF65-F5344CB8AC3E}">
        <p14:creationId xmlns:p14="http://schemas.microsoft.com/office/powerpoint/2010/main" val="15811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סאדאת רואה בצבא הישראלי את השלד המחזיק</a:t>
            </a:r>
            <a:r>
              <a:rPr lang="he-IL" baseline="0" dirty="0" smtClean="0"/>
              <a:t> את מדינת ישראל. הוא גורס כי פגיעה חזקה בו, בתורת הביטחון הישראלית, היא אינטרס מצרי ראשון במעלה.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16</a:t>
            </a:fld>
            <a:endParaRPr lang="he-IL">
              <a:solidFill>
                <a:prstClr val="black"/>
              </a:solidFill>
            </a:endParaRPr>
          </a:p>
        </p:txBody>
      </p:sp>
    </p:spTree>
    <p:extLst>
      <p:ext uri="{BB962C8B-B14F-4D97-AF65-F5344CB8AC3E}">
        <p14:creationId xmlns:p14="http://schemas.microsoft.com/office/powerpoint/2010/main" val="38295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22</a:t>
            </a:fld>
            <a:endParaRPr lang="he-IL">
              <a:solidFill>
                <a:prstClr val="black"/>
              </a:solidFill>
            </a:endParaRPr>
          </a:p>
        </p:txBody>
      </p:sp>
    </p:spTree>
    <p:extLst>
      <p:ext uri="{BB962C8B-B14F-4D97-AF65-F5344CB8AC3E}">
        <p14:creationId xmlns:p14="http://schemas.microsoft.com/office/powerpoint/2010/main" val="14329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טראומת מלחמת ששת הימים הייתה למאפיין המרכזי של התנהלות נאצר. תבוסה צבאית, מדינית,</a:t>
            </a:r>
            <a:r>
              <a:rPr lang="he-IL" baseline="0" dirty="0" smtClean="0"/>
              <a:t> פוליטית וכלכלית.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23</a:t>
            </a:fld>
            <a:endParaRPr lang="he-IL">
              <a:solidFill>
                <a:prstClr val="black"/>
              </a:solidFill>
            </a:endParaRPr>
          </a:p>
        </p:txBody>
      </p:sp>
    </p:spTree>
    <p:extLst>
      <p:ext uri="{BB962C8B-B14F-4D97-AF65-F5344CB8AC3E}">
        <p14:creationId xmlns:p14="http://schemas.microsoft.com/office/powerpoint/2010/main" val="223023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
        <p:nvSpPr>
          <p:cNvPr id="6" name="מציין מיקום של תאריך 5"/>
          <p:cNvSpPr>
            <a:spLocks noGrp="1"/>
          </p:cNvSpPr>
          <p:nvPr>
            <p:ph type="dt" sz="half" idx="10"/>
          </p:nvPr>
        </p:nvSpPr>
        <p:spPr>
          <a:xfrm>
            <a:off x="6581804" y="6309320"/>
            <a:ext cx="2133600" cy="365125"/>
          </a:xfrm>
          <a:prstGeom prst="rect">
            <a:avLst/>
          </a:prstGeom>
        </p:spPr>
        <p:txBody>
          <a:bodyPr/>
          <a:lstStyle/>
          <a:p>
            <a:r>
              <a:rPr lang="he-IL" smtClean="0"/>
              <a:t>השתלמות המטה המבצעי</a:t>
            </a:r>
            <a:endParaRPr lang="he-IL" dirty="0"/>
          </a:p>
        </p:txBody>
      </p:sp>
      <p:sp>
        <p:nvSpPr>
          <p:cNvPr id="7" name="מציין מיקום של מספר שקופית 6"/>
          <p:cNvSpPr>
            <a:spLocks noGrp="1"/>
          </p:cNvSpPr>
          <p:nvPr>
            <p:ph type="sldNum" sz="quarter" idx="11"/>
          </p:nvPr>
        </p:nvSpPr>
        <p:spPr>
          <a:xfrm>
            <a:off x="457200" y="6309320"/>
            <a:ext cx="1543032" cy="365125"/>
          </a:xfrm>
          <a:prstGeom prst="rect">
            <a:avLst/>
          </a:prstGeom>
        </p:spPr>
        <p:txBody>
          <a:bodyPr/>
          <a:lstStyle/>
          <a:p>
            <a:fld id="{61B79E4F-BCEC-4F25-A71D-DAF966334D57}" type="slidenum">
              <a:rPr lang="he-IL" smtClean="0"/>
              <a:pPr/>
              <a:t>‹#›</a:t>
            </a:fld>
            <a:endParaRPr lang="he-IL" dirty="0"/>
          </a:p>
        </p:txBody>
      </p:sp>
      <p:sp>
        <p:nvSpPr>
          <p:cNvPr id="8" name="מציין מיקום של כותרת תחתונה 7"/>
          <p:cNvSpPr>
            <a:spLocks noGrp="1"/>
          </p:cNvSpPr>
          <p:nvPr>
            <p:ph type="ftr" sz="quarter" idx="12"/>
          </p:nvPr>
        </p:nvSpPr>
        <p:spPr>
          <a:xfrm>
            <a:off x="3695704" y="6309320"/>
            <a:ext cx="2162180" cy="365125"/>
          </a:xfrm>
          <a:prstGeom prst="rect">
            <a:avLst/>
          </a:prstGeom>
        </p:spPr>
        <p:txBody>
          <a:bodyPr/>
          <a:lstStyle/>
          <a:p>
            <a:r>
              <a:rPr lang="he-IL" smtClean="0"/>
              <a:t>שמור</a:t>
            </a:r>
            <a:endParaRPr lang="he-IL" dirty="0"/>
          </a:p>
        </p:txBody>
      </p:sp>
      <p:sp>
        <p:nvSpPr>
          <p:cNvPr id="9" name="כותרת 8"/>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val="22801184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פריסת מאסטר">
    <p:spTree>
      <p:nvGrpSpPr>
        <p:cNvPr id="1" name=""/>
        <p:cNvGrpSpPr/>
        <p:nvPr/>
      </p:nvGrpSpPr>
      <p:grpSpPr>
        <a:xfrm>
          <a:off x="0" y="0"/>
          <a:ext cx="0" cy="0"/>
          <a:chOff x="0" y="0"/>
          <a:chExt cx="0" cy="0"/>
        </a:xfrm>
      </p:grpSpPr>
      <p:pic>
        <p:nvPicPr>
          <p:cNvPr id="4" name="Picture 2" descr="maltam1"/>
          <p:cNvPicPr>
            <a:picLocks noChangeAspect="1" noChangeArrowheads="1"/>
          </p:cNvPicPr>
          <p:nvPr/>
        </p:nvPicPr>
        <p:blipFill>
          <a:blip r:embed="rId2" cstate="print"/>
          <a:srcRect/>
          <a:stretch>
            <a:fillRect/>
          </a:stretch>
        </p:blipFill>
        <p:spPr bwMode="auto">
          <a:xfrm>
            <a:off x="8216900" y="0"/>
            <a:ext cx="927100" cy="939800"/>
          </a:xfrm>
          <a:prstGeom prst="rect">
            <a:avLst/>
          </a:prstGeom>
          <a:noFill/>
          <a:ln w="9525">
            <a:noFill/>
            <a:miter lim="800000"/>
            <a:headEnd/>
            <a:tailEnd/>
          </a:ln>
        </p:spPr>
      </p:pic>
      <p:sp>
        <p:nvSpPr>
          <p:cNvPr id="5" name="כותרת 1"/>
          <p:cNvSpPr>
            <a:spLocks noGrp="1"/>
          </p:cNvSpPr>
          <p:nvPr>
            <p:ph type="title"/>
          </p:nvPr>
        </p:nvSpPr>
        <p:spPr>
          <a:xfrm>
            <a:off x="457200" y="274638"/>
            <a:ext cx="8229600" cy="1143000"/>
          </a:xfrm>
          <a:prstGeom prst="rect">
            <a:avLst/>
          </a:prstGeom>
        </p:spPr>
        <p:txBody>
          <a:bodyPr>
            <a:normAutofit/>
          </a:bodyPr>
          <a:lstStyle>
            <a:lvl1pPr>
              <a:defRPr sz="3200" b="1">
                <a:latin typeface="Guttman Hatzvi" pitchFamily="2" charset="-79"/>
                <a:cs typeface="Guttman Hatzvi" pitchFamily="2" charset="-79"/>
              </a:defRPr>
            </a:lvl1pPr>
          </a:lstStyle>
          <a:p>
            <a:r>
              <a:rPr lang="he-IL" dirty="0" smtClean="0"/>
              <a:t>לחץ כדי לערוך סגנון כותרת של תבנית בסיס</a:t>
            </a:r>
            <a:endParaRPr lang="he-IL" dirty="0"/>
          </a:p>
        </p:txBody>
      </p:sp>
      <p:sp>
        <p:nvSpPr>
          <p:cNvPr id="6" name="מציין מיקום תוכן 2"/>
          <p:cNvSpPr>
            <a:spLocks noGrp="1"/>
          </p:cNvSpPr>
          <p:nvPr>
            <p:ph idx="1"/>
          </p:nvPr>
        </p:nvSpPr>
        <p:spPr>
          <a:xfrm>
            <a:off x="457200" y="1600200"/>
            <a:ext cx="8229600" cy="4525963"/>
          </a:xfrm>
          <a:prstGeom prst="rect">
            <a:avLst/>
          </a:prstGeom>
        </p:spPr>
        <p:txBody>
          <a:bodyPr/>
          <a:lstStyle>
            <a:lvl1pPr>
              <a:buSzPct val="119000"/>
              <a:buFont typeface="Guttman Hatzvi" pitchFamily="2" charset="-79"/>
              <a:buChar char="■"/>
              <a:defRPr sz="2400" b="1">
                <a:latin typeface="Guttman Hatzvi" pitchFamily="2" charset="-79"/>
                <a:cs typeface="Guttman Hatzvi" pitchFamily="2" charset="-79"/>
              </a:defRPr>
            </a:lvl1pPr>
            <a:lvl2pPr>
              <a:buSzPct val="75000"/>
              <a:buFont typeface="Wingdings 3" pitchFamily="18" charset="2"/>
              <a:buChar char=""/>
              <a:defRPr sz="2400" b="1">
                <a:latin typeface="Guttman Hatzvi" pitchFamily="2" charset="-79"/>
                <a:cs typeface="Guttman Hatzvi" pitchFamily="2" charset="-79"/>
              </a:defRPr>
            </a:lvl2pPr>
            <a:lvl3pPr>
              <a:defRPr sz="2400" b="1">
                <a:latin typeface="Guttman Hatzvi" pitchFamily="2" charset="-79"/>
                <a:cs typeface="Guttman Hatzvi" pitchFamily="2" charset="-79"/>
              </a:defRPr>
            </a:lvl3pPr>
            <a:lvl4pPr>
              <a:defRPr sz="2400" b="1">
                <a:latin typeface="Guttman Hatzvi" pitchFamily="2" charset="-79"/>
                <a:cs typeface="Guttman Hatzvi" pitchFamily="2" charset="-79"/>
              </a:defRPr>
            </a:lvl4pPr>
            <a:lvl5pPr>
              <a:defRPr sz="2400" b="1">
                <a:latin typeface="Guttman Hatzvi" pitchFamily="2" charset="-79"/>
                <a:cs typeface="Guttman Hatzvi"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Tree>
    <p:extLst>
      <p:ext uri="{BB962C8B-B14F-4D97-AF65-F5344CB8AC3E}">
        <p14:creationId xmlns:p14="http://schemas.microsoft.com/office/powerpoint/2010/main" val="237411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8" name="מציין מיקום של כותרת תחתונה 7"/>
          <p:cNvSpPr>
            <a:spLocks noGrp="1"/>
          </p:cNvSpPr>
          <p:nvPr>
            <p:ph type="ftr" sz="quarter" idx="11"/>
          </p:nvPr>
        </p:nvSpPr>
        <p:spPr>
          <a:xfrm>
            <a:off x="3124200" y="6356350"/>
            <a:ext cx="2895600" cy="365125"/>
          </a:xfrm>
          <a:prstGeom prst="rect">
            <a:avLst/>
          </a:prstGeom>
        </p:spPr>
        <p:txBody>
          <a:bodyPr/>
          <a:lstStyle/>
          <a:p>
            <a:endParaRPr lang="he-IL"/>
          </a:p>
        </p:txBody>
      </p:sp>
      <p:sp>
        <p:nvSpPr>
          <p:cNvPr id="9" name="מציין מיקום של מספר שקופית 8"/>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4" name="מציין מיקום של כותרת תחתונה 3"/>
          <p:cNvSpPr>
            <a:spLocks noGrp="1"/>
          </p:cNvSpPr>
          <p:nvPr>
            <p:ph type="ftr" sz="quarter" idx="11"/>
          </p:nvPr>
        </p:nvSpPr>
        <p:spPr>
          <a:xfrm>
            <a:off x="3124200" y="6356350"/>
            <a:ext cx="2895600" cy="365125"/>
          </a:xfrm>
          <a:prstGeom prst="rect">
            <a:avLst/>
          </a:prstGeom>
        </p:spPr>
        <p:txBody>
          <a:bodyPr/>
          <a:lstStyle/>
          <a:p>
            <a:endParaRPr lang="he-IL"/>
          </a:p>
        </p:txBody>
      </p:sp>
      <p:sp>
        <p:nvSpPr>
          <p:cNvPr id="5" name="מציין מיקום של מספר שקופית 4"/>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א'/טבת/תשע"ט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7" descr="reka"/>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sp>
        <p:nvSpPr>
          <p:cNvPr id="8" name="Text Box 3"/>
          <p:cNvSpPr txBox="1">
            <a:spLocks noChangeArrowheads="1"/>
          </p:cNvSpPr>
          <p:nvPr userDrawn="1"/>
        </p:nvSpPr>
        <p:spPr bwMode="auto">
          <a:xfrm>
            <a:off x="0" y="6429396"/>
            <a:ext cx="596900" cy="276225"/>
          </a:xfrm>
          <a:prstGeom prst="rect">
            <a:avLst/>
          </a:prstGeom>
          <a:noFill/>
          <a:ln w="9525">
            <a:noFill/>
            <a:miter lim="800000"/>
            <a:headEnd/>
            <a:tailEnd/>
          </a:ln>
          <a:effectLst/>
        </p:spPr>
        <p:txBody>
          <a:bodyPr>
            <a:spAutoFit/>
          </a:bodyPr>
          <a:lstStyle/>
          <a:p>
            <a:pPr algn="ctr" eaLnBrk="0" hangingPunct="0">
              <a:spcBef>
                <a:spcPct val="50000"/>
              </a:spcBef>
              <a:defRPr/>
            </a:pPr>
            <a:fld id="{771B445C-99B8-45DD-A7B0-1D4EB6A5467A}" type="slidenum">
              <a:rPr lang="he-IL" sz="1200">
                <a:solidFill>
                  <a:schemeClr val="bg1"/>
                </a:solidFill>
                <a:latin typeface="Tahoma" pitchFamily="34" charset="0"/>
                <a:ea typeface="Tahoma" pitchFamily="34" charset="0"/>
                <a:cs typeface="Tahoma" pitchFamily="34" charset="0"/>
              </a:rPr>
              <a:pPr algn="ctr" eaLnBrk="0" hangingPunct="0">
                <a:spcBef>
                  <a:spcPct val="50000"/>
                </a:spcBef>
                <a:defRPr/>
              </a:pPr>
              <a:t>‹#›</a:t>
            </a:fld>
            <a:endParaRPr lang="en-US" sz="1200" dirty="0">
              <a:solidFill>
                <a:schemeClr val="bg1"/>
              </a:solidFill>
              <a:latin typeface="Tahoma" pitchFamily="34" charset="0"/>
              <a:ea typeface="Tahoma" pitchFamily="34" charset="0"/>
              <a:cs typeface="Tahoma" pitchFamily="34" charset="0"/>
            </a:endParaRPr>
          </a:p>
        </p:txBody>
      </p:sp>
      <p:sp>
        <p:nvSpPr>
          <p:cNvPr id="9" name="מלבן 8"/>
          <p:cNvSpPr/>
          <p:nvPr userDrawn="1"/>
        </p:nvSpPr>
        <p:spPr>
          <a:xfrm>
            <a:off x="500063" y="6357938"/>
            <a:ext cx="8629650" cy="261937"/>
          </a:xfrm>
          <a:prstGeom prst="rect">
            <a:avLst/>
          </a:prstGeom>
        </p:spPr>
        <p:txBody>
          <a:bodyPr>
            <a:spAutoFit/>
          </a:bodyPr>
          <a:lstStyle/>
          <a:p>
            <a:pPr fontAlgn="auto">
              <a:spcBef>
                <a:spcPts val="0"/>
              </a:spcBef>
              <a:spcAft>
                <a:spcPts val="0"/>
              </a:spcAft>
              <a:defRPr/>
            </a:pPr>
            <a:r>
              <a:rPr lang="he-IL" sz="1100" dirty="0" smtClean="0">
                <a:solidFill>
                  <a:srgbClr val="FFFFFF"/>
                </a:solidFill>
                <a:latin typeface="Tahoma" pitchFamily="34" charset="0"/>
                <a:ea typeface="Tahoma" pitchFamily="34" charset="0"/>
                <a:cs typeface="Tahoma" pitchFamily="34" charset="0"/>
              </a:rPr>
              <a:t>עיצוב </a:t>
            </a:r>
            <a:r>
              <a:rPr lang="he-IL" sz="1100" dirty="0" err="1" smtClean="0">
                <a:solidFill>
                  <a:srgbClr val="FFFFFF"/>
                </a:solidFill>
                <a:latin typeface="Tahoma" pitchFamily="34" charset="0"/>
                <a:ea typeface="Tahoma" pitchFamily="34" charset="0"/>
                <a:cs typeface="Tahoma" pitchFamily="34" charset="0"/>
              </a:rPr>
              <a:t>למב"ל</a:t>
            </a:r>
            <a:endParaRPr lang="he-IL" sz="1100" dirty="0">
              <a:solidFill>
                <a:srgbClr val="FFFFFF"/>
              </a:solidFill>
              <a:latin typeface="Tahoma" pitchFamily="34" charset="0"/>
              <a:ea typeface="Tahoma" pitchFamily="34" charset="0"/>
              <a:cs typeface="Tahoma" pitchFamily="34" charset="0"/>
            </a:endParaRPr>
          </a:p>
        </p:txBody>
      </p:sp>
      <p:sp>
        <p:nvSpPr>
          <p:cNvPr id="10" name="מציין מיקום תוכן 6"/>
          <p:cNvSpPr txBox="1">
            <a:spLocks/>
          </p:cNvSpPr>
          <p:nvPr userDrawn="1"/>
        </p:nvSpPr>
        <p:spPr bwMode="auto">
          <a:xfrm>
            <a:off x="762000" y="6543675"/>
            <a:ext cx="990600" cy="296863"/>
          </a:xfrm>
          <a:prstGeom prst="rect">
            <a:avLst/>
          </a:prstGeom>
          <a:noFill/>
          <a:ln w="9525">
            <a:noFill/>
            <a:miter lim="800000"/>
            <a:headEnd/>
            <a:tailEnd/>
          </a:ln>
        </p:spPr>
        <p:txBody>
          <a:bodyPr/>
          <a:lstStyle/>
          <a:p>
            <a:pPr marL="342900" indent="-342900" algn="l" eaLnBrk="0" hangingPunct="0">
              <a:spcBef>
                <a:spcPct val="20000"/>
              </a:spcBef>
              <a:buSzPct val="100000"/>
              <a:buFont typeface="Arial" pitchFamily="34" charset="0"/>
              <a:buNone/>
            </a:pPr>
            <a:r>
              <a:rPr lang="he-IL" sz="1200" dirty="0" smtClean="0">
                <a:solidFill>
                  <a:srgbClr val="000000"/>
                </a:solidFill>
                <a:latin typeface="Tahoma" pitchFamily="34" charset="0"/>
                <a:cs typeface="Tahoma" pitchFamily="34" charset="0"/>
              </a:rPr>
              <a:t>|</a:t>
            </a:r>
            <a:endParaRPr lang="he-IL" sz="1200" dirty="0">
              <a:solidFill>
                <a:srgbClr val="000000"/>
              </a:solidFill>
              <a:latin typeface="Tahoma" pitchFamily="34" charset="0"/>
              <a:cs typeface="Tahoma" pitchFamily="34" charset="0"/>
            </a:endParaRPr>
          </a:p>
        </p:txBody>
      </p:sp>
      <p:pic>
        <p:nvPicPr>
          <p:cNvPr id="11" name="Picture 2" descr="maltam1"/>
          <p:cNvPicPr>
            <a:picLocks noChangeAspect="1" noChangeArrowheads="1"/>
          </p:cNvPicPr>
          <p:nvPr userDrawn="1"/>
        </p:nvPicPr>
        <p:blipFill>
          <a:blip r:embed="rId16" cstate="screen"/>
          <a:srcRect/>
          <a:stretch>
            <a:fillRect/>
          </a:stretch>
        </p:blipFill>
        <p:spPr bwMode="auto">
          <a:xfrm>
            <a:off x="214282" y="0"/>
            <a:ext cx="1071538" cy="108621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6.xml"/><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30.xml"/><Relationship Id="rId4" Type="http://schemas.openxmlformats.org/officeDocument/2006/relationships/image" Target="../media/image14.pn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12.xml"/><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16.xml"/><Relationship Id="rId10" Type="http://schemas.openxmlformats.org/officeDocument/2006/relationships/image" Target="../media/image24.jpeg"/><Relationship Id="rId4" Type="http://schemas.openxmlformats.org/officeDocument/2006/relationships/image" Target="../media/image21.png"/><Relationship Id="rId9" Type="http://schemas.openxmlformats.org/officeDocument/2006/relationships/slide" Target="slide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38.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5.xml"/><Relationship Id="rId7" Type="http://schemas.openxmlformats.org/officeDocument/2006/relationships/slide" Target="slide54.xml"/><Relationship Id="rId12" Type="http://schemas.openxmlformats.org/officeDocument/2006/relationships/slide" Target="slide5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slide" Target="slide50.xml"/><Relationship Id="rId11" Type="http://schemas.openxmlformats.org/officeDocument/2006/relationships/slide" Target="slide51.xml"/><Relationship Id="rId5" Type="http://schemas.openxmlformats.org/officeDocument/2006/relationships/slide" Target="slide46.xml"/><Relationship Id="rId10" Type="http://schemas.openxmlformats.org/officeDocument/2006/relationships/slide" Target="slide48.xml"/><Relationship Id="rId4" Type="http://schemas.openxmlformats.org/officeDocument/2006/relationships/slide" Target="slide47.xml"/><Relationship Id="rId9" Type="http://schemas.openxmlformats.org/officeDocument/2006/relationships/slide" Target="slide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714480" y="428604"/>
            <a:ext cx="5857884"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117975" algn="l"/>
              </a:tabLst>
            </a:pPr>
            <a:r>
              <a:rPr kumimoji="0" lang="he-IL" sz="44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t>עיצוב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117975" algn="l"/>
              </a:tabLst>
            </a:pPr>
            <a:endPar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endParaRPr>
          </a:p>
          <a:p>
            <a:pPr marL="0" marR="0" lvl="0" indent="0" algn="ctr" defTabSz="914400" rtl="1" eaLnBrk="0" fontAlgn="base" latinLnBrk="0" hangingPunct="0">
              <a:lnSpc>
                <a:spcPct val="100000"/>
              </a:lnSpc>
              <a:spcBef>
                <a:spcPct val="0"/>
              </a:spcBef>
              <a:spcAft>
                <a:spcPct val="0"/>
              </a:spcAft>
              <a:buClrTx/>
              <a:buSzTx/>
              <a:buFontTx/>
              <a:buNone/>
              <a:tabLst>
                <a:tab pos="4117975" algn="l"/>
              </a:tabLst>
            </a:pPr>
            <a:r>
              <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t>תהליכי הלמידה</a:t>
            </a:r>
            <a:br>
              <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br>
            <a:r>
              <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t>ופיתוח הידע לצרכי פיתוח תפיסות במפקדה הכללית ובמפקדות הראשיות</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l="3515" t="7639" r="48828" b="3472"/>
          <a:stretch>
            <a:fillRect/>
          </a:stretch>
        </p:blipFill>
        <p:spPr bwMode="auto">
          <a:xfrm>
            <a:off x="3214678" y="3214686"/>
            <a:ext cx="2786082" cy="2923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464447" y="3500438"/>
            <a:ext cx="6268685" cy="2571768"/>
            <a:chOff x="1247" y="0"/>
            <a:chExt cx="2745" cy="4836"/>
          </a:xfrm>
        </p:grpSpPr>
        <p:pic>
          <p:nvPicPr>
            <p:cNvPr id="5" name="Picture 12" descr="sinai">
              <a:hlinkClick r:id="rId2" action="ppaction://hlinksldjump"/>
            </p:cNvPr>
            <p:cNvPicPr>
              <a:picLocks noChangeAspect="1" noChangeArrowheads="1"/>
            </p:cNvPicPr>
            <p:nvPr/>
          </p:nvPicPr>
          <p:blipFill>
            <a:blip r:embed="rId3" cstate="print"/>
            <a:srcRect/>
            <a:stretch>
              <a:fillRect/>
            </a:stretch>
          </p:blipFill>
          <p:spPr bwMode="auto">
            <a:xfrm>
              <a:off x="1247" y="0"/>
              <a:ext cx="2745" cy="4836"/>
            </a:xfrm>
            <a:prstGeom prst="rect">
              <a:avLst/>
            </a:prstGeom>
            <a:noFill/>
          </p:spPr>
        </p:pic>
        <p:sp>
          <p:nvSpPr>
            <p:cNvPr id="6" name="Rectangle 13"/>
            <p:cNvSpPr>
              <a:spLocks noChangeArrowheads="1"/>
            </p:cNvSpPr>
            <p:nvPr/>
          </p:nvSpPr>
          <p:spPr bwMode="auto">
            <a:xfrm>
              <a:off x="1409" y="3974"/>
              <a:ext cx="1199" cy="363"/>
            </a:xfrm>
            <a:prstGeom prst="rect">
              <a:avLst/>
            </a:prstGeom>
            <a:solidFill>
              <a:schemeClr val="bg1"/>
            </a:solidFill>
            <a:ln w="9525">
              <a:noFill/>
              <a:miter lim="800000"/>
              <a:headEnd/>
              <a:tailEnd/>
            </a:ln>
            <a:effectLst/>
          </p:spPr>
          <p:txBody>
            <a:bodyPr wrap="none" anchor="ctr"/>
            <a:lstStyle/>
            <a:p>
              <a:endParaRPr lang="he-IL">
                <a:solidFill>
                  <a:prstClr val="black"/>
                </a:solidFill>
              </a:endParaRPr>
            </a:p>
          </p:txBody>
        </p:sp>
        <p:grpSp>
          <p:nvGrpSpPr>
            <p:cNvPr id="7" name="Group 14"/>
            <p:cNvGrpSpPr>
              <a:grpSpLocks/>
            </p:cNvGrpSpPr>
            <p:nvPr/>
          </p:nvGrpSpPr>
          <p:grpSpPr bwMode="auto">
            <a:xfrm>
              <a:off x="1463" y="4065"/>
              <a:ext cx="1076" cy="566"/>
              <a:chOff x="884" y="1525"/>
              <a:chExt cx="914" cy="566"/>
            </a:xfrm>
          </p:grpSpPr>
          <p:grpSp>
            <p:nvGrpSpPr>
              <p:cNvPr id="8" name="Group 15"/>
              <p:cNvGrpSpPr>
                <a:grpSpLocks/>
              </p:cNvGrpSpPr>
              <p:nvPr/>
            </p:nvGrpSpPr>
            <p:grpSpPr bwMode="auto">
              <a:xfrm>
                <a:off x="884" y="1525"/>
                <a:ext cx="914" cy="91"/>
                <a:chOff x="884" y="1525"/>
                <a:chExt cx="914" cy="91"/>
              </a:xfrm>
            </p:grpSpPr>
            <p:grpSp>
              <p:nvGrpSpPr>
                <p:cNvPr id="10" name="Group 16"/>
                <p:cNvGrpSpPr>
                  <a:grpSpLocks/>
                </p:cNvGrpSpPr>
                <p:nvPr/>
              </p:nvGrpSpPr>
              <p:grpSpPr bwMode="auto">
                <a:xfrm>
                  <a:off x="1338" y="1525"/>
                  <a:ext cx="460" cy="91"/>
                  <a:chOff x="1338" y="1525"/>
                  <a:chExt cx="460" cy="91"/>
                </a:xfrm>
              </p:grpSpPr>
              <p:sp>
                <p:nvSpPr>
                  <p:cNvPr id="17" name="Line 17"/>
                  <p:cNvSpPr>
                    <a:spLocks noChangeShapeType="1"/>
                  </p:cNvSpPr>
                  <p:nvPr/>
                </p:nvSpPr>
                <p:spPr bwMode="auto">
                  <a:xfrm>
                    <a:off x="1338" y="1570"/>
                    <a:ext cx="454" cy="0"/>
                  </a:xfrm>
                  <a:prstGeom prst="line">
                    <a:avLst/>
                  </a:prstGeom>
                  <a:noFill/>
                  <a:ln w="28575">
                    <a:solidFill>
                      <a:schemeClr val="tx1"/>
                    </a:solidFill>
                    <a:round/>
                    <a:headEnd/>
                    <a:tailEnd/>
                  </a:ln>
                  <a:effectLst/>
                </p:spPr>
                <p:txBody>
                  <a:bodyPr/>
                  <a:lstStyle/>
                  <a:p>
                    <a:endParaRPr lang="he-IL">
                      <a:solidFill>
                        <a:prstClr val="black"/>
                      </a:solidFill>
                    </a:endParaRPr>
                  </a:p>
                </p:txBody>
              </p:sp>
              <p:sp>
                <p:nvSpPr>
                  <p:cNvPr id="18" name="Line 18"/>
                  <p:cNvSpPr>
                    <a:spLocks noChangeShapeType="1"/>
                  </p:cNvSpPr>
                  <p:nvPr/>
                </p:nvSpPr>
                <p:spPr bwMode="auto">
                  <a:xfrm>
                    <a:off x="133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9" name="Line 19"/>
                  <p:cNvSpPr>
                    <a:spLocks noChangeShapeType="1"/>
                  </p:cNvSpPr>
                  <p:nvPr/>
                </p:nvSpPr>
                <p:spPr bwMode="auto">
                  <a:xfrm>
                    <a:off x="1491"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20" name="Line 20"/>
                  <p:cNvSpPr>
                    <a:spLocks noChangeShapeType="1"/>
                  </p:cNvSpPr>
                  <p:nvPr/>
                </p:nvSpPr>
                <p:spPr bwMode="auto">
                  <a:xfrm>
                    <a:off x="1644"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21" name="Line 21"/>
                  <p:cNvSpPr>
                    <a:spLocks noChangeShapeType="1"/>
                  </p:cNvSpPr>
                  <p:nvPr/>
                </p:nvSpPr>
                <p:spPr bwMode="auto">
                  <a:xfrm>
                    <a:off x="179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grpSp>
            <p:grpSp>
              <p:nvGrpSpPr>
                <p:cNvPr id="11" name="Group 22"/>
                <p:cNvGrpSpPr>
                  <a:grpSpLocks/>
                </p:cNvGrpSpPr>
                <p:nvPr/>
              </p:nvGrpSpPr>
              <p:grpSpPr bwMode="auto">
                <a:xfrm>
                  <a:off x="884" y="1525"/>
                  <a:ext cx="460" cy="91"/>
                  <a:chOff x="1338" y="1525"/>
                  <a:chExt cx="460" cy="91"/>
                </a:xfrm>
              </p:grpSpPr>
              <p:sp>
                <p:nvSpPr>
                  <p:cNvPr id="12" name="Line 23"/>
                  <p:cNvSpPr>
                    <a:spLocks noChangeShapeType="1"/>
                  </p:cNvSpPr>
                  <p:nvPr/>
                </p:nvSpPr>
                <p:spPr bwMode="auto">
                  <a:xfrm>
                    <a:off x="1338" y="1570"/>
                    <a:ext cx="454" cy="0"/>
                  </a:xfrm>
                  <a:prstGeom prst="line">
                    <a:avLst/>
                  </a:prstGeom>
                  <a:noFill/>
                  <a:ln w="28575">
                    <a:solidFill>
                      <a:schemeClr val="tx1"/>
                    </a:solidFill>
                    <a:round/>
                    <a:headEnd/>
                    <a:tailEnd/>
                  </a:ln>
                  <a:effectLst/>
                </p:spPr>
                <p:txBody>
                  <a:bodyPr/>
                  <a:lstStyle/>
                  <a:p>
                    <a:endParaRPr lang="he-IL">
                      <a:solidFill>
                        <a:prstClr val="black"/>
                      </a:solidFill>
                    </a:endParaRPr>
                  </a:p>
                </p:txBody>
              </p:sp>
              <p:sp>
                <p:nvSpPr>
                  <p:cNvPr id="13" name="Line 24"/>
                  <p:cNvSpPr>
                    <a:spLocks noChangeShapeType="1"/>
                  </p:cNvSpPr>
                  <p:nvPr/>
                </p:nvSpPr>
                <p:spPr bwMode="auto">
                  <a:xfrm>
                    <a:off x="133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4" name="Line 25"/>
                  <p:cNvSpPr>
                    <a:spLocks noChangeShapeType="1"/>
                  </p:cNvSpPr>
                  <p:nvPr/>
                </p:nvSpPr>
                <p:spPr bwMode="auto">
                  <a:xfrm>
                    <a:off x="1491"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5" name="Line 26"/>
                  <p:cNvSpPr>
                    <a:spLocks noChangeShapeType="1"/>
                  </p:cNvSpPr>
                  <p:nvPr/>
                </p:nvSpPr>
                <p:spPr bwMode="auto">
                  <a:xfrm>
                    <a:off x="1644"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6" name="Line 27"/>
                  <p:cNvSpPr>
                    <a:spLocks noChangeShapeType="1"/>
                  </p:cNvSpPr>
                  <p:nvPr/>
                </p:nvSpPr>
                <p:spPr bwMode="auto">
                  <a:xfrm>
                    <a:off x="179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grpSp>
          </p:grpSp>
          <p:sp>
            <p:nvSpPr>
              <p:cNvPr id="9" name="Text Box 28"/>
              <p:cNvSpPr txBox="1">
                <a:spLocks noChangeArrowheads="1"/>
              </p:cNvSpPr>
              <p:nvPr/>
            </p:nvSpPr>
            <p:spPr bwMode="auto">
              <a:xfrm>
                <a:off x="929" y="1570"/>
                <a:ext cx="590" cy="521"/>
              </a:xfrm>
              <a:prstGeom prst="rect">
                <a:avLst/>
              </a:prstGeom>
              <a:noFill/>
              <a:ln w="9525">
                <a:noFill/>
                <a:miter lim="800000"/>
                <a:headEnd/>
                <a:tailEnd/>
              </a:ln>
              <a:effectLst/>
            </p:spPr>
            <p:txBody>
              <a:bodyPr>
                <a:spAutoFit/>
              </a:bodyPr>
              <a:lstStyle/>
              <a:p>
                <a:pPr>
                  <a:spcBef>
                    <a:spcPct val="50000"/>
                  </a:spcBef>
                </a:pPr>
                <a:r>
                  <a:rPr lang="he-IL" sz="1200">
                    <a:solidFill>
                      <a:prstClr val="black"/>
                    </a:solidFill>
                  </a:rPr>
                  <a:t>80 ק"מ</a:t>
                </a:r>
                <a:endParaRPr lang="en-US" sz="1200">
                  <a:solidFill>
                    <a:prstClr val="black"/>
                  </a:solidFill>
                  <a:cs typeface="Arial" pitchFamily="34" charset="0"/>
                </a:endParaRPr>
              </a:p>
            </p:txBody>
          </p:sp>
        </p:grpSp>
      </p:grpSp>
      <p:sp>
        <p:nvSpPr>
          <p:cNvPr id="2" name="כותרת 1"/>
          <p:cNvSpPr>
            <a:spLocks noGrp="1"/>
          </p:cNvSpPr>
          <p:nvPr>
            <p:ph type="title"/>
          </p:nvPr>
        </p:nvSpPr>
        <p:spPr>
          <a:xfrm>
            <a:off x="1485900" y="274638"/>
            <a:ext cx="6172200" cy="725470"/>
          </a:xfrm>
        </p:spPr>
        <p:txBody>
          <a:bodyPr>
            <a:normAutofit/>
          </a:bodyPr>
          <a:lstStyle/>
          <a:p>
            <a:pPr algn="ctr"/>
            <a:r>
              <a:rPr lang="he-IL" sz="2000" b="1" dirty="0">
                <a:latin typeface="Tahoma" pitchFamily="34" charset="0"/>
                <a:ea typeface="Tahoma" pitchFamily="34" charset="0"/>
                <a:cs typeface="Tahoma" pitchFamily="34" charset="0"/>
              </a:rPr>
              <a:t>החזון של סאדאת</a:t>
            </a:r>
          </a:p>
        </p:txBody>
      </p:sp>
      <p:sp>
        <p:nvSpPr>
          <p:cNvPr id="3" name="מציין מיקום תוכן 2"/>
          <p:cNvSpPr>
            <a:spLocks noGrp="1"/>
          </p:cNvSpPr>
          <p:nvPr>
            <p:ph idx="1"/>
          </p:nvPr>
        </p:nvSpPr>
        <p:spPr>
          <a:xfrm>
            <a:off x="1485900" y="928671"/>
            <a:ext cx="6172200" cy="5197493"/>
          </a:xfrm>
        </p:spPr>
        <p:txBody>
          <a:bodyPr/>
          <a:lstStyle/>
          <a:p>
            <a:pPr algn="ctr">
              <a:buNone/>
            </a:pPr>
            <a:endParaRPr lang="he-IL" sz="2000" b="1" dirty="0"/>
          </a:p>
          <a:p>
            <a:pPr algn="ctr">
              <a:buNone/>
            </a:pPr>
            <a:r>
              <a:rPr lang="he-IL" sz="2000" b="1" dirty="0"/>
              <a:t>שיקום מעמדה הבינלאומי, האזורי והפנימי של מצרים</a:t>
            </a:r>
          </a:p>
          <a:p>
            <a:pPr algn="ctr">
              <a:buNone/>
            </a:pPr>
            <a:endParaRPr lang="he-IL" sz="2000" b="1" dirty="0"/>
          </a:p>
          <a:p>
            <a:pPr algn="ctr">
              <a:buNone/>
            </a:pPr>
            <a:r>
              <a:rPr lang="he-IL" sz="2000" b="1" dirty="0"/>
              <a:t>"נסיגה מלאה מהשטחים שנכבשו ביוני </a:t>
            </a:r>
            <a:r>
              <a:rPr lang="he-IL" sz="2000" b="1" dirty="0" err="1"/>
              <a:t>1967</a:t>
            </a:r>
            <a:r>
              <a:rPr lang="he-IL" sz="2000" b="1" dirty="0"/>
              <a:t>"</a:t>
            </a:r>
          </a:p>
          <a:p>
            <a:pPr algn="ctr">
              <a:buNone/>
            </a:pPr>
            <a:r>
              <a:rPr lang="he-IL" sz="2000" b="1" dirty="0"/>
              <a:t>החזרת סיני</a:t>
            </a:r>
          </a:p>
          <a:p>
            <a:pPr algn="ctr">
              <a:buNone/>
            </a:pPr>
            <a:endParaRPr lang="he-IL" sz="2000" dirty="0"/>
          </a:p>
          <a:p>
            <a:pPr algn="ctr">
              <a:buNone/>
            </a:pPr>
            <a:endParaRPr lang="he-IL" sz="2000" dirty="0"/>
          </a:p>
        </p:txBody>
      </p:sp>
    </p:spTree>
    <p:extLst>
      <p:ext uri="{BB962C8B-B14F-4D97-AF65-F5344CB8AC3E}">
        <p14:creationId xmlns:p14="http://schemas.microsoft.com/office/powerpoint/2010/main" val="34927164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654032"/>
          </a:xfrm>
        </p:spPr>
        <p:txBody>
          <a:bodyPr/>
          <a:lstStyle/>
          <a:p>
            <a:endParaRPr lang="he-IL" dirty="0"/>
          </a:p>
        </p:txBody>
      </p:sp>
      <p:sp>
        <p:nvSpPr>
          <p:cNvPr id="3" name="מציין מיקום תוכן 2"/>
          <p:cNvSpPr>
            <a:spLocks noGrp="1"/>
          </p:cNvSpPr>
          <p:nvPr>
            <p:ph idx="1"/>
          </p:nvPr>
        </p:nvSpPr>
        <p:spPr>
          <a:xfrm>
            <a:off x="1485900" y="1142986"/>
            <a:ext cx="6172200" cy="4983179"/>
          </a:xfrm>
        </p:spPr>
        <p:txBody>
          <a:bodyPr/>
          <a:lstStyle/>
          <a:p>
            <a:pPr algn="r">
              <a:lnSpc>
                <a:spcPct val="150000"/>
              </a:lnSpc>
            </a:pPr>
            <a:r>
              <a:rPr lang="he-IL" sz="1600" b="1" dirty="0"/>
              <a:t>"... ב</a:t>
            </a:r>
            <a:r>
              <a:rPr lang="en-US" sz="1600" b="1" dirty="0"/>
              <a:t>-</a:t>
            </a:r>
            <a:r>
              <a:rPr lang="he-IL" sz="1600" b="1" dirty="0"/>
              <a:t>4 בפברואר 1971, הכרזתי בפרלמנט על יוזמה. עיקרה היה בכך שאם תחזיר ישראל את כוחותיה בסיני אל המעברים, אהיה אני מוכן לפתוח את תעלת סואץ מחדש.. ,להכריז על הפסקת אש חגיגית ולחדש את היחסים הדיפלומטיים עם ארה"ב.. דומה היה כי העולם הבין שאולי זו פעם ראשונה בכלל שהננו אובייקטיביים ומציאותיים, לא עוד רגשניים ואי רציונאליים ..."</a:t>
            </a:r>
          </a:p>
          <a:p>
            <a:pPr algn="r">
              <a:buNone/>
            </a:pPr>
            <a:r>
              <a:rPr lang="he-IL" sz="1600" dirty="0"/>
              <a:t>סאדאת, סיפור חיי, עמ' 167.</a:t>
            </a:r>
            <a:endParaRPr lang="en-US" sz="1600" dirty="0"/>
          </a:p>
          <a:p>
            <a:pPr algn="r">
              <a:lnSpc>
                <a:spcPct val="150000"/>
              </a:lnSpc>
            </a:pPr>
            <a:endParaRPr lang="he-IL" sz="1600" b="1" dirty="0"/>
          </a:p>
          <a:p>
            <a:pPr algn="r">
              <a:lnSpc>
                <a:spcPct val="150000"/>
              </a:lnSpc>
            </a:pPr>
            <a:r>
              <a:rPr lang="he-IL" sz="1600" b="1" dirty="0"/>
              <a:t>נכונות להקריב מיליון חיילים למען שחרור האדמות (יוני 1971)</a:t>
            </a:r>
            <a:endParaRPr lang="he-IL" sz="1600" dirty="0"/>
          </a:p>
          <a:p>
            <a:pPr algn="ctr">
              <a:lnSpc>
                <a:spcPct val="150000"/>
              </a:lnSpc>
              <a:buNone/>
            </a:pPr>
            <a:endParaRPr lang="he-IL" sz="2000" dirty="0">
              <a:solidFill>
                <a:srgbClr val="FF0000"/>
              </a:solidFill>
            </a:endParaRPr>
          </a:p>
          <a:p>
            <a:pPr algn="ctr">
              <a:lnSpc>
                <a:spcPct val="150000"/>
              </a:lnSpc>
              <a:buNone/>
            </a:pPr>
            <a:r>
              <a:rPr lang="he-IL" sz="2000" dirty="0">
                <a:solidFill>
                  <a:srgbClr val="FF0000"/>
                </a:solidFill>
              </a:rPr>
              <a:t>גישה זו של סאדאת נחלה </a:t>
            </a:r>
            <a:r>
              <a:rPr lang="he-IL" sz="2000" dirty="0" smtClean="0">
                <a:solidFill>
                  <a:srgbClr val="FF0000"/>
                </a:solidFill>
              </a:rPr>
              <a:t>כישלון - </a:t>
            </a:r>
            <a:r>
              <a:rPr lang="he-IL" sz="2000" dirty="0">
                <a:solidFill>
                  <a:srgbClr val="FF0000"/>
                </a:solidFill>
              </a:rPr>
              <a:t>ועל כן הוא פונה לאופציה הצבאית במסגרת אסטרטגיה מדינית</a:t>
            </a:r>
          </a:p>
        </p:txBody>
      </p:sp>
    </p:spTree>
    <p:extLst>
      <p:ext uri="{BB962C8B-B14F-4D97-AF65-F5344CB8AC3E}">
        <p14:creationId xmlns:p14="http://schemas.microsoft.com/office/powerpoint/2010/main" val="25735982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00232" y="357166"/>
            <a:ext cx="5286412" cy="796908"/>
          </a:xfrm>
        </p:spPr>
        <p:txBody>
          <a:bodyPr>
            <a:noAutofit/>
          </a:bodyPr>
          <a:lstStyle/>
          <a:p>
            <a:pPr algn="ctr"/>
            <a:r>
              <a:rPr lang="he-IL" sz="2000" b="1" dirty="0">
                <a:latin typeface="Tahoma" pitchFamily="34" charset="0"/>
                <a:ea typeface="Tahoma" pitchFamily="34" charset="0"/>
                <a:cs typeface="Tahoma" pitchFamily="34" charset="0"/>
              </a:rPr>
              <a:t>כיצד סאדאת מבין את המערכת המתהווה?</a:t>
            </a:r>
            <a:br>
              <a:rPr lang="he-IL" sz="2000" b="1" dirty="0">
                <a:latin typeface="Tahoma" pitchFamily="34" charset="0"/>
                <a:ea typeface="Tahoma" pitchFamily="34" charset="0"/>
                <a:cs typeface="Tahoma" pitchFamily="34" charset="0"/>
              </a:rPr>
            </a:br>
            <a:endParaRPr lang="he-IL" sz="2000" b="1" dirty="0">
              <a:latin typeface="Tahoma" pitchFamily="34" charset="0"/>
              <a:ea typeface="Tahoma" pitchFamily="34" charset="0"/>
              <a:cs typeface="Tahoma" pitchFamily="34" charset="0"/>
            </a:endParaRPr>
          </a:p>
        </p:txBody>
      </p:sp>
      <p:grpSp>
        <p:nvGrpSpPr>
          <p:cNvPr id="3" name="קבוצה 15"/>
          <p:cNvGrpSpPr/>
          <p:nvPr/>
        </p:nvGrpSpPr>
        <p:grpSpPr>
          <a:xfrm>
            <a:off x="5924860" y="2071678"/>
            <a:ext cx="1821645" cy="2428892"/>
            <a:chOff x="5715008" y="1285860"/>
            <a:chExt cx="3000364" cy="2714644"/>
          </a:xfrm>
        </p:grpSpPr>
        <p:pic>
          <p:nvPicPr>
            <p:cNvPr id="8" name="Picture 14">
              <a:hlinkClick r:id="rId3" action="ppaction://hlinksldjump"/>
            </p:cNvPr>
            <p:cNvPicPr>
              <a:picLocks noChangeAspect="1" noChangeArrowheads="1"/>
            </p:cNvPicPr>
            <p:nvPr/>
          </p:nvPicPr>
          <p:blipFill>
            <a:blip r:embed="rId4" cstate="print"/>
            <a:srcRect/>
            <a:stretch>
              <a:fillRect/>
            </a:stretch>
          </p:blipFill>
          <p:spPr bwMode="auto">
            <a:xfrm>
              <a:off x="5715008" y="1285860"/>
              <a:ext cx="3000364" cy="271464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11" name="TextBox 10"/>
            <p:cNvSpPr txBox="1"/>
            <p:nvPr/>
          </p:nvSpPr>
          <p:spPr>
            <a:xfrm>
              <a:off x="6286512" y="1285860"/>
              <a:ext cx="2071702" cy="1031957"/>
            </a:xfrm>
            <a:prstGeom prst="rect">
              <a:avLst/>
            </a:prstGeom>
            <a:solidFill>
              <a:srgbClr val="FFFFFF">
                <a:alpha val="0"/>
              </a:srgbClr>
            </a:solidFill>
          </p:spPr>
          <p:txBody>
            <a:bodyPr wrap="square" rtlCol="1">
              <a:spAutoFit/>
            </a:bodyPr>
            <a:lstStyle/>
            <a:p>
              <a:pPr algn="ctr"/>
              <a:r>
                <a:rPr lang="he-IL" b="1" dirty="0">
                  <a:solidFill>
                    <a:prstClr val="black"/>
                  </a:solidFill>
                </a:rPr>
                <a:t>ישראל</a:t>
              </a:r>
            </a:p>
            <a:p>
              <a:pPr algn="ctr"/>
              <a:r>
                <a:rPr lang="he-IL" b="1" dirty="0">
                  <a:solidFill>
                    <a:prstClr val="black"/>
                  </a:solidFill>
                </a:rPr>
                <a:t>(מערכת יריבה)</a:t>
              </a:r>
            </a:p>
          </p:txBody>
        </p:sp>
      </p:grpSp>
      <p:grpSp>
        <p:nvGrpSpPr>
          <p:cNvPr id="4" name="קבוצה 16"/>
          <p:cNvGrpSpPr/>
          <p:nvPr/>
        </p:nvGrpSpPr>
        <p:grpSpPr>
          <a:xfrm>
            <a:off x="3741539" y="2071678"/>
            <a:ext cx="1928826" cy="2428892"/>
            <a:chOff x="642910" y="1500174"/>
            <a:chExt cx="3071834" cy="2571768"/>
          </a:xfrm>
        </p:grpSpPr>
        <p:pic>
          <p:nvPicPr>
            <p:cNvPr id="6" name="Picture 16">
              <a:hlinkClick r:id="rId5" action="ppaction://hlinksldjump"/>
            </p:cNvPr>
            <p:cNvPicPr>
              <a:picLocks noChangeAspect="1" noChangeArrowheads="1"/>
            </p:cNvPicPr>
            <p:nvPr/>
          </p:nvPicPr>
          <p:blipFill>
            <a:blip r:embed="rId6" cstate="print">
              <a:lum bright="-18000"/>
            </a:blip>
            <a:srcRect/>
            <a:stretch>
              <a:fillRect/>
            </a:stretch>
          </p:blipFill>
          <p:spPr bwMode="auto">
            <a:xfrm>
              <a:off x="642910" y="1500174"/>
              <a:ext cx="3071834" cy="2571768"/>
            </a:xfrm>
            <a:prstGeom prst="rect">
              <a:avLst/>
            </a:prstGeom>
            <a:noFill/>
            <a:ln w="9525" algn="ctr">
              <a:solidFill>
                <a:schemeClr val="tx1"/>
              </a:solidFill>
              <a:miter lim="800000"/>
              <a:headEnd/>
              <a:tailEnd/>
            </a:ln>
            <a:effectLst>
              <a:outerShdw dist="107763" dir="2700000" algn="ctr" rotWithShape="0">
                <a:schemeClr val="bg2">
                  <a:alpha val="50000"/>
                </a:schemeClr>
              </a:outerShdw>
            </a:effectLst>
          </p:spPr>
        </p:pic>
        <p:sp>
          <p:nvSpPr>
            <p:cNvPr id="13" name="TextBox 12"/>
            <p:cNvSpPr txBox="1"/>
            <p:nvPr/>
          </p:nvSpPr>
          <p:spPr>
            <a:xfrm>
              <a:off x="2306811" y="1500174"/>
              <a:ext cx="1407933" cy="684350"/>
            </a:xfrm>
            <a:prstGeom prst="rect">
              <a:avLst/>
            </a:prstGeom>
            <a:noFill/>
          </p:spPr>
          <p:txBody>
            <a:bodyPr wrap="square" rtlCol="1">
              <a:spAutoFit/>
            </a:bodyPr>
            <a:lstStyle/>
            <a:p>
              <a:pPr algn="ctr"/>
              <a:r>
                <a:rPr lang="he-IL" b="1" dirty="0">
                  <a:solidFill>
                    <a:prstClr val="black"/>
                  </a:solidFill>
                </a:rPr>
                <a:t>מצרים</a:t>
              </a:r>
            </a:p>
            <a:p>
              <a:pPr algn="ctr"/>
              <a:endParaRPr lang="he-IL" b="1" dirty="0">
                <a:solidFill>
                  <a:prstClr val="black"/>
                </a:solidFill>
              </a:endParaRPr>
            </a:p>
          </p:txBody>
        </p:sp>
      </p:grpSp>
      <p:grpSp>
        <p:nvGrpSpPr>
          <p:cNvPr id="5" name="קבוצה 17"/>
          <p:cNvGrpSpPr/>
          <p:nvPr/>
        </p:nvGrpSpPr>
        <p:grpSpPr>
          <a:xfrm>
            <a:off x="928662" y="2071678"/>
            <a:ext cx="2396093" cy="2428892"/>
            <a:chOff x="2615781" y="4857760"/>
            <a:chExt cx="4027906" cy="1285884"/>
          </a:xfrm>
        </p:grpSpPr>
        <p:grpSp>
          <p:nvGrpSpPr>
            <p:cNvPr id="7" name="קבוצה 11"/>
            <p:cNvGrpSpPr/>
            <p:nvPr/>
          </p:nvGrpSpPr>
          <p:grpSpPr>
            <a:xfrm>
              <a:off x="2747667" y="4857760"/>
              <a:ext cx="3896020" cy="1285884"/>
              <a:chOff x="3104857" y="4572008"/>
              <a:chExt cx="3896020" cy="1285884"/>
            </a:xfrm>
          </p:grpSpPr>
          <p:pic>
            <p:nvPicPr>
              <p:cNvPr id="10" name="תמונה 9" descr="http://www.e-mago.co.il/images/ussr.jpg"/>
              <p:cNvPicPr/>
              <p:nvPr/>
            </p:nvPicPr>
            <p:blipFill>
              <a:blip r:embed="rId7" cstate="print"/>
              <a:srcRect/>
              <a:stretch>
                <a:fillRect/>
              </a:stretch>
            </p:blipFill>
            <p:spPr bwMode="auto">
              <a:xfrm>
                <a:off x="3104857" y="4572008"/>
                <a:ext cx="2681589" cy="1285884"/>
              </a:xfrm>
              <a:prstGeom prst="rect">
                <a:avLst/>
              </a:prstGeom>
              <a:noFill/>
              <a:ln w="9525">
                <a:noFill/>
                <a:miter lim="800000"/>
                <a:headEnd/>
                <a:tailEnd/>
              </a:ln>
            </p:spPr>
          </p:pic>
          <p:pic>
            <p:nvPicPr>
              <p:cNvPr id="9" name="תמונה 8" descr="http://www.punchim.com/uploads/1/4/0/8/14081602/544980_orig.jpg">
                <a:hlinkClick r:id="rId8" action="ppaction://hlinksldjump"/>
              </p:cNvPr>
              <p:cNvPicPr/>
              <p:nvPr/>
            </p:nvPicPr>
            <p:blipFill>
              <a:blip r:embed="rId9" cstate="print">
                <a:lum bright="8000" contrast="6000"/>
              </a:blip>
              <a:srcRect/>
              <a:stretch>
                <a:fillRect/>
              </a:stretch>
            </p:blipFill>
            <p:spPr bwMode="auto">
              <a:xfrm>
                <a:off x="4643438" y="4572008"/>
                <a:ext cx="2357439" cy="1285884"/>
              </a:xfrm>
              <a:prstGeom prst="rect">
                <a:avLst/>
              </a:prstGeom>
              <a:noFill/>
              <a:ln w="9525">
                <a:noFill/>
                <a:miter lim="800000"/>
                <a:headEnd/>
                <a:tailEnd/>
              </a:ln>
            </p:spPr>
          </p:pic>
        </p:grpSp>
        <p:sp>
          <p:nvSpPr>
            <p:cNvPr id="14" name="TextBox 13"/>
            <p:cNvSpPr txBox="1"/>
            <p:nvPr/>
          </p:nvSpPr>
          <p:spPr>
            <a:xfrm>
              <a:off x="2615781" y="5500702"/>
              <a:ext cx="2241971" cy="309587"/>
            </a:xfrm>
            <a:prstGeom prst="rect">
              <a:avLst/>
            </a:prstGeom>
            <a:noFill/>
          </p:spPr>
          <p:txBody>
            <a:bodyPr wrap="square" rtlCol="1">
              <a:spAutoFit/>
            </a:bodyPr>
            <a:lstStyle/>
            <a:p>
              <a:pPr algn="ctr"/>
              <a:r>
                <a:rPr lang="he-IL" sz="1600" b="1" dirty="0">
                  <a:solidFill>
                    <a:prstClr val="black"/>
                  </a:solidFill>
                </a:rPr>
                <a:t>המערכת </a:t>
              </a:r>
            </a:p>
            <a:p>
              <a:pPr algn="ctr"/>
              <a:r>
                <a:rPr lang="he-IL" sz="1600" b="1" dirty="0">
                  <a:solidFill>
                    <a:prstClr val="black"/>
                  </a:solidFill>
                </a:rPr>
                <a:t>הבינלאומית</a:t>
              </a:r>
            </a:p>
          </p:txBody>
        </p:sp>
      </p:grpSp>
      <p:sp>
        <p:nvSpPr>
          <p:cNvPr id="15" name="מלבן מעוגל 14"/>
          <p:cNvSpPr/>
          <p:nvPr/>
        </p:nvSpPr>
        <p:spPr>
          <a:xfrm>
            <a:off x="5857884" y="5000636"/>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Tahoma" pitchFamily="34" charset="0"/>
                <a:ea typeface="Tahoma" pitchFamily="34" charset="0"/>
                <a:cs typeface="Tahoma" pitchFamily="34" charset="0"/>
              </a:rPr>
              <a:t>מערכת עבר - מורשת</a:t>
            </a:r>
            <a:endParaRPr lang="he-IL" b="1" dirty="0">
              <a:solidFill>
                <a:schemeClr val="tx1"/>
              </a:solidFill>
              <a:latin typeface="Tahoma" pitchFamily="34" charset="0"/>
              <a:ea typeface="Tahoma" pitchFamily="34" charset="0"/>
              <a:cs typeface="Tahoma" pitchFamily="34" charset="0"/>
            </a:endParaRPr>
          </a:p>
        </p:txBody>
      </p:sp>
      <p:sp>
        <p:nvSpPr>
          <p:cNvPr id="16" name="מלבן מעוגל 15"/>
          <p:cNvSpPr/>
          <p:nvPr/>
        </p:nvSpPr>
        <p:spPr>
          <a:xfrm>
            <a:off x="2479887" y="5000636"/>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Tahoma" pitchFamily="34" charset="0"/>
                <a:ea typeface="Tahoma" pitchFamily="34" charset="0"/>
                <a:cs typeface="Tahoma" pitchFamily="34" charset="0"/>
              </a:rPr>
              <a:t>מערכת נוכחית-  מתהווה</a:t>
            </a:r>
            <a:endParaRPr lang="he-IL" b="1" dirty="0">
              <a:solidFill>
                <a:schemeClr val="tx1"/>
              </a:solidFill>
              <a:latin typeface="Tahoma" pitchFamily="34" charset="0"/>
              <a:ea typeface="Tahoma" pitchFamily="34" charset="0"/>
              <a:cs typeface="Tahoma" pitchFamily="34" charset="0"/>
            </a:endParaRPr>
          </a:p>
        </p:txBody>
      </p:sp>
      <p:cxnSp>
        <p:nvCxnSpPr>
          <p:cNvPr id="17" name="מחבר חץ ישר 16"/>
          <p:cNvCxnSpPr/>
          <p:nvPr/>
        </p:nvCxnSpPr>
        <p:spPr>
          <a:xfrm>
            <a:off x="4051523" y="5715016"/>
            <a:ext cx="1643074"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08713" y="5072074"/>
            <a:ext cx="857256" cy="738664"/>
          </a:xfrm>
          <a:prstGeom prst="rect">
            <a:avLst/>
          </a:prstGeom>
          <a:solidFill>
            <a:schemeClr val="bg1">
              <a:lumMod val="85000"/>
            </a:schemeClr>
          </a:solidFill>
        </p:spPr>
        <p:txBody>
          <a:bodyPr wrap="square" lIns="0" rIns="0" rtlCol="1">
            <a:spAutoFit/>
          </a:bodyPr>
          <a:lstStyle/>
          <a:p>
            <a:pPr algn="ctr"/>
            <a:r>
              <a:rPr lang="he-IL" sz="1400" b="1" dirty="0" smtClean="0">
                <a:solidFill>
                  <a:srgbClr val="C00000"/>
                </a:solidFill>
                <a:latin typeface="Tahoma" pitchFamily="34" charset="0"/>
                <a:ea typeface="Tahoma" pitchFamily="34" charset="0"/>
                <a:cs typeface="Tahoma" pitchFamily="34" charset="0"/>
              </a:rPr>
              <a:t>זיהוי פער רלוונטיות (היסט)</a:t>
            </a:r>
            <a:endParaRPr lang="he-IL" sz="1400" b="1" dirty="0">
              <a:solidFill>
                <a:srgbClr val="C00000"/>
              </a:solidFill>
              <a:latin typeface="Tahoma" pitchFamily="34" charset="0"/>
              <a:ea typeface="Tahoma" pitchFamily="34" charset="0"/>
              <a:cs typeface="Tahoma" pitchFamily="34" charset="0"/>
            </a:endParaRPr>
          </a:p>
        </p:txBody>
      </p:sp>
      <p:sp>
        <p:nvSpPr>
          <p:cNvPr id="19" name="סוגר מסולסל שמאלי 18"/>
          <p:cNvSpPr/>
          <p:nvPr/>
        </p:nvSpPr>
        <p:spPr>
          <a:xfrm>
            <a:off x="1836945" y="4643446"/>
            <a:ext cx="571504" cy="1500198"/>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0" name="TextBox 19"/>
          <p:cNvSpPr txBox="1"/>
          <p:nvPr/>
        </p:nvSpPr>
        <p:spPr>
          <a:xfrm>
            <a:off x="642910" y="450057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a:t>
            </a:r>
            <a:r>
              <a:rPr lang="he-IL" sz="1400" b="1" dirty="0" err="1" smtClean="0">
                <a:solidFill>
                  <a:srgbClr val="00B050"/>
                </a:solidFill>
              </a:rPr>
              <a:t>איזורית</a:t>
            </a:r>
            <a:r>
              <a:rPr lang="he-IL" sz="1400" b="1" dirty="0" smtClean="0">
                <a:solidFill>
                  <a:srgbClr val="00B050"/>
                </a:solidFill>
              </a:rPr>
              <a:t> ובינלאומית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Tree>
    <p:extLst>
      <p:ext uri="{BB962C8B-B14F-4D97-AF65-F5344CB8AC3E}">
        <p14:creationId xmlns:p14="http://schemas.microsoft.com/office/powerpoint/2010/main" val="7660731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447312"/>
            <a:ext cx="8215370" cy="4690515"/>
          </a:xfrm>
          <a:prstGeom prst="rect">
            <a:avLst/>
          </a:prstGeom>
          <a:noFill/>
        </p:spPr>
        <p:txBody>
          <a:bodyPr wrap="square" rtlCol="1">
            <a:spAutoFit/>
          </a:bodyPr>
          <a:lstStyle/>
          <a:p>
            <a:pPr marL="285750" indent="-285750">
              <a:lnSpc>
                <a:spcPct val="120000"/>
              </a:lnSpc>
              <a:buFont typeface="Wingdings" pitchFamily="2" charset="2"/>
              <a:buChar char="q"/>
            </a:pPr>
            <a:r>
              <a:rPr lang="he-IL" sz="1600" dirty="0" smtClean="0"/>
              <a:t>בתיחום </a:t>
            </a:r>
            <a:r>
              <a:rPr lang="he-IL" sz="1600" dirty="0"/>
              <a:t>הראשוני של המערכת אנו נדרשים לניתוח אינטרסים, לניתוח הרכיבים העיקריים במערכת ולזיקות ביניהם, כמו גם לניתוח מתחים וזיקות בין גורמים במערכת הבינלאומית והאזורית הצפויים להשפיע על ההתפתחויות. </a:t>
            </a:r>
            <a:endParaRPr lang="he-IL" sz="1600" dirty="0" smtClean="0"/>
          </a:p>
          <a:p>
            <a:pPr marL="285750" indent="-285750">
              <a:lnSpc>
                <a:spcPct val="120000"/>
              </a:lnSpc>
              <a:buFont typeface="Wingdings" pitchFamily="2" charset="2"/>
              <a:buChar char="q"/>
            </a:pPr>
            <a:r>
              <a:rPr lang="he-IL" sz="1600" dirty="0" smtClean="0"/>
              <a:t>זווית </a:t>
            </a:r>
            <a:r>
              <a:rPr lang="he-IL" sz="1600" dirty="0"/>
              <a:t>ההתבוננות משפיעה על גבולות המערכת; כך למשל המטכ"ל עשוי להתבונן ולנתח שחקנים באופן רחב יותר מאשר הפיקוד, שכן אחריותו היא להתבונן, בין היתר, על ממדים רחבים וארוכי טווח יותר, כמו: יחסי חוץ ובריתות, זיקות בין זירות מבצעים, משאבים מטכ"ליים וכד'. </a:t>
            </a:r>
            <a:r>
              <a:rPr lang="he-IL" sz="1600" dirty="0" smtClean="0"/>
              <a:t>הניתוח </a:t>
            </a:r>
            <a:r>
              <a:rPr lang="he-IL" sz="1600" dirty="0"/>
              <a:t>מבוצע מזווית המבט של האסטרטגיה הצבאית ולצרכיה. </a:t>
            </a:r>
            <a:r>
              <a:rPr lang="he-IL" sz="1600" b="1" dirty="0"/>
              <a:t>	</a:t>
            </a:r>
            <a:endParaRPr lang="he-IL" sz="1600" b="1" dirty="0" smtClean="0"/>
          </a:p>
          <a:p>
            <a:pPr marL="285750" indent="-285750">
              <a:lnSpc>
                <a:spcPct val="120000"/>
              </a:lnSpc>
              <a:buFont typeface="Wingdings" pitchFamily="2" charset="2"/>
              <a:buChar char="q"/>
            </a:pPr>
            <a:endParaRPr lang="he-IL" sz="700" b="1" dirty="0"/>
          </a:p>
          <a:p>
            <a:pPr marL="285750" indent="-285750">
              <a:lnSpc>
                <a:spcPct val="120000"/>
              </a:lnSpc>
              <a:buFont typeface="Wingdings" pitchFamily="2" charset="2"/>
              <a:buChar char="q"/>
            </a:pPr>
            <a:r>
              <a:rPr lang="he-IL" sz="1600" b="1" dirty="0" smtClean="0"/>
              <a:t>אבני </a:t>
            </a:r>
            <a:r>
              <a:rPr lang="he-IL" sz="1600" b="1" dirty="0"/>
              <a:t>דרך בשלב זה:</a:t>
            </a:r>
            <a:endParaRPr lang="en-US" sz="1400" i="1" dirty="0"/>
          </a:p>
          <a:p>
            <a:pPr marL="742950" lvl="1" indent="-285750">
              <a:lnSpc>
                <a:spcPct val="120000"/>
              </a:lnSpc>
              <a:buFont typeface="Wingdings" pitchFamily="2" charset="2"/>
              <a:buChar char="q"/>
            </a:pPr>
            <a:r>
              <a:rPr lang="he-IL" sz="1600" b="1" dirty="0"/>
              <a:t>הגדרת גורמי המפתח בסביבה הבינלאומית והאזורית </a:t>
            </a:r>
            <a:r>
              <a:rPr lang="he-IL" sz="1600" dirty="0"/>
              <a:t>הרלוונטיים לבעיה האסטרטגית בהקשר הייחודי </a:t>
            </a:r>
            <a:r>
              <a:rPr lang="en-US" sz="1600" dirty="0"/>
              <a:t>)</a:t>
            </a:r>
            <a:r>
              <a:rPr lang="he-IL" sz="1600" dirty="0"/>
              <a:t>כגון מדינות וארגונים). בירור הזיקות והמתחים ביניהם, מהי זיקתם לבעיה, אלינו ולמערכת היריבה?</a:t>
            </a:r>
            <a:endParaRPr lang="en-US" sz="1400" i="1" dirty="0"/>
          </a:p>
          <a:p>
            <a:pPr marL="742950" lvl="1" indent="-285750">
              <a:lnSpc>
                <a:spcPct val="120000"/>
              </a:lnSpc>
              <a:buFont typeface="Wingdings" pitchFamily="2" charset="2"/>
              <a:buChar char="q"/>
            </a:pPr>
            <a:r>
              <a:rPr lang="he-IL" sz="1600" b="1" dirty="0"/>
              <a:t>אפיון המגמות בסביבה הבינלאומית והאזורית</a:t>
            </a:r>
            <a:r>
              <a:rPr lang="he-IL" sz="1600" dirty="0"/>
              <a:t>, הרלוונטיות לבעיה האסטרטגית בהקשר הייחודי, ובירור זיקתם לבעיה, אלינו ולמערכת היריבה.</a:t>
            </a:r>
            <a:endParaRPr lang="en-US" sz="1400" i="1" dirty="0"/>
          </a:p>
          <a:p>
            <a:pPr marL="742950" lvl="1" indent="-285750">
              <a:lnSpc>
                <a:spcPct val="120000"/>
              </a:lnSpc>
              <a:buFont typeface="Wingdings" pitchFamily="2" charset="2"/>
              <a:buChar char="q"/>
            </a:pPr>
            <a:r>
              <a:rPr lang="he-IL" sz="1600" b="1" dirty="0"/>
              <a:t>סימון גורמים ומגמות </a:t>
            </a:r>
            <a:r>
              <a:rPr lang="he-IL" sz="1600" dirty="0"/>
              <a:t>עליהם ניתן להשפיע, דרך וניתוח דרכים לכך.</a:t>
            </a:r>
            <a:endParaRPr lang="en-US" sz="1400" i="1" dirty="0"/>
          </a:p>
          <a:p>
            <a:pPr>
              <a:lnSpc>
                <a:spcPct val="120000"/>
              </a:lnSpc>
              <a:buFont typeface="Wingdings" pitchFamily="2" charset="2"/>
              <a:buChar char="q"/>
            </a:pPr>
            <a:endParaRPr lang="he-IL" sz="1600" dirty="0"/>
          </a:p>
        </p:txBody>
      </p:sp>
      <p:sp>
        <p:nvSpPr>
          <p:cNvPr id="3" name="כותרת 1"/>
          <p:cNvSpPr txBox="1">
            <a:spLocks/>
          </p:cNvSpPr>
          <p:nvPr/>
        </p:nvSpPr>
        <p:spPr>
          <a:xfrm>
            <a:off x="428596" y="214290"/>
            <a:ext cx="8229600" cy="642918"/>
          </a:xfrm>
          <a:prstGeom prst="rect">
            <a:avLst/>
          </a:prstGeom>
        </p:spPr>
        <p:txBody>
          <a:bodyPr>
            <a:noAutofit/>
          </a:bodyPr>
          <a:lstStyle/>
          <a:p>
            <a:pPr marL="0" lvl="6" algn="ctr">
              <a:spcBef>
                <a:spcPct val="0"/>
              </a:spcBef>
            </a:pPr>
            <a:r>
              <a:rPr lang="he-IL" sz="2800" b="1" dirty="0" smtClean="0">
                <a:latin typeface="Tahoma" pitchFamily="34" charset="0"/>
                <a:cs typeface="Tahoma" pitchFamily="34" charset="0"/>
              </a:rPr>
              <a:t>תיאור וניתוח</a:t>
            </a:r>
          </a:p>
          <a:p>
            <a:pPr marL="0" lvl="6" algn="ctr">
              <a:spcBef>
                <a:spcPct val="0"/>
              </a:spcBef>
            </a:pPr>
            <a:r>
              <a:rPr lang="he-IL" sz="2800" b="1" u="sng" dirty="0" smtClean="0">
                <a:latin typeface="Tahoma" pitchFamily="34" charset="0"/>
                <a:cs typeface="Tahoma" pitchFamily="34" charset="0"/>
              </a:rPr>
              <a:t>המערכת הבינלאומית </a:t>
            </a:r>
            <a:r>
              <a:rPr lang="he-IL" sz="2800" b="1" u="sng" dirty="0">
                <a:latin typeface="Tahoma" pitchFamily="34" charset="0"/>
                <a:cs typeface="Tahoma" pitchFamily="34" charset="0"/>
              </a:rPr>
              <a:t>והאזורית</a:t>
            </a:r>
          </a:p>
        </p:txBody>
      </p:sp>
      <p:pic>
        <p:nvPicPr>
          <p:cNvPr id="4" name="Picture 2"/>
          <p:cNvPicPr>
            <a:picLocks noChangeAspect="1" noChangeArrowheads="1"/>
          </p:cNvPicPr>
          <p:nvPr/>
        </p:nvPicPr>
        <p:blipFill>
          <a:blip r:embed="rId2" cstate="print"/>
          <a:srcRect l="3515" t="7639" r="48828" b="3472"/>
          <a:stretch>
            <a:fillRect/>
          </a:stretch>
        </p:blipFill>
        <p:spPr bwMode="auto">
          <a:xfrm>
            <a:off x="7643834" y="71414"/>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94478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43240" y="571480"/>
            <a:ext cx="3571900" cy="428628"/>
          </a:xfrm>
        </p:spPr>
        <p:txBody>
          <a:bodyPr/>
          <a:lstStyle/>
          <a:p>
            <a:pPr algn="r" rtl="1"/>
            <a:r>
              <a:rPr lang="he-IL" sz="2000" b="1" dirty="0">
                <a:latin typeface="Tahoma" pitchFamily="34" charset="0"/>
                <a:ea typeface="Tahoma" pitchFamily="34" charset="0"/>
                <a:cs typeface="Tahoma" pitchFamily="34" charset="0"/>
              </a:rPr>
              <a:t>המערכת הבינלאומית</a:t>
            </a:r>
          </a:p>
        </p:txBody>
      </p:sp>
      <p:sp>
        <p:nvSpPr>
          <p:cNvPr id="3" name="מציין מיקום תוכן 2"/>
          <p:cNvSpPr>
            <a:spLocks noGrp="1"/>
          </p:cNvSpPr>
          <p:nvPr>
            <p:ph idx="1"/>
          </p:nvPr>
        </p:nvSpPr>
        <p:spPr>
          <a:xfrm>
            <a:off x="1357290" y="2571744"/>
            <a:ext cx="6172200" cy="3883021"/>
          </a:xfrm>
        </p:spPr>
        <p:txBody>
          <a:bodyPr/>
          <a:lstStyle/>
          <a:p>
            <a:pPr rtl="1">
              <a:lnSpc>
                <a:spcPct val="150000"/>
              </a:lnSpc>
            </a:pPr>
            <a:r>
              <a:rPr lang="he-IL" sz="2000" b="1" dirty="0"/>
              <a:t>הדטאנט, ההפשרה (המלחמה הקרה) גורם לשתי המעצמות להימנע מלתמוך במהלכים מפרי </a:t>
            </a:r>
            <a:r>
              <a:rPr lang="he-IL" sz="2000" b="1" dirty="0" err="1"/>
              <a:t>סטטוס</a:t>
            </a:r>
            <a:r>
              <a:rPr lang="he-IL" sz="2000" b="1" dirty="0"/>
              <a:t> קוו. </a:t>
            </a:r>
          </a:p>
          <a:p>
            <a:pPr rtl="1">
              <a:lnSpc>
                <a:spcPct val="150000"/>
              </a:lnSpc>
              <a:buNone/>
            </a:pPr>
            <a:r>
              <a:rPr lang="he-IL" sz="2000" b="1" dirty="0" smtClean="0"/>
              <a:t>לכן </a:t>
            </a:r>
            <a:r>
              <a:rPr lang="he-IL" sz="2000" b="1" dirty="0"/>
              <a:t>- סאדאת מסיק שלא תהיה תמיכה למהלכיו</a:t>
            </a:r>
          </a:p>
          <a:p>
            <a:pPr rtl="1">
              <a:lnSpc>
                <a:spcPct val="150000"/>
              </a:lnSpc>
            </a:pPr>
            <a:r>
              <a:rPr lang="he-IL" sz="2000" b="1" dirty="0"/>
              <a:t>יוזמת </a:t>
            </a:r>
            <a:r>
              <a:rPr lang="he-IL" sz="2000" b="1" dirty="0" err="1"/>
              <a:t>יארינג</a:t>
            </a:r>
            <a:r>
              <a:rPr lang="he-IL" sz="2000" b="1" dirty="0"/>
              <a:t>- מתווך האו"ם, נכשלה בשל תמיכת ארה"ב ברצון הישראלי "להקפיא" את המצב, עד לוויתורים נוספים מצד מצרים</a:t>
            </a:r>
          </a:p>
          <a:p>
            <a:pPr algn="l" rtl="1">
              <a:lnSpc>
                <a:spcPct val="150000"/>
              </a:lnSpc>
              <a:buNone/>
            </a:pPr>
            <a:r>
              <a:rPr lang="he-IL" sz="1600" dirty="0"/>
              <a:t>שמיר, מצרים בהנהגת סאדאת, עמ' 95</a:t>
            </a:r>
            <a:r>
              <a:rPr lang="he-IL" sz="1800" dirty="0"/>
              <a:t>.</a:t>
            </a:r>
          </a:p>
          <a:p>
            <a:pPr algn="l">
              <a:lnSpc>
                <a:spcPct val="150000"/>
              </a:lnSpc>
              <a:buNone/>
            </a:pPr>
            <a:endParaRPr lang="he-IL" sz="1600" dirty="0"/>
          </a:p>
          <a:p>
            <a:pPr algn="just">
              <a:lnSpc>
                <a:spcPct val="150000"/>
              </a:lnSpc>
              <a:buNone/>
            </a:pPr>
            <a:endParaRPr lang="he-IL" dirty="0"/>
          </a:p>
        </p:txBody>
      </p:sp>
      <p:grpSp>
        <p:nvGrpSpPr>
          <p:cNvPr id="5" name="קבוצה 17"/>
          <p:cNvGrpSpPr/>
          <p:nvPr/>
        </p:nvGrpSpPr>
        <p:grpSpPr>
          <a:xfrm>
            <a:off x="857224" y="357166"/>
            <a:ext cx="2286015" cy="2071702"/>
            <a:chOff x="2615781" y="4857760"/>
            <a:chExt cx="4027906" cy="1285884"/>
          </a:xfrm>
        </p:grpSpPr>
        <p:grpSp>
          <p:nvGrpSpPr>
            <p:cNvPr id="6" name="קבוצה 11"/>
            <p:cNvGrpSpPr/>
            <p:nvPr/>
          </p:nvGrpSpPr>
          <p:grpSpPr>
            <a:xfrm>
              <a:off x="2747667" y="4857760"/>
              <a:ext cx="3896020" cy="1285884"/>
              <a:chOff x="3104857" y="4572008"/>
              <a:chExt cx="3896020" cy="1285884"/>
            </a:xfrm>
          </p:grpSpPr>
          <p:pic>
            <p:nvPicPr>
              <p:cNvPr id="8" name="תמונה 7" descr="http://www.e-mago.co.il/images/ussr.jpg"/>
              <p:cNvPicPr/>
              <p:nvPr/>
            </p:nvPicPr>
            <p:blipFill>
              <a:blip r:embed="rId2" cstate="print"/>
              <a:srcRect/>
              <a:stretch>
                <a:fillRect/>
              </a:stretch>
            </p:blipFill>
            <p:spPr bwMode="auto">
              <a:xfrm>
                <a:off x="3104857" y="4572008"/>
                <a:ext cx="2681589" cy="1285884"/>
              </a:xfrm>
              <a:prstGeom prst="rect">
                <a:avLst/>
              </a:prstGeom>
              <a:noFill/>
              <a:ln w="9525">
                <a:noFill/>
                <a:miter lim="800000"/>
                <a:headEnd/>
                <a:tailEnd/>
              </a:ln>
            </p:spPr>
          </p:pic>
          <p:pic>
            <p:nvPicPr>
              <p:cNvPr id="9" name="תמונה 8" descr="http://www.punchim.com/uploads/1/4/0/8/14081602/544980_orig.jpg">
                <a:hlinkClick r:id="rId3" action="ppaction://hlinksldjump"/>
              </p:cNvPr>
              <p:cNvPicPr/>
              <p:nvPr/>
            </p:nvPicPr>
            <p:blipFill>
              <a:blip r:embed="rId4" cstate="print">
                <a:lum bright="8000" contrast="6000"/>
              </a:blip>
              <a:srcRect/>
              <a:stretch>
                <a:fillRect/>
              </a:stretch>
            </p:blipFill>
            <p:spPr bwMode="auto">
              <a:xfrm>
                <a:off x="4643438" y="4572008"/>
                <a:ext cx="2357439" cy="1285884"/>
              </a:xfrm>
              <a:prstGeom prst="rect">
                <a:avLst/>
              </a:prstGeom>
              <a:noFill/>
              <a:ln w="9525">
                <a:noFill/>
                <a:miter lim="800000"/>
                <a:headEnd/>
                <a:tailEnd/>
              </a:ln>
            </p:spPr>
          </p:pic>
        </p:grpSp>
        <p:sp>
          <p:nvSpPr>
            <p:cNvPr id="7" name="TextBox 6"/>
            <p:cNvSpPr txBox="1"/>
            <p:nvPr/>
          </p:nvSpPr>
          <p:spPr>
            <a:xfrm>
              <a:off x="2615781" y="5500702"/>
              <a:ext cx="2241971" cy="309587"/>
            </a:xfrm>
            <a:prstGeom prst="rect">
              <a:avLst/>
            </a:prstGeom>
            <a:noFill/>
          </p:spPr>
          <p:txBody>
            <a:bodyPr wrap="square" rtlCol="1">
              <a:spAutoFit/>
            </a:bodyPr>
            <a:lstStyle/>
            <a:p>
              <a:pPr algn="ctr"/>
              <a:r>
                <a:rPr lang="he-IL" sz="1600" b="1" dirty="0">
                  <a:solidFill>
                    <a:prstClr val="black"/>
                  </a:solidFill>
                </a:rPr>
                <a:t>המערכת </a:t>
              </a:r>
            </a:p>
            <a:p>
              <a:pPr algn="ctr"/>
              <a:r>
                <a:rPr lang="he-IL" sz="1600" b="1" dirty="0">
                  <a:solidFill>
                    <a:prstClr val="black"/>
                  </a:solidFill>
                </a:rPr>
                <a:t>הבינלאומית</a:t>
              </a:r>
            </a:p>
          </p:txBody>
        </p:sp>
      </p:grpSp>
    </p:spTree>
    <p:extLst>
      <p:ext uri="{BB962C8B-B14F-4D97-AF65-F5344CB8AC3E}">
        <p14:creationId xmlns:p14="http://schemas.microsoft.com/office/powerpoint/2010/main" val="30279182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marL="0" lvl="6" algn="ctr">
              <a:spcBef>
                <a:spcPct val="0"/>
              </a:spcBef>
            </a:pPr>
            <a:r>
              <a:rPr lang="he-IL" sz="2800" b="1" dirty="0" smtClean="0">
                <a:latin typeface="Tahoma" pitchFamily="34" charset="0"/>
                <a:cs typeface="Tahoma" pitchFamily="34" charset="0"/>
              </a:rPr>
              <a:t>תיאור וניתוח</a:t>
            </a:r>
            <a:br>
              <a:rPr lang="he-IL" sz="2800" b="1" dirty="0" smtClean="0">
                <a:latin typeface="Tahoma" pitchFamily="34" charset="0"/>
                <a:cs typeface="Tahoma" pitchFamily="34" charset="0"/>
              </a:rPr>
            </a:br>
            <a:r>
              <a:rPr lang="he-IL" sz="2800" b="1" u="sng" dirty="0" smtClean="0">
                <a:latin typeface="Tahoma" pitchFamily="34" charset="0"/>
                <a:cs typeface="Tahoma" pitchFamily="34" charset="0"/>
              </a:rPr>
              <a:t>המערכת היריבה</a:t>
            </a:r>
            <a:br>
              <a:rPr lang="he-IL" sz="2800" b="1" u="sng" dirty="0" smtClean="0">
                <a:latin typeface="Tahoma" pitchFamily="34" charset="0"/>
                <a:cs typeface="Tahoma" pitchFamily="34" charset="0"/>
              </a:rPr>
            </a:br>
            <a:endParaRPr lang="he-IL" dirty="0"/>
          </a:p>
        </p:txBody>
      </p:sp>
      <p:sp>
        <p:nvSpPr>
          <p:cNvPr id="3" name="מציין מיקום תוכן 2"/>
          <p:cNvSpPr>
            <a:spLocks noGrp="1"/>
          </p:cNvSpPr>
          <p:nvPr>
            <p:ph idx="1"/>
          </p:nvPr>
        </p:nvSpPr>
        <p:spPr>
          <a:xfrm>
            <a:off x="251520" y="1600200"/>
            <a:ext cx="8435280" cy="4525963"/>
          </a:xfrm>
        </p:spPr>
        <p:txBody>
          <a:bodyPr/>
          <a:lstStyle/>
          <a:p>
            <a:pPr marL="285750" lvl="7" indent="-285750" rtl="1">
              <a:buFont typeface="Wingdings" panose="05000000000000000000" pitchFamily="2" charset="2"/>
              <a:buChar char="q"/>
            </a:pPr>
            <a:r>
              <a:rPr lang="he-IL" b="1" dirty="0" smtClean="0"/>
              <a:t>המשגה וניתוח של </a:t>
            </a:r>
            <a:r>
              <a:rPr lang="he-IL" b="1" u="sng" dirty="0" smtClean="0"/>
              <a:t>המערכת היריבה</a:t>
            </a:r>
            <a:r>
              <a:rPr lang="he-IL" b="1" dirty="0" smtClean="0"/>
              <a:t> (בהקשר המערכת האסטרטגית הנחקרת) –</a:t>
            </a:r>
            <a:r>
              <a:rPr lang="he-IL" dirty="0" smtClean="0"/>
              <a:t>הדגש כאן הוא זיהוי מקורות העוצמה וחולשה של השחקנים שמוגדרים כאויב, או במילים אחרות 'מרכזי הכובד' הפיזיים, הגיאוגרפיים, התפיסתיים, האנושיים, המדיניים, הלוגיסטיים וכד'... אותם יהיה ניתן למצות על מנת ליצור את השינוי הרצוי במערכת ולטובת האינטרסים של ישראל (הכלליים- קבועים והספציפיים-בהתאם להקשר).	</a:t>
            </a:r>
          </a:p>
          <a:p>
            <a:pPr marL="285750" lvl="7" indent="-285750" rtl="1">
              <a:buFont typeface="Wingdings" panose="05000000000000000000" pitchFamily="2" charset="2"/>
              <a:buChar char="q"/>
            </a:pPr>
            <a:r>
              <a:rPr lang="he-IL" b="1" dirty="0" smtClean="0"/>
              <a:t>אבני דרך בשלב זה:</a:t>
            </a:r>
            <a:endParaRPr lang="en-US" b="1" dirty="0" smtClean="0"/>
          </a:p>
          <a:p>
            <a:pPr marL="742950" lvl="1" indent="-285750" algn="r" rtl="1">
              <a:lnSpc>
                <a:spcPct val="120000"/>
              </a:lnSpc>
              <a:buFont typeface="Wingdings" pitchFamily="2" charset="2"/>
              <a:buChar char="q"/>
            </a:pPr>
            <a:r>
              <a:rPr lang="he-IL" sz="1600" b="1" kern="1200" dirty="0" smtClean="0">
                <a:solidFill>
                  <a:schemeClr val="tx1"/>
                </a:solidFill>
                <a:latin typeface="+mn-lt"/>
                <a:ea typeface="+mn-ea"/>
                <a:cs typeface="+mn-cs"/>
              </a:rPr>
              <a:t>ניסוח </a:t>
            </a:r>
            <a:r>
              <a:rPr lang="he-IL" sz="1600" b="1" kern="1200" dirty="0">
                <a:solidFill>
                  <a:schemeClr val="tx1"/>
                </a:solidFill>
                <a:latin typeface="+mn-lt"/>
                <a:ea typeface="+mn-ea"/>
                <a:cs typeface="+mn-cs"/>
              </a:rPr>
              <a:t>ההיגיון (במובן של הגיון מערכתי) אשר עליו מבוססת המערכת העומדת מולנו, תוך ניתוח הגורמים ותתי</a:t>
            </a:r>
            <a:r>
              <a:rPr lang="en-US" sz="1600" b="1" kern="1200" dirty="0">
                <a:solidFill>
                  <a:schemeClr val="tx1"/>
                </a:solidFill>
                <a:latin typeface="+mn-lt"/>
                <a:ea typeface="+mn-ea"/>
                <a:cs typeface="+mn-cs"/>
              </a:rPr>
              <a:t>-</a:t>
            </a:r>
            <a:r>
              <a:rPr lang="he-IL" sz="1600" b="1" kern="1200" dirty="0">
                <a:solidFill>
                  <a:schemeClr val="tx1"/>
                </a:solidFill>
                <a:latin typeface="+mn-lt"/>
                <a:ea typeface="+mn-ea"/>
                <a:cs typeface="+mn-cs"/>
              </a:rPr>
              <a:t>המערכות במערכת היריבה, והיחסים, הזיקות והמתחים ביניהם.</a:t>
            </a:r>
            <a:endParaRPr lang="en-US" sz="1600" b="1" kern="1200" dirty="0">
              <a:solidFill>
                <a:schemeClr val="tx1"/>
              </a:solidFill>
              <a:latin typeface="+mn-lt"/>
              <a:ea typeface="+mn-ea"/>
              <a:cs typeface="+mn-cs"/>
            </a:endParaRPr>
          </a:p>
          <a:p>
            <a:pPr marL="742950" lvl="1" indent="-285750" algn="r" rtl="1">
              <a:lnSpc>
                <a:spcPct val="120000"/>
              </a:lnSpc>
              <a:buFont typeface="Wingdings" pitchFamily="2" charset="2"/>
              <a:buChar char="q"/>
            </a:pPr>
            <a:r>
              <a:rPr lang="he-IL" sz="1600" b="1" kern="1200" dirty="0">
                <a:solidFill>
                  <a:schemeClr val="tx1"/>
                </a:solidFill>
                <a:latin typeface="+mn-lt"/>
                <a:ea typeface="+mn-ea"/>
                <a:cs typeface="+mn-cs"/>
              </a:rPr>
              <a:t>הגדרת התכלית/מטרות/יעדי המערכת היריבה כולה, של כל אחת מתתי</a:t>
            </a:r>
            <a:r>
              <a:rPr lang="en-US" sz="1600" b="1" kern="1200" dirty="0">
                <a:solidFill>
                  <a:schemeClr val="tx1"/>
                </a:solidFill>
                <a:latin typeface="+mn-lt"/>
                <a:ea typeface="+mn-ea"/>
                <a:cs typeface="+mn-cs"/>
              </a:rPr>
              <a:t>-</a:t>
            </a:r>
            <a:r>
              <a:rPr lang="he-IL" sz="1600" b="1" kern="1200" dirty="0">
                <a:solidFill>
                  <a:schemeClr val="tx1"/>
                </a:solidFill>
                <a:latin typeface="+mn-lt"/>
                <a:ea typeface="+mn-ea"/>
                <a:cs typeface="+mn-cs"/>
              </a:rPr>
              <a:t>המערכות ושל כל אחד מהגורמים.</a:t>
            </a:r>
            <a:endParaRPr lang="en-US" sz="1600" b="1" kern="1200" dirty="0">
              <a:solidFill>
                <a:schemeClr val="tx1"/>
              </a:solidFill>
              <a:latin typeface="+mn-lt"/>
              <a:ea typeface="+mn-ea"/>
              <a:cs typeface="+mn-cs"/>
            </a:endParaRPr>
          </a:p>
          <a:p>
            <a:pPr marL="742950" lvl="1" indent="-285750" algn="r" rtl="1">
              <a:lnSpc>
                <a:spcPct val="120000"/>
              </a:lnSpc>
              <a:buFont typeface="Wingdings" pitchFamily="2" charset="2"/>
              <a:buChar char="q"/>
            </a:pPr>
            <a:r>
              <a:rPr lang="he-IL" sz="1600" b="1" kern="1200" dirty="0">
                <a:solidFill>
                  <a:schemeClr val="tx1"/>
                </a:solidFill>
                <a:latin typeface="+mn-lt"/>
                <a:ea typeface="+mn-ea"/>
                <a:cs typeface="+mn-cs"/>
              </a:rPr>
              <a:t>ניתוח מרכזי הכובד המערכתיים, נקודות החוזק ונקודות התורפה של המערכת היריבה כולה, של כל אחת מתתי</a:t>
            </a:r>
            <a:r>
              <a:rPr lang="en-US" sz="1600" b="1" kern="1200" dirty="0">
                <a:solidFill>
                  <a:schemeClr val="tx1"/>
                </a:solidFill>
                <a:latin typeface="+mn-lt"/>
                <a:ea typeface="+mn-ea"/>
                <a:cs typeface="+mn-cs"/>
              </a:rPr>
              <a:t>-</a:t>
            </a:r>
            <a:r>
              <a:rPr lang="he-IL" sz="1600" b="1" kern="1200" dirty="0">
                <a:solidFill>
                  <a:schemeClr val="tx1"/>
                </a:solidFill>
                <a:latin typeface="+mn-lt"/>
                <a:ea typeface="+mn-ea"/>
                <a:cs typeface="+mn-cs"/>
              </a:rPr>
              <a:t>המערכות ושל כל אחד מהגורמים.</a:t>
            </a:r>
            <a:endParaRPr lang="en-US" sz="1600" b="1" kern="1200" dirty="0">
              <a:solidFill>
                <a:schemeClr val="tx1"/>
              </a:solidFill>
              <a:latin typeface="+mn-lt"/>
              <a:ea typeface="+mn-ea"/>
              <a:cs typeface="+mn-cs"/>
            </a:endParaRPr>
          </a:p>
          <a:p>
            <a:endParaRPr lang="he-IL" dirty="0"/>
          </a:p>
        </p:txBody>
      </p:sp>
      <p:pic>
        <p:nvPicPr>
          <p:cNvPr id="4" name="Picture 2"/>
          <p:cNvPicPr>
            <a:picLocks noChangeAspect="1" noChangeArrowheads="1"/>
          </p:cNvPicPr>
          <p:nvPr/>
        </p:nvPicPr>
        <p:blipFill>
          <a:blip r:embed="rId2" cstate="print"/>
          <a:srcRect l="3515" t="7639" r="48828" b="3472"/>
          <a:stretch>
            <a:fillRect/>
          </a:stretch>
        </p:blipFill>
        <p:spPr bwMode="auto">
          <a:xfrm>
            <a:off x="7236296" y="159795"/>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416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643042" y="500042"/>
            <a:ext cx="6482999" cy="5715040"/>
          </a:xfrm>
          <a:prstGeom prst="roundRect">
            <a:avLst/>
          </a:prstGeom>
          <a:solidFill>
            <a:schemeClr val="accent3">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2123728" y="102907"/>
            <a:ext cx="5169756" cy="868346"/>
          </a:xfrm>
        </p:spPr>
        <p:txBody>
          <a:bodyPr/>
          <a:lstStyle/>
          <a:p>
            <a:pPr algn="ctr"/>
            <a:r>
              <a:rPr lang="he-IL" sz="2000" b="1" dirty="0">
                <a:latin typeface="Tahoma" pitchFamily="34" charset="0"/>
                <a:ea typeface="Tahoma" pitchFamily="34" charset="0"/>
                <a:cs typeface="Tahoma" pitchFamily="34" charset="0"/>
              </a:rPr>
              <a:t>מערכת יריבה –ישראל (בעיני סאדאת)</a:t>
            </a:r>
          </a:p>
        </p:txBody>
      </p:sp>
      <p:sp>
        <p:nvSpPr>
          <p:cNvPr id="3" name="מציין מיקום תוכן 2"/>
          <p:cNvSpPr>
            <a:spLocks noGrp="1"/>
          </p:cNvSpPr>
          <p:nvPr>
            <p:ph idx="1"/>
          </p:nvPr>
        </p:nvSpPr>
        <p:spPr>
          <a:xfrm>
            <a:off x="1785918" y="1000108"/>
            <a:ext cx="6172200" cy="4983179"/>
          </a:xfrm>
        </p:spPr>
        <p:txBody>
          <a:bodyPr/>
          <a:lstStyle/>
          <a:p>
            <a:pPr indent="0" algn="just" rtl="1">
              <a:lnSpc>
                <a:spcPct val="150000"/>
              </a:lnSpc>
              <a:buNone/>
            </a:pPr>
            <a:r>
              <a:rPr lang="he-IL" sz="2000" b="1" dirty="0"/>
              <a:t>"</a:t>
            </a:r>
            <a:r>
              <a:rPr lang="he-IL" sz="2000" dirty="0"/>
              <a:t>עינינו הרואות שהאויב הישראלי בחר במדיניות המבוססת על הטלת אימה, על התיימרות בעליונות שהערבים לעולם אין להם תקווה לבלום אותה. זה הבסיס של </a:t>
            </a:r>
            <a:r>
              <a:rPr lang="he-IL" sz="2000" b="1" dirty="0">
                <a:solidFill>
                  <a:srgbClr val="FF0000"/>
                </a:solidFill>
              </a:rPr>
              <a:t>תורת-הביטחון הישראלית</a:t>
            </a:r>
            <a:r>
              <a:rPr lang="he-IL" sz="2000" dirty="0"/>
              <a:t>, </a:t>
            </a:r>
            <a:r>
              <a:rPr lang="he-IL" sz="2000" dirty="0">
                <a:solidFill>
                  <a:srgbClr val="FF0000"/>
                </a:solidFill>
              </a:rPr>
              <a:t>הנשענת על הרתעה פסיכולוגית, מדינית וצבאית.</a:t>
            </a:r>
          </a:p>
          <a:p>
            <a:pPr indent="0" algn="just" rtl="1">
              <a:lnSpc>
                <a:spcPct val="150000"/>
              </a:lnSpc>
              <a:buNone/>
            </a:pPr>
            <a:r>
              <a:rPr lang="he-IL" sz="2000" dirty="0"/>
              <a:t>הנקודה המרכזית בתורת-הביטחון הישראלית היא לשכנע את מצרים ואת האומה הערבית שאין טעם לקרוא תיגר על ישראל וכי על כן, אין לנו מנוס מלקבל את תנאיה של ישראל, אפילו הם כרוכים באי-אלו פגיעות בריבונות שלנו."</a:t>
            </a:r>
          </a:p>
          <a:p>
            <a:pPr algn="l">
              <a:lnSpc>
                <a:spcPct val="150000"/>
              </a:lnSpc>
              <a:buNone/>
            </a:pPr>
            <a:r>
              <a:rPr lang="he-IL" sz="1600" dirty="0"/>
              <a:t>סאדאת, הנחיה אסטרטגית, 1 באוקטובר, 1973</a:t>
            </a:r>
            <a:endParaRPr lang="en-US" sz="1400" dirty="0"/>
          </a:p>
          <a:p>
            <a:pPr>
              <a:buNone/>
            </a:pPr>
            <a:endParaRPr lang="he-IL" sz="2000" dirty="0"/>
          </a:p>
        </p:txBody>
      </p:sp>
      <p:grpSp>
        <p:nvGrpSpPr>
          <p:cNvPr id="6" name="קבוצה 15"/>
          <p:cNvGrpSpPr/>
          <p:nvPr/>
        </p:nvGrpSpPr>
        <p:grpSpPr>
          <a:xfrm>
            <a:off x="0" y="1214422"/>
            <a:ext cx="1571636" cy="2143164"/>
            <a:chOff x="5715008" y="1285860"/>
            <a:chExt cx="3000364" cy="2714644"/>
          </a:xfrm>
        </p:grpSpPr>
        <p:pic>
          <p:nvPicPr>
            <p:cNvPr id="7" name="Picture 14">
              <a:hlinkClick r:id="rId3" action="ppaction://hlinksldjump"/>
            </p:cNvPr>
            <p:cNvPicPr>
              <a:picLocks noChangeAspect="1" noChangeArrowheads="1"/>
            </p:cNvPicPr>
            <p:nvPr/>
          </p:nvPicPr>
          <p:blipFill>
            <a:blip r:embed="rId4" cstate="print"/>
            <a:srcRect/>
            <a:stretch>
              <a:fillRect/>
            </a:stretch>
          </p:blipFill>
          <p:spPr bwMode="auto">
            <a:xfrm>
              <a:off x="5715008" y="1285860"/>
              <a:ext cx="3000364" cy="271464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8" name="TextBox 7"/>
            <p:cNvSpPr txBox="1"/>
            <p:nvPr/>
          </p:nvSpPr>
          <p:spPr>
            <a:xfrm>
              <a:off x="6286511" y="1285860"/>
              <a:ext cx="2071702" cy="1169538"/>
            </a:xfrm>
            <a:prstGeom prst="rect">
              <a:avLst/>
            </a:prstGeom>
            <a:solidFill>
              <a:srgbClr val="FFFFFF">
                <a:alpha val="0"/>
              </a:srgbClr>
            </a:solidFill>
          </p:spPr>
          <p:txBody>
            <a:bodyPr wrap="square" rtlCol="1">
              <a:spAutoFit/>
            </a:bodyPr>
            <a:lstStyle/>
            <a:p>
              <a:pPr algn="ctr"/>
              <a:r>
                <a:rPr lang="he-IL" b="1" dirty="0">
                  <a:solidFill>
                    <a:schemeClr val="bg1"/>
                  </a:solidFill>
                </a:rPr>
                <a:t>ישראל</a:t>
              </a:r>
            </a:p>
            <a:p>
              <a:pPr algn="ctr"/>
              <a:r>
                <a:rPr lang="he-IL" b="1" dirty="0">
                  <a:solidFill>
                    <a:schemeClr val="bg1"/>
                  </a:solidFill>
                </a:rPr>
                <a:t>(מערכת יריבה)</a:t>
              </a:r>
            </a:p>
          </p:txBody>
        </p:sp>
      </p:grpSp>
    </p:spTree>
    <p:extLst>
      <p:ext uri="{BB962C8B-B14F-4D97-AF65-F5344CB8AC3E}">
        <p14:creationId xmlns:p14="http://schemas.microsoft.com/office/powerpoint/2010/main" val="10317254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868346"/>
          </a:xfrm>
        </p:spPr>
        <p:txBody>
          <a:bodyPr>
            <a:normAutofit/>
          </a:bodyPr>
          <a:lstStyle/>
          <a:p>
            <a:pPr algn="r"/>
            <a:r>
              <a:rPr lang="he-IL" sz="2000" b="1" dirty="0">
                <a:latin typeface="Tahoma" pitchFamily="34" charset="0"/>
                <a:ea typeface="Tahoma" pitchFamily="34" charset="0"/>
                <a:cs typeface="Tahoma" pitchFamily="34" charset="0"/>
              </a:rPr>
              <a:t>מערכת יריבה – ישראל</a:t>
            </a:r>
            <a:br>
              <a:rPr lang="he-IL" sz="2000" b="1" dirty="0">
                <a:latin typeface="Tahoma" pitchFamily="34" charset="0"/>
                <a:ea typeface="Tahoma" pitchFamily="34" charset="0"/>
                <a:cs typeface="Tahoma" pitchFamily="34" charset="0"/>
              </a:rPr>
            </a:br>
            <a:r>
              <a:rPr lang="he-IL" sz="2000" b="1" dirty="0">
                <a:latin typeface="Tahoma" pitchFamily="34" charset="0"/>
                <a:ea typeface="Tahoma" pitchFamily="34" charset="0"/>
                <a:cs typeface="Tahoma" pitchFamily="34" charset="0"/>
              </a:rPr>
              <a:t>המשך:</a:t>
            </a:r>
          </a:p>
        </p:txBody>
      </p:sp>
      <p:pic>
        <p:nvPicPr>
          <p:cNvPr id="6" name="Picture 2"/>
          <p:cNvPicPr>
            <a:picLocks noChangeAspect="1" noChangeArrowheads="1"/>
          </p:cNvPicPr>
          <p:nvPr/>
        </p:nvPicPr>
        <p:blipFill>
          <a:blip r:embed="rId2" cstate="print"/>
          <a:srcRect/>
          <a:stretch>
            <a:fillRect/>
          </a:stretch>
        </p:blipFill>
        <p:spPr bwMode="auto">
          <a:xfrm>
            <a:off x="1285852" y="928670"/>
            <a:ext cx="6429420" cy="4500594"/>
          </a:xfrm>
          <a:prstGeom prst="rect">
            <a:avLst/>
          </a:prstGeom>
          <a:noFill/>
          <a:ln w="9525">
            <a:noFill/>
            <a:miter lim="800000"/>
            <a:headEnd/>
            <a:tailEnd/>
          </a:ln>
        </p:spPr>
      </p:pic>
      <p:sp>
        <p:nvSpPr>
          <p:cNvPr id="9" name="TextBox 8"/>
          <p:cNvSpPr txBox="1"/>
          <p:nvPr/>
        </p:nvSpPr>
        <p:spPr>
          <a:xfrm>
            <a:off x="500034" y="5357826"/>
            <a:ext cx="3286148" cy="923330"/>
          </a:xfrm>
          <a:prstGeom prst="rect">
            <a:avLst/>
          </a:prstGeom>
          <a:noFill/>
        </p:spPr>
        <p:txBody>
          <a:bodyPr wrap="square" rtlCol="1">
            <a:spAutoFit/>
          </a:bodyPr>
          <a:lstStyle/>
          <a:p>
            <a:r>
              <a:rPr lang="he-IL" dirty="0" err="1" smtClean="0"/>
              <a:t>גמסי</a:t>
            </a:r>
            <a:r>
              <a:rPr lang="he-IL" dirty="0" smtClean="0"/>
              <a:t>, </a:t>
            </a:r>
            <a:r>
              <a:rPr lang="he-IL" dirty="0" err="1" smtClean="0"/>
              <a:t>זכרונות</a:t>
            </a:r>
            <a:r>
              <a:rPr lang="he-IL" dirty="0" smtClean="0"/>
              <a:t> מלחמת אוקטובר, </a:t>
            </a:r>
            <a:r>
              <a:rPr lang="he-IL" dirty="0" err="1" smtClean="0"/>
              <a:t>עמ</a:t>
            </a:r>
            <a:r>
              <a:rPr lang="he-IL" dirty="0" smtClean="0"/>
              <a:t>' 114</a:t>
            </a:r>
          </a:p>
          <a:p>
            <a:endParaRPr lang="he-IL" dirty="0"/>
          </a:p>
        </p:txBody>
      </p:sp>
      <p:grpSp>
        <p:nvGrpSpPr>
          <p:cNvPr id="8" name="קבוצה 15"/>
          <p:cNvGrpSpPr/>
          <p:nvPr/>
        </p:nvGrpSpPr>
        <p:grpSpPr>
          <a:xfrm>
            <a:off x="428596" y="1500174"/>
            <a:ext cx="1571636" cy="2143164"/>
            <a:chOff x="5715008" y="1285860"/>
            <a:chExt cx="3000364" cy="2714644"/>
          </a:xfrm>
        </p:grpSpPr>
        <p:pic>
          <p:nvPicPr>
            <p:cNvPr id="10" name="Picture 14">
              <a:hlinkClick r:id="rId3" action="ppaction://hlinksldjump"/>
            </p:cNvPr>
            <p:cNvPicPr>
              <a:picLocks noChangeAspect="1" noChangeArrowheads="1"/>
            </p:cNvPicPr>
            <p:nvPr/>
          </p:nvPicPr>
          <p:blipFill>
            <a:blip r:embed="rId4" cstate="print"/>
            <a:srcRect/>
            <a:stretch>
              <a:fillRect/>
            </a:stretch>
          </p:blipFill>
          <p:spPr bwMode="auto">
            <a:xfrm>
              <a:off x="5715008" y="1285860"/>
              <a:ext cx="3000364" cy="271464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11" name="TextBox 10"/>
            <p:cNvSpPr txBox="1"/>
            <p:nvPr/>
          </p:nvSpPr>
          <p:spPr>
            <a:xfrm>
              <a:off x="6286512" y="1285860"/>
              <a:ext cx="2071702" cy="1031957"/>
            </a:xfrm>
            <a:prstGeom prst="rect">
              <a:avLst/>
            </a:prstGeom>
            <a:solidFill>
              <a:srgbClr val="FFFFFF">
                <a:alpha val="0"/>
              </a:srgbClr>
            </a:solidFill>
          </p:spPr>
          <p:txBody>
            <a:bodyPr wrap="square" rtlCol="1">
              <a:spAutoFit/>
            </a:bodyPr>
            <a:lstStyle/>
            <a:p>
              <a:pPr algn="ctr"/>
              <a:r>
                <a:rPr lang="he-IL" b="1" dirty="0">
                  <a:solidFill>
                    <a:prstClr val="black"/>
                  </a:solidFill>
                </a:rPr>
                <a:t>ישראל</a:t>
              </a:r>
            </a:p>
            <a:p>
              <a:pPr algn="ctr"/>
              <a:r>
                <a:rPr lang="he-IL" b="1" dirty="0">
                  <a:solidFill>
                    <a:prstClr val="black"/>
                  </a:solidFill>
                </a:rPr>
                <a:t>(מערכת יריבה)</a:t>
              </a:r>
            </a:p>
          </p:txBody>
        </p:sp>
      </p:grpSp>
    </p:spTree>
    <p:extLst>
      <p:ext uri="{BB962C8B-B14F-4D97-AF65-F5344CB8AC3E}">
        <p14:creationId xmlns:p14="http://schemas.microsoft.com/office/powerpoint/2010/main" val="28718863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598264"/>
            <a:ext cx="7929618" cy="4148828"/>
          </a:xfrm>
          <a:prstGeom prst="rect">
            <a:avLst/>
          </a:prstGeom>
          <a:noFill/>
        </p:spPr>
        <p:txBody>
          <a:bodyPr wrap="square" rtlCol="1">
            <a:spAutoFit/>
          </a:bodyPr>
          <a:lstStyle/>
          <a:p>
            <a:pPr marL="285750" indent="-285750">
              <a:lnSpc>
                <a:spcPct val="120000"/>
              </a:lnSpc>
              <a:buFont typeface="Wingdings" pitchFamily="2" charset="2"/>
              <a:buChar char="q"/>
            </a:pPr>
            <a:r>
              <a:rPr lang="he-IL" sz="1600" dirty="0" smtClean="0"/>
              <a:t>מושא הניתוח –עצמנו  – תפיסות, תוכניות</a:t>
            </a:r>
            <a:r>
              <a:rPr lang="he-IL" sz="1600" dirty="0"/>
              <a:t>, אמונות, </a:t>
            </a:r>
            <a:r>
              <a:rPr lang="he-IL" sz="1600" dirty="0" smtClean="0"/>
              <a:t>הנחות יסוד, ארגון </a:t>
            </a:r>
            <a:r>
              <a:rPr lang="he-IL" sz="1600" dirty="0"/>
              <a:t>ויכולות בהקשר הנושא המדובר. </a:t>
            </a:r>
            <a:endParaRPr lang="he-IL" sz="1600" dirty="0" smtClean="0"/>
          </a:p>
          <a:p>
            <a:pPr marL="285750" indent="-285750">
              <a:lnSpc>
                <a:spcPct val="120000"/>
              </a:lnSpc>
              <a:buFont typeface="Wingdings" pitchFamily="2" charset="2"/>
              <a:buChar char="q"/>
            </a:pPr>
            <a:r>
              <a:rPr lang="he-IL" sz="1600" dirty="0" smtClean="0"/>
              <a:t>מתודולוגיה </a:t>
            </a:r>
            <a:r>
              <a:rPr lang="he-IL" sz="1600" dirty="0"/>
              <a:t>מרכזית היא חקר של מקורות ההיגיון שלנו, כלומר - בחינת </a:t>
            </a:r>
            <a:r>
              <a:rPr lang="he-IL" sz="1600" b="1" dirty="0"/>
              <a:t>המורשת</a:t>
            </a:r>
            <a:r>
              <a:rPr lang="he-IL" sz="1600" dirty="0"/>
              <a:t> הארגונית והתפיסתית שלנו וכיצד התפתחה. חזרה אחורה בזמן למקום בו עוצב ההיגיון הנוכחי שלנו (</a:t>
            </a:r>
            <a:r>
              <a:rPr lang="he-IL" sz="1600" b="1" u="sng" dirty="0">
                <a:solidFill>
                  <a:srgbClr val="FF0000"/>
                </a:solidFill>
              </a:rPr>
              <a:t>חקירה </a:t>
            </a:r>
            <a:r>
              <a:rPr lang="he-IL" sz="1600" b="1" u="sng" dirty="0" err="1">
                <a:solidFill>
                  <a:srgbClr val="FF0000"/>
                </a:solidFill>
              </a:rPr>
              <a:t>גניאולוגית</a:t>
            </a:r>
            <a:r>
              <a:rPr lang="he-IL" sz="1600" dirty="0"/>
              <a:t>) תאפשר להגדיר באופן מודע את הפער שנוצר בין המקום בו עוצבה תפיסתנו הנוכחית לבין הנסיבות של ההווה</a:t>
            </a:r>
            <a:r>
              <a:rPr lang="he-IL" sz="1600" dirty="0" smtClean="0"/>
              <a:t>.</a:t>
            </a:r>
          </a:p>
          <a:p>
            <a:pPr marL="285750" indent="-285750">
              <a:buFont typeface="Wingdings" pitchFamily="2" charset="2"/>
              <a:buChar char="q"/>
            </a:pPr>
            <a:endParaRPr lang="en-US" sz="1400" i="1" dirty="0"/>
          </a:p>
          <a:p>
            <a:pPr marL="285750" indent="-285750">
              <a:lnSpc>
                <a:spcPct val="120000"/>
              </a:lnSpc>
              <a:buFont typeface="Wingdings" pitchFamily="2" charset="2"/>
              <a:buChar char="q"/>
            </a:pPr>
            <a:r>
              <a:rPr lang="he-IL" sz="1600" b="1" dirty="0"/>
              <a:t>הבחינה הביקורתית של פער הרלבנטיות (ההיסט) אמורה לקדם את ההבנות הבאות:</a:t>
            </a:r>
            <a:endParaRPr lang="en-US" sz="1400" i="1" dirty="0"/>
          </a:p>
          <a:p>
            <a:pPr marL="742950" lvl="1" indent="-285750">
              <a:lnSpc>
                <a:spcPct val="120000"/>
              </a:lnSpc>
              <a:buFont typeface="Wingdings" pitchFamily="2" charset="2"/>
              <a:buChar char="q"/>
            </a:pPr>
            <a:r>
              <a:rPr lang="he-IL" sz="1600" b="1" dirty="0"/>
              <a:t>האם התפיסה הקיימת רלוונטית לבעיה הנוכחית</a:t>
            </a:r>
            <a:r>
              <a:rPr lang="he-IL" sz="1600" dirty="0"/>
              <a:t>? ואם לא - מה מקור הפער? מהן הנחות היסוד שלנו? האם הן רלבנטיות עדיין?</a:t>
            </a:r>
            <a:endParaRPr lang="en-US" sz="1400" i="1" dirty="0"/>
          </a:p>
          <a:p>
            <a:pPr marL="742950" lvl="1" indent="-285750">
              <a:lnSpc>
                <a:spcPct val="120000"/>
              </a:lnSpc>
              <a:buFont typeface="Wingdings" pitchFamily="2" charset="2"/>
              <a:buChar char="q"/>
            </a:pPr>
            <a:r>
              <a:rPr lang="he-IL" sz="1600" b="1" dirty="0"/>
              <a:t>האם ואלו מן התוכניות הקיימות רלוונטיות לבעיה הנוכחית</a:t>
            </a:r>
            <a:r>
              <a:rPr lang="he-IL" sz="1600" dirty="0"/>
              <a:t>? ואם לא- מה מקור הפער?</a:t>
            </a:r>
            <a:endParaRPr lang="en-US" sz="1400" i="1" dirty="0"/>
          </a:p>
          <a:p>
            <a:pPr marL="742950" lvl="1" indent="-285750">
              <a:lnSpc>
                <a:spcPct val="120000"/>
              </a:lnSpc>
              <a:buFont typeface="Wingdings" pitchFamily="2" charset="2"/>
              <a:buChar char="q"/>
            </a:pPr>
            <a:r>
              <a:rPr lang="he-IL" sz="1600" b="1" dirty="0"/>
              <a:t>האם הארגון הקיים נותן מענה לבעיה הנוכחית</a:t>
            </a:r>
            <a:r>
              <a:rPr lang="he-IL" sz="1600" dirty="0"/>
              <a:t>? מה הם האילוצים העיקריים המגבילים את הארגון הקיים מלתפקד היטב אל מול הבעיה הנוכחית? (הבנה כזו לא תביא לרוב לשינוי ארגוני, אלא לשינויים בתהליכים, בארגון </a:t>
            </a:r>
            <a:r>
              <a:rPr lang="he-IL" sz="1600" dirty="0" err="1"/>
              <a:t>הפו"ש</a:t>
            </a:r>
            <a:r>
              <a:rPr lang="he-IL" sz="1600" dirty="0"/>
              <a:t> אל מול האתגר וכדומה</a:t>
            </a:r>
            <a:r>
              <a:rPr lang="he-IL" sz="1600" dirty="0" smtClean="0"/>
              <a:t>).</a:t>
            </a:r>
            <a:endParaRPr lang="he-IL" sz="1600" dirty="0"/>
          </a:p>
        </p:txBody>
      </p:sp>
      <p:sp>
        <p:nvSpPr>
          <p:cNvPr id="3" name="כותרת 1"/>
          <p:cNvSpPr txBox="1">
            <a:spLocks/>
          </p:cNvSpPr>
          <p:nvPr/>
        </p:nvSpPr>
        <p:spPr>
          <a:xfrm>
            <a:off x="642910" y="357190"/>
            <a:ext cx="8229600" cy="642918"/>
          </a:xfrm>
          <a:prstGeom prst="rect">
            <a:avLst/>
          </a:prstGeom>
        </p:spPr>
        <p:txBody>
          <a:bodyPr>
            <a:noAutofit/>
          </a:bodyPr>
          <a:lstStyle/>
          <a:p>
            <a:pPr marL="0" lvl="6" algn="ctr">
              <a:spcBef>
                <a:spcPct val="0"/>
              </a:spcBef>
            </a:pPr>
            <a:r>
              <a:rPr lang="he-IL" sz="2800" b="1" u="sng" dirty="0">
                <a:latin typeface="Tahoma" pitchFamily="34" charset="0"/>
                <a:cs typeface="Tahoma" pitchFamily="34" charset="0"/>
              </a:rPr>
              <a:t>ניתוח צה"ל </a:t>
            </a:r>
            <a:r>
              <a:rPr lang="he-IL" sz="2800" b="1" dirty="0">
                <a:latin typeface="Tahoma" pitchFamily="34" charset="0"/>
                <a:cs typeface="Tahoma" pitchFamily="34" charset="0"/>
              </a:rPr>
              <a:t>- התפיסות המנחות </a:t>
            </a:r>
            <a:endParaRPr lang="he-IL" sz="2800" b="1" dirty="0" smtClean="0">
              <a:latin typeface="Tahoma" pitchFamily="34" charset="0"/>
              <a:cs typeface="Tahoma" pitchFamily="34" charset="0"/>
            </a:endParaRPr>
          </a:p>
          <a:p>
            <a:pPr marL="0" lvl="6" algn="ctr">
              <a:spcBef>
                <a:spcPct val="0"/>
              </a:spcBef>
            </a:pPr>
            <a:r>
              <a:rPr lang="he-IL" sz="2800" b="1" dirty="0" smtClean="0">
                <a:latin typeface="Tahoma" pitchFamily="34" charset="0"/>
                <a:cs typeface="Tahoma" pitchFamily="34" charset="0"/>
              </a:rPr>
              <a:t>את </a:t>
            </a:r>
            <a:r>
              <a:rPr lang="he-IL" sz="2800" b="1" dirty="0">
                <a:latin typeface="Tahoma" pitchFamily="34" charset="0"/>
                <a:cs typeface="Tahoma" pitchFamily="34" charset="0"/>
              </a:rPr>
              <a:t>החשיבה והפעולה </a:t>
            </a:r>
            <a:r>
              <a:rPr lang="he-IL" sz="2800" b="1" dirty="0" smtClean="0">
                <a:latin typeface="Tahoma" pitchFamily="34" charset="0"/>
                <a:cs typeface="Tahoma" pitchFamily="34" charset="0"/>
              </a:rPr>
              <a:t>שלנו</a:t>
            </a:r>
            <a:endParaRPr kumimoji="0" lang="he-IL" sz="2800" b="0" i="0" strike="noStrike" kern="0" cap="none" spc="0" normalizeH="0" baseline="0" noProof="0" dirty="0" smtClean="0">
              <a:ln>
                <a:noFill/>
              </a:ln>
              <a:solidFill>
                <a:sysClr val="windowText" lastClr="000000"/>
              </a:solidFill>
              <a:effectLst/>
              <a:uLnTx/>
              <a:uFillTx/>
              <a:latin typeface="Tahoma" pitchFamily="34" charset="0"/>
              <a:cs typeface="Tahoma" pitchFamily="34" charset="0"/>
            </a:endParaRPr>
          </a:p>
        </p:txBody>
      </p:sp>
      <p:pic>
        <p:nvPicPr>
          <p:cNvPr id="4" name="Picture 2"/>
          <p:cNvPicPr>
            <a:picLocks noChangeAspect="1" noChangeArrowheads="1"/>
          </p:cNvPicPr>
          <p:nvPr/>
        </p:nvPicPr>
        <p:blipFill>
          <a:blip r:embed="rId2"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תמונה 1" descr="http://lib.cet.ac.il/storage/items/1200_1299/0000001294/0000001294_M.gif">
            <a:hlinkClick r:id="" action="ppaction://noaction"/>
          </p:cNvPr>
          <p:cNvPicPr>
            <a:picLocks noChangeAspect="1" noChangeArrowheads="1"/>
          </p:cNvPicPr>
          <p:nvPr/>
        </p:nvPicPr>
        <p:blipFill>
          <a:blip r:embed="rId2" cstate="print"/>
          <a:srcRect/>
          <a:stretch>
            <a:fillRect/>
          </a:stretch>
        </p:blipFill>
        <p:spPr bwMode="auto">
          <a:xfrm>
            <a:off x="3393273" y="285728"/>
            <a:ext cx="2143140" cy="857256"/>
          </a:xfrm>
          <a:prstGeom prst="rect">
            <a:avLst/>
          </a:prstGeom>
          <a:noFill/>
          <a:ln w="9525">
            <a:noFill/>
            <a:miter lim="800000"/>
            <a:headEnd/>
            <a:tailEnd/>
          </a:ln>
        </p:spPr>
      </p:pic>
      <p:sp>
        <p:nvSpPr>
          <p:cNvPr id="2" name="כותרת 1"/>
          <p:cNvSpPr>
            <a:spLocks noGrp="1"/>
          </p:cNvSpPr>
          <p:nvPr>
            <p:ph type="title"/>
          </p:nvPr>
        </p:nvSpPr>
        <p:spPr>
          <a:xfrm>
            <a:off x="5786446" y="285728"/>
            <a:ext cx="2157406" cy="654032"/>
          </a:xfrm>
        </p:spPr>
        <p:txBody>
          <a:bodyPr/>
          <a:lstStyle/>
          <a:p>
            <a:pPr algn="r"/>
            <a:r>
              <a:rPr lang="he-IL" sz="2000" b="1" dirty="0">
                <a:latin typeface="Tahoma" pitchFamily="34" charset="0"/>
                <a:ea typeface="Tahoma" pitchFamily="34" charset="0"/>
                <a:cs typeface="Tahoma" pitchFamily="34" charset="0"/>
              </a:rPr>
              <a:t>המערכת המצרית</a:t>
            </a:r>
          </a:p>
        </p:txBody>
      </p:sp>
      <p:sp>
        <p:nvSpPr>
          <p:cNvPr id="3" name="מלבן 2"/>
          <p:cNvSpPr/>
          <p:nvPr/>
        </p:nvSpPr>
        <p:spPr>
          <a:xfrm>
            <a:off x="1714480" y="1214422"/>
            <a:ext cx="6000792" cy="1231106"/>
          </a:xfrm>
          <a:prstGeom prst="rect">
            <a:avLst/>
          </a:prstGeom>
        </p:spPr>
        <p:txBody>
          <a:bodyPr wrap="square">
            <a:spAutoFit/>
          </a:bodyPr>
          <a:lstStyle/>
          <a:p>
            <a:pPr>
              <a:lnSpc>
                <a:spcPct val="150000"/>
              </a:lnSpc>
            </a:pPr>
            <a:r>
              <a:rPr lang="he-IL" sz="2000" b="1" dirty="0">
                <a:solidFill>
                  <a:prstClr val="black"/>
                </a:solidFill>
              </a:rPr>
              <a:t>"</a:t>
            </a:r>
            <a:r>
              <a:rPr lang="he-IL" sz="2000" b="1" dirty="0" smtClean="0">
                <a:solidFill>
                  <a:prstClr val="black"/>
                </a:solidFill>
              </a:rPr>
              <a:t>הצבא </a:t>
            </a:r>
            <a:r>
              <a:rPr lang="he-IL" sz="2000" b="1" dirty="0">
                <a:solidFill>
                  <a:prstClr val="black"/>
                </a:solidFill>
              </a:rPr>
              <a:t>המצרי נחות מישראל בציודו ובכושר הלחימה שלו "העליונות הצבאית הישראלית ההולכת ומתמשכת</a:t>
            </a:r>
            <a:r>
              <a:rPr lang="he-IL" sz="2000" dirty="0">
                <a:solidFill>
                  <a:prstClr val="black"/>
                </a:solidFill>
              </a:rPr>
              <a:t>"</a:t>
            </a:r>
          </a:p>
          <a:p>
            <a:pPr algn="l"/>
            <a:r>
              <a:rPr lang="he-IL" sz="1400" dirty="0">
                <a:solidFill>
                  <a:prstClr val="black"/>
                </a:solidFill>
              </a:rPr>
              <a:t>עבד </a:t>
            </a:r>
            <a:r>
              <a:rPr lang="he-IL" sz="1400" dirty="0" err="1">
                <a:solidFill>
                  <a:prstClr val="black"/>
                </a:solidFill>
              </a:rPr>
              <a:t>אלגמסי</a:t>
            </a:r>
            <a:r>
              <a:rPr lang="he-IL" sz="1400" dirty="0">
                <a:solidFill>
                  <a:prstClr val="black"/>
                </a:solidFill>
              </a:rPr>
              <a:t>, מלחמת אוקטובר, עמ' </a:t>
            </a:r>
            <a:r>
              <a:rPr lang="he-IL" sz="1400" dirty="0" smtClean="0">
                <a:solidFill>
                  <a:prstClr val="black"/>
                </a:solidFill>
              </a:rPr>
              <a:t>120-110</a:t>
            </a:r>
            <a:endParaRPr lang="he-IL" sz="1400" dirty="0">
              <a:solidFill>
                <a:prstClr val="black"/>
              </a:solidFill>
            </a:endParaRPr>
          </a:p>
        </p:txBody>
      </p:sp>
      <p:sp>
        <p:nvSpPr>
          <p:cNvPr id="4" name="מלבן 3"/>
          <p:cNvSpPr/>
          <p:nvPr/>
        </p:nvSpPr>
        <p:spPr>
          <a:xfrm>
            <a:off x="1714480" y="2143116"/>
            <a:ext cx="6000792" cy="1200329"/>
          </a:xfrm>
          <a:prstGeom prst="rect">
            <a:avLst/>
          </a:prstGeom>
        </p:spPr>
        <p:txBody>
          <a:bodyPr wrap="square">
            <a:spAutoFit/>
          </a:bodyPr>
          <a:lstStyle/>
          <a:p>
            <a:endParaRPr lang="he-IL" dirty="0">
              <a:solidFill>
                <a:prstClr val="black"/>
              </a:solidFill>
            </a:endParaRPr>
          </a:p>
          <a:p>
            <a:r>
              <a:rPr lang="he-IL" dirty="0">
                <a:solidFill>
                  <a:prstClr val="black"/>
                </a:solidFill>
              </a:rPr>
              <a:t>"</a:t>
            </a:r>
            <a:r>
              <a:rPr lang="he-IL" sz="2000" b="1" dirty="0">
                <a:solidFill>
                  <a:prstClr val="black"/>
                </a:solidFill>
              </a:rPr>
              <a:t>אני מוצא שאין לכם אפילו תכנית הגנה...איך נוכל לקוות לצאת למתקפה</a:t>
            </a:r>
            <a:r>
              <a:rPr lang="he-IL" dirty="0">
                <a:solidFill>
                  <a:prstClr val="black"/>
                </a:solidFill>
              </a:rPr>
              <a:t>" </a:t>
            </a:r>
          </a:p>
          <a:p>
            <a:pPr algn="l"/>
            <a:r>
              <a:rPr lang="he-IL" sz="1400" dirty="0">
                <a:solidFill>
                  <a:prstClr val="black"/>
                </a:solidFill>
              </a:rPr>
              <a:t>סאדאת, סיפור חיי, עמ' 179</a:t>
            </a:r>
            <a:endParaRPr lang="he-IL" sz="1600" dirty="0">
              <a:solidFill>
                <a:prstClr val="black"/>
              </a:solidFill>
            </a:endParaRPr>
          </a:p>
        </p:txBody>
      </p:sp>
      <p:sp>
        <p:nvSpPr>
          <p:cNvPr id="5" name="מלבן 4"/>
          <p:cNvSpPr/>
          <p:nvPr/>
        </p:nvSpPr>
        <p:spPr>
          <a:xfrm>
            <a:off x="1571604" y="3214686"/>
            <a:ext cx="6107949" cy="3231654"/>
          </a:xfrm>
          <a:prstGeom prst="rect">
            <a:avLst/>
          </a:prstGeom>
        </p:spPr>
        <p:txBody>
          <a:bodyPr wrap="square">
            <a:spAutoFit/>
          </a:bodyPr>
          <a:lstStyle/>
          <a:p>
            <a:pPr>
              <a:lnSpc>
                <a:spcPct val="150000"/>
              </a:lnSpc>
            </a:pPr>
            <a:r>
              <a:rPr lang="he-IL" sz="2000" b="1" dirty="0">
                <a:solidFill>
                  <a:prstClr val="black"/>
                </a:solidFill>
              </a:rPr>
              <a:t>מחסום הפחד...קבוצות משמעותיות באליטה המצרית...האינטלקטואלית והפוליטית...לא האמינו באופציה הצבאית"</a:t>
            </a:r>
          </a:p>
          <a:p>
            <a:pPr>
              <a:lnSpc>
                <a:spcPct val="150000"/>
              </a:lnSpc>
            </a:pPr>
            <a:r>
              <a:rPr lang="he-IL" sz="2000" b="1" dirty="0" smtClean="0">
                <a:solidFill>
                  <a:prstClr val="black"/>
                </a:solidFill>
              </a:rPr>
              <a:t>"</a:t>
            </a:r>
            <a:r>
              <a:rPr lang="he-IL" sz="2000" b="1" dirty="0">
                <a:solidFill>
                  <a:prstClr val="black"/>
                </a:solidFill>
              </a:rPr>
              <a:t>המצב המוראלי והפוליטי הבלתי נסבל אשר נוצר בתוך מצרים בשל הקיפאון של לא מלחמה ולא שלום ואיים להביא להתפוצצות מבפנים</a:t>
            </a:r>
            <a:r>
              <a:rPr lang="he-IL" b="1" dirty="0">
                <a:solidFill>
                  <a:prstClr val="black"/>
                </a:solidFill>
              </a:rPr>
              <a:t>"</a:t>
            </a:r>
          </a:p>
          <a:p>
            <a:pPr algn="l">
              <a:lnSpc>
                <a:spcPct val="150000"/>
              </a:lnSpc>
            </a:pPr>
            <a:r>
              <a:rPr lang="he-IL" sz="1600" b="1" dirty="0">
                <a:solidFill>
                  <a:prstClr val="black"/>
                </a:solidFill>
              </a:rPr>
              <a:t> </a:t>
            </a:r>
            <a:r>
              <a:rPr lang="he-IL" sz="1600" dirty="0">
                <a:solidFill>
                  <a:prstClr val="black"/>
                </a:solidFill>
              </a:rPr>
              <a:t>שמיר, מצרים בהנהגת סאדאת, עמ' 95</a:t>
            </a:r>
            <a:endParaRPr lang="he-IL" sz="1600" b="1" dirty="0">
              <a:solidFill>
                <a:prstClr val="black"/>
              </a:solidFill>
            </a:endParaRPr>
          </a:p>
        </p:txBody>
      </p:sp>
    </p:spTree>
    <p:extLst>
      <p:ext uri="{BB962C8B-B14F-4D97-AF65-F5344CB8AC3E}">
        <p14:creationId xmlns:p14="http://schemas.microsoft.com/office/powerpoint/2010/main" val="34285759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כותרת 1"/>
          <p:cNvSpPr>
            <a:spLocks noGrp="1"/>
          </p:cNvSpPr>
          <p:nvPr>
            <p:ph type="title"/>
          </p:nvPr>
        </p:nvSpPr>
        <p:spPr bwMode="auto">
          <a:xfrm>
            <a:off x="3706764" y="380985"/>
            <a:ext cx="2016224" cy="531812"/>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dirty="0" smtClean="0"/>
              <a:t>מרכז </a:t>
            </a:r>
            <a:r>
              <a:rPr dirty="0"/>
              <a:t>דדו</a:t>
            </a:r>
          </a:p>
        </p:txBody>
      </p:sp>
      <p:sp>
        <p:nvSpPr>
          <p:cNvPr id="71683" name="מציין מיקום תוכן 2"/>
          <p:cNvSpPr>
            <a:spLocks noGrp="1"/>
          </p:cNvSpPr>
          <p:nvPr>
            <p:ph idx="1"/>
          </p:nvPr>
        </p:nvSpPr>
        <p:spPr bwMode="auto">
          <a:xfrm>
            <a:off x="1000100" y="2857496"/>
            <a:ext cx="7429552" cy="3460754"/>
          </a:xfrm>
          <a:noFill/>
          <a:ln>
            <a:miter lim="800000"/>
            <a:headEnd/>
            <a:tailEnd/>
          </a:ln>
        </p:spPr>
        <p:txBody>
          <a:bodyPr vert="horz" wrap="square" lIns="91440" tIns="45720" rIns="91440" bIns="45720" numCol="1" anchor="t" anchorCtr="0" compatLnSpc="1">
            <a:prstTxWarp prst="textNoShape">
              <a:avLst/>
            </a:prstTxWarp>
          </a:bodyPr>
          <a:lstStyle/>
          <a:p>
            <a:pPr algn="just" rtl="1">
              <a:buFont typeface="Guttman Hatzvi" pitchFamily="2" charset="-79"/>
              <a:buNone/>
            </a:pPr>
            <a:r>
              <a:rPr lang="he-IL" sz="1600" dirty="0" smtClean="0"/>
              <a:t>תפקידים:</a:t>
            </a:r>
          </a:p>
          <a:p>
            <a:pPr algn="just" rtl="1"/>
            <a:r>
              <a:rPr lang="he-IL" sz="1600" u="sng" dirty="0" smtClean="0"/>
              <a:t>להוות מומחה תוכן ותהליך לתהליכי החשיבה המערכתית למפקדה הכללית</a:t>
            </a:r>
            <a:r>
              <a:rPr lang="he-IL" sz="1600" dirty="0" smtClean="0"/>
              <a:t>.  </a:t>
            </a:r>
            <a:endParaRPr lang="en-US" sz="1600" dirty="0" smtClean="0"/>
          </a:p>
          <a:p>
            <a:pPr algn="just" rtl="1"/>
            <a:r>
              <a:rPr lang="he-IL" sz="1600" dirty="0" smtClean="0"/>
              <a:t>לחקור את מאפייני המלחמות והסביבה כבסיס לגיבוש תפיסות ולזיהוי ואפיון אתגרים חדשים ולתמיכה בתהליכים מרכזיים.</a:t>
            </a:r>
            <a:endParaRPr lang="en-US" sz="1600" dirty="0" smtClean="0"/>
          </a:p>
          <a:p>
            <a:pPr algn="just" rtl="1"/>
            <a:r>
              <a:rPr lang="he-IL" sz="1600" u="sng" dirty="0" smtClean="0"/>
              <a:t>לתמוך את תהליכי פיתוח הידע המערכתי ברמת המטכ"ל והמפקדות הראשיות ביחס לתפיסה הכוללת לזירות המבצעים השונות.  </a:t>
            </a:r>
            <a:endParaRPr lang="en-US" sz="1600" u="sng" dirty="0" smtClean="0"/>
          </a:p>
          <a:p>
            <a:pPr algn="just" rtl="1"/>
            <a:r>
              <a:rPr lang="he-IL" sz="1600" u="sng" dirty="0" smtClean="0"/>
              <a:t>לחקור ולאפיין כלים ותהליכים לפיתוח ידע ולמידה מערכתית.</a:t>
            </a:r>
            <a:endParaRPr lang="en-US" sz="1600" u="sng" dirty="0" smtClean="0"/>
          </a:p>
          <a:p>
            <a:pPr algn="just" rtl="1"/>
            <a:r>
              <a:rPr lang="he-IL" sz="1600" u="sng" dirty="0" smtClean="0"/>
              <a:t>להדריך ולהטמיע תהליכי חשיבה מערכתית בהשתלמויות ייעודיות ובמסגרות הדרכה אחרות. </a:t>
            </a:r>
            <a:endParaRPr lang="en-US" sz="1600" u="sng" dirty="0" smtClean="0"/>
          </a:p>
          <a:p>
            <a:pPr algn="just" rtl="1"/>
            <a:r>
              <a:rPr lang="he-IL" sz="1600" dirty="0" smtClean="0"/>
              <a:t>לפתח קשרי עבודה בנושאים אלו עם מקבילים במטכ"ל, בצבאות זרים  (בעיקר ארה"ב) ועם הגופים הרלוונטיים במפקדות הראשיות.</a:t>
            </a:r>
            <a:r>
              <a:rPr lang="en-US" sz="1600" dirty="0" smtClean="0"/>
              <a:t> </a:t>
            </a:r>
          </a:p>
          <a:p>
            <a:pPr algn="just" rtl="1"/>
            <a:r>
              <a:rPr lang="he-IL" sz="1600" dirty="0" smtClean="0"/>
              <a:t>בחירום - להשתלב בתהליכי התכנון במפקדה הכללית.</a:t>
            </a:r>
          </a:p>
        </p:txBody>
      </p:sp>
      <p:sp>
        <p:nvSpPr>
          <p:cNvPr id="4" name="מלבן מעוגל 3"/>
          <p:cNvSpPr/>
          <p:nvPr/>
        </p:nvSpPr>
        <p:spPr>
          <a:xfrm>
            <a:off x="785786" y="1285860"/>
            <a:ext cx="7500990" cy="135732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b="1" dirty="0" smtClean="0"/>
              <a:t>יעוד: להוות מומחה תוכן צה"לי לתהליכי החשיבה המערכתית, לפתח את התחום, להטמיעו בצה"ל, ולסייע לגופי צה"ל ביישומו.</a:t>
            </a:r>
            <a:endParaRPr lang="he-IL" sz="2400" b="1" dirty="0"/>
          </a:p>
        </p:txBody>
      </p:sp>
    </p:spTree>
    <p:extLst>
      <p:ext uri="{BB962C8B-B14F-4D97-AF65-F5344CB8AC3E}">
        <p14:creationId xmlns:p14="http://schemas.microsoft.com/office/powerpoint/2010/main" val="2036847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705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מעוגל 5">
            <a:hlinkClick r:id="rId2" action="ppaction://hlinksldjump"/>
          </p:cNvPr>
          <p:cNvSpPr/>
          <p:nvPr/>
        </p:nvSpPr>
        <p:spPr>
          <a:xfrm>
            <a:off x="3339694" y="285728"/>
            <a:ext cx="2518190" cy="8572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3571868" y="488952"/>
            <a:ext cx="2143140" cy="439718"/>
          </a:xfrm>
        </p:spPr>
        <p:txBody>
          <a:bodyPr/>
          <a:lstStyle/>
          <a:p>
            <a:r>
              <a:rPr lang="he-IL" dirty="0" smtClean="0"/>
              <a:t>מערכת עבר/מורשת</a:t>
            </a:r>
            <a:endParaRPr lang="he-IL" dirty="0"/>
          </a:p>
        </p:txBody>
      </p:sp>
      <p:sp>
        <p:nvSpPr>
          <p:cNvPr id="3" name="מציין מיקום תוכן 2"/>
          <p:cNvSpPr>
            <a:spLocks noGrp="1"/>
          </p:cNvSpPr>
          <p:nvPr>
            <p:ph idx="1"/>
          </p:nvPr>
        </p:nvSpPr>
        <p:spPr>
          <a:xfrm>
            <a:off x="1485900" y="1214424"/>
            <a:ext cx="6172200" cy="4911741"/>
          </a:xfrm>
        </p:spPr>
        <p:txBody>
          <a:bodyPr/>
          <a:lstStyle/>
          <a:p>
            <a:pPr algn="r">
              <a:lnSpc>
                <a:spcPct val="150000"/>
              </a:lnSpc>
              <a:buNone/>
            </a:pPr>
            <a:r>
              <a:rPr lang="he-IL" sz="1800" b="1" dirty="0"/>
              <a:t>המורשת התפיסתית של מצרים, איך התגבשה ובאילו נסיבות. </a:t>
            </a:r>
          </a:p>
          <a:p>
            <a:pPr indent="0" algn="r">
              <a:lnSpc>
                <a:spcPct val="150000"/>
              </a:lnSpc>
              <a:buNone/>
            </a:pPr>
            <a:r>
              <a:rPr lang="he-IL" sz="1800" dirty="0"/>
              <a:t>סאדאת עולה לשלטון במצרים </a:t>
            </a:r>
            <a:r>
              <a:rPr lang="he-IL" sz="1800" dirty="0" smtClean="0"/>
              <a:t>ב-28.10.1970, </a:t>
            </a:r>
            <a:r>
              <a:rPr lang="he-IL" sz="1800" dirty="0"/>
              <a:t>לאחר שנשיאה הקודם נאצר, מת מהתקף לב. מה היה מצבה של מצרים כאשר נכנס לתפקיד? מה היו הנחות היסוד בתפיסה המצרית, שנאצר מייצגה?</a:t>
            </a:r>
          </a:p>
          <a:p>
            <a:pPr>
              <a:lnSpc>
                <a:spcPct val="150000"/>
              </a:lnSpc>
              <a:buNone/>
            </a:pPr>
            <a:endParaRPr lang="he-IL" sz="1800" dirty="0"/>
          </a:p>
          <a:p>
            <a:pPr>
              <a:lnSpc>
                <a:spcPct val="150000"/>
              </a:lnSpc>
              <a:buNone/>
            </a:pPr>
            <a:endParaRPr lang="he-IL" sz="1800" dirty="0"/>
          </a:p>
        </p:txBody>
      </p:sp>
      <p:pic>
        <p:nvPicPr>
          <p:cNvPr id="4" name="Picture 2"/>
          <p:cNvPicPr>
            <a:picLocks noChangeAspect="1" noChangeArrowheads="1"/>
          </p:cNvPicPr>
          <p:nvPr/>
        </p:nvPicPr>
        <p:blipFill>
          <a:blip r:embed="rId3" cstate="print"/>
          <a:srcRect/>
          <a:stretch>
            <a:fillRect/>
          </a:stretch>
        </p:blipFill>
        <p:spPr bwMode="auto">
          <a:xfrm>
            <a:off x="2911066" y="3357564"/>
            <a:ext cx="3375446" cy="2590801"/>
          </a:xfrm>
          <a:prstGeom prst="rect">
            <a:avLst/>
          </a:prstGeom>
          <a:noFill/>
          <a:ln algn="ctr">
            <a:solidFill>
              <a:schemeClr val="tx1"/>
            </a:solidFill>
            <a:miter lim="800000"/>
            <a:headEnd/>
            <a:tailEnd/>
          </a:ln>
        </p:spPr>
      </p:pic>
    </p:spTree>
    <p:extLst>
      <p:ext uri="{BB962C8B-B14F-4D97-AF65-F5344CB8AC3E}">
        <p14:creationId xmlns:p14="http://schemas.microsoft.com/office/powerpoint/2010/main" val="9185844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71868" y="274638"/>
            <a:ext cx="2000264" cy="511156"/>
          </a:xfrm>
        </p:spPr>
        <p:txBody>
          <a:bodyPr>
            <a:normAutofit/>
          </a:bodyPr>
          <a:lstStyle/>
          <a:p>
            <a:r>
              <a:rPr lang="he-IL" dirty="0" smtClean="0"/>
              <a:t>מערכת עבר- מורשת</a:t>
            </a:r>
            <a:endParaRPr lang="he-IL" dirty="0"/>
          </a:p>
        </p:txBody>
      </p:sp>
      <p:pic>
        <p:nvPicPr>
          <p:cNvPr id="15" name="Picture 2">
            <a:hlinkClick r:id="rId3" action="ppaction://hlinksldjump"/>
          </p:cNvPr>
          <p:cNvPicPr>
            <a:picLocks noChangeAspect="1" noChangeArrowheads="1"/>
          </p:cNvPicPr>
          <p:nvPr/>
        </p:nvPicPr>
        <p:blipFill>
          <a:blip r:embed="rId4" cstate="print"/>
          <a:srcRect/>
          <a:stretch>
            <a:fillRect/>
          </a:stretch>
        </p:blipFill>
        <p:spPr bwMode="auto">
          <a:xfrm>
            <a:off x="3929058" y="4071942"/>
            <a:ext cx="1445415" cy="2071702"/>
          </a:xfrm>
          <a:prstGeom prst="rect">
            <a:avLst/>
          </a:prstGeom>
          <a:noFill/>
          <a:ln algn="ctr">
            <a:solidFill>
              <a:schemeClr val="tx1"/>
            </a:solidFill>
            <a:miter lim="800000"/>
            <a:headEnd/>
            <a:tailEnd/>
          </a:ln>
        </p:spPr>
      </p:pic>
      <p:grpSp>
        <p:nvGrpSpPr>
          <p:cNvPr id="3" name="קבוצה 17"/>
          <p:cNvGrpSpPr/>
          <p:nvPr/>
        </p:nvGrpSpPr>
        <p:grpSpPr>
          <a:xfrm>
            <a:off x="5911464" y="1271570"/>
            <a:ext cx="1951183" cy="2071702"/>
            <a:chOff x="3286116" y="1357298"/>
            <a:chExt cx="2601577" cy="1500198"/>
          </a:xfrm>
        </p:grpSpPr>
        <p:pic>
          <p:nvPicPr>
            <p:cNvPr id="11" name="תמונה 10" descr="http://www.iaf.org.il/Sip_Storage/FILES/6/226.jpg">
              <a:hlinkClick r:id="rId5" action="ppaction://hlinksldjump"/>
            </p:cNvPr>
            <p:cNvPicPr/>
            <p:nvPr/>
          </p:nvPicPr>
          <p:blipFill>
            <a:blip r:embed="rId6" cstate="print"/>
            <a:srcRect/>
            <a:stretch>
              <a:fillRect/>
            </a:stretch>
          </p:blipFill>
          <p:spPr bwMode="auto">
            <a:xfrm>
              <a:off x="3286116" y="1500174"/>
              <a:ext cx="2571768" cy="1357322"/>
            </a:xfrm>
            <a:prstGeom prst="rect">
              <a:avLst/>
            </a:prstGeom>
            <a:noFill/>
            <a:ln w="9525">
              <a:noFill/>
              <a:miter lim="800000"/>
              <a:headEnd/>
              <a:tailEnd/>
            </a:ln>
          </p:spPr>
        </p:pic>
        <p:sp>
          <p:nvSpPr>
            <p:cNvPr id="10" name="TextBox 9"/>
            <p:cNvSpPr txBox="1"/>
            <p:nvPr/>
          </p:nvSpPr>
          <p:spPr>
            <a:xfrm>
              <a:off x="3286116" y="1357298"/>
              <a:ext cx="2601577" cy="378883"/>
            </a:xfrm>
            <a:prstGeom prst="rect">
              <a:avLst/>
            </a:prstGeom>
            <a:solidFill>
              <a:schemeClr val="bg1"/>
            </a:solidFill>
          </p:spPr>
          <p:txBody>
            <a:bodyPr wrap="square" rtlCol="1">
              <a:spAutoFit/>
            </a:bodyPr>
            <a:lstStyle/>
            <a:p>
              <a:r>
                <a:rPr lang="he-IL" sz="1400" b="1" dirty="0">
                  <a:solidFill>
                    <a:prstClr val="black"/>
                  </a:solidFill>
                </a:rPr>
                <a:t>האפקט המשפיל של ששת הימים</a:t>
              </a:r>
            </a:p>
          </p:txBody>
        </p:sp>
      </p:grpSp>
      <p:grpSp>
        <p:nvGrpSpPr>
          <p:cNvPr id="4" name="קבוצה 18"/>
          <p:cNvGrpSpPr/>
          <p:nvPr/>
        </p:nvGrpSpPr>
        <p:grpSpPr>
          <a:xfrm>
            <a:off x="3714744" y="1264431"/>
            <a:ext cx="1928826" cy="2085980"/>
            <a:chOff x="2000232" y="857232"/>
            <a:chExt cx="2571768" cy="2085980"/>
          </a:xfrm>
        </p:grpSpPr>
        <p:pic>
          <p:nvPicPr>
            <p:cNvPr id="9" name="תמונה 8" descr="תוצאת תמונה עבור מלחמת ששת הימ">
              <a:hlinkClick r:id="rId7" action="ppaction://hlinksldjump"/>
            </p:cNvPr>
            <p:cNvPicPr/>
            <p:nvPr/>
          </p:nvPicPr>
          <p:blipFill>
            <a:blip r:embed="rId8" cstate="print"/>
            <a:srcRect/>
            <a:stretch>
              <a:fillRect/>
            </a:stretch>
          </p:blipFill>
          <p:spPr bwMode="auto">
            <a:xfrm>
              <a:off x="2000232" y="1571612"/>
              <a:ext cx="2571768" cy="1371600"/>
            </a:xfrm>
            <a:prstGeom prst="rect">
              <a:avLst/>
            </a:prstGeom>
            <a:noFill/>
            <a:ln w="9525">
              <a:noFill/>
              <a:miter lim="800000"/>
              <a:headEnd/>
              <a:tailEnd/>
            </a:ln>
          </p:spPr>
        </p:pic>
        <p:sp>
          <p:nvSpPr>
            <p:cNvPr id="13" name="TextBox 12"/>
            <p:cNvSpPr txBox="1"/>
            <p:nvPr/>
          </p:nvSpPr>
          <p:spPr>
            <a:xfrm>
              <a:off x="2000232" y="857232"/>
              <a:ext cx="2571768" cy="738664"/>
            </a:xfrm>
            <a:prstGeom prst="rect">
              <a:avLst/>
            </a:prstGeom>
            <a:solidFill>
              <a:schemeClr val="bg1"/>
            </a:solidFill>
          </p:spPr>
          <p:txBody>
            <a:bodyPr wrap="square" rtlCol="1">
              <a:spAutoFit/>
            </a:bodyPr>
            <a:lstStyle/>
            <a:p>
              <a:pPr algn="ctr"/>
              <a:r>
                <a:rPr lang="he-IL" sz="1400" b="1" dirty="0">
                  <a:solidFill>
                    <a:prstClr val="black"/>
                  </a:solidFill>
                </a:rPr>
                <a:t>מניעת ביסוס תוצאות המלחמה ע"י ישראל</a:t>
              </a:r>
            </a:p>
            <a:p>
              <a:pPr algn="ctr"/>
              <a:r>
                <a:rPr lang="he-IL" sz="1400" b="1" dirty="0">
                  <a:solidFill>
                    <a:prstClr val="black"/>
                  </a:solidFill>
                </a:rPr>
                <a:t>אי כניסה למשא ומתן</a:t>
              </a:r>
            </a:p>
          </p:txBody>
        </p:sp>
      </p:grpSp>
      <p:grpSp>
        <p:nvGrpSpPr>
          <p:cNvPr id="5" name="קבוצה 13"/>
          <p:cNvGrpSpPr/>
          <p:nvPr/>
        </p:nvGrpSpPr>
        <p:grpSpPr>
          <a:xfrm>
            <a:off x="1464447" y="1271570"/>
            <a:ext cx="2035983" cy="2071702"/>
            <a:chOff x="3286116" y="4143380"/>
            <a:chExt cx="2714644" cy="2071702"/>
          </a:xfrm>
        </p:grpSpPr>
        <p:pic>
          <p:nvPicPr>
            <p:cNvPr id="16" name="תמונה 15" descr="http://img.mako.co.il/2013/08/28/hatasa_magad_tela_avi_shimhoni_archaive_idf_c.jpg">
              <a:hlinkClick r:id="rId9" action="ppaction://hlinksldjump"/>
            </p:cNvPr>
            <p:cNvPicPr/>
            <p:nvPr/>
          </p:nvPicPr>
          <p:blipFill>
            <a:blip r:embed="rId10" cstate="print"/>
            <a:srcRect/>
            <a:stretch>
              <a:fillRect/>
            </a:stretch>
          </p:blipFill>
          <p:spPr bwMode="auto">
            <a:xfrm>
              <a:off x="3286116" y="4500570"/>
              <a:ext cx="2714630" cy="1714512"/>
            </a:xfrm>
            <a:prstGeom prst="rect">
              <a:avLst/>
            </a:prstGeom>
            <a:noFill/>
            <a:ln w="9525">
              <a:noFill/>
              <a:miter lim="800000"/>
              <a:headEnd/>
              <a:tailEnd/>
            </a:ln>
          </p:spPr>
        </p:pic>
        <p:sp>
          <p:nvSpPr>
            <p:cNvPr id="17" name="TextBox 16"/>
            <p:cNvSpPr txBox="1"/>
            <p:nvPr/>
          </p:nvSpPr>
          <p:spPr>
            <a:xfrm>
              <a:off x="3286116" y="4143380"/>
              <a:ext cx="2714644" cy="738664"/>
            </a:xfrm>
            <a:prstGeom prst="rect">
              <a:avLst/>
            </a:prstGeom>
            <a:solidFill>
              <a:srgbClr val="FFFFFF"/>
            </a:solidFill>
          </p:spPr>
          <p:txBody>
            <a:bodyPr wrap="square" rtlCol="1">
              <a:spAutoFit/>
            </a:bodyPr>
            <a:lstStyle/>
            <a:p>
              <a:pPr algn="ctr"/>
              <a:r>
                <a:rPr lang="he-IL" sz="1400" b="1" dirty="0">
                  <a:solidFill>
                    <a:prstClr val="black"/>
                  </a:solidFill>
                </a:rPr>
                <a:t>שילוב בין פיתרון צבאי למדיני</a:t>
              </a:r>
            </a:p>
            <a:p>
              <a:pPr algn="ctr"/>
              <a:r>
                <a:rPr lang="he-IL" sz="1400" b="1" dirty="0">
                  <a:solidFill>
                    <a:prstClr val="black"/>
                  </a:solidFill>
                </a:rPr>
                <a:t>מלחמת ההתשה</a:t>
              </a:r>
            </a:p>
          </p:txBody>
        </p:sp>
      </p:grpSp>
      <p:cxnSp>
        <p:nvCxnSpPr>
          <p:cNvPr id="21" name="מחבר חץ ישר 20"/>
          <p:cNvCxnSpPr/>
          <p:nvPr/>
        </p:nvCxnSpPr>
        <p:spPr>
          <a:xfrm rot="5400000">
            <a:off x="4519017" y="3642719"/>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5429256" y="3500438"/>
            <a:ext cx="1017992" cy="6429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2857488" y="3500438"/>
            <a:ext cx="1071570"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4264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303711" y="1071546"/>
            <a:ext cx="6590156" cy="492922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1485900" y="274638"/>
            <a:ext cx="6172200" cy="725470"/>
          </a:xfrm>
        </p:spPr>
        <p:txBody>
          <a:bodyPr>
            <a:normAutofit/>
          </a:bodyPr>
          <a:lstStyle/>
          <a:p>
            <a:endParaRPr lang="he-IL" sz="2400" dirty="0"/>
          </a:p>
        </p:txBody>
      </p:sp>
      <p:sp>
        <p:nvSpPr>
          <p:cNvPr id="3" name="מציין מיקום תוכן 2"/>
          <p:cNvSpPr>
            <a:spLocks noGrp="1"/>
          </p:cNvSpPr>
          <p:nvPr>
            <p:ph idx="1"/>
          </p:nvPr>
        </p:nvSpPr>
        <p:spPr>
          <a:xfrm>
            <a:off x="1357290" y="1214423"/>
            <a:ext cx="6493647" cy="4983179"/>
          </a:xfrm>
        </p:spPr>
        <p:txBody>
          <a:bodyPr>
            <a:normAutofit/>
          </a:bodyPr>
          <a:lstStyle/>
          <a:p>
            <a:pPr indent="0" algn="just" rtl="1">
              <a:lnSpc>
                <a:spcPct val="150000"/>
              </a:lnSpc>
              <a:buNone/>
            </a:pPr>
            <a:r>
              <a:rPr lang="he-IL" sz="1800" b="1" dirty="0"/>
              <a:t>"התבוסה במלחמת ששת הימים הייתה טראומה קשה לעולם הערבי כולו, אך בשום מקום לא הגיעה חריפותה לטראומה שנשתררה בחברה המצרית. כתוצאה מתבוסה זו הפסידה מצרים את חצי-האי סיני על משאביו הכלכליים ועמדותיו האסטרטגיות, איבדה את השליטה בתעלת סואץ, ובהמשך הזמן נאלצה לפנות את שלוש עריה. מצרים היא שהזמינה את העימות ב-1967, היא שגררה את שאר "מדינות העימות" למלחמה, ובראשה הושמה אשמת התבוסה הכוללת. קשות עוד יותר היו השלכותיה של התבוסה על תדמיתם-העצמית של המצרים ועל האמונה ביכולתם להתקדם בתנאי העולם המודרני"</a:t>
            </a:r>
          </a:p>
          <a:p>
            <a:pPr algn="l">
              <a:lnSpc>
                <a:spcPct val="150000"/>
              </a:lnSpc>
              <a:buNone/>
            </a:pPr>
            <a:r>
              <a:rPr lang="he-IL" sz="1600" dirty="0"/>
              <a:t>"</a:t>
            </a:r>
            <a:r>
              <a:rPr lang="he-IL" sz="1600" b="1" dirty="0"/>
              <a:t>מצרים בהנהגת סאדאת", שמעון שמיר, עמ' 88</a:t>
            </a:r>
          </a:p>
          <a:p>
            <a:pPr algn="just">
              <a:lnSpc>
                <a:spcPct val="150000"/>
              </a:lnSpc>
              <a:buNone/>
            </a:pPr>
            <a:endParaRPr lang="he-IL" sz="1600" dirty="0"/>
          </a:p>
        </p:txBody>
      </p:sp>
    </p:spTree>
    <p:extLst>
      <p:ext uri="{BB962C8B-B14F-4D97-AF65-F5344CB8AC3E}">
        <p14:creationId xmlns:p14="http://schemas.microsoft.com/office/powerpoint/2010/main" val="26904857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410869" y="857232"/>
            <a:ext cx="6429420" cy="51435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1485900" y="274638"/>
            <a:ext cx="6172200" cy="511156"/>
          </a:xfrm>
        </p:spPr>
        <p:txBody>
          <a:bodyPr>
            <a:normAutofit/>
          </a:bodyPr>
          <a:lstStyle/>
          <a:p>
            <a:endParaRPr lang="he-IL" dirty="0"/>
          </a:p>
        </p:txBody>
      </p:sp>
      <p:sp>
        <p:nvSpPr>
          <p:cNvPr id="3" name="מציין מיקום תוכן 2"/>
          <p:cNvSpPr>
            <a:spLocks noGrp="1"/>
          </p:cNvSpPr>
          <p:nvPr>
            <p:ph idx="1"/>
          </p:nvPr>
        </p:nvSpPr>
        <p:spPr>
          <a:xfrm>
            <a:off x="1485900" y="1000110"/>
            <a:ext cx="6172200" cy="5126055"/>
          </a:xfrm>
        </p:spPr>
        <p:txBody>
          <a:bodyPr/>
          <a:lstStyle/>
          <a:p>
            <a:pPr indent="0" algn="r">
              <a:lnSpc>
                <a:spcPct val="150000"/>
              </a:lnSpc>
              <a:buNone/>
            </a:pPr>
            <a:r>
              <a:rPr lang="he-IL" sz="1800" dirty="0"/>
              <a:t>"</a:t>
            </a:r>
            <a:r>
              <a:rPr lang="he-IL" sz="1600" b="1" dirty="0"/>
              <a:t>מטרתו הראשונה במעלה הייתה, בהתאם לכך, למנוע את גיבושו של הניצחון הצבאי הישראלי לניצחון היסטורי של הציונות, אשר ייצב מערכת יחסים חדשה בים העולם הערבי וישראל. נאצר, שהנהיג את צבאות ערב למפלה בשדה הקרב, לא רצה להיות זה שיוליך את מדינות ערב להסדר אזורי אשר יעמוד בסתירה לשאיפות הערביות" </a:t>
            </a:r>
          </a:p>
          <a:p>
            <a:pPr indent="0">
              <a:lnSpc>
                <a:spcPct val="150000"/>
              </a:lnSpc>
              <a:buNone/>
            </a:pPr>
            <a:endParaRPr lang="he-IL" sz="1600" b="1" dirty="0"/>
          </a:p>
          <a:p>
            <a:pPr indent="0" algn="l">
              <a:lnSpc>
                <a:spcPct val="150000"/>
              </a:lnSpc>
              <a:buNone/>
            </a:pPr>
            <a:r>
              <a:rPr lang="he-IL" sz="1600" b="1" dirty="0"/>
              <a:t>מצרים בהנהגת סאדאת", שמעון שמיר, </a:t>
            </a:r>
            <a:r>
              <a:rPr lang="he-IL" sz="1600" b="1" dirty="0" err="1"/>
              <a:t>עמ'89</a:t>
            </a:r>
            <a:endParaRPr lang="he-IL" sz="1600" b="1" dirty="0"/>
          </a:p>
          <a:p>
            <a:pPr indent="0" algn="l">
              <a:lnSpc>
                <a:spcPct val="150000"/>
              </a:lnSpc>
              <a:buNone/>
            </a:pPr>
            <a:endParaRPr lang="he-IL" sz="1600" b="1" dirty="0"/>
          </a:p>
          <a:p>
            <a:pPr indent="0" algn="r">
              <a:lnSpc>
                <a:spcPct val="150000"/>
              </a:lnSpc>
              <a:buNone/>
            </a:pPr>
            <a:r>
              <a:rPr lang="he-IL" sz="1600" b="1" dirty="0"/>
              <a:t> "ויתור על שעל אדמה ערבית כבושה – הוא בלתי אפשרי ואינו בידי; חתימת חוזה שלום עם ישראל – היא בלתי אפשרית ולא אסכים לכך</a:t>
            </a:r>
            <a:r>
              <a:rPr lang="he-IL" sz="1600" b="1" dirty="0" smtClean="0"/>
              <a:t>; </a:t>
            </a:r>
            <a:r>
              <a:rPr lang="he-IL" sz="1600" b="1" dirty="0"/>
              <a:t>הכרה בישראל – היא בלתי אפשרית ולא בגדר יכולתי".</a:t>
            </a:r>
          </a:p>
          <a:p>
            <a:pPr indent="0" algn="l">
              <a:lnSpc>
                <a:spcPct val="150000"/>
              </a:lnSpc>
              <a:buNone/>
            </a:pPr>
            <a:r>
              <a:rPr lang="he-IL" sz="1600" b="1" dirty="0"/>
              <a:t>נאצר, 12.7.1968</a:t>
            </a:r>
          </a:p>
          <a:p>
            <a:pPr algn="l">
              <a:lnSpc>
                <a:spcPct val="150000"/>
              </a:lnSpc>
              <a:buNone/>
            </a:pPr>
            <a:endParaRPr lang="en-US" sz="1600" b="1" dirty="0"/>
          </a:p>
          <a:p>
            <a:pPr>
              <a:lnSpc>
                <a:spcPct val="150000"/>
              </a:lnSpc>
              <a:buNone/>
            </a:pPr>
            <a:endParaRPr lang="he-IL" sz="1800" dirty="0"/>
          </a:p>
        </p:txBody>
      </p:sp>
    </p:spTree>
    <p:extLst>
      <p:ext uri="{BB962C8B-B14F-4D97-AF65-F5344CB8AC3E}">
        <p14:creationId xmlns:p14="http://schemas.microsoft.com/office/powerpoint/2010/main" val="17019000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250133" y="428604"/>
            <a:ext cx="6590156" cy="55721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3500430" y="428604"/>
            <a:ext cx="2428892" cy="368280"/>
          </a:xfrm>
        </p:spPr>
        <p:txBody>
          <a:bodyPr>
            <a:noAutofit/>
          </a:bodyPr>
          <a:lstStyle/>
          <a:p>
            <a:r>
              <a:rPr lang="he-IL" sz="2000" b="0" dirty="0"/>
              <a:t>הנחות היסוד של נאצר</a:t>
            </a:r>
          </a:p>
        </p:txBody>
      </p:sp>
      <p:sp>
        <p:nvSpPr>
          <p:cNvPr id="3" name="מציין מיקום תוכן 2"/>
          <p:cNvSpPr>
            <a:spLocks noGrp="1"/>
          </p:cNvSpPr>
          <p:nvPr>
            <p:ph idx="1"/>
          </p:nvPr>
        </p:nvSpPr>
        <p:spPr>
          <a:xfrm>
            <a:off x="1485900" y="857234"/>
            <a:ext cx="6172200" cy="5268931"/>
          </a:xfrm>
        </p:spPr>
        <p:txBody>
          <a:bodyPr>
            <a:noAutofit/>
          </a:bodyPr>
          <a:lstStyle/>
          <a:p>
            <a:pPr>
              <a:lnSpc>
                <a:spcPct val="150000"/>
              </a:lnSpc>
              <a:buNone/>
            </a:pPr>
            <a:r>
              <a:rPr lang="he-IL" sz="1600" b="1" dirty="0"/>
              <a:t>    </a:t>
            </a:r>
          </a:p>
          <a:p>
            <a:pPr algn="just" rtl="1">
              <a:lnSpc>
                <a:spcPct val="150000"/>
              </a:lnSpc>
              <a:buNone/>
            </a:pPr>
            <a:r>
              <a:rPr lang="he-IL" sz="1400" b="1" dirty="0"/>
              <a:t>האסטרטגיה של נאצר - שילוב בין "הפתרון הצבאי" ו"הפתרון המדיני" במטרה להשיג לחץ גובר והולך על ישראל עד לאילוצה לפנות את השטחים.</a:t>
            </a:r>
          </a:p>
          <a:p>
            <a:pPr algn="just" rtl="1">
              <a:lnSpc>
                <a:spcPct val="150000"/>
              </a:lnSpc>
              <a:buNone/>
            </a:pPr>
            <a:r>
              <a:rPr lang="he-IL" sz="1400" b="1" dirty="0"/>
              <a:t>אסטרטגיית "מכבש" זו הושתתה על חמישה יסודות:</a:t>
            </a:r>
            <a:endParaRPr lang="en-US" sz="1400" b="1" dirty="0"/>
          </a:p>
          <a:p>
            <a:pPr lvl="0" rtl="1">
              <a:lnSpc>
                <a:spcPct val="150000"/>
              </a:lnSpc>
              <a:buFont typeface="+mj-lt"/>
              <a:buAutoNum type="arabicPeriod"/>
            </a:pPr>
            <a:r>
              <a:rPr lang="he-IL" sz="1400" b="1" dirty="0"/>
              <a:t>בניית עצמה ערבית</a:t>
            </a:r>
            <a:endParaRPr lang="en-US" sz="1400" b="1" dirty="0"/>
          </a:p>
          <a:p>
            <a:pPr lvl="0" rtl="1">
              <a:lnSpc>
                <a:spcPct val="150000"/>
              </a:lnSpc>
              <a:buFont typeface="+mj-lt"/>
              <a:buAutoNum type="arabicPeriod"/>
            </a:pPr>
            <a:r>
              <a:rPr lang="he-IL" sz="1400" b="1" dirty="0"/>
              <a:t>משיכת ברית המועצות למעורבות גוברת בסכסוך הישראלי-ערבי, עד להשתתפות סובייטית פעילה בלחימה עצמה, אם יחייבו זאת התנאים.</a:t>
            </a:r>
            <a:endParaRPr lang="en-US" sz="1400" b="1" dirty="0"/>
          </a:p>
          <a:p>
            <a:pPr lvl="0" rtl="1">
              <a:lnSpc>
                <a:spcPct val="150000"/>
              </a:lnSpc>
              <a:buFont typeface="+mj-lt"/>
              <a:buAutoNum type="arabicPeriod"/>
            </a:pPr>
            <a:r>
              <a:rPr lang="he-IL" sz="1400" b="1" dirty="0" err="1"/>
              <a:t>ניטרול</a:t>
            </a:r>
            <a:r>
              <a:rPr lang="he-IL" sz="1400" b="1" dirty="0"/>
              <a:t> התמיכה האמריקנית בישראל. </a:t>
            </a:r>
            <a:endParaRPr lang="en-US" sz="1400" b="1" dirty="0"/>
          </a:p>
          <a:p>
            <a:pPr lvl="0" rtl="1">
              <a:lnSpc>
                <a:spcPct val="150000"/>
              </a:lnSpc>
              <a:buFont typeface="+mj-lt"/>
              <a:buAutoNum type="arabicPeriod"/>
            </a:pPr>
            <a:r>
              <a:rPr lang="he-IL" sz="1400" b="1" dirty="0"/>
              <a:t>הפעלה נמרצת של גושי המדינות הידידותיות לערבים בעולם האפרו-אסייני, ובמידת מה גם באירופה, כדי ללחוץ על ישראל. מוסדות האו"ם היו אמורים להביא לחץ זה לביטוי על ידי "מתן שיניים" להחלטותיהם.</a:t>
            </a:r>
            <a:endParaRPr lang="en-US" sz="1400" b="1" dirty="0"/>
          </a:p>
          <a:p>
            <a:pPr rtl="1">
              <a:lnSpc>
                <a:spcPct val="150000"/>
              </a:lnSpc>
              <a:buFont typeface="+mj-lt"/>
              <a:buAutoNum type="arabicPeriod"/>
            </a:pPr>
            <a:r>
              <a:rPr lang="he-IL" sz="2000" b="1" dirty="0">
                <a:solidFill>
                  <a:srgbClr val="FF0000"/>
                </a:solidFill>
              </a:rPr>
              <a:t>ניהול מלחמת התשה מתמדת בכל חזיתות הלחימה נגד ישראל. </a:t>
            </a:r>
          </a:p>
          <a:p>
            <a:pPr>
              <a:lnSpc>
                <a:spcPct val="150000"/>
              </a:lnSpc>
              <a:buNone/>
            </a:pPr>
            <a:endParaRPr lang="he-IL" sz="1200" b="1" dirty="0"/>
          </a:p>
          <a:p>
            <a:pPr>
              <a:lnSpc>
                <a:spcPct val="150000"/>
              </a:lnSpc>
              <a:buNone/>
            </a:pPr>
            <a:endParaRPr lang="he-IL" sz="1200" b="1" dirty="0"/>
          </a:p>
        </p:txBody>
      </p:sp>
    </p:spTree>
    <p:extLst>
      <p:ext uri="{BB962C8B-B14F-4D97-AF65-F5344CB8AC3E}">
        <p14:creationId xmlns:p14="http://schemas.microsoft.com/office/powerpoint/2010/main" val="7656159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357290" y="500042"/>
            <a:ext cx="6482999" cy="550072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1485900" y="274638"/>
            <a:ext cx="6172200" cy="225404"/>
          </a:xfrm>
        </p:spPr>
        <p:txBody>
          <a:bodyPr>
            <a:normAutofit fontScale="90000"/>
          </a:bodyPr>
          <a:lstStyle/>
          <a:p>
            <a:endParaRPr lang="he-IL" dirty="0"/>
          </a:p>
        </p:txBody>
      </p:sp>
      <p:sp>
        <p:nvSpPr>
          <p:cNvPr id="3" name="מציין מיקום תוכן 2"/>
          <p:cNvSpPr>
            <a:spLocks noGrp="1"/>
          </p:cNvSpPr>
          <p:nvPr>
            <p:ph idx="1"/>
          </p:nvPr>
        </p:nvSpPr>
        <p:spPr>
          <a:xfrm>
            <a:off x="1485900" y="571482"/>
            <a:ext cx="6172200" cy="5554683"/>
          </a:xfrm>
        </p:spPr>
        <p:txBody>
          <a:bodyPr/>
          <a:lstStyle/>
          <a:p>
            <a:pPr algn="ctr" rtl="1">
              <a:lnSpc>
                <a:spcPct val="150000"/>
              </a:lnSpc>
              <a:buNone/>
            </a:pPr>
            <a:r>
              <a:rPr lang="he-IL" sz="2000" b="1" dirty="0"/>
              <a:t>"</a:t>
            </a:r>
            <a:r>
              <a:rPr lang="he-IL" sz="1800" b="1" dirty="0"/>
              <a:t>סמוך למותו של נאצר הסתכמה אסטרטגיה זו ככישלון:</a:t>
            </a:r>
          </a:p>
          <a:p>
            <a:pPr rtl="1">
              <a:lnSpc>
                <a:spcPct val="150000"/>
              </a:lnSpc>
              <a:buFont typeface="+mj-lt"/>
              <a:buAutoNum type="arabicPeriod"/>
            </a:pPr>
            <a:r>
              <a:rPr lang="he-IL" sz="1800" b="1" dirty="0"/>
              <a:t> הצבא המצרי שוקם, אך לא התארגן פיקוד ערבי משותף.</a:t>
            </a:r>
          </a:p>
          <a:p>
            <a:pPr rtl="1">
              <a:lnSpc>
                <a:spcPct val="150000"/>
              </a:lnSpc>
              <a:buFont typeface="+mj-lt"/>
              <a:buAutoNum type="arabicPeriod"/>
            </a:pPr>
            <a:r>
              <a:rPr lang="he-IL" sz="1800" b="1" dirty="0"/>
              <a:t>ברית המועצות אמנם נעשתה מעורבת בזירת הלחימה, אך דווקא כגורם ממתן.</a:t>
            </a:r>
          </a:p>
          <a:p>
            <a:pPr rtl="1">
              <a:lnSpc>
                <a:spcPct val="150000"/>
              </a:lnSpc>
              <a:buFont typeface="+mj-lt"/>
              <a:buAutoNum type="arabicPeriod"/>
            </a:pPr>
            <a:r>
              <a:rPr lang="he-IL" sz="1800" b="1" dirty="0"/>
              <a:t>ארצות הברית אמנם התקרבה, בתוכנית </a:t>
            </a:r>
            <a:r>
              <a:rPr lang="he-IL" sz="1800" b="1" dirty="0" err="1"/>
              <a:t>רוג'רס</a:t>
            </a:r>
            <a:r>
              <a:rPr lang="he-IL" sz="1800" b="1" dirty="0"/>
              <a:t>, לעמדה מצרית, אך לא הנמיכה את רמת תמיכתה בדרישתה להסכם שלום עם ישראל; </a:t>
            </a:r>
          </a:p>
          <a:p>
            <a:pPr rtl="1">
              <a:lnSpc>
                <a:spcPct val="150000"/>
              </a:lnSpc>
              <a:buFont typeface="+mj-lt"/>
              <a:buAutoNum type="arabicPeriod"/>
            </a:pPr>
            <a:r>
              <a:rPr lang="he-IL" sz="1800" b="1" dirty="0"/>
              <a:t>גורמים בינלאומיים אמנם לא חסכו בהבעות תמיכה בערבים, אך ללא השפעה משמעותית</a:t>
            </a:r>
          </a:p>
          <a:p>
            <a:pPr rtl="1">
              <a:lnSpc>
                <a:spcPct val="150000"/>
              </a:lnSpc>
              <a:buFont typeface="+mj-lt"/>
              <a:buAutoNum type="arabicPeriod"/>
            </a:pPr>
            <a:r>
              <a:rPr lang="he-IL" sz="1800" b="1" dirty="0"/>
              <a:t>מלחמת ההתשה אמנם הכאיבה לישראל, אך היא הכבידה על המצרים עוד יותר</a:t>
            </a:r>
            <a:r>
              <a:rPr lang="he-IL" sz="1600" b="1" dirty="0"/>
              <a:t>. </a:t>
            </a:r>
          </a:p>
          <a:p>
            <a:pPr algn="l" rtl="1">
              <a:lnSpc>
                <a:spcPct val="150000"/>
              </a:lnSpc>
              <a:buNone/>
            </a:pPr>
            <a:r>
              <a:rPr lang="he-IL" sz="1600" dirty="0"/>
              <a:t>"</a:t>
            </a:r>
            <a:r>
              <a:rPr lang="he-IL" sz="1600" b="1" dirty="0"/>
              <a:t>מצרים בהנהגת סאדאת", שמעון שמיר, עמ' 91</a:t>
            </a:r>
          </a:p>
          <a:p>
            <a:pPr algn="ctr">
              <a:lnSpc>
                <a:spcPct val="150000"/>
              </a:lnSpc>
              <a:buNone/>
            </a:pPr>
            <a:r>
              <a:rPr lang="he-IL" sz="1800" b="1" dirty="0">
                <a:solidFill>
                  <a:srgbClr val="FF0000"/>
                </a:solidFill>
              </a:rPr>
              <a:t>ביולי 1970 נאלץ נאצר להסכים להפסקת אש, ובכך העמיד בספק את האפקטיביות של האסטרטגיה הבסיסית הנקוטה בידו</a:t>
            </a:r>
            <a:r>
              <a:rPr lang="he-IL" sz="1600" b="1" dirty="0">
                <a:solidFill>
                  <a:srgbClr val="FF0000"/>
                </a:solidFill>
              </a:rPr>
              <a:t>."</a:t>
            </a:r>
            <a:endParaRPr lang="en-US" sz="1600" b="1" dirty="0">
              <a:solidFill>
                <a:srgbClr val="FF0000"/>
              </a:solidFill>
            </a:endParaRPr>
          </a:p>
          <a:p>
            <a:pPr>
              <a:lnSpc>
                <a:spcPct val="150000"/>
              </a:lnSpc>
              <a:buNone/>
            </a:pPr>
            <a:endParaRPr lang="he-IL" sz="1600" b="1" dirty="0"/>
          </a:p>
        </p:txBody>
      </p:sp>
    </p:spTree>
    <p:extLst>
      <p:ext uri="{BB962C8B-B14F-4D97-AF65-F5344CB8AC3E}">
        <p14:creationId xmlns:p14="http://schemas.microsoft.com/office/powerpoint/2010/main" val="20212280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14612" y="357166"/>
            <a:ext cx="3786214" cy="725470"/>
          </a:xfrm>
        </p:spPr>
        <p:txBody>
          <a:bodyPr/>
          <a:lstStyle/>
          <a:p>
            <a:pPr algn="r"/>
            <a:r>
              <a:rPr lang="he-IL" sz="2800" b="1" dirty="0" smtClean="0"/>
              <a:t>פער הרלוונטיות (ההיסט)</a:t>
            </a:r>
            <a:endParaRPr lang="he-IL" b="1" dirty="0"/>
          </a:p>
        </p:txBody>
      </p:sp>
      <p:sp>
        <p:nvSpPr>
          <p:cNvPr id="3" name="מציין מיקום תוכן 2"/>
          <p:cNvSpPr>
            <a:spLocks noGrp="1"/>
          </p:cNvSpPr>
          <p:nvPr>
            <p:ph idx="1"/>
          </p:nvPr>
        </p:nvSpPr>
        <p:spPr>
          <a:xfrm>
            <a:off x="1485900" y="1000110"/>
            <a:ext cx="6172200" cy="5126055"/>
          </a:xfrm>
        </p:spPr>
        <p:txBody>
          <a:bodyPr/>
          <a:lstStyle/>
          <a:p>
            <a:pPr algn="ctr">
              <a:buNone/>
            </a:pPr>
            <a:r>
              <a:rPr lang="he-IL" dirty="0" smtClean="0"/>
              <a:t>איך סאדאת מבין את פער הרלבנטיות בין הגישה של נאצר לבין המציאות המתהווה</a:t>
            </a:r>
          </a:p>
          <a:p>
            <a:pPr>
              <a:buNone/>
            </a:pPr>
            <a:endParaRPr lang="he-IL" dirty="0" smtClean="0"/>
          </a:p>
          <a:p>
            <a:pPr>
              <a:buNone/>
            </a:pPr>
            <a:endParaRPr lang="he-IL" b="1" dirty="0" smtClean="0"/>
          </a:p>
          <a:p>
            <a:pPr algn="ctr">
              <a:buNone/>
            </a:pPr>
            <a:endParaRPr lang="he-IL" b="1" dirty="0" smtClean="0"/>
          </a:p>
          <a:p>
            <a:pPr algn="ctr">
              <a:buNone/>
            </a:pPr>
            <a:endParaRPr lang="he-IL" b="1" dirty="0" smtClean="0"/>
          </a:p>
          <a:p>
            <a:pPr algn="ctr">
              <a:buNone/>
            </a:pPr>
            <a:endParaRPr lang="he-IL" b="1" dirty="0" smtClean="0"/>
          </a:p>
          <a:p>
            <a:pPr>
              <a:buNone/>
            </a:pPr>
            <a:r>
              <a:rPr lang="he-IL" b="1" dirty="0" smtClean="0"/>
              <a:t> </a:t>
            </a:r>
          </a:p>
          <a:p>
            <a:pPr algn="ctr">
              <a:buNone/>
            </a:pPr>
            <a:endParaRPr lang="he-IL" b="1" dirty="0" smtClean="0"/>
          </a:p>
          <a:p>
            <a:pPr algn="ctr">
              <a:buNone/>
            </a:pPr>
            <a:endParaRPr lang="he-IL" sz="2000" b="1" dirty="0"/>
          </a:p>
        </p:txBody>
      </p:sp>
      <p:sp>
        <p:nvSpPr>
          <p:cNvPr id="5" name="מלבן מעוגל 4">
            <a:hlinkClick r:id="rId3" action="ppaction://hlinksldjump"/>
          </p:cNvPr>
          <p:cNvSpPr/>
          <p:nvPr/>
        </p:nvSpPr>
        <p:spPr>
          <a:xfrm>
            <a:off x="2571736" y="357166"/>
            <a:ext cx="4000528" cy="571504"/>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מלבן 5"/>
          <p:cNvSpPr/>
          <p:nvPr/>
        </p:nvSpPr>
        <p:spPr>
          <a:xfrm>
            <a:off x="5911462" y="3429000"/>
            <a:ext cx="1875248" cy="2500330"/>
          </a:xfrm>
          <a:prstGeom prst="rect">
            <a:avLst/>
          </a:prstGeom>
          <a:solidFill>
            <a:srgbClr val="31859C">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prstClr val="black"/>
                </a:solidFill>
              </a:rPr>
              <a:t>הכנה למלחמה </a:t>
            </a:r>
            <a:r>
              <a:rPr lang="he-IL" b="1" dirty="0">
                <a:solidFill>
                  <a:prstClr val="black"/>
                </a:solidFill>
              </a:rPr>
              <a:t>טוטאלית</a:t>
            </a:r>
          </a:p>
          <a:p>
            <a:pPr algn="ctr"/>
            <a:endParaRPr lang="he-IL" b="1" dirty="0">
              <a:solidFill>
                <a:prstClr val="black"/>
              </a:solidFill>
            </a:endParaRPr>
          </a:p>
          <a:p>
            <a:pPr algn="ctr"/>
            <a:r>
              <a:rPr lang="he-IL" b="1" dirty="0">
                <a:solidFill>
                  <a:prstClr val="black"/>
                </a:solidFill>
              </a:rPr>
              <a:t>מלחמת התשה</a:t>
            </a:r>
          </a:p>
          <a:p>
            <a:pPr algn="ctr"/>
            <a:endParaRPr lang="he-IL" b="1" dirty="0">
              <a:solidFill>
                <a:prstClr val="black"/>
              </a:solidFill>
            </a:endParaRPr>
          </a:p>
          <a:p>
            <a:pPr algn="ctr"/>
            <a:r>
              <a:rPr lang="he-IL" b="1" dirty="0">
                <a:solidFill>
                  <a:prstClr val="black"/>
                </a:solidFill>
              </a:rPr>
              <a:t>תהליך מדיני</a:t>
            </a:r>
          </a:p>
        </p:txBody>
      </p:sp>
      <p:sp>
        <p:nvSpPr>
          <p:cNvPr id="7" name="אליפסה 6"/>
          <p:cNvSpPr/>
          <p:nvPr/>
        </p:nvSpPr>
        <p:spPr>
          <a:xfrm>
            <a:off x="5804306" y="2428868"/>
            <a:ext cx="2035983" cy="571504"/>
          </a:xfrm>
          <a:prstGeom prst="ellipse">
            <a:avLst/>
          </a:prstGeom>
          <a:solidFill>
            <a:srgbClr val="59595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prstClr val="white"/>
                </a:solidFill>
              </a:rPr>
              <a:t>מהתפיסה של נאצר</a:t>
            </a:r>
          </a:p>
        </p:txBody>
      </p:sp>
      <p:sp>
        <p:nvSpPr>
          <p:cNvPr id="10" name="חץ מעוקל למעלה 9"/>
          <p:cNvSpPr/>
          <p:nvPr/>
        </p:nvSpPr>
        <p:spPr>
          <a:xfrm rot="11751706" flipV="1">
            <a:off x="3806243" y="4651921"/>
            <a:ext cx="1686123" cy="683171"/>
          </a:xfrm>
          <a:prstGeom prst="curved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black"/>
              </a:solidFill>
            </a:endParaRPr>
          </a:p>
        </p:txBody>
      </p:sp>
      <p:sp>
        <p:nvSpPr>
          <p:cNvPr id="11" name="מלבן 10"/>
          <p:cNvSpPr/>
          <p:nvPr/>
        </p:nvSpPr>
        <p:spPr>
          <a:xfrm>
            <a:off x="1625183" y="3429000"/>
            <a:ext cx="1928802" cy="2500330"/>
          </a:xfrm>
          <a:prstGeom prst="rect">
            <a:avLst/>
          </a:prstGeom>
          <a:solidFill>
            <a:srgbClr val="31859C">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r>
              <a:rPr lang="he-IL" b="1" dirty="0">
                <a:solidFill>
                  <a:prstClr val="black"/>
                </a:solidFill>
              </a:rPr>
              <a:t>מלחמה מוגבלת</a:t>
            </a:r>
          </a:p>
          <a:p>
            <a:pPr algn="ctr"/>
            <a:endParaRPr lang="he-IL" b="1" dirty="0">
              <a:solidFill>
                <a:prstClr val="black"/>
              </a:solidFill>
            </a:endParaRPr>
          </a:p>
          <a:p>
            <a:pPr algn="ctr"/>
            <a:r>
              <a:rPr lang="he-IL" b="1" dirty="0">
                <a:solidFill>
                  <a:prstClr val="black"/>
                </a:solidFill>
              </a:rPr>
              <a:t>מעורבות של ארה"ב</a:t>
            </a: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a:p>
            <a:pPr algn="ctr"/>
            <a:endParaRPr lang="he-IL" b="1" dirty="0">
              <a:solidFill>
                <a:prstClr val="black"/>
              </a:solidFill>
            </a:endParaRPr>
          </a:p>
        </p:txBody>
      </p:sp>
      <p:sp>
        <p:nvSpPr>
          <p:cNvPr id="12" name="אליפסה 11"/>
          <p:cNvSpPr/>
          <p:nvPr/>
        </p:nvSpPr>
        <p:spPr>
          <a:xfrm>
            <a:off x="1518025" y="2428868"/>
            <a:ext cx="2196719" cy="571504"/>
          </a:xfrm>
          <a:prstGeom prst="ellipse">
            <a:avLst/>
          </a:prstGeom>
          <a:solidFill>
            <a:srgbClr val="59595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a:solidFill>
                  <a:prstClr val="white"/>
                </a:solidFill>
              </a:rPr>
              <a:t>לתפיסה המתגבשת של סאדאת</a:t>
            </a:r>
          </a:p>
        </p:txBody>
      </p:sp>
      <p:sp>
        <p:nvSpPr>
          <p:cNvPr id="13" name="TextBox 12"/>
          <p:cNvSpPr txBox="1"/>
          <p:nvPr/>
        </p:nvSpPr>
        <p:spPr>
          <a:xfrm>
            <a:off x="1643042" y="3571876"/>
            <a:ext cx="1928826" cy="646331"/>
          </a:xfrm>
          <a:prstGeom prst="rect">
            <a:avLst/>
          </a:prstGeom>
          <a:solidFill>
            <a:schemeClr val="bg2">
              <a:lumMod val="75000"/>
            </a:schemeClr>
          </a:solidFill>
        </p:spPr>
        <p:txBody>
          <a:bodyPr wrap="square" rtlCol="1">
            <a:spAutoFit/>
          </a:bodyPr>
          <a:lstStyle/>
          <a:p>
            <a:pPr algn="ctr"/>
            <a:r>
              <a:rPr lang="he-IL" b="1" dirty="0">
                <a:solidFill>
                  <a:prstClr val="black"/>
                </a:solidFill>
              </a:rPr>
              <a:t>"כלים" עוקפי מגבלות</a:t>
            </a:r>
          </a:p>
        </p:txBody>
      </p:sp>
      <p:sp>
        <p:nvSpPr>
          <p:cNvPr id="14" name="TextBox 13"/>
          <p:cNvSpPr txBox="1"/>
          <p:nvPr/>
        </p:nvSpPr>
        <p:spPr>
          <a:xfrm>
            <a:off x="3661166" y="3071812"/>
            <a:ext cx="2143140" cy="1569660"/>
          </a:xfrm>
          <a:prstGeom prst="rect">
            <a:avLst/>
          </a:prstGeom>
          <a:noFill/>
        </p:spPr>
        <p:txBody>
          <a:bodyPr wrap="square" rtlCol="1">
            <a:spAutoFit/>
          </a:bodyPr>
          <a:lstStyle/>
          <a:p>
            <a:pPr>
              <a:lnSpc>
                <a:spcPct val="150000"/>
              </a:lnSpc>
              <a:buFont typeface="Wingdings" pitchFamily="2" charset="2"/>
              <a:buChar char="§"/>
            </a:pPr>
            <a:r>
              <a:rPr lang="he-IL" sz="1600" b="1" dirty="0">
                <a:solidFill>
                  <a:prstClr val="black"/>
                </a:solidFill>
              </a:rPr>
              <a:t> למה כשלנו ב 67 ?</a:t>
            </a:r>
          </a:p>
          <a:p>
            <a:pPr>
              <a:lnSpc>
                <a:spcPct val="150000"/>
              </a:lnSpc>
              <a:buFont typeface="Wingdings" pitchFamily="2" charset="2"/>
              <a:buChar char="§"/>
            </a:pPr>
            <a:r>
              <a:rPr lang="he-IL" sz="1600" b="1" dirty="0">
                <a:solidFill>
                  <a:prstClr val="black"/>
                </a:solidFill>
              </a:rPr>
              <a:t> למה כשלנו בהתשה ?</a:t>
            </a:r>
          </a:p>
          <a:p>
            <a:pPr>
              <a:lnSpc>
                <a:spcPct val="150000"/>
              </a:lnSpc>
              <a:buFont typeface="Wingdings" pitchFamily="2" charset="2"/>
              <a:buChar char="§"/>
            </a:pPr>
            <a:r>
              <a:rPr lang="he-IL" sz="1600" b="1" dirty="0" smtClean="0">
                <a:solidFill>
                  <a:prstClr val="black"/>
                </a:solidFill>
              </a:rPr>
              <a:t> למה </a:t>
            </a:r>
            <a:r>
              <a:rPr lang="he-IL" sz="1600" b="1" dirty="0">
                <a:solidFill>
                  <a:prstClr val="black"/>
                </a:solidFill>
              </a:rPr>
              <a:t>כשלנו ביוזמה המדינית ?</a:t>
            </a:r>
          </a:p>
        </p:txBody>
      </p:sp>
      <p:cxnSp>
        <p:nvCxnSpPr>
          <p:cNvPr id="16" name="מחבר חץ ישר 15"/>
          <p:cNvCxnSpPr/>
          <p:nvPr/>
        </p:nvCxnSpPr>
        <p:spPr>
          <a:xfrm rot="10800000">
            <a:off x="3929058" y="2643182"/>
            <a:ext cx="1768091" cy="1588"/>
          </a:xfrm>
          <a:prstGeom prst="straightConnector1">
            <a:avLst/>
          </a:prstGeom>
          <a:ln w="28575">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2760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61974" y="204222"/>
            <a:ext cx="4306375" cy="562074"/>
          </a:xfrm>
        </p:spPr>
        <p:txBody>
          <a:bodyPr/>
          <a:lstStyle/>
          <a:p>
            <a:pPr algn="r" rtl="1"/>
            <a:r>
              <a:rPr lang="he-IL" sz="2000" b="1" dirty="0">
                <a:latin typeface="Tahoma" pitchFamily="34" charset="0"/>
                <a:ea typeface="Tahoma" pitchFamily="34" charset="0"/>
                <a:cs typeface="Tahoma" pitchFamily="34" charset="0"/>
              </a:rPr>
              <a:t>ניתוח המערכת –איך זה נראה?</a:t>
            </a:r>
          </a:p>
        </p:txBody>
      </p:sp>
      <p:pic>
        <p:nvPicPr>
          <p:cNvPr id="4" name="מציין מיקום תוכן 3"/>
          <p:cNvPicPr>
            <a:picLocks noGrp="1" noChangeAspect="1"/>
          </p:cNvPicPr>
          <p:nvPr>
            <p:ph idx="1"/>
          </p:nvPr>
        </p:nvPicPr>
        <p:blipFill>
          <a:blip r:embed="rId2"/>
          <a:stretch>
            <a:fillRect/>
          </a:stretch>
        </p:blipFill>
        <p:spPr>
          <a:xfrm>
            <a:off x="3563888" y="3682238"/>
            <a:ext cx="3528392" cy="2621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p:cNvPicPr>
            <a:picLocks noChangeAspect="1"/>
          </p:cNvPicPr>
          <p:nvPr/>
        </p:nvPicPr>
        <p:blipFill>
          <a:blip r:embed="rId3"/>
          <a:stretch>
            <a:fillRect/>
          </a:stretch>
        </p:blipFill>
        <p:spPr>
          <a:xfrm>
            <a:off x="5076056" y="858043"/>
            <a:ext cx="3645481" cy="2739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4"/>
          <a:stretch>
            <a:fillRect/>
          </a:stretch>
        </p:blipFill>
        <p:spPr>
          <a:xfrm>
            <a:off x="351456" y="1009030"/>
            <a:ext cx="4063706" cy="3068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0366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9672" y="188640"/>
            <a:ext cx="5328592" cy="408108"/>
          </a:xfrm>
        </p:spPr>
        <p:txBody>
          <a:bodyPr/>
          <a:lstStyle/>
          <a:p>
            <a:pPr algn="ctr" rtl="1"/>
            <a:r>
              <a:rPr lang="he-IL" sz="2000" b="1" dirty="0">
                <a:latin typeface="Tahoma" pitchFamily="34" charset="0"/>
                <a:ea typeface="Tahoma" pitchFamily="34" charset="0"/>
                <a:cs typeface="Tahoma" pitchFamily="34" charset="0"/>
              </a:rPr>
              <a:t>שימוש </a:t>
            </a:r>
            <a:r>
              <a:rPr lang="he-IL" sz="2000" b="1" dirty="0" err="1">
                <a:latin typeface="Tahoma" pitchFamily="34" charset="0"/>
                <a:ea typeface="Tahoma" pitchFamily="34" charset="0"/>
                <a:cs typeface="Tahoma" pitchFamily="34" charset="0"/>
              </a:rPr>
              <a:t>בגניאולוגיה</a:t>
            </a:r>
            <a:r>
              <a:rPr lang="he-IL" sz="2000" b="1" dirty="0">
                <a:latin typeface="Tahoma" pitchFamily="34" charset="0"/>
                <a:ea typeface="Tahoma" pitchFamily="34" charset="0"/>
                <a:cs typeface="Tahoma" pitchFamily="34" charset="0"/>
              </a:rPr>
              <a:t> במסגרת תהליכים בשנים האחרונות לצורך זיהוי היסט</a:t>
            </a:r>
          </a:p>
        </p:txBody>
      </p:sp>
      <p:pic>
        <p:nvPicPr>
          <p:cNvPr id="6" name="תמונה 5"/>
          <p:cNvPicPr>
            <a:picLocks noChangeAspect="1"/>
          </p:cNvPicPr>
          <p:nvPr/>
        </p:nvPicPr>
        <p:blipFill>
          <a:blip r:embed="rId3"/>
          <a:stretch>
            <a:fillRect/>
          </a:stretch>
        </p:blipFill>
        <p:spPr>
          <a:xfrm>
            <a:off x="1008168" y="1148855"/>
            <a:ext cx="3419467" cy="2540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תמונה 2"/>
          <p:cNvPicPr>
            <a:picLocks noChangeAspect="1"/>
          </p:cNvPicPr>
          <p:nvPr/>
        </p:nvPicPr>
        <p:blipFill>
          <a:blip r:embed="rId4"/>
          <a:stretch>
            <a:fillRect/>
          </a:stretch>
        </p:blipFill>
        <p:spPr>
          <a:xfrm>
            <a:off x="4905922" y="1215352"/>
            <a:ext cx="4084445" cy="3077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תמונה 6"/>
          <p:cNvPicPr>
            <a:picLocks noChangeAspect="1"/>
          </p:cNvPicPr>
          <p:nvPr/>
        </p:nvPicPr>
        <p:blipFill>
          <a:blip r:embed="rId5"/>
          <a:stretch>
            <a:fillRect/>
          </a:stretch>
        </p:blipFill>
        <p:spPr>
          <a:xfrm>
            <a:off x="2339752" y="3429000"/>
            <a:ext cx="3688059" cy="2757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80792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p:cNvPicPr>
            <a:picLocks noChangeAspect="1"/>
          </p:cNvPicPr>
          <p:nvPr/>
        </p:nvPicPr>
        <p:blipFill rotWithShape="1">
          <a:blip r:embed="rId3"/>
          <a:srcRect l="5314" t="14946" r="51570" b="7377"/>
          <a:stretch/>
        </p:blipFill>
        <p:spPr>
          <a:xfrm>
            <a:off x="1678483" y="575531"/>
            <a:ext cx="1759989" cy="2536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תמונה 17"/>
          <p:cNvPicPr>
            <a:picLocks noChangeAspect="1"/>
          </p:cNvPicPr>
          <p:nvPr/>
        </p:nvPicPr>
        <p:blipFill rotWithShape="1">
          <a:blip r:embed="rId4"/>
          <a:srcRect l="8019" t="17604" r="48699" b="7773"/>
          <a:stretch/>
        </p:blipFill>
        <p:spPr>
          <a:xfrm>
            <a:off x="477147" y="2506339"/>
            <a:ext cx="1894973" cy="2613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74545" y="1103238"/>
            <a:ext cx="3146076" cy="2133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511848" y="4859844"/>
            <a:ext cx="1613051" cy="2445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תמונה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2970" y="3775662"/>
            <a:ext cx="3308910" cy="22059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 name="קבוצה 2"/>
          <p:cNvGrpSpPr/>
          <p:nvPr/>
        </p:nvGrpSpPr>
        <p:grpSpPr>
          <a:xfrm>
            <a:off x="2192987" y="1297752"/>
            <a:ext cx="4896544" cy="3971077"/>
            <a:chOff x="2051720" y="1268760"/>
            <a:chExt cx="4896544" cy="3971077"/>
          </a:xfrm>
        </p:grpSpPr>
        <p:sp>
          <p:nvSpPr>
            <p:cNvPr id="4" name="מחומש משוכלל 3"/>
            <p:cNvSpPr/>
            <p:nvPr/>
          </p:nvSpPr>
          <p:spPr>
            <a:xfrm>
              <a:off x="2051720" y="1268760"/>
              <a:ext cx="4896544" cy="3961628"/>
            </a:xfrm>
            <a:prstGeom prst="pentagon">
              <a:avLst/>
            </a:prstGeom>
            <a:solidFill>
              <a:srgbClr val="009900"/>
            </a:solidFill>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3334486" y="4655062"/>
              <a:ext cx="2395271" cy="584775"/>
            </a:xfrm>
            <a:prstGeom prst="rect">
              <a:avLst/>
            </a:prstGeom>
            <a:noFill/>
          </p:spPr>
          <p:txBody>
            <a:bodyPr wrap="none" rtlCol="1">
              <a:spAutoFit/>
            </a:bodyPr>
            <a:lstStyle/>
            <a:p>
              <a:pPr algn="ctr"/>
              <a:r>
                <a:rPr lang="he-IL" sz="1600" b="1" dirty="0" smtClean="0">
                  <a:solidFill>
                    <a:schemeClr val="bg1"/>
                  </a:solidFill>
                </a:rPr>
                <a:t>תשתית תיאורטית</a:t>
              </a:r>
            </a:p>
            <a:p>
              <a:r>
                <a:rPr lang="he-IL" sz="1600" b="1" dirty="0" smtClean="0">
                  <a:solidFill>
                    <a:schemeClr val="bg1"/>
                  </a:solidFill>
                </a:rPr>
                <a:t>תיאוריית למידה מערכתית </a:t>
              </a:r>
              <a:endParaRPr lang="he-IL" sz="1600" b="1" dirty="0">
                <a:solidFill>
                  <a:schemeClr val="bg1"/>
                </a:solidFill>
              </a:endParaRPr>
            </a:p>
          </p:txBody>
        </p:sp>
        <p:sp>
          <p:nvSpPr>
            <p:cNvPr id="7" name="TextBox 6"/>
            <p:cNvSpPr txBox="1"/>
            <p:nvPr/>
          </p:nvSpPr>
          <p:spPr>
            <a:xfrm rot="1970946">
              <a:off x="4531087" y="1955478"/>
              <a:ext cx="2199705" cy="584775"/>
            </a:xfrm>
            <a:prstGeom prst="rect">
              <a:avLst/>
            </a:prstGeom>
            <a:noFill/>
          </p:spPr>
          <p:txBody>
            <a:bodyPr wrap="none" rtlCol="1">
              <a:spAutoFit/>
            </a:bodyPr>
            <a:lstStyle/>
            <a:p>
              <a:pPr algn="ctr"/>
              <a:r>
                <a:rPr lang="he-IL" sz="1600" b="1" dirty="0" smtClean="0">
                  <a:solidFill>
                    <a:schemeClr val="bg1"/>
                  </a:solidFill>
                </a:rPr>
                <a:t>"חממה"</a:t>
              </a:r>
            </a:p>
            <a:p>
              <a:r>
                <a:rPr lang="he-IL" sz="1600" b="1" dirty="0" smtClean="0">
                  <a:solidFill>
                    <a:schemeClr val="bg1"/>
                  </a:solidFill>
                </a:rPr>
                <a:t>תהליכי למידה במפקדות</a:t>
              </a:r>
              <a:endParaRPr lang="he-IL" sz="1600" b="1" dirty="0">
                <a:solidFill>
                  <a:schemeClr val="bg1"/>
                </a:solidFill>
              </a:endParaRPr>
            </a:p>
          </p:txBody>
        </p:sp>
        <p:sp>
          <p:nvSpPr>
            <p:cNvPr id="8" name="TextBox 7"/>
            <p:cNvSpPr txBox="1"/>
            <p:nvPr/>
          </p:nvSpPr>
          <p:spPr>
            <a:xfrm rot="19640505">
              <a:off x="2244978" y="1980413"/>
              <a:ext cx="2377639" cy="584775"/>
            </a:xfrm>
            <a:prstGeom prst="rect">
              <a:avLst/>
            </a:prstGeom>
            <a:noFill/>
          </p:spPr>
          <p:txBody>
            <a:bodyPr wrap="none" rtlCol="1">
              <a:spAutoFit/>
            </a:bodyPr>
            <a:lstStyle/>
            <a:p>
              <a:pPr algn="ctr"/>
              <a:r>
                <a:rPr lang="he-IL" sz="1600" b="1" dirty="0" smtClean="0">
                  <a:solidFill>
                    <a:schemeClr val="bg1"/>
                  </a:solidFill>
                </a:rPr>
                <a:t>מכון מחקר</a:t>
              </a:r>
            </a:p>
            <a:p>
              <a:r>
                <a:rPr lang="he-IL" sz="1600" b="1" dirty="0" smtClean="0">
                  <a:solidFill>
                    <a:schemeClr val="bg1"/>
                  </a:solidFill>
                </a:rPr>
                <a:t>מחקר תומך תהליכי למידה</a:t>
              </a:r>
              <a:endParaRPr lang="he-IL" sz="1600" b="1" dirty="0">
                <a:solidFill>
                  <a:schemeClr val="bg1"/>
                </a:solidFill>
              </a:endParaRPr>
            </a:p>
          </p:txBody>
        </p:sp>
        <p:sp>
          <p:nvSpPr>
            <p:cNvPr id="9" name="TextBox 8"/>
            <p:cNvSpPr txBox="1"/>
            <p:nvPr/>
          </p:nvSpPr>
          <p:spPr>
            <a:xfrm rot="17444970">
              <a:off x="5067310" y="3671215"/>
              <a:ext cx="2167645" cy="584775"/>
            </a:xfrm>
            <a:prstGeom prst="rect">
              <a:avLst/>
            </a:prstGeom>
            <a:noFill/>
          </p:spPr>
          <p:txBody>
            <a:bodyPr wrap="none" rtlCol="1">
              <a:spAutoFit/>
            </a:bodyPr>
            <a:lstStyle/>
            <a:p>
              <a:pPr algn="ctr"/>
              <a:r>
                <a:rPr lang="he-IL" sz="1600" b="1" dirty="0" smtClean="0">
                  <a:solidFill>
                    <a:schemeClr val="bg1"/>
                  </a:solidFill>
                </a:rPr>
                <a:t>בית-ספר</a:t>
              </a:r>
            </a:p>
            <a:p>
              <a:r>
                <a:rPr lang="he-IL" sz="1600" b="1" dirty="0" smtClean="0">
                  <a:solidFill>
                    <a:schemeClr val="bg1"/>
                  </a:solidFill>
                </a:rPr>
                <a:t>הכשרת הקצונה הבכירה</a:t>
              </a:r>
              <a:endParaRPr lang="he-IL" sz="1600" b="1" dirty="0">
                <a:solidFill>
                  <a:schemeClr val="bg1"/>
                </a:solidFill>
              </a:endParaRPr>
            </a:p>
          </p:txBody>
        </p:sp>
        <p:sp>
          <p:nvSpPr>
            <p:cNvPr id="10" name="TextBox 9"/>
            <p:cNvSpPr txBox="1"/>
            <p:nvPr/>
          </p:nvSpPr>
          <p:spPr>
            <a:xfrm rot="4028847">
              <a:off x="1855161" y="3769857"/>
              <a:ext cx="2129108" cy="584775"/>
            </a:xfrm>
            <a:prstGeom prst="rect">
              <a:avLst/>
            </a:prstGeom>
            <a:noFill/>
          </p:spPr>
          <p:txBody>
            <a:bodyPr wrap="none" rtlCol="1">
              <a:spAutoFit/>
            </a:bodyPr>
            <a:lstStyle/>
            <a:p>
              <a:pPr algn="ctr"/>
              <a:r>
                <a:rPr lang="he-IL" sz="1600" b="1" dirty="0" smtClean="0">
                  <a:solidFill>
                    <a:schemeClr val="bg1"/>
                  </a:solidFill>
                </a:rPr>
                <a:t>"בין הקטבים" </a:t>
              </a:r>
            </a:p>
            <a:p>
              <a:pPr algn="ctr"/>
              <a:r>
                <a:rPr lang="he-IL" sz="1600" b="1" dirty="0" smtClean="0">
                  <a:solidFill>
                    <a:schemeClr val="bg1"/>
                  </a:solidFill>
                </a:rPr>
                <a:t> פלטפורמה לפיתוח ידע</a:t>
              </a:r>
              <a:endParaRPr lang="he-IL" sz="1600" b="1" dirty="0">
                <a:solidFill>
                  <a:schemeClr val="bg1"/>
                </a:solidFill>
              </a:endParaRPr>
            </a:p>
          </p:txBody>
        </p:sp>
        <p:pic>
          <p:nvPicPr>
            <p:cNvPr id="11" name="תמונה 10"/>
            <p:cNvPicPr>
              <a:picLocks noChangeAspect="1"/>
            </p:cNvPicPr>
            <p:nvPr/>
          </p:nvPicPr>
          <p:blipFill>
            <a:blip r:embed="rId8"/>
            <a:stretch>
              <a:fillRect/>
            </a:stretch>
          </p:blipFill>
          <p:spPr>
            <a:xfrm>
              <a:off x="3718787" y="2620772"/>
              <a:ext cx="1562407" cy="1562407"/>
            </a:xfrm>
            <a:prstGeom prst="rect">
              <a:avLst/>
            </a:prstGeom>
          </p:spPr>
        </p:pic>
      </p:grpSp>
      <p:sp>
        <p:nvSpPr>
          <p:cNvPr id="20" name="מלבן מעוגל 19"/>
          <p:cNvSpPr/>
          <p:nvPr/>
        </p:nvSpPr>
        <p:spPr>
          <a:xfrm>
            <a:off x="1475657" y="46847"/>
            <a:ext cx="7668344" cy="824919"/>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000" b="1" dirty="0" smtClean="0"/>
              <a:t>יעוד : להוות מומחה תוכן צה"לי לתהליכי החשיבה המערכתית, לפתח את התחום, להטמיעו בצה"ל, ולסייע לגופי צה"ל ביישומו.</a:t>
            </a:r>
            <a:endParaRPr lang="he-IL" sz="2000" b="1" dirty="0"/>
          </a:p>
        </p:txBody>
      </p:sp>
    </p:spTree>
    <p:extLst>
      <p:ext uri="{BB962C8B-B14F-4D97-AF65-F5344CB8AC3E}">
        <p14:creationId xmlns:p14="http://schemas.microsoft.com/office/powerpoint/2010/main" val="3307746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7322" y="214314"/>
            <a:ext cx="6500826" cy="571480"/>
          </a:xfrm>
        </p:spPr>
        <p:txBody>
          <a:bodyPr/>
          <a:lstStyle/>
          <a:p>
            <a:pPr algn="ctr"/>
            <a:r>
              <a:rPr lang="he-IL" sz="2400" b="1" dirty="0" smtClean="0">
                <a:latin typeface="Tahoma" pitchFamily="34" charset="0"/>
                <a:ea typeface="Tahoma" pitchFamily="34" charset="0"/>
                <a:cs typeface="Tahoma" pitchFamily="34" charset="0"/>
              </a:rPr>
              <a:t>הפוטנציאל</a:t>
            </a:r>
            <a:endParaRPr lang="he-IL" sz="2400" b="1" dirty="0">
              <a:latin typeface="Tahoma" pitchFamily="34" charset="0"/>
              <a:ea typeface="Tahoma" pitchFamily="34" charset="0"/>
              <a:cs typeface="Tahoma" pitchFamily="34" charset="0"/>
            </a:endParaRPr>
          </a:p>
        </p:txBody>
      </p:sp>
      <p:sp>
        <p:nvSpPr>
          <p:cNvPr id="79" name="מלבן 78"/>
          <p:cNvSpPr/>
          <p:nvPr/>
        </p:nvSpPr>
        <p:spPr>
          <a:xfrm>
            <a:off x="0" y="3589099"/>
            <a:ext cx="8929718" cy="2677656"/>
          </a:xfrm>
          <a:prstGeom prst="rect">
            <a:avLst/>
          </a:prstGeom>
        </p:spPr>
        <p:txBody>
          <a:bodyPr wrap="square">
            <a:spAutoFit/>
          </a:bodyPr>
          <a:lstStyle/>
          <a:p>
            <a:pPr lvl="0"/>
            <a:r>
              <a:rPr lang="he-IL" sz="1400" b="1" dirty="0" smtClean="0">
                <a:solidFill>
                  <a:schemeClr val="accent1">
                    <a:lumMod val="50000"/>
                  </a:schemeClr>
                </a:solidFill>
                <a:latin typeface="Tahoma" pitchFamily="34" charset="0"/>
                <a:ea typeface="Tahoma" pitchFamily="34" charset="0"/>
                <a:cs typeface="Tahoma" pitchFamily="34" charset="0"/>
              </a:rPr>
              <a:t>הפוטנציאל הוא מכלול האפשרויות החיוביות והשלילות הטמונות במערכת המתהווה כעת ואשר רצוי יהיה לפעול כדי להשפיע עליהם לטובתנו ליצירת המערכת העתידית הרצויה. </a:t>
            </a:r>
          </a:p>
          <a:p>
            <a:pPr lvl="0"/>
            <a:r>
              <a:rPr lang="he-IL" sz="1400" b="1" dirty="0" smtClean="0">
                <a:solidFill>
                  <a:schemeClr val="accent1">
                    <a:lumMod val="50000"/>
                  </a:schemeClr>
                </a:solidFill>
                <a:latin typeface="Tahoma" pitchFamily="34" charset="0"/>
                <a:ea typeface="Tahoma" pitchFamily="34" charset="0"/>
                <a:cs typeface="Tahoma" pitchFamily="34" charset="0"/>
              </a:rPr>
              <a:t>הפוטנציאל יכול להיות במגוון היבטים – </a:t>
            </a:r>
            <a:r>
              <a:rPr lang="he-IL" sz="1400" b="1" dirty="0" err="1" smtClean="0">
                <a:solidFill>
                  <a:schemeClr val="accent1">
                    <a:lumMod val="50000"/>
                  </a:schemeClr>
                </a:solidFill>
                <a:latin typeface="Tahoma" pitchFamily="34" charset="0"/>
                <a:ea typeface="Tahoma" pitchFamily="34" charset="0"/>
                <a:cs typeface="Tahoma" pitchFamily="34" charset="0"/>
              </a:rPr>
              <a:t>תורפות</a:t>
            </a:r>
            <a:r>
              <a:rPr lang="he-IL" sz="1400" b="1" dirty="0" smtClean="0">
                <a:solidFill>
                  <a:schemeClr val="accent1">
                    <a:lumMod val="50000"/>
                  </a:schemeClr>
                </a:solidFill>
                <a:latin typeface="Tahoma" pitchFamily="34" charset="0"/>
                <a:ea typeface="Tahoma" pitchFamily="34" charset="0"/>
                <a:cs typeface="Tahoma" pitchFamily="34" charset="0"/>
              </a:rPr>
              <a:t> האויב, יכולות טכנולוגיות מתפתחות, בריתות בין לאומיות אפשריות, בנו וכד'. </a:t>
            </a:r>
          </a:p>
          <a:p>
            <a:pPr lvl="0"/>
            <a:r>
              <a:rPr lang="he-IL" sz="1400" b="1" dirty="0" smtClean="0">
                <a:solidFill>
                  <a:schemeClr val="accent1">
                    <a:lumMod val="50000"/>
                  </a:schemeClr>
                </a:solidFill>
                <a:latin typeface="Tahoma" pitchFamily="34" charset="0"/>
                <a:ea typeface="Tahoma" pitchFamily="34" charset="0"/>
                <a:cs typeface="Tahoma" pitchFamily="34" charset="0"/>
              </a:rPr>
              <a:t>הפוטנציאל הנדרש לזיהוי יכול להיות גם חיובי – כזה שפיתוחו/מיצויו יקדמו אותנו אל המצב העתידי הרצוי, וגם שלילי – כזה שיכול לפעול נגד התקדמות למצב הרצוי</a:t>
            </a:r>
            <a:r>
              <a:rPr lang="he-IL" sz="1400" dirty="0" smtClean="0"/>
              <a:t>.</a:t>
            </a:r>
            <a:endParaRPr lang="he-IL" sz="1400" b="1" dirty="0" smtClean="0">
              <a:solidFill>
                <a:schemeClr val="accent1">
                  <a:lumMod val="50000"/>
                </a:schemeClr>
              </a:solidFill>
              <a:latin typeface="Tahoma" pitchFamily="34" charset="0"/>
              <a:ea typeface="Tahoma" pitchFamily="34" charset="0"/>
              <a:cs typeface="Tahoma" pitchFamily="34" charset="0"/>
            </a:endParaRPr>
          </a:p>
          <a:p>
            <a:endParaRPr lang="he-IL" sz="1400" b="1" dirty="0" smtClean="0">
              <a:solidFill>
                <a:schemeClr val="accent1">
                  <a:lumMod val="50000"/>
                </a:schemeClr>
              </a:solidFill>
              <a:latin typeface="Tahoma" pitchFamily="34" charset="0"/>
              <a:ea typeface="Tahoma" pitchFamily="34" charset="0"/>
              <a:cs typeface="Tahoma" pitchFamily="34" charset="0"/>
            </a:endParaRPr>
          </a:p>
          <a:p>
            <a:r>
              <a:rPr lang="he-IL" sz="1400" b="1" dirty="0" smtClean="0">
                <a:solidFill>
                  <a:schemeClr val="accent1">
                    <a:lumMod val="50000"/>
                  </a:schemeClr>
                </a:solidFill>
                <a:latin typeface="Tahoma" pitchFamily="34" charset="0"/>
                <a:ea typeface="Tahoma" pitchFamily="34" charset="0"/>
                <a:cs typeface="Tahoma" pitchFamily="34" charset="0"/>
              </a:rPr>
              <a:t>הפוטנציאל נבחן ב"קפיצה" התפיסתית שאנו חותרים אליה בין המערכת הנוכחית (המתהווה) לבין המערכת העתידית הנשאפת (מציאות מועדפת).</a:t>
            </a:r>
          </a:p>
          <a:p>
            <a:endParaRPr lang="he-IL" sz="1400" b="1" dirty="0" smtClean="0">
              <a:solidFill>
                <a:schemeClr val="accent1">
                  <a:lumMod val="50000"/>
                </a:schemeClr>
              </a:solidFill>
              <a:latin typeface="Tahoma" pitchFamily="34" charset="0"/>
              <a:ea typeface="Tahoma" pitchFamily="34" charset="0"/>
              <a:cs typeface="Tahoma" pitchFamily="34" charset="0"/>
            </a:endParaRPr>
          </a:p>
          <a:p>
            <a:r>
              <a:rPr lang="he-IL" sz="1400" b="1" dirty="0" smtClean="0">
                <a:solidFill>
                  <a:schemeClr val="accent1">
                    <a:lumMod val="50000"/>
                  </a:schemeClr>
                </a:solidFill>
                <a:latin typeface="Tahoma" pitchFamily="34" charset="0"/>
                <a:ea typeface="Tahoma" pitchFamily="34" charset="0"/>
                <a:cs typeface="Tahoma" pitchFamily="34" charset="0"/>
              </a:rPr>
              <a:t>לכן, הפוטנציאל מכוון אותנו לבחון אילו שינויים נדרשים ע"מ לעבור למערכת הפוטנציאלית שאנו מזהים </a:t>
            </a:r>
            <a:r>
              <a:rPr lang="he-IL" sz="1200" b="1" dirty="0" smtClean="0">
                <a:solidFill>
                  <a:schemeClr val="accent1">
                    <a:lumMod val="50000"/>
                  </a:schemeClr>
                </a:solidFill>
                <a:latin typeface="Tahoma" pitchFamily="34" charset="0"/>
                <a:ea typeface="Tahoma" pitchFamily="34" charset="0"/>
                <a:cs typeface="Tahoma" pitchFamily="34" charset="0"/>
              </a:rPr>
              <a:t>(מבנה פיקוד, מבנה ארגוני, הגדרת קדימויות, דפוסי פעולה ותפקוד).</a:t>
            </a:r>
            <a:endParaRPr lang="he-IL" sz="1100" b="1" dirty="0" smtClean="0">
              <a:solidFill>
                <a:schemeClr val="accent1">
                  <a:lumMod val="50000"/>
                </a:schemeClr>
              </a:solidFill>
              <a:latin typeface="Tahoma" pitchFamily="34" charset="0"/>
              <a:ea typeface="Tahoma" pitchFamily="34" charset="0"/>
              <a:cs typeface="Tahoma" pitchFamily="34" charset="0"/>
            </a:endParaRPr>
          </a:p>
        </p:txBody>
      </p:sp>
      <p:sp>
        <p:nvSpPr>
          <p:cNvPr id="23" name="מלבן מעוגל 22"/>
          <p:cNvSpPr/>
          <p:nvPr/>
        </p:nvSpPr>
        <p:spPr>
          <a:xfrm>
            <a:off x="5500694" y="1142984"/>
            <a:ext cx="1836977" cy="11430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itchFamily="34" charset="-79"/>
                <a:cs typeface="David" pitchFamily="34" charset="-79"/>
              </a:rPr>
              <a:t>מערכת עבר - מורשת</a:t>
            </a:r>
            <a:endParaRPr lang="he-IL" sz="2000" b="1" dirty="0">
              <a:solidFill>
                <a:schemeClr val="tx1"/>
              </a:solidFill>
              <a:latin typeface="David" pitchFamily="34" charset="-79"/>
              <a:cs typeface="David" pitchFamily="34" charset="-79"/>
            </a:endParaRPr>
          </a:p>
        </p:txBody>
      </p:sp>
      <p:sp>
        <p:nvSpPr>
          <p:cNvPr id="24" name="מלבן מעוגל 23"/>
          <p:cNvSpPr/>
          <p:nvPr/>
        </p:nvSpPr>
        <p:spPr>
          <a:xfrm>
            <a:off x="1928794" y="1142984"/>
            <a:ext cx="1785950" cy="11430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itchFamily="34" charset="-79"/>
                <a:cs typeface="David" pitchFamily="34" charset="-79"/>
              </a:rPr>
              <a:t>מערכת נוכחית -  מתהווה</a:t>
            </a:r>
            <a:endParaRPr lang="he-IL" sz="2000" b="1" dirty="0">
              <a:solidFill>
                <a:schemeClr val="tx1"/>
              </a:solidFill>
              <a:latin typeface="David" pitchFamily="34" charset="-79"/>
              <a:cs typeface="David" pitchFamily="34" charset="-79"/>
            </a:endParaRPr>
          </a:p>
        </p:txBody>
      </p:sp>
      <p:sp>
        <p:nvSpPr>
          <p:cNvPr id="25" name="מלבן מעוגל 24"/>
          <p:cNvSpPr/>
          <p:nvPr/>
        </p:nvSpPr>
        <p:spPr>
          <a:xfrm>
            <a:off x="3714744" y="2500306"/>
            <a:ext cx="1857388" cy="10001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itchFamily="34" charset="-79"/>
                <a:cs typeface="David" pitchFamily="34" charset="-79"/>
              </a:rPr>
              <a:t>מערכת עתידית - </a:t>
            </a:r>
          </a:p>
          <a:p>
            <a:pPr algn="ctr"/>
            <a:r>
              <a:rPr lang="he-IL" sz="2000" b="1" dirty="0" smtClean="0">
                <a:solidFill>
                  <a:schemeClr val="tx1"/>
                </a:solidFill>
                <a:latin typeface="David" pitchFamily="34" charset="-79"/>
                <a:cs typeface="David" pitchFamily="34" charset="-79"/>
              </a:rPr>
              <a:t>רצויה</a:t>
            </a:r>
            <a:endParaRPr lang="he-IL" sz="2000" b="1" dirty="0">
              <a:solidFill>
                <a:schemeClr val="tx1"/>
              </a:solidFill>
              <a:latin typeface="David" pitchFamily="34" charset="-79"/>
              <a:cs typeface="David" pitchFamily="34" charset="-79"/>
            </a:endParaRPr>
          </a:p>
        </p:txBody>
      </p:sp>
      <p:cxnSp>
        <p:nvCxnSpPr>
          <p:cNvPr id="26" name="מחבר חץ ישר 25"/>
          <p:cNvCxnSpPr/>
          <p:nvPr/>
        </p:nvCxnSpPr>
        <p:spPr>
          <a:xfrm>
            <a:off x="3857620" y="1643050"/>
            <a:ext cx="1571636"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57686" y="928670"/>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8" name="TextBox 27"/>
          <p:cNvSpPr txBox="1"/>
          <p:nvPr/>
        </p:nvSpPr>
        <p:spPr>
          <a:xfrm>
            <a:off x="4071934" y="2059226"/>
            <a:ext cx="1214445" cy="338554"/>
          </a:xfrm>
          <a:prstGeom prst="rect">
            <a:avLst/>
          </a:prstGeom>
          <a:solidFill>
            <a:schemeClr val="bg1">
              <a:lumMod val="85000"/>
            </a:schemeClr>
          </a:solidFill>
        </p:spPr>
        <p:txBody>
          <a:bodyPr wrap="square" lIns="0" rIns="0" rtlCol="1">
            <a:spAutoFit/>
          </a:bodyPr>
          <a:lstStyle/>
          <a:p>
            <a:pPr algn="ctr"/>
            <a:r>
              <a:rPr lang="he-IL" sz="1600" b="1" dirty="0" smtClean="0">
                <a:solidFill>
                  <a:srgbClr val="C00000"/>
                </a:solidFill>
                <a:latin typeface="David" pitchFamily="34" charset="-79"/>
                <a:cs typeface="David" pitchFamily="34" charset="-79"/>
              </a:rPr>
              <a:t>זיהוי פוטנציאל</a:t>
            </a:r>
            <a:endParaRPr lang="he-IL" sz="1600" b="1" dirty="0">
              <a:solidFill>
                <a:srgbClr val="C00000"/>
              </a:solidFill>
              <a:latin typeface="David" pitchFamily="34" charset="-79"/>
              <a:cs typeface="David" pitchFamily="34" charset="-79"/>
            </a:endParaRPr>
          </a:p>
        </p:txBody>
      </p:sp>
      <p:cxnSp>
        <p:nvCxnSpPr>
          <p:cNvPr id="29" name="מחבר חץ ישר 28"/>
          <p:cNvCxnSpPr/>
          <p:nvPr/>
        </p:nvCxnSpPr>
        <p:spPr>
          <a:xfrm>
            <a:off x="3500430" y="2143116"/>
            <a:ext cx="571504" cy="42862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rot="5400000">
            <a:off x="5286380" y="2143116"/>
            <a:ext cx="428628" cy="42862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71934" y="428604"/>
            <a:ext cx="1214446" cy="439718"/>
          </a:xfrm>
        </p:spPr>
        <p:txBody>
          <a:bodyPr/>
          <a:lstStyle/>
          <a:p>
            <a:r>
              <a:rPr lang="he-IL" cap="all" dirty="0" smtClean="0"/>
              <a:t>הפוטנציאל</a:t>
            </a:r>
            <a:endParaRPr lang="he-IL" dirty="0"/>
          </a:p>
        </p:txBody>
      </p:sp>
      <p:sp>
        <p:nvSpPr>
          <p:cNvPr id="3" name="מציין מיקום תוכן 2"/>
          <p:cNvSpPr>
            <a:spLocks noGrp="1"/>
          </p:cNvSpPr>
          <p:nvPr>
            <p:ph idx="1"/>
          </p:nvPr>
        </p:nvSpPr>
        <p:spPr>
          <a:xfrm>
            <a:off x="1485900" y="1071548"/>
            <a:ext cx="6172200" cy="5054617"/>
          </a:xfrm>
        </p:spPr>
        <p:txBody>
          <a:bodyPr/>
          <a:lstStyle/>
          <a:p>
            <a:pPr indent="0" algn="ctr">
              <a:lnSpc>
                <a:spcPct val="150000"/>
              </a:lnSpc>
              <a:buNone/>
            </a:pPr>
            <a:endParaRPr lang="he-IL" b="1" dirty="0" smtClean="0"/>
          </a:p>
          <a:p>
            <a:pPr indent="0" algn="ctr">
              <a:lnSpc>
                <a:spcPct val="150000"/>
              </a:lnSpc>
              <a:buNone/>
            </a:pPr>
            <a:r>
              <a:rPr lang="he-IL" sz="2000" b="1" dirty="0" smtClean="0"/>
              <a:t>מכלול המאמצים והכיוונים שסאדאת מזהה שיאפשרו את שיקום מעמדה הבינלאומי, האזורי והפנימי של מצרים- החזרת סיני</a:t>
            </a:r>
            <a:endParaRPr lang="he-IL" sz="2000" b="1" dirty="0"/>
          </a:p>
        </p:txBody>
      </p:sp>
      <p:sp>
        <p:nvSpPr>
          <p:cNvPr id="5" name="מלבן מעוגל 4">
            <a:hlinkClick r:id="rId3" action="ppaction://hlinksldjump"/>
          </p:cNvPr>
          <p:cNvSpPr/>
          <p:nvPr/>
        </p:nvSpPr>
        <p:spPr>
          <a:xfrm>
            <a:off x="3821901" y="428604"/>
            <a:ext cx="1553777" cy="500066"/>
          </a:xfrm>
          <a:prstGeom prst="round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32020157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5589991" y="4286256"/>
            <a:ext cx="2089562" cy="178595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2289578" y="476672"/>
            <a:ext cx="6172200" cy="511156"/>
          </a:xfrm>
        </p:spPr>
        <p:txBody>
          <a:bodyPr/>
          <a:lstStyle/>
          <a:p>
            <a:pPr algn="r"/>
            <a:r>
              <a:rPr lang="he-IL" dirty="0" smtClean="0"/>
              <a:t>פוטנציאל - המשך:</a:t>
            </a:r>
            <a:endParaRPr lang="he-IL" dirty="0"/>
          </a:p>
        </p:txBody>
      </p:sp>
      <p:graphicFrame>
        <p:nvGraphicFramePr>
          <p:cNvPr id="9" name="דיאגרמה 8"/>
          <p:cNvGraphicFramePr/>
          <p:nvPr/>
        </p:nvGraphicFramePr>
        <p:xfrm>
          <a:off x="1678761" y="857232"/>
          <a:ext cx="5840057"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14744" y="5019272"/>
            <a:ext cx="1660934" cy="584775"/>
          </a:xfrm>
          <a:prstGeom prst="rect">
            <a:avLst/>
          </a:prstGeom>
          <a:solidFill>
            <a:schemeClr val="bg1">
              <a:lumMod val="95000"/>
              <a:alpha val="43137"/>
            </a:schemeClr>
          </a:solidFill>
        </p:spPr>
        <p:txBody>
          <a:bodyPr wrap="square" rtlCol="1">
            <a:spAutoFit/>
          </a:bodyPr>
          <a:lstStyle/>
          <a:p>
            <a:pPr algn="ctr"/>
            <a:r>
              <a:rPr lang="he-IL" sz="1600" b="1" dirty="0">
                <a:solidFill>
                  <a:prstClr val="black"/>
                </a:solidFill>
              </a:rPr>
              <a:t>ברית צבאית עם סוריה</a:t>
            </a:r>
          </a:p>
        </p:txBody>
      </p:sp>
      <p:sp>
        <p:nvSpPr>
          <p:cNvPr id="7" name="TextBox 6"/>
          <p:cNvSpPr txBox="1"/>
          <p:nvPr/>
        </p:nvSpPr>
        <p:spPr>
          <a:xfrm>
            <a:off x="5331516" y="4643446"/>
            <a:ext cx="2400081" cy="1538883"/>
          </a:xfrm>
          <a:prstGeom prst="rect">
            <a:avLst/>
          </a:prstGeom>
          <a:noFill/>
        </p:spPr>
        <p:txBody>
          <a:bodyPr wrap="none" rtlCol="1">
            <a:spAutoFit/>
          </a:bodyPr>
          <a:lstStyle/>
          <a:p>
            <a:endParaRPr lang="he-IL" sz="600" b="1" dirty="0">
              <a:solidFill>
                <a:prstClr val="white"/>
              </a:solidFill>
            </a:endParaRPr>
          </a:p>
          <a:p>
            <a:pPr>
              <a:buFont typeface="Arial" pitchFamily="34" charset="0"/>
              <a:buChar char="•"/>
            </a:pPr>
            <a:r>
              <a:rPr lang="he-IL" sz="1200" b="1" dirty="0">
                <a:solidFill>
                  <a:prstClr val="white"/>
                </a:solidFill>
              </a:rPr>
              <a:t>משיכת המעצמות אל אזור </a:t>
            </a:r>
            <a:r>
              <a:rPr lang="he-IL" sz="1200" b="1" dirty="0" smtClean="0">
                <a:solidFill>
                  <a:prstClr val="white"/>
                </a:solidFill>
              </a:rPr>
              <a:t>הסכסוך</a:t>
            </a:r>
            <a:endParaRPr lang="he-IL" sz="1200" b="1" dirty="0">
              <a:solidFill>
                <a:prstClr val="white"/>
              </a:solidFill>
            </a:endParaRPr>
          </a:p>
          <a:p>
            <a:pPr>
              <a:buFont typeface="Arial" pitchFamily="34" charset="0"/>
              <a:buChar char="•"/>
            </a:pPr>
            <a:r>
              <a:rPr lang="he-IL" sz="1200" b="1" dirty="0">
                <a:solidFill>
                  <a:prstClr val="white"/>
                </a:solidFill>
              </a:rPr>
              <a:t>ניתוק מדורג מהתלות מברה"מ</a:t>
            </a:r>
          </a:p>
          <a:p>
            <a:r>
              <a:rPr lang="he-IL" sz="1200" b="1" dirty="0">
                <a:solidFill>
                  <a:prstClr val="white"/>
                </a:solidFill>
              </a:rPr>
              <a:t>  בשל אספקת הנשק</a:t>
            </a:r>
          </a:p>
          <a:p>
            <a:pPr>
              <a:buFont typeface="Arial" pitchFamily="34" charset="0"/>
              <a:buChar char="•"/>
            </a:pPr>
            <a:r>
              <a:rPr lang="he-IL" sz="1200" b="1" dirty="0">
                <a:solidFill>
                  <a:prstClr val="white"/>
                </a:solidFill>
              </a:rPr>
              <a:t>מעבר לאוריינטציה מערבית </a:t>
            </a:r>
          </a:p>
          <a:p>
            <a:pPr>
              <a:buFont typeface="Arial" pitchFamily="34" charset="0"/>
              <a:buChar char="•"/>
            </a:pPr>
            <a:r>
              <a:rPr lang="he-IL" sz="1200" b="1" dirty="0">
                <a:solidFill>
                  <a:prstClr val="white"/>
                </a:solidFill>
              </a:rPr>
              <a:t>בידוד ישראל באו"ם ובסביבה </a:t>
            </a:r>
            <a:endParaRPr lang="he-IL" sz="1200" b="1" dirty="0" smtClean="0">
              <a:solidFill>
                <a:prstClr val="white"/>
              </a:solidFill>
            </a:endParaRPr>
          </a:p>
          <a:p>
            <a:r>
              <a:rPr lang="he-IL" sz="1200" b="1" dirty="0" smtClean="0">
                <a:solidFill>
                  <a:prstClr val="white"/>
                </a:solidFill>
              </a:rPr>
              <a:t> הבינ"ל</a:t>
            </a:r>
            <a:endParaRPr lang="he-IL" sz="1400" b="1" dirty="0">
              <a:solidFill>
                <a:prstClr val="white"/>
              </a:solidFill>
            </a:endParaRPr>
          </a:p>
          <a:p>
            <a:endParaRPr lang="he-IL" sz="1400" dirty="0">
              <a:solidFill>
                <a:prstClr val="black"/>
              </a:solidFill>
            </a:endParaRPr>
          </a:p>
        </p:txBody>
      </p:sp>
      <p:sp>
        <p:nvSpPr>
          <p:cNvPr id="8" name="מלבן מעוגל 7">
            <a:hlinkClick r:id="rId8" action="ppaction://hlinksldjump"/>
          </p:cNvPr>
          <p:cNvSpPr/>
          <p:nvPr/>
        </p:nvSpPr>
        <p:spPr>
          <a:xfrm>
            <a:off x="6660232" y="418678"/>
            <a:ext cx="1848253" cy="500066"/>
          </a:xfrm>
          <a:prstGeom prst="round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28800919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71604" y="428604"/>
            <a:ext cx="6500826" cy="571480"/>
          </a:xfrm>
        </p:spPr>
        <p:txBody>
          <a:bodyPr/>
          <a:lstStyle/>
          <a:p>
            <a:pPr algn="ctr"/>
            <a:r>
              <a:rPr lang="he-IL" sz="2000" b="1" dirty="0" smtClean="0">
                <a:latin typeface="Tahoma" pitchFamily="34" charset="0"/>
                <a:ea typeface="Tahoma" pitchFamily="34" charset="0"/>
                <a:cs typeface="Tahoma" pitchFamily="34" charset="0"/>
              </a:rPr>
              <a:t>האסטרטגיה הראשונית</a:t>
            </a:r>
            <a:endParaRPr lang="he-IL" sz="2000" b="1" dirty="0">
              <a:latin typeface="Tahoma" pitchFamily="34" charset="0"/>
              <a:ea typeface="Tahoma" pitchFamily="34" charset="0"/>
              <a:cs typeface="Tahoma" pitchFamily="34" charset="0"/>
            </a:endParaRPr>
          </a:p>
        </p:txBody>
      </p:sp>
      <p:sp>
        <p:nvSpPr>
          <p:cNvPr id="44" name="מלבן 43"/>
          <p:cNvSpPr/>
          <p:nvPr/>
        </p:nvSpPr>
        <p:spPr>
          <a:xfrm>
            <a:off x="214282" y="4786322"/>
            <a:ext cx="8715436" cy="866904"/>
          </a:xfrm>
          <a:prstGeom prst="rect">
            <a:avLst/>
          </a:prstGeom>
        </p:spPr>
        <p:txBody>
          <a:bodyPr wrap="square">
            <a:spAutoFit/>
          </a:bodyPr>
          <a:lstStyle/>
          <a:p>
            <a:pPr indent="342000">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האסטרטגיה היא ההיגיון המסדר / המסגרת התפיסתית </a:t>
            </a:r>
          </a:p>
          <a:p>
            <a:pPr indent="342000">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המשקפת את העקרונות למעבר מהיסט עכשווי למציאות מועדפת</a:t>
            </a:r>
          </a:p>
        </p:txBody>
      </p:sp>
      <p:sp>
        <p:nvSpPr>
          <p:cNvPr id="14" name="טרפז 13"/>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מעוגל 14"/>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16" name="מלבן מעוגל 15"/>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7" name="מלבן מעוגל 16"/>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8" name="מחבר חץ ישר 17"/>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0" name="TextBox 19"/>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21" name="מחבר חץ ישר 20"/>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מלבן מעוגל 22"/>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4" name="TextBox 23"/>
          <p:cNvSpPr txBox="1"/>
          <p:nvPr/>
        </p:nvSpPr>
        <p:spPr>
          <a:xfrm>
            <a:off x="571472" y="164305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a:t>
            </a:r>
            <a:r>
              <a:rPr lang="he-IL" sz="1400" b="1" dirty="0" err="1" smtClean="0">
                <a:solidFill>
                  <a:srgbClr val="00B050"/>
                </a:solidFill>
              </a:rPr>
              <a:t>איזורית</a:t>
            </a:r>
            <a:r>
              <a:rPr lang="he-IL" sz="1400" b="1" dirty="0" smtClean="0">
                <a:solidFill>
                  <a:srgbClr val="00B050"/>
                </a:solidFill>
              </a:rPr>
              <a:t> ובינלאומית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25" name="סוגר מסולסל שמאלי 24"/>
          <p:cNvSpPr/>
          <p:nvPr/>
        </p:nvSpPr>
        <p:spPr>
          <a:xfrm>
            <a:off x="1643042" y="1571612"/>
            <a:ext cx="571504" cy="2000264"/>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pic>
        <p:nvPicPr>
          <p:cNvPr id="26"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71604" y="428604"/>
            <a:ext cx="6500826" cy="571480"/>
          </a:xfrm>
        </p:spPr>
        <p:txBody>
          <a:bodyPr/>
          <a:lstStyle/>
          <a:p>
            <a:pPr algn="ctr"/>
            <a:r>
              <a:rPr lang="he-IL" sz="2000" b="1" dirty="0" smtClean="0">
                <a:latin typeface="Tahoma" pitchFamily="34" charset="0"/>
                <a:ea typeface="Tahoma" pitchFamily="34" charset="0"/>
                <a:cs typeface="Tahoma" pitchFamily="34" charset="0"/>
              </a:rPr>
              <a:t>האסטרטגיה הראשונית</a:t>
            </a:r>
            <a:endParaRPr lang="he-IL" sz="2000" b="1" dirty="0">
              <a:latin typeface="Tahoma" pitchFamily="34" charset="0"/>
              <a:ea typeface="Tahoma" pitchFamily="34" charset="0"/>
              <a:cs typeface="Tahoma" pitchFamily="34" charset="0"/>
            </a:endParaRPr>
          </a:p>
        </p:txBody>
      </p:sp>
      <p:sp>
        <p:nvSpPr>
          <p:cNvPr id="14" name="טרפז 13"/>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מעוגל 14"/>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16" name="מלבן מעוגל 15"/>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7" name="מלבן מעוגל 16"/>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8" name="מחבר חץ ישר 17"/>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0" name="TextBox 19"/>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21" name="מחבר חץ ישר 20"/>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מלבן מעוגל 22"/>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4" name="TextBox 23"/>
          <p:cNvSpPr txBox="1"/>
          <p:nvPr/>
        </p:nvSpPr>
        <p:spPr>
          <a:xfrm>
            <a:off x="571472" y="164305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a:t>
            </a:r>
            <a:r>
              <a:rPr lang="he-IL" sz="1400" b="1" dirty="0" err="1" smtClean="0">
                <a:solidFill>
                  <a:srgbClr val="00B050"/>
                </a:solidFill>
              </a:rPr>
              <a:t>איזורית</a:t>
            </a:r>
            <a:r>
              <a:rPr lang="he-IL" sz="1400" b="1" dirty="0" smtClean="0">
                <a:solidFill>
                  <a:srgbClr val="00B050"/>
                </a:solidFill>
              </a:rPr>
              <a:t> ובינלאומית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25" name="סוגר מסולסל שמאלי 24"/>
          <p:cNvSpPr/>
          <p:nvPr/>
        </p:nvSpPr>
        <p:spPr>
          <a:xfrm>
            <a:off x="1643042" y="1571612"/>
            <a:ext cx="571504" cy="2000264"/>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6" name="מציין מיקום תוכן 2"/>
          <p:cNvSpPr txBox="1">
            <a:spLocks/>
          </p:cNvSpPr>
          <p:nvPr/>
        </p:nvSpPr>
        <p:spPr>
          <a:xfrm>
            <a:off x="428596" y="4100506"/>
            <a:ext cx="8229600" cy="1828824"/>
          </a:xfrm>
          <a:prstGeom prst="rect">
            <a:avLst/>
          </a:prstGeom>
        </p:spPr>
        <p:txBody>
          <a:bodyPr>
            <a:noAutofit/>
          </a:bodyPr>
          <a:lstStyle/>
          <a:p>
            <a:pPr marL="342900" indent="-342900">
              <a:spcBef>
                <a:spcPct val="20000"/>
              </a:spcBef>
              <a:buFont typeface="Wingdings" pitchFamily="2" charset="2"/>
              <a:buChar char="q"/>
            </a:pPr>
            <a:r>
              <a:rPr kumimoji="0" lang="he-IL" sz="1600" b="1" i="0" u="none" strike="noStrike" kern="1200" cap="none" spc="0" normalizeH="0" baseline="0" noProof="0" dirty="0" smtClean="0">
                <a:ln>
                  <a:noFill/>
                </a:ln>
                <a:solidFill>
                  <a:schemeClr val="tx1"/>
                </a:solidFill>
                <a:effectLst/>
                <a:uLnTx/>
                <a:uFillTx/>
                <a:latin typeface="+mn-lt"/>
                <a:ea typeface="+mn-ea"/>
                <a:cs typeface="+mn-cs"/>
              </a:rPr>
              <a:t>ניתוח והגדרה ראשונית של </a:t>
            </a:r>
            <a:r>
              <a:rPr kumimoji="0" lang="he-IL" sz="1600" b="1" i="0" u="sng" strike="noStrike" kern="1200" cap="none" spc="0" normalizeH="0" baseline="0" noProof="0" dirty="0" smtClean="0">
                <a:ln>
                  <a:noFill/>
                </a:ln>
                <a:solidFill>
                  <a:schemeClr val="tx1"/>
                </a:solidFill>
                <a:effectLst/>
                <a:uLnTx/>
                <a:uFillTx/>
                <a:latin typeface="+mn-lt"/>
                <a:ea typeface="+mn-ea"/>
                <a:cs typeface="+mn-cs"/>
              </a:rPr>
              <a:t>האינטרסים של ישראל</a:t>
            </a:r>
            <a:r>
              <a:rPr kumimoji="0" lang="he-IL" sz="1600" b="0" i="0" u="none" strike="noStrike" kern="1200" cap="none" spc="0" normalizeH="0" baseline="0" noProof="0" dirty="0" smtClean="0">
                <a:ln>
                  <a:noFill/>
                </a:ln>
                <a:solidFill>
                  <a:schemeClr val="tx1"/>
                </a:solidFill>
                <a:effectLst/>
                <a:uLnTx/>
                <a:uFillTx/>
                <a:latin typeface="+mn-lt"/>
                <a:ea typeface="+mn-ea"/>
                <a:cs typeface="+mn-cs"/>
              </a:rPr>
              <a:t> </a:t>
            </a:r>
            <a:r>
              <a:rPr kumimoji="0" lang="he-IL" sz="1600" b="1" i="0" u="none" strike="noStrike" kern="1200" cap="none" spc="0" normalizeH="0" baseline="0" noProof="0" dirty="0" smtClean="0">
                <a:ln>
                  <a:noFill/>
                </a:ln>
                <a:solidFill>
                  <a:schemeClr val="tx1"/>
                </a:solidFill>
                <a:effectLst/>
                <a:uLnTx/>
                <a:uFillTx/>
                <a:latin typeface="+mn-lt"/>
                <a:ea typeface="+mn-ea"/>
                <a:cs typeface="+mn-cs"/>
              </a:rPr>
              <a:t>בהקשר בו עוסק תהליך הלמידה</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he-IL" sz="1600" b="0" i="0" u="none" strike="noStrike" kern="1200" cap="none" spc="0" normalizeH="0" baseline="0" noProof="0" dirty="0" smtClean="0">
                <a:ln>
                  <a:noFill/>
                </a:ln>
                <a:solidFill>
                  <a:schemeClr val="tx1"/>
                </a:solidFill>
                <a:effectLst/>
                <a:uLnTx/>
                <a:uFillTx/>
                <a:latin typeface="+mn-lt"/>
                <a:ea typeface="+mn-ea"/>
                <a:cs typeface="+mn-cs"/>
              </a:rPr>
              <a:t>	</a:t>
            </a:r>
          </a:p>
          <a:p>
            <a:pPr marL="342900" lvl="0" indent="-342900">
              <a:spcBef>
                <a:spcPct val="20000"/>
              </a:spcBef>
              <a:buFont typeface="Wingdings" pitchFamily="2" charset="2"/>
              <a:buChar char="q"/>
            </a:pPr>
            <a:r>
              <a:rPr lang="he-IL" sz="1600" b="1" dirty="0"/>
              <a:t>תיאור וניתוח </a:t>
            </a:r>
            <a:r>
              <a:rPr lang="he-IL" sz="1600" b="1" u="sng" dirty="0"/>
              <a:t>המערכת הבינלאומית והאזורית</a:t>
            </a:r>
            <a:r>
              <a:rPr lang="he-IL" sz="1600" b="1" dirty="0"/>
              <a:t>. </a:t>
            </a:r>
            <a:endParaRPr kumimoji="0" lang="he-IL" sz="16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Wingdings" pitchFamily="2" charset="2"/>
              <a:buChar char="q"/>
            </a:pPr>
            <a:r>
              <a:rPr lang="he-IL" sz="1600" b="1" dirty="0"/>
              <a:t>המשגה וניתוח של </a:t>
            </a:r>
            <a:r>
              <a:rPr lang="he-IL" sz="1600" b="1" u="sng" dirty="0"/>
              <a:t>המערכת היריבה</a:t>
            </a:r>
            <a:r>
              <a:rPr lang="he-IL" sz="1600" b="1" dirty="0"/>
              <a:t> (בהקשר המערכת האסטרטגית הנחקרת) </a:t>
            </a:r>
            <a:endParaRPr lang="he-IL" sz="1600" b="1" dirty="0" smtClean="0"/>
          </a:p>
          <a:p>
            <a:pPr marL="342900" lvl="0" indent="-342900">
              <a:spcBef>
                <a:spcPct val="20000"/>
              </a:spcBef>
              <a:buFont typeface="Wingdings" pitchFamily="2" charset="2"/>
              <a:buChar char="q"/>
            </a:pPr>
            <a:r>
              <a:rPr lang="he-IL" sz="1600" b="1" u="sng" dirty="0"/>
              <a:t>ניתוח צה"ל </a:t>
            </a:r>
            <a:r>
              <a:rPr lang="he-IL" sz="1600" b="1" dirty="0"/>
              <a:t>- התפיסות המנחות את החשיבה והפעולה שלנו</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r>
              <a:rPr kumimoji="0" lang="he-IL" sz="1600" b="0" i="0" u="none" strike="noStrike" kern="1200" cap="none" spc="0" normalizeH="0" baseline="0" noProof="0" dirty="0" smtClean="0">
                <a:ln>
                  <a:noFill/>
                </a:ln>
                <a:solidFill>
                  <a:schemeClr val="tx1"/>
                </a:solidFill>
                <a:effectLst/>
                <a:uLnTx/>
                <a:uFillTx/>
                <a:latin typeface="+mn-lt"/>
                <a:ea typeface="+mn-ea"/>
                <a:cs typeface="+mn-cs"/>
              </a:rPr>
              <a:t>הניתוח נדרש לשלב הסתכלות היסטורית לניתוח פער הרלבנטיות (ההיסט) והסתכלות עתידית שתאפשר גילוי של </a:t>
            </a:r>
            <a:r>
              <a:rPr lang="he-IL" sz="1600" dirty="0" smtClean="0"/>
              <a:t>הזדמנויות וסיכונים (</a:t>
            </a:r>
            <a:r>
              <a:rPr kumimoji="0" lang="he-IL" sz="1600" b="0" i="0" u="none" strike="noStrike" kern="1200" cap="none" spc="0" normalizeH="0" baseline="0" noProof="0" dirty="0" smtClean="0">
                <a:ln>
                  <a:noFill/>
                </a:ln>
                <a:solidFill>
                  <a:schemeClr val="tx1"/>
                </a:solidFill>
                <a:effectLst/>
                <a:uLnTx/>
                <a:uFillTx/>
                <a:latin typeface="+mn-lt"/>
                <a:ea typeface="+mn-ea"/>
                <a:cs typeface="+mn-cs"/>
              </a:rPr>
              <a:t>פוטנציאלים) במערכת.</a:t>
            </a:r>
          </a:p>
        </p:txBody>
      </p:sp>
      <p:pic>
        <p:nvPicPr>
          <p:cNvPr id="27"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57554" y="357166"/>
            <a:ext cx="3286148" cy="725470"/>
          </a:xfrm>
        </p:spPr>
        <p:txBody>
          <a:bodyPr/>
          <a:lstStyle/>
          <a:p>
            <a:r>
              <a:rPr lang="he-IL" b="1" dirty="0" smtClean="0"/>
              <a:t>רעיון/תפיסה אסטרטגית</a:t>
            </a:r>
            <a:endParaRPr lang="he-IL" b="1" dirty="0"/>
          </a:p>
        </p:txBody>
      </p:sp>
      <p:sp>
        <p:nvSpPr>
          <p:cNvPr id="3" name="מציין מיקום תוכן 2"/>
          <p:cNvSpPr>
            <a:spLocks noGrp="1"/>
          </p:cNvSpPr>
          <p:nvPr>
            <p:ph idx="1"/>
          </p:nvPr>
        </p:nvSpPr>
        <p:spPr>
          <a:xfrm>
            <a:off x="1775246" y="928670"/>
            <a:ext cx="6172200" cy="5286412"/>
          </a:xfrm>
        </p:spPr>
        <p:txBody>
          <a:bodyPr/>
          <a:lstStyle/>
          <a:p>
            <a:pPr algn="just" rtl="1">
              <a:lnSpc>
                <a:spcPct val="150000"/>
              </a:lnSpc>
              <a:buNone/>
            </a:pPr>
            <a:r>
              <a:rPr lang="he-IL" b="1" dirty="0" smtClean="0"/>
              <a:t>"</a:t>
            </a:r>
            <a:r>
              <a:rPr lang="he-IL" b="1" dirty="0"/>
              <a:t>היעד האסטרטגי שאני מעמיד בזה לכוחות מזוינים של מצרים...</a:t>
            </a:r>
          </a:p>
          <a:p>
            <a:pPr algn="just" rtl="1">
              <a:lnSpc>
                <a:spcPct val="150000"/>
              </a:lnSpc>
              <a:buNone/>
            </a:pPr>
            <a:r>
              <a:rPr lang="he-IL" b="1" dirty="0" smtClean="0"/>
              <a:t>לערער </a:t>
            </a:r>
            <a:r>
              <a:rPr lang="he-IL" b="1" dirty="0"/>
              <a:t>על </a:t>
            </a:r>
            <a:r>
              <a:rPr lang="he-IL" b="1" dirty="0">
                <a:solidFill>
                  <a:srgbClr val="FF0000"/>
                </a:solidFill>
              </a:rPr>
              <a:t>תורת הביטחון הישראלית </a:t>
            </a:r>
            <a:r>
              <a:rPr lang="he-IL" b="1" dirty="0"/>
              <a:t>על ידי ביצוע פעולה צבאית בהתאם לאפשרויות של הכוחות המזוינים במטרה להסב לאויב את האבדות הכבדות ביותר ולשכנע אותו שהמשך כיבושה של אדמתנו תובע מחיר שהוא גבוה מדי בשבילו, וכי על-כן </a:t>
            </a:r>
            <a:r>
              <a:rPr lang="he-IL" b="1" dirty="0">
                <a:solidFill>
                  <a:srgbClr val="FF0000"/>
                </a:solidFill>
              </a:rPr>
              <a:t>תורת הביטחון שלו- </a:t>
            </a:r>
            <a:r>
              <a:rPr lang="he-IL" b="1" dirty="0"/>
              <a:t>הואיל והיא מבוססת על הטלת-אימה פסיכולוגית, מדינית וצבאית- איננה מגן פלדה שאין להבקיעו ואשר יוכל לגונן עליו היום או לעתיד לבוא...</a:t>
            </a:r>
          </a:p>
          <a:p>
            <a:pPr algn="just" rtl="1">
              <a:lnSpc>
                <a:spcPct val="150000"/>
              </a:lnSpc>
              <a:buNone/>
            </a:pPr>
            <a:r>
              <a:rPr lang="he-IL" b="1" dirty="0"/>
              <a:t>	יניב תוצאות לטווח קצר, ערעור תורת הביטחון...</a:t>
            </a:r>
            <a:r>
              <a:rPr lang="he-IL" b="1" dirty="0">
                <a:solidFill>
                  <a:srgbClr val="FF0000"/>
                </a:solidFill>
              </a:rPr>
              <a:t>פתרון של כבוד</a:t>
            </a:r>
            <a:r>
              <a:rPr lang="he-IL" b="1" dirty="0"/>
              <a:t>...טווח הארוך, </a:t>
            </a:r>
            <a:r>
              <a:rPr lang="he-IL" b="1" dirty="0">
                <a:solidFill>
                  <a:srgbClr val="FF0000"/>
                </a:solidFill>
              </a:rPr>
              <a:t>שינוי יסודי בחשיבתו של האויב</a:t>
            </a:r>
            <a:r>
              <a:rPr lang="he-IL" b="1" dirty="0"/>
              <a:t>"</a:t>
            </a:r>
            <a:endParaRPr lang="en-US" sz="1400" dirty="0"/>
          </a:p>
          <a:p>
            <a:pPr algn="l">
              <a:buNone/>
            </a:pPr>
            <a:r>
              <a:rPr lang="he-IL" sz="1600" dirty="0"/>
              <a:t>הנחיה אסטרטגית של סאדאת, 1 באוקטובר 1973</a:t>
            </a:r>
            <a:endParaRPr lang="en-US" sz="1600" dirty="0"/>
          </a:p>
          <a:p>
            <a:pPr algn="l">
              <a:buNone/>
            </a:pPr>
            <a:r>
              <a:rPr lang="he-IL" sz="1600" dirty="0"/>
              <a:t>סאדאת, חיי, עמ' 250-252</a:t>
            </a:r>
            <a:endParaRPr lang="en-US" sz="1600" dirty="0"/>
          </a:p>
          <a:p>
            <a:pPr algn="just">
              <a:lnSpc>
                <a:spcPct val="150000"/>
              </a:lnSpc>
              <a:buNone/>
            </a:pPr>
            <a:endParaRPr lang="en-US" sz="18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dirty="0"/>
          </a:p>
          <a:p>
            <a:pPr algn="just">
              <a:buNone/>
            </a:pPr>
            <a:endParaRPr lang="he-IL" sz="1600" u="sng" dirty="0"/>
          </a:p>
          <a:p>
            <a:pPr algn="just">
              <a:lnSpc>
                <a:spcPct val="150000"/>
              </a:lnSpc>
              <a:buNone/>
            </a:pPr>
            <a:endParaRPr lang="en-US" sz="1800" b="1" dirty="0"/>
          </a:p>
          <a:p>
            <a:pPr algn="just"/>
            <a:endParaRPr lang="he-IL" dirty="0"/>
          </a:p>
        </p:txBody>
      </p:sp>
      <p:sp>
        <p:nvSpPr>
          <p:cNvPr id="4" name="מלבן מעוגל 3">
            <a:hlinkClick r:id="rId2" action="ppaction://hlinksldjump"/>
          </p:cNvPr>
          <p:cNvSpPr/>
          <p:nvPr/>
        </p:nvSpPr>
        <p:spPr>
          <a:xfrm>
            <a:off x="3357554" y="285728"/>
            <a:ext cx="2500330" cy="642942"/>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42501919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25470"/>
          </a:xfrm>
        </p:spPr>
        <p:txBody>
          <a:bodyPr>
            <a:normAutofit/>
          </a:bodyPr>
          <a:lstStyle/>
          <a:p>
            <a:pPr rtl="1"/>
            <a:r>
              <a:rPr lang="he-IL" sz="2400" dirty="0"/>
              <a:t>רעיון/תפיסה אסטרטגית- המשך</a:t>
            </a:r>
          </a:p>
        </p:txBody>
      </p:sp>
      <p:sp>
        <p:nvSpPr>
          <p:cNvPr id="3" name="מציין מיקום תוכן 2"/>
          <p:cNvSpPr>
            <a:spLocks noGrp="1"/>
          </p:cNvSpPr>
          <p:nvPr>
            <p:ph idx="1"/>
          </p:nvPr>
        </p:nvSpPr>
        <p:spPr>
          <a:xfrm>
            <a:off x="428596" y="2714620"/>
            <a:ext cx="8229600" cy="4525963"/>
          </a:xfrm>
        </p:spPr>
        <p:txBody>
          <a:bodyPr/>
          <a:lstStyle/>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buNone/>
            </a:pPr>
            <a:endParaRPr lang="he-IL" sz="1800" dirty="0"/>
          </a:p>
          <a:p>
            <a:pPr algn="l">
              <a:buNone/>
            </a:pPr>
            <a:r>
              <a:rPr lang="he-IL" sz="1800" dirty="0" err="1"/>
              <a:t>אלגמסי</a:t>
            </a:r>
            <a:r>
              <a:rPr lang="he-IL" sz="1800" dirty="0"/>
              <a:t>, הסימפוזיון הבינלאומי של מלחמת אוקטובר 1973</a:t>
            </a:r>
          </a:p>
        </p:txBody>
      </p:sp>
      <p:pic>
        <p:nvPicPr>
          <p:cNvPr id="5" name="Picture 5"/>
          <p:cNvPicPr>
            <a:picLocks noChangeAspect="1" noChangeArrowheads="1"/>
          </p:cNvPicPr>
          <p:nvPr/>
        </p:nvPicPr>
        <p:blipFill>
          <a:blip r:embed="rId3" cstate="print"/>
          <a:srcRect/>
          <a:stretch>
            <a:fillRect/>
          </a:stretch>
        </p:blipFill>
        <p:spPr bwMode="auto">
          <a:xfrm>
            <a:off x="1410869" y="1142984"/>
            <a:ext cx="6429420" cy="3857652"/>
          </a:xfrm>
          <a:prstGeom prst="rect">
            <a:avLst/>
          </a:prstGeom>
          <a:noFill/>
          <a:ln w="9525">
            <a:noFill/>
            <a:miter lim="800000"/>
            <a:headEnd/>
            <a:tailEnd/>
          </a:ln>
        </p:spPr>
      </p:pic>
      <p:sp>
        <p:nvSpPr>
          <p:cNvPr id="6" name="מלבן מעוגל 5">
            <a:hlinkClick r:id="rId4" action="ppaction://hlinksldjump"/>
          </p:cNvPr>
          <p:cNvSpPr/>
          <p:nvPr/>
        </p:nvSpPr>
        <p:spPr>
          <a:xfrm>
            <a:off x="3357554" y="285728"/>
            <a:ext cx="4300546" cy="642942"/>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4764307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654032"/>
          </a:xfrm>
        </p:spPr>
        <p:txBody>
          <a:bodyPr>
            <a:normAutofit/>
          </a:bodyPr>
          <a:lstStyle/>
          <a:p>
            <a:pPr algn="r"/>
            <a:r>
              <a:rPr lang="he-IL" sz="2400" dirty="0"/>
              <a:t>רעיון/תפיסה אסטרטגית- המשך</a:t>
            </a:r>
          </a:p>
        </p:txBody>
      </p:sp>
      <p:sp>
        <p:nvSpPr>
          <p:cNvPr id="3" name="מציין מיקום תוכן 2"/>
          <p:cNvSpPr>
            <a:spLocks noGrp="1"/>
          </p:cNvSpPr>
          <p:nvPr>
            <p:ph idx="1"/>
          </p:nvPr>
        </p:nvSpPr>
        <p:spPr>
          <a:xfrm>
            <a:off x="1485900" y="1214424"/>
            <a:ext cx="6172200" cy="4911741"/>
          </a:xfrm>
        </p:spPr>
        <p:txBody>
          <a:bodyPr/>
          <a:lstStyle/>
          <a:p>
            <a:pPr algn="just" rtl="1">
              <a:lnSpc>
                <a:spcPct val="150000"/>
              </a:lnSpc>
              <a:buNone/>
            </a:pPr>
            <a:r>
              <a:rPr lang="he-IL" dirty="0" smtClean="0"/>
              <a:t>"...מיצוי והרחבת טווחיהן של אופציה דיפלומטית וצבאית – מאמץ מרוכז דו שלבי: </a:t>
            </a:r>
            <a:r>
              <a:rPr lang="he-IL" dirty="0" smtClean="0">
                <a:solidFill>
                  <a:srgbClr val="FF0000"/>
                </a:solidFill>
              </a:rPr>
              <a:t>מתקפה צבאית רחבת ממדים בעלת יעדים מוגבלים</a:t>
            </a:r>
            <a:r>
              <a:rPr lang="he-IL" dirty="0" smtClean="0"/>
              <a:t> אשר יהיה בה לשבור את הקיפאון ולהשפיע על מאזן הכוחות ושנית – מתקפה דיפלומטית מקיפה שתבוא בעקבות המהלך הצבאי, תבטא את כוח הלחץ הערבי..."</a:t>
            </a:r>
          </a:p>
          <a:p>
            <a:pPr algn="l">
              <a:lnSpc>
                <a:spcPct val="150000"/>
              </a:lnSpc>
              <a:buNone/>
            </a:pPr>
            <a:r>
              <a:rPr lang="he-IL" sz="1600" dirty="0"/>
              <a:t>שמיר, מצרים בהנהגת סאדאת, עמ' 96</a:t>
            </a:r>
            <a:r>
              <a:rPr lang="he-IL" sz="1800" dirty="0"/>
              <a:t> </a:t>
            </a:r>
          </a:p>
        </p:txBody>
      </p:sp>
      <p:sp>
        <p:nvSpPr>
          <p:cNvPr id="4" name="מלבן מעוגל 3">
            <a:hlinkClick r:id="rId2" action="ppaction://hlinksldjump"/>
          </p:cNvPr>
          <p:cNvSpPr/>
          <p:nvPr/>
        </p:nvSpPr>
        <p:spPr>
          <a:xfrm>
            <a:off x="3419872" y="261453"/>
            <a:ext cx="4300546" cy="642942"/>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7949178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500166" y="1142984"/>
            <a:ext cx="6172200" cy="4525963"/>
          </a:xfrm>
        </p:spPr>
        <p:txBody>
          <a:bodyPr/>
          <a:lstStyle/>
          <a:p>
            <a:pPr algn="r">
              <a:lnSpc>
                <a:spcPct val="150000"/>
              </a:lnSpc>
              <a:buNone/>
            </a:pPr>
            <a:r>
              <a:rPr lang="he-IL" sz="2000" dirty="0"/>
              <a:t>	במקום לגייס בהדרגה את היכולת הצבאית של הערבים, את המעורבות הסובייטית ואת התמיכה הבינלאומית לצורך השגת ניצחון על ישראל בנקודת זמן בלתי מוגדרת בעתיד, בחר סאדאת להתחיל </a:t>
            </a:r>
            <a:r>
              <a:rPr lang="he-IL" sz="2000" dirty="0">
                <a:solidFill>
                  <a:srgbClr val="0000CC"/>
                </a:solidFill>
              </a:rPr>
              <a:t>בפעולה עצמאית, תוך ניצול אותם המשאבים שעמדו  לרשותו באותו רגע</a:t>
            </a:r>
            <a:r>
              <a:rPr lang="he-IL" sz="2000" dirty="0">
                <a:solidFill>
                  <a:schemeClr val="accent1">
                    <a:lumMod val="75000"/>
                  </a:schemeClr>
                </a:solidFill>
              </a:rPr>
              <a:t>. </a:t>
            </a:r>
            <a:r>
              <a:rPr lang="he-IL" sz="2000" dirty="0">
                <a:solidFill>
                  <a:srgbClr val="FF0000"/>
                </a:solidFill>
              </a:rPr>
              <a:t>הוא בנה על כך, שהתמיכה הערבית, הסובייטית והבינלאומית, תירתם למרכבתו כתוצאה מפעולה (אם תצליח) ולא כתנאי מוקדם לפתיחה בפעולה</a:t>
            </a:r>
            <a:r>
              <a:rPr lang="he-IL" sz="2000" dirty="0"/>
              <a:t>..."</a:t>
            </a:r>
          </a:p>
          <a:p>
            <a:pPr algn="l">
              <a:buNone/>
            </a:pPr>
            <a:r>
              <a:rPr lang="he-IL" sz="1600" dirty="0"/>
              <a:t>שמיר, מצרים בהנהגת סאדאת, עמ' 97-96</a:t>
            </a:r>
            <a:endParaRPr lang="he-IL" dirty="0"/>
          </a:p>
        </p:txBody>
      </p:sp>
    </p:spTree>
    <p:extLst>
      <p:ext uri="{BB962C8B-B14F-4D97-AF65-F5344CB8AC3E}">
        <p14:creationId xmlns:p14="http://schemas.microsoft.com/office/powerpoint/2010/main" val="42638771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286116" y="5143512"/>
            <a:ext cx="2928958"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pPr algn="ctr">
              <a:lnSpc>
                <a:spcPct val="150000"/>
              </a:lnSpc>
              <a:buNone/>
            </a:pPr>
            <a:r>
              <a:rPr lang="he-IL" sz="2400" b="1" dirty="0" smtClean="0"/>
              <a:t>גורם המפתח באסטרטגיה של סאדאת: התפישה של </a:t>
            </a:r>
            <a:r>
              <a:rPr lang="he-IL" sz="2400" b="1" dirty="0" smtClean="0">
                <a:solidFill>
                  <a:srgbClr val="FF0000"/>
                </a:solidFill>
              </a:rPr>
              <a:t>מלחמה מוגבלת</a:t>
            </a:r>
            <a:r>
              <a:rPr lang="he-IL" sz="2400" b="1" dirty="0" smtClean="0"/>
              <a:t> כזרז לשבירת הקיפאון המדיני וליצירת התנאים להסדר מדיני שיכלול את החזרת סיני למצרים</a:t>
            </a:r>
            <a:endParaRPr lang="he-IL" sz="2400" b="1" dirty="0"/>
          </a:p>
        </p:txBody>
      </p:sp>
    </p:spTree>
    <p:extLst>
      <p:ext uri="{BB962C8B-B14F-4D97-AF65-F5344CB8AC3E}">
        <p14:creationId xmlns:p14="http://schemas.microsoft.com/office/powerpoint/2010/main" val="81693767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72132" y="1928802"/>
            <a:ext cx="2357422" cy="571480"/>
          </a:xfrm>
        </p:spPr>
        <p:txBody>
          <a:bodyPr/>
          <a:lstStyle/>
          <a:p>
            <a:pPr algn="ctr"/>
            <a:r>
              <a:rPr lang="he-IL" sz="2000" b="1" dirty="0" smtClean="0">
                <a:latin typeface="Tahoma" pitchFamily="34" charset="0"/>
                <a:ea typeface="Tahoma" pitchFamily="34" charset="0"/>
                <a:cs typeface="Tahoma" pitchFamily="34" charset="0"/>
              </a:rPr>
              <a:t>ההנגדה</a:t>
            </a:r>
            <a:endParaRPr lang="he-IL" sz="2000" b="1" dirty="0">
              <a:latin typeface="Tahoma" pitchFamily="34" charset="0"/>
              <a:ea typeface="Tahoma" pitchFamily="34" charset="0"/>
              <a:cs typeface="Tahoma" pitchFamily="34" charset="0"/>
            </a:endParaRPr>
          </a:p>
        </p:txBody>
      </p:sp>
      <p:sp>
        <p:nvSpPr>
          <p:cNvPr id="18" name="מלבן 17"/>
          <p:cNvSpPr/>
          <p:nvPr/>
        </p:nvSpPr>
        <p:spPr>
          <a:xfrm>
            <a:off x="142844" y="4000504"/>
            <a:ext cx="8715436" cy="2605842"/>
          </a:xfrm>
          <a:prstGeom prst="rect">
            <a:avLst/>
          </a:prstGeom>
        </p:spPr>
        <p:txBody>
          <a:bodyPr wrap="square">
            <a:spAutoFit/>
          </a:bodyPr>
          <a:lstStyle/>
          <a:p>
            <a:pPr>
              <a:lnSpc>
                <a:spcPts val="2800"/>
              </a:lnSpc>
            </a:pPr>
            <a:r>
              <a:rPr lang="he-IL" sz="1600" b="1" dirty="0" smtClean="0">
                <a:solidFill>
                  <a:schemeClr val="accent1">
                    <a:lumMod val="50000"/>
                  </a:schemeClr>
                </a:solidFill>
              </a:rPr>
              <a:t>"סתירה ויצירה" / ג</a:t>
            </a:r>
            <a:r>
              <a:rPr lang="en-US" sz="1600" b="1" dirty="0" smtClean="0">
                <a:solidFill>
                  <a:schemeClr val="accent1">
                    <a:lumMod val="50000"/>
                  </a:schemeClr>
                </a:solidFill>
              </a:rPr>
              <a:t>'</a:t>
            </a:r>
            <a:r>
              <a:rPr lang="he-IL" sz="1600" b="1" dirty="0" err="1" smtClean="0">
                <a:solidFill>
                  <a:schemeClr val="accent1">
                    <a:lumMod val="50000"/>
                  </a:schemeClr>
                </a:solidFill>
              </a:rPr>
              <a:t>ון</a:t>
            </a:r>
            <a:r>
              <a:rPr lang="he-IL" sz="1600" b="1" dirty="0" smtClean="0">
                <a:solidFill>
                  <a:schemeClr val="accent1">
                    <a:lumMod val="50000"/>
                  </a:schemeClr>
                </a:solidFill>
              </a:rPr>
              <a:t> </a:t>
            </a:r>
            <a:r>
              <a:rPr lang="he-IL" sz="1600" b="1" dirty="0" err="1" smtClean="0">
                <a:solidFill>
                  <a:schemeClr val="accent1">
                    <a:lumMod val="50000"/>
                  </a:schemeClr>
                </a:solidFill>
              </a:rPr>
              <a:t>בוייד</a:t>
            </a:r>
            <a:endParaRPr lang="he-IL" sz="1400" b="1" dirty="0" smtClean="0">
              <a:solidFill>
                <a:schemeClr val="accent1">
                  <a:lumMod val="50000"/>
                </a:schemeClr>
              </a:solidFill>
            </a:endParaRPr>
          </a:p>
          <a:p>
            <a:pPr>
              <a:lnSpc>
                <a:spcPts val="2800"/>
              </a:lnSpc>
            </a:pPr>
            <a:r>
              <a:rPr lang="he-IL" sz="1400" b="1" dirty="0" err="1" smtClean="0">
                <a:solidFill>
                  <a:schemeClr val="accent1">
                    <a:lumMod val="50000"/>
                  </a:schemeClr>
                </a:solidFill>
              </a:rPr>
              <a:t>"..</a:t>
            </a:r>
            <a:r>
              <a:rPr lang="he-IL" sz="1400" b="1" dirty="0" smtClean="0">
                <a:solidFill>
                  <a:schemeClr val="accent1">
                    <a:lumMod val="50000"/>
                  </a:schemeClr>
                </a:solidFill>
              </a:rPr>
              <a:t>. עלינו לערער ולמוטט את הדפוסים התפישתיים הנוקשים שקנו להם שליטה במוחנו </a:t>
            </a:r>
          </a:p>
          <a:p>
            <a:pPr>
              <a:lnSpc>
                <a:spcPts val="2800"/>
              </a:lnSpc>
            </a:pPr>
            <a:r>
              <a:rPr lang="he-IL" sz="1400" b="1" dirty="0" smtClean="0">
                <a:solidFill>
                  <a:schemeClr val="accent1">
                    <a:lumMod val="50000"/>
                  </a:schemeClr>
                </a:solidFill>
              </a:rPr>
              <a:t>(זה לא צריך להיות קשה מדי, כיוון שהבלבול ואי הסדר הגוברים מסייעים לנו לערער על דפוסים קיימים). </a:t>
            </a:r>
          </a:p>
          <a:p>
            <a:pPr>
              <a:lnSpc>
                <a:spcPts val="2800"/>
              </a:lnSpc>
            </a:pPr>
            <a:r>
              <a:rPr lang="he-IL" sz="1400" b="1" dirty="0" smtClean="0">
                <a:solidFill>
                  <a:schemeClr val="accent1">
                    <a:lumMod val="50000"/>
                  </a:schemeClr>
                </a:solidFill>
              </a:rPr>
              <a:t>בשלב הבא עלינו למצוא איכויות, תכונות או פעולות משותפות שיכולות לקשר בין עובדות, רעיונות ורשמים...</a:t>
            </a:r>
          </a:p>
          <a:p>
            <a:pPr>
              <a:lnSpc>
                <a:spcPts val="2800"/>
              </a:lnSpc>
            </a:pPr>
            <a:r>
              <a:rPr lang="he-IL" sz="1400" b="1" dirty="0" smtClean="0">
                <a:solidFill>
                  <a:schemeClr val="accent1">
                    <a:lumMod val="50000"/>
                  </a:schemeClr>
                </a:solidFill>
              </a:rPr>
              <a:t>כל זאת על מנת ליצור תפישות ומושגים שייצגו את העולם האמיתי...</a:t>
            </a:r>
          </a:p>
          <a:p>
            <a:pPr>
              <a:lnSpc>
                <a:spcPts val="2800"/>
              </a:lnSpc>
            </a:pPr>
            <a:r>
              <a:rPr lang="he-IL" sz="1400" b="1" dirty="0" smtClean="0">
                <a:solidFill>
                  <a:srgbClr val="FF0000"/>
                </a:solidFill>
              </a:rPr>
              <a:t>עלינו לחזור על תהליך זה של ערעור ובנייה עד שנפתח תפישה שמתחילה לעלות בקנה אחד עם </a:t>
            </a:r>
            <a:r>
              <a:rPr lang="he-IL" sz="1400" b="1" dirty="0" err="1" smtClean="0">
                <a:solidFill>
                  <a:srgbClr val="FF0000"/>
                </a:solidFill>
              </a:rPr>
              <a:t>המציאות."</a:t>
            </a:r>
            <a:endParaRPr lang="he-IL" sz="1400" b="1" dirty="0" smtClean="0">
              <a:solidFill>
                <a:srgbClr val="FF0000"/>
              </a:solidFill>
            </a:endParaRPr>
          </a:p>
          <a:p>
            <a:pPr>
              <a:lnSpc>
                <a:spcPts val="2800"/>
              </a:lnSpc>
            </a:pPr>
            <a:endParaRPr lang="he-IL" sz="1400" b="1" dirty="0">
              <a:solidFill>
                <a:schemeClr val="accent1">
                  <a:lumMod val="50000"/>
                </a:schemeClr>
              </a:solidFill>
            </a:endParaRPr>
          </a:p>
        </p:txBody>
      </p:sp>
      <p:sp>
        <p:nvSpPr>
          <p:cNvPr id="23" name="מלבן 22"/>
          <p:cNvSpPr/>
          <p:nvPr/>
        </p:nvSpPr>
        <p:spPr>
          <a:xfrm>
            <a:off x="4793069" y="2857496"/>
            <a:ext cx="4350935" cy="925894"/>
          </a:xfrm>
          <a:prstGeom prst="rect">
            <a:avLst/>
          </a:prstGeom>
        </p:spPr>
        <p:txBody>
          <a:bodyPr wrap="none">
            <a:spAutoFit/>
          </a:bodyPr>
          <a:lstStyle/>
          <a:p>
            <a:pPr>
              <a:lnSpc>
                <a:spcPts val="1300"/>
              </a:lnSpc>
            </a:pPr>
            <a:r>
              <a:rPr lang="he-IL" sz="1600" b="1" dirty="0" smtClean="0">
                <a:solidFill>
                  <a:schemeClr val="accent1">
                    <a:lumMod val="50000"/>
                  </a:schemeClr>
                </a:solidFill>
                <a:latin typeface="Tahoma" pitchFamily="34" charset="0"/>
                <a:ea typeface="Tahoma" pitchFamily="34" charset="0"/>
                <a:cs typeface="Tahoma" pitchFamily="34" charset="0"/>
              </a:rPr>
              <a:t>הנגדה עניינה </a:t>
            </a:r>
            <a:r>
              <a:rPr lang="he-IL" sz="1600" b="1" dirty="0" smtClean="0">
                <a:solidFill>
                  <a:srgbClr val="FF0000"/>
                </a:solidFill>
                <a:latin typeface="Tahoma" pitchFamily="34" charset="0"/>
                <a:ea typeface="Tahoma" pitchFamily="34" charset="0"/>
                <a:cs typeface="Tahoma" pitchFamily="34" charset="0"/>
              </a:rPr>
              <a:t>ביקורת עצמית.</a:t>
            </a:r>
          </a:p>
          <a:p>
            <a:pPr>
              <a:lnSpc>
                <a:spcPts val="1300"/>
              </a:lnSpc>
            </a:pPr>
            <a:endParaRPr lang="he-IL" sz="1400" b="1" dirty="0" smtClean="0">
              <a:solidFill>
                <a:srgbClr val="FF0000"/>
              </a:solidFill>
              <a:latin typeface="Tahoma" pitchFamily="34" charset="0"/>
              <a:ea typeface="Tahoma" pitchFamily="34" charset="0"/>
              <a:cs typeface="Tahoma" pitchFamily="34" charset="0"/>
            </a:endParaRPr>
          </a:p>
          <a:p>
            <a:pPr>
              <a:lnSpc>
                <a:spcPts val="1300"/>
              </a:lnSpc>
            </a:pPr>
            <a:r>
              <a:rPr lang="he-IL" sz="1400" b="1" dirty="0" smtClean="0">
                <a:solidFill>
                  <a:schemeClr val="tx2">
                    <a:lumMod val="75000"/>
                  </a:schemeClr>
                </a:solidFill>
                <a:latin typeface="Tahoma" pitchFamily="34" charset="0"/>
                <a:ea typeface="Tahoma" pitchFamily="34" charset="0"/>
                <a:cs typeface="Tahoma" pitchFamily="34" charset="0"/>
              </a:rPr>
              <a:t>נועדה לבחון מה עשוי להכשיל את האסטרטגיה</a:t>
            </a:r>
          </a:p>
          <a:p>
            <a:pPr>
              <a:lnSpc>
                <a:spcPts val="1300"/>
              </a:lnSpc>
            </a:pPr>
            <a:endParaRPr lang="he-IL" sz="1400" b="1" dirty="0" smtClean="0">
              <a:solidFill>
                <a:schemeClr val="tx2">
                  <a:lumMod val="75000"/>
                </a:schemeClr>
              </a:solidFill>
              <a:latin typeface="Tahoma" pitchFamily="34" charset="0"/>
              <a:ea typeface="Tahoma" pitchFamily="34" charset="0"/>
              <a:cs typeface="Tahoma" pitchFamily="34" charset="0"/>
            </a:endParaRPr>
          </a:p>
          <a:p>
            <a:pPr>
              <a:lnSpc>
                <a:spcPts val="1300"/>
              </a:lnSpc>
            </a:pPr>
            <a:r>
              <a:rPr lang="he-IL" sz="1400" b="1" dirty="0" smtClean="0">
                <a:solidFill>
                  <a:schemeClr val="tx2">
                    <a:lumMod val="75000"/>
                  </a:schemeClr>
                </a:solidFill>
                <a:latin typeface="Tahoma" pitchFamily="34" charset="0"/>
                <a:ea typeface="Tahoma" pitchFamily="34" charset="0"/>
                <a:cs typeface="Tahoma" pitchFamily="34" charset="0"/>
              </a:rPr>
              <a:t>ולאפשר את תיקופה. </a:t>
            </a:r>
            <a:endParaRPr lang="he-IL" sz="1400" dirty="0">
              <a:solidFill>
                <a:schemeClr val="tx2">
                  <a:lumMod val="75000"/>
                </a:schemeClr>
              </a:solidFill>
              <a:latin typeface="Tahoma" pitchFamily="34" charset="0"/>
              <a:ea typeface="Tahoma" pitchFamily="34" charset="0"/>
              <a:cs typeface="Tahoma" pitchFamily="34" charset="0"/>
            </a:endParaRPr>
          </a:p>
        </p:txBody>
      </p:sp>
      <p:sp>
        <p:nvSpPr>
          <p:cNvPr id="19" name="טרפז 18"/>
          <p:cNvSpPr/>
          <p:nvPr/>
        </p:nvSpPr>
        <p:spPr>
          <a:xfrm rot="10800000">
            <a:off x="857224" y="428604"/>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3592279" y="64291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21" name="מלבן מעוגל 20"/>
          <p:cNvSpPr/>
          <p:nvPr/>
        </p:nvSpPr>
        <p:spPr>
          <a:xfrm>
            <a:off x="1142976" y="64291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22" name="מלבן מעוגל 21"/>
          <p:cNvSpPr/>
          <p:nvPr/>
        </p:nvSpPr>
        <p:spPr>
          <a:xfrm>
            <a:off x="2357422" y="1428736"/>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24" name="מחבר חץ ישר 23"/>
          <p:cNvCxnSpPr/>
          <p:nvPr/>
        </p:nvCxnSpPr>
        <p:spPr>
          <a:xfrm>
            <a:off x="2643174" y="857232"/>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57488" y="428604"/>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6" name="TextBox 25"/>
          <p:cNvSpPr txBox="1"/>
          <p:nvPr/>
        </p:nvSpPr>
        <p:spPr>
          <a:xfrm>
            <a:off x="2810003" y="1059094"/>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27" name="מחבר חץ ישר 26"/>
          <p:cNvCxnSpPr/>
          <p:nvPr/>
        </p:nvCxnSpPr>
        <p:spPr>
          <a:xfrm>
            <a:off x="2643174" y="1071546"/>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rot="10800000" flipV="1">
            <a:off x="3214678" y="1071546"/>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מלבן מעוגל 28"/>
          <p:cNvSpPr/>
          <p:nvPr/>
        </p:nvSpPr>
        <p:spPr>
          <a:xfrm>
            <a:off x="1571604" y="2428868"/>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30" name="משולש שווה שוקיים 29"/>
          <p:cNvSpPr/>
          <p:nvPr/>
        </p:nvSpPr>
        <p:spPr>
          <a:xfrm>
            <a:off x="1000100" y="2786058"/>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TextBox 30"/>
          <p:cNvSpPr txBox="1"/>
          <p:nvPr/>
        </p:nvSpPr>
        <p:spPr>
          <a:xfrm>
            <a:off x="2035951" y="3143248"/>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32" name="משולש שווה שוקיים 31"/>
          <p:cNvSpPr/>
          <p:nvPr/>
        </p:nvSpPr>
        <p:spPr>
          <a:xfrm rot="10800000">
            <a:off x="991805" y="3587852"/>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3" name="TextBox 33"/>
          <p:cNvSpPr txBox="1"/>
          <p:nvPr/>
        </p:nvSpPr>
        <p:spPr>
          <a:xfrm>
            <a:off x="1964513" y="3571876"/>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pic>
        <p:nvPicPr>
          <p:cNvPr id="34" name="Picture 2"/>
          <p:cNvPicPr>
            <a:picLocks noChangeAspect="1" noChangeArrowheads="1"/>
          </p:cNvPicPr>
          <p:nvPr/>
        </p:nvPicPr>
        <p:blipFill>
          <a:blip r:embed="rId3" cstate="print"/>
          <a:srcRect l="3515" t="7639" r="48828" b="3472"/>
          <a:stretch>
            <a:fillRect/>
          </a:stretch>
        </p:blipFill>
        <p:spPr bwMode="auto">
          <a:xfrm>
            <a:off x="7429520" y="357166"/>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0364" y="285728"/>
            <a:ext cx="3714744" cy="571480"/>
          </a:xfrm>
        </p:spPr>
        <p:txBody>
          <a:bodyPr/>
          <a:lstStyle/>
          <a:p>
            <a:pPr algn="ctr"/>
            <a:r>
              <a:rPr lang="he-IL" sz="2000" b="1" dirty="0" smtClean="0">
                <a:latin typeface="Tahoma" pitchFamily="34" charset="0"/>
                <a:ea typeface="Tahoma" pitchFamily="34" charset="0"/>
                <a:cs typeface="Tahoma" pitchFamily="34" charset="0"/>
              </a:rPr>
              <a:t>רעיון ותצורה של מערכה</a:t>
            </a:r>
            <a:endParaRPr lang="he-IL" sz="2000" b="1" dirty="0">
              <a:latin typeface="Tahoma" pitchFamily="34" charset="0"/>
              <a:ea typeface="Tahoma" pitchFamily="34" charset="0"/>
              <a:cs typeface="Tahoma" pitchFamily="34" charset="0"/>
            </a:endParaRPr>
          </a:p>
        </p:txBody>
      </p:sp>
      <p:sp>
        <p:nvSpPr>
          <p:cNvPr id="27" name="מלבן 26"/>
          <p:cNvSpPr/>
          <p:nvPr/>
        </p:nvSpPr>
        <p:spPr>
          <a:xfrm>
            <a:off x="4000464" y="1714488"/>
            <a:ext cx="5143536" cy="4939814"/>
          </a:xfrm>
          <a:prstGeom prst="rect">
            <a:avLst/>
          </a:prstGeom>
        </p:spPr>
        <p:txBody>
          <a:bodyPr wrap="square">
            <a:spAutoFit/>
          </a:bodyPr>
          <a:lstStyle/>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מערכה עניינה </a:t>
            </a: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יישום אופרטיבי ייחודי </a:t>
            </a: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של ההיגיון האסטרטגי.</a:t>
            </a:r>
          </a:p>
          <a:p>
            <a:pPr>
              <a:lnSpc>
                <a:spcPct val="150000"/>
              </a:lnSpc>
            </a:pPr>
            <a:endParaRPr lang="he-IL" b="1" dirty="0" smtClean="0">
              <a:solidFill>
                <a:schemeClr val="accent1">
                  <a:lumMod val="50000"/>
                </a:schemeClr>
              </a:solidFill>
              <a:latin typeface="Tahoma" pitchFamily="34" charset="0"/>
              <a:ea typeface="Tahoma" pitchFamily="34" charset="0"/>
              <a:cs typeface="Tahoma" pitchFamily="34" charset="0"/>
            </a:endParaRP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שילוב של רעיון ותצורה פיזית למימוש</a:t>
            </a: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ההיגיון האסטרטגי.</a:t>
            </a:r>
          </a:p>
          <a:p>
            <a:pPr>
              <a:lnSpc>
                <a:spcPct val="150000"/>
              </a:lnSpc>
            </a:pPr>
            <a:endParaRPr lang="he-IL" b="1" dirty="0" smtClean="0">
              <a:solidFill>
                <a:schemeClr val="accent1">
                  <a:lumMod val="50000"/>
                </a:schemeClr>
              </a:solidFill>
              <a:latin typeface="Tahoma" pitchFamily="34" charset="0"/>
              <a:ea typeface="Tahoma" pitchFamily="34" charset="0"/>
              <a:cs typeface="Tahoma" pitchFamily="34" charset="0"/>
            </a:endParaRPr>
          </a:p>
          <a:p>
            <a:pPr>
              <a:lnSpc>
                <a:spcPct val="150000"/>
              </a:lnSpc>
            </a:pPr>
            <a:r>
              <a:rPr lang="he-IL" b="1" dirty="0" smtClean="0">
                <a:solidFill>
                  <a:schemeClr val="accent1">
                    <a:lumMod val="50000"/>
                  </a:schemeClr>
                </a:solidFill>
                <a:latin typeface="Tahoma" pitchFamily="34" charset="0"/>
                <a:ea typeface="Tahoma" pitchFamily="34" charset="0"/>
                <a:cs typeface="Tahoma" pitchFamily="34" charset="0"/>
              </a:rPr>
              <a:t>רעיון ותצורה של המערכה:</a:t>
            </a:r>
          </a:p>
          <a:p>
            <a:pPr>
              <a:lnSpc>
                <a:spcPct val="150000"/>
              </a:lnSpc>
              <a:buFont typeface="Arial" pitchFamily="34" charset="0"/>
              <a:buChar char="•"/>
            </a:pPr>
            <a:r>
              <a:rPr lang="he-IL" b="1" dirty="0" smtClean="0">
                <a:solidFill>
                  <a:schemeClr val="accent1">
                    <a:lumMod val="50000"/>
                  </a:schemeClr>
                </a:solidFill>
                <a:latin typeface="Tahoma" pitchFamily="34" charset="0"/>
                <a:ea typeface="Tahoma" pitchFamily="34" charset="0"/>
                <a:cs typeface="Tahoma" pitchFamily="34" charset="0"/>
              </a:rPr>
              <a:t> </a:t>
            </a:r>
            <a:r>
              <a:rPr lang="he-IL" sz="1600" b="1" dirty="0" smtClean="0">
                <a:solidFill>
                  <a:schemeClr val="accent1">
                    <a:lumMod val="50000"/>
                  </a:schemeClr>
                </a:solidFill>
                <a:latin typeface="Tahoma" pitchFamily="34" charset="0"/>
                <a:ea typeface="Tahoma" pitchFamily="34" charset="0"/>
                <a:cs typeface="Tahoma" pitchFamily="34" charset="0"/>
              </a:rPr>
              <a:t>מאפשר להתארגן להתערבות/פעולה</a:t>
            </a:r>
          </a:p>
          <a:p>
            <a:pPr>
              <a:lnSpc>
                <a:spcPct val="150000"/>
              </a:lnSpc>
              <a:buFont typeface="Arial" pitchFamily="34" charset="0"/>
              <a:buChar char="•"/>
            </a:pPr>
            <a:r>
              <a:rPr lang="he-IL" sz="1600" b="1" dirty="0" smtClean="0">
                <a:solidFill>
                  <a:schemeClr val="accent1">
                    <a:lumMod val="50000"/>
                  </a:schemeClr>
                </a:solidFill>
                <a:latin typeface="Tahoma" pitchFamily="34" charset="0"/>
                <a:ea typeface="Tahoma" pitchFamily="34" charset="0"/>
                <a:cs typeface="Tahoma" pitchFamily="34" charset="0"/>
              </a:rPr>
              <a:t>  מניח את התנאים לתכנון קוהרנטי של המבצעים</a:t>
            </a:r>
          </a:p>
          <a:p>
            <a:pPr>
              <a:lnSpc>
                <a:spcPct val="150000"/>
              </a:lnSpc>
              <a:buFont typeface="Arial" pitchFamily="34" charset="0"/>
              <a:buChar char="•"/>
            </a:pPr>
            <a:r>
              <a:rPr lang="he-IL" sz="1600" b="1" dirty="0" smtClean="0">
                <a:solidFill>
                  <a:schemeClr val="accent1">
                    <a:lumMod val="50000"/>
                  </a:schemeClr>
                </a:solidFill>
                <a:latin typeface="Tahoma" pitchFamily="34" charset="0"/>
                <a:ea typeface="Tahoma" pitchFamily="34" charset="0"/>
                <a:cs typeface="Tahoma" pitchFamily="34" charset="0"/>
              </a:rPr>
              <a:t>  מניח תנאים מעשיים להשתנות</a:t>
            </a:r>
          </a:p>
          <a:p>
            <a:pPr>
              <a:lnSpc>
                <a:spcPct val="150000"/>
              </a:lnSpc>
              <a:buFont typeface="Arial" pitchFamily="34" charset="0"/>
              <a:buChar char="•"/>
            </a:pPr>
            <a:endParaRPr lang="he-IL" sz="1600" b="1" dirty="0" smtClean="0">
              <a:solidFill>
                <a:schemeClr val="accent1">
                  <a:lumMod val="50000"/>
                </a:schemeClr>
              </a:solidFill>
              <a:latin typeface="Tahoma" pitchFamily="34" charset="0"/>
              <a:ea typeface="Tahoma" pitchFamily="34" charset="0"/>
              <a:cs typeface="Tahoma" pitchFamily="34" charset="0"/>
            </a:endParaRPr>
          </a:p>
        </p:txBody>
      </p:sp>
      <p:sp>
        <p:nvSpPr>
          <p:cNvPr id="25" name="משולש שווה שוקיים 24"/>
          <p:cNvSpPr/>
          <p:nvPr/>
        </p:nvSpPr>
        <p:spPr>
          <a:xfrm rot="10800000">
            <a:off x="456020" y="1516150"/>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TextBox 33"/>
          <p:cNvSpPr txBox="1"/>
          <p:nvPr/>
        </p:nvSpPr>
        <p:spPr>
          <a:xfrm>
            <a:off x="1428728" y="1500174"/>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9" name="מחבר ישר 28"/>
          <p:cNvCxnSpPr>
            <a:stCxn id="25" idx="2"/>
          </p:cNvCxnSpPr>
          <p:nvPr/>
        </p:nvCxnSpPr>
        <p:spPr>
          <a:xfrm rot="16200000" flipH="1">
            <a:off x="4234223" y="1853925"/>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rot="16200000" flipH="1">
            <a:off x="102069" y="1869150"/>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469756" y="2231686"/>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2499724" y="2231686"/>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82"/>
          <p:cNvSpPr txBox="1"/>
          <p:nvPr/>
        </p:nvSpPr>
        <p:spPr>
          <a:xfrm>
            <a:off x="1071538" y="2071678"/>
            <a:ext cx="2857520"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pic>
        <p:nvPicPr>
          <p:cNvPr id="11" name="Picture 2"/>
          <p:cNvPicPr>
            <a:picLocks noChangeAspect="1" noChangeArrowheads="1"/>
          </p:cNvPicPr>
          <p:nvPr/>
        </p:nvPicPr>
        <p:blipFill>
          <a:blip r:embed="rId3" cstate="print"/>
          <a:srcRect l="3515" t="7639" r="48828" b="3472"/>
          <a:stretch>
            <a:fillRect/>
          </a:stretch>
        </p:blipFill>
        <p:spPr bwMode="auto">
          <a:xfrm>
            <a:off x="7500958" y="285728"/>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solidFill>
            <a:srgbClr val="FFFF00"/>
          </a:solid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a:hlinkClick r:id="rId3" action="ppaction://hlinksldjump"/>
          </p:cNvPr>
          <p:cNvSpPr/>
          <p:nvPr/>
        </p:nvSpPr>
        <p:spPr>
          <a:xfrm flipV="1">
            <a:off x="1500166" y="285723"/>
            <a:ext cx="5857915" cy="500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1485900" y="274638"/>
            <a:ext cx="6172200" cy="654032"/>
          </a:xfrm>
        </p:spPr>
        <p:txBody>
          <a:bodyPr/>
          <a:lstStyle/>
          <a:p>
            <a:pPr algn="ctr"/>
            <a:r>
              <a:rPr lang="he-IL" sz="2400" b="1" dirty="0" smtClean="0"/>
              <a:t>רעיון מערכתי למימוש התפיסה האסטרטגית</a:t>
            </a:r>
            <a:endParaRPr lang="he-IL" sz="2400" b="1" dirty="0"/>
          </a:p>
        </p:txBody>
      </p:sp>
      <p:sp>
        <p:nvSpPr>
          <p:cNvPr id="3" name="מציין מיקום תוכן 2"/>
          <p:cNvSpPr>
            <a:spLocks noGrp="1"/>
          </p:cNvSpPr>
          <p:nvPr>
            <p:ph idx="1"/>
          </p:nvPr>
        </p:nvSpPr>
        <p:spPr>
          <a:xfrm>
            <a:off x="642910" y="1160467"/>
            <a:ext cx="7429552" cy="5126055"/>
          </a:xfrm>
        </p:spPr>
        <p:txBody>
          <a:bodyPr/>
          <a:lstStyle/>
          <a:p>
            <a:pPr algn="r">
              <a:lnSpc>
                <a:spcPct val="150000"/>
              </a:lnSpc>
              <a:buNone/>
            </a:pPr>
            <a:r>
              <a:rPr lang="he-IL" dirty="0" smtClean="0"/>
              <a:t>	"</a:t>
            </a:r>
            <a:r>
              <a:rPr lang="he-IL" sz="2000" b="1" dirty="0">
                <a:solidFill>
                  <a:srgbClr val="FF0000"/>
                </a:solidFill>
              </a:rPr>
              <a:t>בעיבוד התוכנית האסטרטגית הכללית למערכה, </a:t>
            </a:r>
            <a:r>
              <a:rPr lang="he-IL" sz="2000" b="1" dirty="0"/>
              <a:t>הבאתי הרבה דברים בחשבון...אם נוכל להשיב לנו אפילו עשרה סנטימטרים מאדמת סיני (</a:t>
            </a:r>
            <a:r>
              <a:rPr lang="he-IL" sz="2000" b="1" dirty="0">
                <a:solidFill>
                  <a:srgbClr val="0000CC"/>
                </a:solidFill>
              </a:rPr>
              <a:t>דריסת רגל </a:t>
            </a:r>
            <a:r>
              <a:rPr lang="he-IL" sz="2000" b="1" dirty="0"/>
              <a:t>פשוטו כמשמעותו), ולהתבסס שם </a:t>
            </a:r>
            <a:r>
              <a:rPr lang="he-IL" sz="2000" b="1" dirty="0" smtClean="0"/>
              <a:t>באופן איתן </a:t>
            </a:r>
            <a:r>
              <a:rPr lang="he-IL" sz="2000" b="1" dirty="0"/>
              <a:t>עד שלא יוכל שום כוח עלי אדמות להזיז אותנו, ישתנה המצב כולו... אם נצלח לסיני...נשיב לנו את הביטחון העצמי שלנו"</a:t>
            </a:r>
          </a:p>
          <a:p>
            <a:pPr algn="r">
              <a:lnSpc>
                <a:spcPct val="150000"/>
              </a:lnSpc>
              <a:buNone/>
            </a:pPr>
            <a:r>
              <a:rPr lang="he-IL" sz="2000" b="1" dirty="0"/>
              <a:t>	"הכרח שתהיה ידנו על העליונה ב 24 השעות הראשונות ללחימה שכן אמרתי 'מי שינצח בעימות הראשון לבטח ינצח במלחמה כולה'. תכניתנו ושיטת הביצוע שלנו צריכות להתבסס על פעולה שתכליתה להכריע את כפות המאזניים לטובתנו ב 24 השעות הראשונות"</a:t>
            </a:r>
          </a:p>
          <a:p>
            <a:pPr algn="l">
              <a:lnSpc>
                <a:spcPct val="150000"/>
              </a:lnSpc>
              <a:buNone/>
            </a:pPr>
            <a:r>
              <a:rPr lang="he-IL" sz="1600" dirty="0"/>
              <a:t>סאדאת, סיפור חיי, עמ' 184</a:t>
            </a:r>
            <a:endParaRPr lang="he-IL" sz="1400" dirty="0"/>
          </a:p>
        </p:txBody>
      </p:sp>
    </p:spTree>
    <p:extLst>
      <p:ext uri="{BB962C8B-B14F-4D97-AF65-F5344CB8AC3E}">
        <p14:creationId xmlns:p14="http://schemas.microsoft.com/office/powerpoint/2010/main" val="258075539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868346"/>
          </a:xfrm>
        </p:spPr>
        <p:txBody>
          <a:bodyPr/>
          <a:lstStyle/>
          <a:p>
            <a:pPr algn="ctr"/>
            <a:r>
              <a:rPr lang="he-IL" sz="2000" b="1" dirty="0">
                <a:latin typeface="Tahoma" pitchFamily="34" charset="0"/>
                <a:ea typeface="Tahoma" pitchFamily="34" charset="0"/>
                <a:cs typeface="Tahoma" pitchFamily="34" charset="0"/>
              </a:rPr>
              <a:t>הדמויות:</a:t>
            </a:r>
          </a:p>
        </p:txBody>
      </p:sp>
      <p:sp>
        <p:nvSpPr>
          <p:cNvPr id="3" name="מציין מיקום תוכן 2"/>
          <p:cNvSpPr>
            <a:spLocks noGrp="1"/>
          </p:cNvSpPr>
          <p:nvPr>
            <p:ph idx="1"/>
          </p:nvPr>
        </p:nvSpPr>
        <p:spPr>
          <a:xfrm>
            <a:off x="1485900" y="857234"/>
            <a:ext cx="6172200" cy="5268931"/>
          </a:xfrm>
        </p:spPr>
        <p:txBody>
          <a:bodyPr/>
          <a:lstStyle/>
          <a:p>
            <a:pPr marL="457200" indent="-457200" rtl="1">
              <a:lnSpc>
                <a:spcPct val="150000"/>
              </a:lnSpc>
              <a:buFont typeface="+mj-lt"/>
              <a:buAutoNum type="arabicPeriod"/>
            </a:pPr>
            <a:r>
              <a:rPr lang="he-IL" sz="2000" b="1" dirty="0" err="1" smtClean="0"/>
              <a:t>אחמד</a:t>
            </a:r>
            <a:r>
              <a:rPr lang="he-IL" sz="2000" b="1" dirty="0" smtClean="0"/>
              <a:t> איסמעיל עלי- שר ההגנה</a:t>
            </a:r>
          </a:p>
          <a:p>
            <a:pPr marL="457200" indent="-457200" rtl="1">
              <a:lnSpc>
                <a:spcPct val="150000"/>
              </a:lnSpc>
              <a:buFont typeface="+mj-lt"/>
              <a:buAutoNum type="arabicPeriod"/>
            </a:pPr>
            <a:endParaRPr lang="he-IL" sz="2000" b="1" dirty="0" smtClean="0"/>
          </a:p>
          <a:p>
            <a:pPr marL="457200" indent="-457200" rtl="1">
              <a:lnSpc>
                <a:spcPct val="150000"/>
              </a:lnSpc>
              <a:buFont typeface="+mj-lt"/>
              <a:buAutoNum type="arabicPeriod"/>
            </a:pPr>
            <a:r>
              <a:rPr lang="he-IL" sz="2000" b="1" dirty="0" smtClean="0"/>
              <a:t>מוחמד </a:t>
            </a:r>
            <a:r>
              <a:rPr lang="he-IL" sz="2000" b="1" dirty="0" err="1" smtClean="0"/>
              <a:t>סאדק</a:t>
            </a:r>
            <a:r>
              <a:rPr lang="he-IL" sz="2000" b="1" dirty="0" smtClean="0"/>
              <a:t>- שר ההגנה שהודח על ידי סאדאת  ב 1972</a:t>
            </a:r>
          </a:p>
          <a:p>
            <a:pPr marL="457200" indent="-457200" rtl="1">
              <a:lnSpc>
                <a:spcPct val="150000"/>
              </a:lnSpc>
              <a:buFont typeface="+mj-lt"/>
              <a:buAutoNum type="arabicPeriod"/>
            </a:pPr>
            <a:r>
              <a:rPr lang="he-IL" sz="2000" b="1" dirty="0" smtClean="0"/>
              <a:t>עבד </a:t>
            </a:r>
            <a:r>
              <a:rPr lang="he-IL" sz="2000" b="1" dirty="0" err="1" smtClean="0"/>
              <a:t>אלעיני</a:t>
            </a:r>
            <a:r>
              <a:rPr lang="he-IL" sz="2000" b="1" dirty="0" smtClean="0"/>
              <a:t> </a:t>
            </a:r>
            <a:r>
              <a:rPr lang="he-IL" sz="2000" b="1" dirty="0" err="1" smtClean="0"/>
              <a:t>גמאסי</a:t>
            </a:r>
            <a:r>
              <a:rPr lang="he-IL" sz="2000" b="1" dirty="0" smtClean="0"/>
              <a:t>- ראש אג"ם</a:t>
            </a:r>
          </a:p>
          <a:p>
            <a:pPr marL="457200" indent="-457200" rtl="1">
              <a:lnSpc>
                <a:spcPct val="150000"/>
              </a:lnSpc>
              <a:buFont typeface="+mj-lt"/>
              <a:buAutoNum type="arabicPeriod"/>
            </a:pPr>
            <a:endParaRPr lang="he-IL" sz="2000" b="1" dirty="0" smtClean="0"/>
          </a:p>
          <a:p>
            <a:pPr marL="457200" indent="-457200" rtl="1">
              <a:lnSpc>
                <a:spcPct val="150000"/>
              </a:lnSpc>
              <a:buFont typeface="+mj-lt"/>
              <a:buAutoNum type="arabicPeriod"/>
            </a:pPr>
            <a:r>
              <a:rPr lang="he-IL" sz="2000" b="1" dirty="0" smtClean="0"/>
              <a:t>סעד א </a:t>
            </a:r>
            <a:r>
              <a:rPr lang="he-IL" sz="2000" b="1" dirty="0" err="1" smtClean="0"/>
              <a:t>שאזלי</a:t>
            </a:r>
            <a:r>
              <a:rPr lang="he-IL" sz="2000" b="1" dirty="0" smtClean="0"/>
              <a:t>- הרמטכ"ל המצרי</a:t>
            </a:r>
            <a:r>
              <a:rPr lang="he-IL" b="1" dirty="0" smtClean="0"/>
              <a:t> </a:t>
            </a:r>
          </a:p>
          <a:p>
            <a:pPr>
              <a:buNone/>
            </a:pPr>
            <a:endParaRPr lang="he-IL" dirty="0"/>
          </a:p>
        </p:txBody>
      </p:sp>
      <p:pic>
        <p:nvPicPr>
          <p:cNvPr id="4" name="תמונה 3" descr="http://upload.wikimedia.org/wikipedia/commons/7/7a/Sahm2007_Shaz.jpg"/>
          <p:cNvPicPr/>
          <p:nvPr/>
        </p:nvPicPr>
        <p:blipFill>
          <a:blip r:embed="rId2" cstate="print"/>
          <a:srcRect/>
          <a:stretch>
            <a:fillRect/>
          </a:stretch>
        </p:blipFill>
        <p:spPr bwMode="auto">
          <a:xfrm>
            <a:off x="1714480" y="3500438"/>
            <a:ext cx="1621633" cy="1214446"/>
          </a:xfrm>
          <a:prstGeom prst="rect">
            <a:avLst/>
          </a:prstGeom>
          <a:noFill/>
          <a:ln w="9525">
            <a:noFill/>
            <a:miter lim="800000"/>
            <a:headEnd/>
            <a:tailEnd/>
          </a:ln>
        </p:spPr>
      </p:pic>
      <p:pic>
        <p:nvPicPr>
          <p:cNvPr id="5" name="תמונה 4" descr="http://upload.wikimedia.org/wikipedia/commons/5/57/Field_Marshal_Ahmed_Ismail_Ali.jpg"/>
          <p:cNvPicPr/>
          <p:nvPr/>
        </p:nvPicPr>
        <p:blipFill>
          <a:blip r:embed="rId3" cstate="print"/>
          <a:srcRect/>
          <a:stretch>
            <a:fillRect/>
          </a:stretch>
        </p:blipFill>
        <p:spPr bwMode="auto">
          <a:xfrm>
            <a:off x="1928794" y="642918"/>
            <a:ext cx="1707356" cy="1095373"/>
          </a:xfrm>
          <a:prstGeom prst="rect">
            <a:avLst/>
          </a:prstGeom>
          <a:noFill/>
          <a:ln w="9525">
            <a:noFill/>
            <a:miter lim="800000"/>
            <a:headEnd/>
            <a:tailEnd/>
          </a:ln>
        </p:spPr>
      </p:pic>
    </p:spTree>
    <p:extLst>
      <p:ext uri="{BB962C8B-B14F-4D97-AF65-F5344CB8AC3E}">
        <p14:creationId xmlns:p14="http://schemas.microsoft.com/office/powerpoint/2010/main" val="349940807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מחבר חץ ישר 36"/>
          <p:cNvCxnSpPr/>
          <p:nvPr/>
        </p:nvCxnSpPr>
        <p:spPr>
          <a:xfrm rot="16200000" flipH="1">
            <a:off x="5152434" y="4705954"/>
            <a:ext cx="1785950" cy="375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1485900" y="274638"/>
            <a:ext cx="6172200" cy="511156"/>
          </a:xfrm>
        </p:spPr>
        <p:txBody>
          <a:bodyPr/>
          <a:lstStyle/>
          <a:p>
            <a:pPr algn="ctr"/>
            <a:r>
              <a:rPr lang="he-IL" sz="2000" b="1" dirty="0">
                <a:latin typeface="Tahoma" pitchFamily="34" charset="0"/>
                <a:ea typeface="Tahoma" pitchFamily="34" charset="0"/>
                <a:cs typeface="Tahoma" pitchFamily="34" charset="0"/>
              </a:rPr>
              <a:t>התפתחות הרעיון המערכתי המצרי</a:t>
            </a:r>
          </a:p>
        </p:txBody>
      </p:sp>
      <p:sp>
        <p:nvSpPr>
          <p:cNvPr id="3" name="מלבן 2"/>
          <p:cNvSpPr/>
          <p:nvPr/>
        </p:nvSpPr>
        <p:spPr>
          <a:xfrm>
            <a:off x="6983033" y="2285992"/>
            <a:ext cx="750099" cy="250033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רעיון</a:t>
            </a:r>
          </a:p>
          <a:p>
            <a:pPr algn="ctr"/>
            <a:r>
              <a:rPr lang="he-IL" sz="1200" dirty="0">
                <a:solidFill>
                  <a:prstClr val="white"/>
                </a:solidFill>
              </a:rPr>
              <a:t>המלחמה המוגבלת</a:t>
            </a:r>
          </a:p>
        </p:txBody>
      </p:sp>
      <p:sp>
        <p:nvSpPr>
          <p:cNvPr id="4" name="מלבן 3">
            <a:hlinkClick r:id="rId3" action="ppaction://hlinksldjump"/>
          </p:cNvPr>
          <p:cNvSpPr/>
          <p:nvPr/>
        </p:nvSpPr>
        <p:spPr>
          <a:xfrm>
            <a:off x="5697148" y="857232"/>
            <a:ext cx="1017992" cy="714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תוכניות אופרטיביות</a:t>
            </a:r>
          </a:p>
        </p:txBody>
      </p:sp>
      <p:sp>
        <p:nvSpPr>
          <p:cNvPr id="5" name="אליפסה 4">
            <a:hlinkClick r:id="rId4" action="ppaction://hlinksldjump"/>
          </p:cNvPr>
          <p:cNvSpPr/>
          <p:nvPr/>
        </p:nvSpPr>
        <p:spPr>
          <a:xfrm>
            <a:off x="5750727" y="3000372"/>
            <a:ext cx="1071570" cy="10715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בדר</a:t>
            </a:r>
          </a:p>
          <a:p>
            <a:pPr algn="ctr"/>
            <a:r>
              <a:rPr lang="he-IL" sz="1400" dirty="0">
                <a:solidFill>
                  <a:prstClr val="white"/>
                </a:solidFill>
              </a:rPr>
              <a:t>(1972)</a:t>
            </a:r>
          </a:p>
        </p:txBody>
      </p:sp>
      <p:sp>
        <p:nvSpPr>
          <p:cNvPr id="6" name="אליפסה 5">
            <a:hlinkClick r:id="rId5" action="ppaction://hlinksldjump"/>
          </p:cNvPr>
          <p:cNvSpPr/>
          <p:nvPr/>
        </p:nvSpPr>
        <p:spPr>
          <a:xfrm>
            <a:off x="5697148" y="1643050"/>
            <a:ext cx="1232306" cy="10715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prstClr val="white"/>
                </a:solidFill>
              </a:rPr>
              <a:t>הצריחים הגבוהים</a:t>
            </a:r>
          </a:p>
        </p:txBody>
      </p:sp>
      <p:sp>
        <p:nvSpPr>
          <p:cNvPr id="7" name="אליפסה 6"/>
          <p:cNvSpPr/>
          <p:nvPr/>
        </p:nvSpPr>
        <p:spPr>
          <a:xfrm>
            <a:off x="5697148" y="4000504"/>
            <a:ext cx="1232306" cy="12144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גרניט 2  (משופרת)</a:t>
            </a:r>
          </a:p>
        </p:txBody>
      </p:sp>
      <p:sp>
        <p:nvSpPr>
          <p:cNvPr id="10" name="מלבן 9">
            <a:hlinkClick r:id="rId6" action="ppaction://hlinksldjump"/>
          </p:cNvPr>
          <p:cNvSpPr/>
          <p:nvPr/>
        </p:nvSpPr>
        <p:spPr>
          <a:xfrm>
            <a:off x="3500430" y="1857364"/>
            <a:ext cx="696521" cy="164307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המענה: הוראה </a:t>
            </a:r>
          </a:p>
          <a:p>
            <a:pPr algn="ctr"/>
            <a:r>
              <a:rPr lang="he-IL" sz="1400" dirty="0">
                <a:solidFill>
                  <a:prstClr val="white"/>
                </a:solidFill>
              </a:rPr>
              <a:t>41</a:t>
            </a:r>
          </a:p>
        </p:txBody>
      </p:sp>
      <p:sp>
        <p:nvSpPr>
          <p:cNvPr id="11" name="מלבן 10">
            <a:hlinkClick r:id="rId7" action="ppaction://hlinksldjump"/>
          </p:cNvPr>
          <p:cNvSpPr/>
          <p:nvPr/>
        </p:nvSpPr>
        <p:spPr>
          <a:xfrm>
            <a:off x="1357290" y="1071546"/>
            <a:ext cx="803678" cy="34290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שמירה על לכידות</a:t>
            </a:r>
          </a:p>
          <a:p>
            <a:pPr algn="ctr"/>
            <a:r>
              <a:rPr lang="he-IL" sz="1200" dirty="0">
                <a:solidFill>
                  <a:prstClr val="white"/>
                </a:solidFill>
              </a:rPr>
              <a:t>הרעיון</a:t>
            </a:r>
          </a:p>
          <a:p>
            <a:pPr algn="ctr"/>
            <a:r>
              <a:rPr lang="he-IL" sz="1200" dirty="0">
                <a:solidFill>
                  <a:prstClr val="white"/>
                </a:solidFill>
              </a:rPr>
              <a:t>המערכתי</a:t>
            </a:r>
          </a:p>
        </p:txBody>
      </p:sp>
      <p:sp>
        <p:nvSpPr>
          <p:cNvPr id="12" name="אליפסה 11">
            <a:hlinkClick r:id="rId8" action="ppaction://hlinksldjump"/>
          </p:cNvPr>
          <p:cNvSpPr/>
          <p:nvPr/>
        </p:nvSpPr>
        <p:spPr>
          <a:xfrm>
            <a:off x="4250529" y="1071546"/>
            <a:ext cx="1393041" cy="10715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אתגרים אופרטיביים</a:t>
            </a:r>
          </a:p>
        </p:txBody>
      </p:sp>
      <p:sp>
        <p:nvSpPr>
          <p:cNvPr id="14" name="מלבן 13">
            <a:hlinkClick r:id="rId9" action="ppaction://hlinksldjump"/>
          </p:cNvPr>
          <p:cNvSpPr/>
          <p:nvPr/>
        </p:nvSpPr>
        <p:spPr>
          <a:xfrm>
            <a:off x="2268125" y="3214686"/>
            <a:ext cx="750099" cy="92869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הנחיה </a:t>
            </a:r>
          </a:p>
          <a:p>
            <a:pPr algn="ctr"/>
            <a:r>
              <a:rPr lang="he-IL" sz="1200" dirty="0">
                <a:solidFill>
                  <a:prstClr val="white"/>
                </a:solidFill>
              </a:rPr>
              <a:t>למלחמה</a:t>
            </a:r>
          </a:p>
        </p:txBody>
      </p:sp>
      <p:sp>
        <p:nvSpPr>
          <p:cNvPr id="15" name="חץ שמאלה 14"/>
          <p:cNvSpPr/>
          <p:nvPr/>
        </p:nvSpPr>
        <p:spPr>
          <a:xfrm>
            <a:off x="1357290" y="5715016"/>
            <a:ext cx="6429420" cy="35719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8" name="TextBox 17"/>
          <p:cNvSpPr txBox="1"/>
          <p:nvPr/>
        </p:nvSpPr>
        <p:spPr>
          <a:xfrm>
            <a:off x="2375281" y="5429264"/>
            <a:ext cx="803678" cy="646331"/>
          </a:xfrm>
          <a:prstGeom prst="rect">
            <a:avLst/>
          </a:prstGeom>
          <a:solidFill>
            <a:schemeClr val="tx1">
              <a:alpha val="32000"/>
            </a:schemeClr>
          </a:solidFill>
        </p:spPr>
        <p:txBody>
          <a:bodyPr wrap="square" rtlCol="1">
            <a:spAutoFit/>
          </a:bodyPr>
          <a:lstStyle/>
          <a:p>
            <a:r>
              <a:rPr lang="he-IL" dirty="0">
                <a:solidFill>
                  <a:prstClr val="black"/>
                </a:solidFill>
              </a:rPr>
              <a:t>5.1.0.73</a:t>
            </a:r>
          </a:p>
        </p:txBody>
      </p:sp>
      <p:cxnSp>
        <p:nvCxnSpPr>
          <p:cNvPr id="20" name="מחבר חץ ישר 19"/>
          <p:cNvCxnSpPr/>
          <p:nvPr/>
        </p:nvCxnSpPr>
        <p:spPr>
          <a:xfrm rot="5400000">
            <a:off x="2233100" y="4786421"/>
            <a:ext cx="1142214"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86705" y="5429264"/>
            <a:ext cx="1082348" cy="369332"/>
          </a:xfrm>
          <a:prstGeom prst="rect">
            <a:avLst/>
          </a:prstGeom>
          <a:solidFill>
            <a:schemeClr val="bg1">
              <a:lumMod val="75000"/>
            </a:schemeClr>
          </a:solidFill>
        </p:spPr>
        <p:txBody>
          <a:bodyPr wrap="none" rtlCol="1">
            <a:spAutoFit/>
          </a:bodyPr>
          <a:lstStyle/>
          <a:p>
            <a:r>
              <a:rPr lang="he-IL" dirty="0">
                <a:solidFill>
                  <a:prstClr val="black"/>
                </a:solidFill>
              </a:rPr>
              <a:t>19.10.73</a:t>
            </a:r>
          </a:p>
        </p:txBody>
      </p:sp>
      <p:cxnSp>
        <p:nvCxnSpPr>
          <p:cNvPr id="25" name="מחבר חץ ישר 24"/>
          <p:cNvCxnSpPr/>
          <p:nvPr/>
        </p:nvCxnSpPr>
        <p:spPr>
          <a:xfrm rot="5400000">
            <a:off x="1375150" y="5000835"/>
            <a:ext cx="714380"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22639" y="5429264"/>
            <a:ext cx="954108" cy="369332"/>
          </a:xfrm>
          <a:prstGeom prst="rect">
            <a:avLst/>
          </a:prstGeom>
          <a:solidFill>
            <a:schemeClr val="bg1">
              <a:lumMod val="65000"/>
            </a:schemeClr>
          </a:solidFill>
          <a:ln>
            <a:solidFill>
              <a:schemeClr val="bg1">
                <a:lumMod val="65000"/>
              </a:schemeClr>
            </a:solidFill>
          </a:ln>
        </p:spPr>
        <p:txBody>
          <a:bodyPr wrap="none" rtlCol="1">
            <a:spAutoFit/>
          </a:bodyPr>
          <a:lstStyle/>
          <a:p>
            <a:r>
              <a:rPr lang="he-IL" dirty="0">
                <a:solidFill>
                  <a:prstClr val="black"/>
                </a:solidFill>
              </a:rPr>
              <a:t>20.3.73</a:t>
            </a:r>
          </a:p>
        </p:txBody>
      </p:sp>
      <p:cxnSp>
        <p:nvCxnSpPr>
          <p:cNvPr id="28" name="מחבר חץ ישר 27"/>
          <p:cNvCxnSpPr/>
          <p:nvPr/>
        </p:nvCxnSpPr>
        <p:spPr>
          <a:xfrm rot="5400000">
            <a:off x="3106826" y="4429231"/>
            <a:ext cx="1858182"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1" y="5429264"/>
            <a:ext cx="667490" cy="276999"/>
          </a:xfrm>
          <a:prstGeom prst="rect">
            <a:avLst/>
          </a:prstGeom>
          <a:solidFill>
            <a:schemeClr val="bg1">
              <a:lumMod val="75000"/>
            </a:schemeClr>
          </a:solidFill>
        </p:spPr>
        <p:txBody>
          <a:bodyPr wrap="square" rtlCol="1">
            <a:spAutoFit/>
          </a:bodyPr>
          <a:lstStyle/>
          <a:p>
            <a:r>
              <a:rPr lang="he-IL" sz="1200" dirty="0">
                <a:solidFill>
                  <a:prstClr val="black"/>
                </a:solidFill>
              </a:rPr>
              <a:t>1972/3</a:t>
            </a:r>
          </a:p>
        </p:txBody>
      </p:sp>
      <p:cxnSp>
        <p:nvCxnSpPr>
          <p:cNvPr id="31" name="מחבר חץ ישר 30"/>
          <p:cNvCxnSpPr/>
          <p:nvPr/>
        </p:nvCxnSpPr>
        <p:spPr>
          <a:xfrm rot="5400000">
            <a:off x="3196719" y="3822008"/>
            <a:ext cx="3072628"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13822" y="5786454"/>
            <a:ext cx="633507" cy="369332"/>
          </a:xfrm>
          <a:prstGeom prst="rect">
            <a:avLst/>
          </a:prstGeom>
          <a:solidFill>
            <a:schemeClr val="bg1">
              <a:lumMod val="75000"/>
            </a:schemeClr>
          </a:solidFill>
        </p:spPr>
        <p:txBody>
          <a:bodyPr wrap="none" rtlCol="1">
            <a:spAutoFit/>
          </a:bodyPr>
          <a:lstStyle/>
          <a:p>
            <a:r>
              <a:rPr lang="he-IL" dirty="0">
                <a:solidFill>
                  <a:prstClr val="black"/>
                </a:solidFill>
              </a:rPr>
              <a:t>9.71</a:t>
            </a:r>
          </a:p>
        </p:txBody>
      </p:sp>
      <p:cxnSp>
        <p:nvCxnSpPr>
          <p:cNvPr id="35" name="מחבר חץ ישר 34"/>
          <p:cNvCxnSpPr/>
          <p:nvPr/>
        </p:nvCxnSpPr>
        <p:spPr>
          <a:xfrm rot="5400000">
            <a:off x="6179950" y="5500107"/>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אליפסה 37">
            <a:hlinkClick r:id="rId10" action="ppaction://hlinksldjump"/>
          </p:cNvPr>
          <p:cNvSpPr/>
          <p:nvPr/>
        </p:nvSpPr>
        <p:spPr>
          <a:xfrm>
            <a:off x="4732736" y="2500306"/>
            <a:ext cx="1607355" cy="7143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prstClr val="white"/>
                </a:solidFill>
              </a:rPr>
              <a:t>הדחת</a:t>
            </a:r>
            <a:r>
              <a:rPr lang="he-IL" dirty="0">
                <a:solidFill>
                  <a:prstClr val="white"/>
                </a:solidFill>
              </a:rPr>
              <a:t> </a:t>
            </a:r>
            <a:r>
              <a:rPr lang="he-IL" sz="1400" dirty="0">
                <a:solidFill>
                  <a:prstClr val="white"/>
                </a:solidFill>
              </a:rPr>
              <a:t>סאדק</a:t>
            </a:r>
          </a:p>
          <a:p>
            <a:pPr algn="ctr"/>
            <a:r>
              <a:rPr lang="he-IL" sz="1400" dirty="0">
                <a:solidFill>
                  <a:prstClr val="white"/>
                </a:solidFill>
              </a:rPr>
              <a:t>מינוי איסמעיל</a:t>
            </a:r>
          </a:p>
        </p:txBody>
      </p:sp>
      <p:sp>
        <p:nvSpPr>
          <p:cNvPr id="39" name="TextBox 38"/>
          <p:cNvSpPr txBox="1"/>
          <p:nvPr/>
        </p:nvSpPr>
        <p:spPr>
          <a:xfrm>
            <a:off x="5138070" y="5643578"/>
            <a:ext cx="697627" cy="338554"/>
          </a:xfrm>
          <a:prstGeom prst="rect">
            <a:avLst/>
          </a:prstGeom>
          <a:solidFill>
            <a:schemeClr val="bg1">
              <a:lumMod val="75000"/>
            </a:schemeClr>
          </a:solidFill>
        </p:spPr>
        <p:txBody>
          <a:bodyPr wrap="none" rtlCol="1">
            <a:spAutoFit/>
          </a:bodyPr>
          <a:lstStyle/>
          <a:p>
            <a:r>
              <a:rPr lang="he-IL" sz="1600" dirty="0">
                <a:solidFill>
                  <a:prstClr val="black"/>
                </a:solidFill>
              </a:rPr>
              <a:t>10.72</a:t>
            </a:r>
          </a:p>
        </p:txBody>
      </p:sp>
      <p:cxnSp>
        <p:nvCxnSpPr>
          <p:cNvPr id="41" name="מחבר חץ ישר 40"/>
          <p:cNvCxnSpPr/>
          <p:nvPr/>
        </p:nvCxnSpPr>
        <p:spPr>
          <a:xfrm rot="5400000">
            <a:off x="4321967" y="4465050"/>
            <a:ext cx="221457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אליפסה 41">
            <a:hlinkClick r:id="rId11" action="ppaction://hlinksldjump"/>
          </p:cNvPr>
          <p:cNvSpPr/>
          <p:nvPr/>
        </p:nvSpPr>
        <p:spPr>
          <a:xfrm>
            <a:off x="2911066" y="4071942"/>
            <a:ext cx="1232306" cy="12144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prstClr val="white"/>
                </a:solidFill>
              </a:rPr>
              <a:t>גרניט 2 (מעודכנת)</a:t>
            </a:r>
          </a:p>
        </p:txBody>
      </p:sp>
      <p:sp>
        <p:nvSpPr>
          <p:cNvPr id="44" name="TextBox 43"/>
          <p:cNvSpPr txBox="1"/>
          <p:nvPr/>
        </p:nvSpPr>
        <p:spPr>
          <a:xfrm>
            <a:off x="3020583" y="5857892"/>
            <a:ext cx="633507" cy="369332"/>
          </a:xfrm>
          <a:prstGeom prst="rect">
            <a:avLst/>
          </a:prstGeom>
          <a:solidFill>
            <a:schemeClr val="bg1">
              <a:lumMod val="75000"/>
            </a:schemeClr>
          </a:solidFill>
        </p:spPr>
        <p:txBody>
          <a:bodyPr wrap="none" rtlCol="1">
            <a:spAutoFit/>
          </a:bodyPr>
          <a:lstStyle/>
          <a:p>
            <a:r>
              <a:rPr lang="he-IL" dirty="0">
                <a:solidFill>
                  <a:prstClr val="black"/>
                </a:solidFill>
              </a:rPr>
              <a:t>4.73</a:t>
            </a:r>
          </a:p>
        </p:txBody>
      </p:sp>
      <p:cxnSp>
        <p:nvCxnSpPr>
          <p:cNvPr id="46" name="מחבר חץ ישר 45"/>
          <p:cNvCxnSpPr/>
          <p:nvPr/>
        </p:nvCxnSpPr>
        <p:spPr>
          <a:xfrm rot="5400000">
            <a:off x="3232538" y="5572339"/>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hlinkClick r:id="rId12" action="ppaction://hlinksldjump"/>
          </p:cNvPr>
          <p:cNvSpPr txBox="1"/>
          <p:nvPr/>
        </p:nvSpPr>
        <p:spPr>
          <a:xfrm>
            <a:off x="1893075" y="4572010"/>
            <a:ext cx="803678" cy="830997"/>
          </a:xfrm>
          <a:prstGeom prst="rect">
            <a:avLst/>
          </a:prstGeom>
          <a:solidFill>
            <a:schemeClr val="accent2">
              <a:lumMod val="40000"/>
              <a:lumOff val="60000"/>
            </a:schemeClr>
          </a:solidFill>
        </p:spPr>
        <p:txBody>
          <a:bodyPr wrap="square" rtlCol="1">
            <a:spAutoFit/>
          </a:bodyPr>
          <a:lstStyle/>
          <a:p>
            <a:pPr algn="ctr"/>
            <a:r>
              <a:rPr lang="he-IL" sz="1600" dirty="0">
                <a:solidFill>
                  <a:prstClr val="black"/>
                </a:solidFill>
              </a:rPr>
              <a:t>מלחמת יום כיפור</a:t>
            </a:r>
          </a:p>
        </p:txBody>
      </p:sp>
      <p:sp>
        <p:nvSpPr>
          <p:cNvPr id="34" name="TextBox 33"/>
          <p:cNvSpPr txBox="1"/>
          <p:nvPr/>
        </p:nvSpPr>
        <p:spPr>
          <a:xfrm>
            <a:off x="1785918" y="5857892"/>
            <a:ext cx="964413" cy="646331"/>
          </a:xfrm>
          <a:prstGeom prst="rect">
            <a:avLst/>
          </a:prstGeom>
          <a:solidFill>
            <a:schemeClr val="bg1">
              <a:lumMod val="75000"/>
            </a:schemeClr>
          </a:solidFill>
        </p:spPr>
        <p:txBody>
          <a:bodyPr wrap="square" rtlCol="1">
            <a:spAutoFit/>
          </a:bodyPr>
          <a:lstStyle/>
          <a:p>
            <a:r>
              <a:rPr lang="he-IL" dirty="0">
                <a:solidFill>
                  <a:prstClr val="black"/>
                </a:solidFill>
              </a:rPr>
              <a:t>6.10.1973</a:t>
            </a:r>
          </a:p>
        </p:txBody>
      </p:sp>
      <p:cxnSp>
        <p:nvCxnSpPr>
          <p:cNvPr id="40" name="מחבר חץ ישר 39"/>
          <p:cNvCxnSpPr/>
          <p:nvPr/>
        </p:nvCxnSpPr>
        <p:spPr>
          <a:xfrm rot="5400000">
            <a:off x="2053811" y="5500901"/>
            <a:ext cx="428628" cy="119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8407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96908"/>
          </a:xfrm>
        </p:spPr>
        <p:txBody>
          <a:bodyPr>
            <a:normAutofit/>
          </a:bodyPr>
          <a:lstStyle/>
          <a:p>
            <a:pPr algn="ctr"/>
            <a:r>
              <a:rPr lang="he-IL" sz="2000" b="1" dirty="0">
                <a:latin typeface="Tahoma" pitchFamily="34" charset="0"/>
                <a:ea typeface="Tahoma" pitchFamily="34" charset="0"/>
                <a:cs typeface="Tahoma" pitchFamily="34" charset="0"/>
              </a:rPr>
              <a:t>תוכניות אופרטיביות</a:t>
            </a:r>
          </a:p>
        </p:txBody>
      </p:sp>
      <p:sp>
        <p:nvSpPr>
          <p:cNvPr id="3" name="מציין מיקום תוכן 2"/>
          <p:cNvSpPr>
            <a:spLocks noGrp="1"/>
          </p:cNvSpPr>
          <p:nvPr>
            <p:ph idx="1"/>
          </p:nvPr>
        </p:nvSpPr>
        <p:spPr>
          <a:xfrm>
            <a:off x="1485900" y="1000110"/>
            <a:ext cx="6172200" cy="5126055"/>
          </a:xfrm>
        </p:spPr>
        <p:txBody>
          <a:bodyPr/>
          <a:lstStyle/>
          <a:p>
            <a:pPr algn="r">
              <a:lnSpc>
                <a:spcPct val="150000"/>
              </a:lnSpc>
            </a:pPr>
            <a:r>
              <a:rPr lang="he-IL" sz="1800" dirty="0"/>
              <a:t>מוחמד </a:t>
            </a:r>
            <a:r>
              <a:rPr lang="he-IL" sz="1800" dirty="0" err="1"/>
              <a:t>אחמד</a:t>
            </a:r>
            <a:r>
              <a:rPr lang="he-IL" sz="1800" dirty="0"/>
              <a:t> סאדק, שר ההגנה חושב במונחים של מלחמה </a:t>
            </a:r>
            <a:r>
              <a:rPr lang="he-IL" sz="1800" dirty="0">
                <a:solidFill>
                  <a:srgbClr val="FF0000"/>
                </a:solidFill>
              </a:rPr>
              <a:t>לכיבוש כול סיני</a:t>
            </a:r>
            <a:r>
              <a:rPr lang="he-IL" sz="1800" dirty="0"/>
              <a:t>. לשם כך הוא זקוק למטוסי תקיפה ארוכי טווח ולתמיכה סובייטית של נשק התקפי. הדבר אינו בנמצא.</a:t>
            </a:r>
          </a:p>
          <a:p>
            <a:pPr algn="r">
              <a:lnSpc>
                <a:spcPct val="150000"/>
              </a:lnSpc>
            </a:pPr>
            <a:r>
              <a:rPr lang="he-IL" sz="1800" dirty="0" err="1"/>
              <a:t>שאזלי</a:t>
            </a:r>
            <a:r>
              <a:rPr lang="he-IL" sz="1800" dirty="0"/>
              <a:t>- הרמטכ"ל המצרי מכין תוכנית אופרטיבית </a:t>
            </a:r>
            <a:r>
              <a:rPr lang="he-IL" sz="1800" dirty="0">
                <a:solidFill>
                  <a:srgbClr val="FF0000"/>
                </a:solidFill>
              </a:rPr>
              <a:t>לשחרור חלק מסיני </a:t>
            </a:r>
            <a:r>
              <a:rPr lang="he-IL" sz="1800" dirty="0"/>
              <a:t>ונדחה על ידי סאדק. מאחר והצבא המצרי מתבסס על התעלה כמגן מפני פשיטות ישראליות חצייה של התעלה וכיבוש חלק מסיני יחשוף את המצרים לפגיעה רחבה.</a:t>
            </a:r>
          </a:p>
          <a:p>
            <a:pPr algn="r">
              <a:lnSpc>
                <a:spcPct val="150000"/>
              </a:lnSpc>
              <a:buNone/>
            </a:pPr>
            <a:r>
              <a:rPr lang="he-IL" sz="1800" dirty="0"/>
              <a:t>	</a:t>
            </a:r>
            <a:r>
              <a:rPr lang="he-IL" sz="1800" dirty="0" err="1"/>
              <a:t>סאדק</a:t>
            </a:r>
            <a:r>
              <a:rPr lang="he-IL" sz="1800" dirty="0"/>
              <a:t> רוצה מערכה לכיבוש כלל סיני ורצועת עזה. </a:t>
            </a:r>
            <a:r>
              <a:rPr lang="he-IL" sz="1800" dirty="0" err="1"/>
              <a:t>שאזלי</a:t>
            </a:r>
            <a:r>
              <a:rPr lang="he-IL" sz="1800" dirty="0"/>
              <a:t> מתנגד למערכה כזאת בשל היתרון הישראלי של חיל האוויר, העדר מערכי אוויר ונ"מ מתאימים בצבא המצרי ובעיות לוגיסטיקה נרחבות</a:t>
            </a:r>
          </a:p>
          <a:p>
            <a:pPr algn="just">
              <a:lnSpc>
                <a:spcPct val="150000"/>
              </a:lnSpc>
              <a:buNone/>
            </a:pPr>
            <a:endParaRPr lang="he-IL" sz="1800" dirty="0"/>
          </a:p>
        </p:txBody>
      </p:sp>
    </p:spTree>
    <p:extLst>
      <p:ext uri="{BB962C8B-B14F-4D97-AF65-F5344CB8AC3E}">
        <p14:creationId xmlns:p14="http://schemas.microsoft.com/office/powerpoint/2010/main" val="23519360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96908"/>
          </a:xfrm>
        </p:spPr>
        <p:txBody>
          <a:bodyPr/>
          <a:lstStyle/>
          <a:p>
            <a:pPr algn="ctr"/>
            <a:r>
              <a:rPr lang="he-IL" sz="2000" b="1" dirty="0">
                <a:latin typeface="Tahoma" pitchFamily="34" charset="0"/>
                <a:ea typeface="Tahoma" pitchFamily="34" charset="0"/>
                <a:cs typeface="Tahoma" pitchFamily="34" charset="0"/>
              </a:rPr>
              <a:t>תוכניות אופרטיביות המשך:</a:t>
            </a:r>
          </a:p>
        </p:txBody>
      </p:sp>
      <p:sp>
        <p:nvSpPr>
          <p:cNvPr id="3" name="מציין מיקום תוכן 2"/>
          <p:cNvSpPr>
            <a:spLocks noGrp="1"/>
          </p:cNvSpPr>
          <p:nvPr>
            <p:ph idx="1"/>
          </p:nvPr>
        </p:nvSpPr>
        <p:spPr>
          <a:xfrm>
            <a:off x="1485900" y="1000110"/>
            <a:ext cx="6172200" cy="5126055"/>
          </a:xfrm>
        </p:spPr>
        <p:txBody>
          <a:bodyPr/>
          <a:lstStyle/>
          <a:p>
            <a:pPr algn="r">
              <a:lnSpc>
                <a:spcPct val="150000"/>
              </a:lnSpc>
            </a:pPr>
            <a:r>
              <a:rPr lang="he-IL" sz="2000" dirty="0"/>
              <a:t>התוכנית המבצעית המתקבלת הינה פשרה בין שתי התוכניות. התוכנית נקראת "מבצע </a:t>
            </a:r>
            <a:r>
              <a:rPr lang="he-IL" sz="2000" dirty="0" err="1"/>
              <a:t>41</a:t>
            </a:r>
            <a:r>
              <a:rPr lang="he-IL" sz="2000" dirty="0"/>
              <a:t>" ומבטאת את </a:t>
            </a:r>
            <a:r>
              <a:rPr lang="he-IL" sz="2000" dirty="0">
                <a:solidFill>
                  <a:srgbClr val="FF0000"/>
                </a:solidFill>
              </a:rPr>
              <a:t>הרעיון של מתקפה מוגבלת לשם תפיסת מעברי ההרים בסיני במרחק 60-45 ק"מ </a:t>
            </a:r>
            <a:r>
              <a:rPr lang="he-IL" sz="2000" dirty="0"/>
              <a:t>מהתעלה. תוכנית זו מבוססת על </a:t>
            </a:r>
            <a:r>
              <a:rPr lang="he-IL" sz="2000" dirty="0">
                <a:solidFill>
                  <a:srgbClr val="FF0000"/>
                </a:solidFill>
              </a:rPr>
              <a:t>סיוע צבאי סובייטי נוסף</a:t>
            </a:r>
            <a:r>
              <a:rPr lang="he-IL" sz="2000" dirty="0"/>
              <a:t>, בעיקר בתחום הנ"מ. במהלך שנת 1972 משונה שם המבצע </a:t>
            </a:r>
            <a:r>
              <a:rPr lang="he-IL" sz="2000" dirty="0" smtClean="0"/>
              <a:t>ל- </a:t>
            </a:r>
            <a:r>
              <a:rPr lang="he-IL" sz="2000" dirty="0"/>
              <a:t>"גרניט 2".</a:t>
            </a:r>
          </a:p>
          <a:p>
            <a:pPr algn="r">
              <a:lnSpc>
                <a:spcPct val="150000"/>
              </a:lnSpc>
              <a:buNone/>
            </a:pPr>
            <a:endParaRPr lang="he-IL" sz="2000" dirty="0"/>
          </a:p>
          <a:p>
            <a:pPr algn="r">
              <a:lnSpc>
                <a:spcPct val="150000"/>
              </a:lnSpc>
            </a:pPr>
            <a:r>
              <a:rPr lang="he-IL" sz="2000" dirty="0"/>
              <a:t>במקביל הוכנה תוכנית נוספת, מוגבלת, "הצריחים הגבוהים", שמבוססת על </a:t>
            </a:r>
            <a:r>
              <a:rPr lang="he-IL" sz="2000" dirty="0">
                <a:solidFill>
                  <a:srgbClr val="FF0000"/>
                </a:solidFill>
              </a:rPr>
              <a:t>יכולות עכשוויות של הצבא המצרי</a:t>
            </a:r>
            <a:r>
              <a:rPr lang="he-IL" sz="2000" dirty="0"/>
              <a:t>, כיבוש </a:t>
            </a:r>
            <a:r>
              <a:rPr lang="he-IL" sz="2000" dirty="0">
                <a:solidFill>
                  <a:srgbClr val="FF0000"/>
                </a:solidFill>
              </a:rPr>
              <a:t>9-7 ק"מ </a:t>
            </a:r>
            <a:r>
              <a:rPr lang="he-IL" sz="2000" dirty="0"/>
              <a:t>מן התעלה.</a:t>
            </a:r>
          </a:p>
          <a:p>
            <a:pPr algn="r">
              <a:lnSpc>
                <a:spcPct val="150000"/>
              </a:lnSpc>
              <a:buNone/>
            </a:pPr>
            <a:r>
              <a:rPr lang="he-IL" sz="1800" dirty="0" err="1"/>
              <a:t>שאזלי</a:t>
            </a:r>
            <a:r>
              <a:rPr lang="he-IL" sz="1800" dirty="0"/>
              <a:t>, חציית התעלה, עמ' 20.</a:t>
            </a:r>
            <a:endParaRPr lang="he-IL" sz="1600" dirty="0"/>
          </a:p>
        </p:txBody>
      </p:sp>
    </p:spTree>
    <p:extLst>
      <p:ext uri="{BB962C8B-B14F-4D97-AF65-F5344CB8AC3E}">
        <p14:creationId xmlns:p14="http://schemas.microsoft.com/office/powerpoint/2010/main" val="26946760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85852" y="274638"/>
            <a:ext cx="6372248" cy="868346"/>
          </a:xfrm>
        </p:spPr>
        <p:txBody>
          <a:bodyPr>
            <a:normAutofit/>
          </a:bodyPr>
          <a:lstStyle/>
          <a:p>
            <a:pPr algn="ctr"/>
            <a:r>
              <a:rPr lang="he-IL" sz="2000" b="1" dirty="0">
                <a:latin typeface="Tahoma" pitchFamily="34" charset="0"/>
                <a:ea typeface="Tahoma" pitchFamily="34" charset="0"/>
                <a:cs typeface="Tahoma" pitchFamily="34" charset="0"/>
              </a:rPr>
              <a:t>תוכנית "בדר" (תחילת 1972)</a:t>
            </a:r>
          </a:p>
        </p:txBody>
      </p:sp>
      <p:sp>
        <p:nvSpPr>
          <p:cNvPr id="3" name="מציין מיקום תוכן 2"/>
          <p:cNvSpPr>
            <a:spLocks noGrp="1"/>
          </p:cNvSpPr>
          <p:nvPr>
            <p:ph idx="1"/>
          </p:nvPr>
        </p:nvSpPr>
        <p:spPr>
          <a:xfrm>
            <a:off x="1485900" y="1071548"/>
            <a:ext cx="6172200" cy="5054617"/>
          </a:xfrm>
        </p:spPr>
        <p:txBody>
          <a:bodyPr/>
          <a:lstStyle/>
          <a:p>
            <a:pPr algn="r">
              <a:lnSpc>
                <a:spcPct val="150000"/>
              </a:lnSpc>
              <a:buNone/>
            </a:pPr>
            <a:r>
              <a:rPr lang="he-IL" sz="2000" dirty="0"/>
              <a:t>"</a:t>
            </a:r>
            <a:r>
              <a:rPr lang="he-IL" sz="2000" b="1" dirty="0"/>
              <a:t>התוכנית המצרית והסורית...הכוחות האוויריים בשתי המדינות יפציצו בגולן ובסיני...פריצת מחסום תעלת סואץ...פריצת קו התעלה..לאחר פסק זמן טקטי התקפה מזרחה עד קו מעברי ההרים"</a:t>
            </a:r>
          </a:p>
          <a:p>
            <a:pPr algn="r">
              <a:lnSpc>
                <a:spcPct val="150000"/>
              </a:lnSpc>
              <a:buNone/>
            </a:pPr>
            <a:r>
              <a:rPr lang="he-IL" sz="1600" dirty="0" err="1"/>
              <a:t>גמאסי</a:t>
            </a:r>
            <a:r>
              <a:rPr lang="he-IL" sz="1600" dirty="0"/>
              <a:t>, </a:t>
            </a:r>
            <a:r>
              <a:rPr lang="he-IL" sz="1600" dirty="0" err="1"/>
              <a:t>זכרונות</a:t>
            </a:r>
            <a:r>
              <a:rPr lang="he-IL" sz="1600" dirty="0"/>
              <a:t> מלחמת אוקטובר, עמ' 120.</a:t>
            </a:r>
          </a:p>
          <a:p>
            <a:pPr algn="r">
              <a:lnSpc>
                <a:spcPct val="150000"/>
              </a:lnSpc>
            </a:pPr>
            <a:r>
              <a:rPr lang="he-IL" sz="1600" b="1" dirty="0"/>
              <a:t>פריצת התעלה באמצעות שתי ארמיות</a:t>
            </a:r>
          </a:p>
          <a:p>
            <a:pPr algn="r">
              <a:lnSpc>
                <a:spcPct val="150000"/>
              </a:lnSpc>
            </a:pPr>
            <a:r>
              <a:rPr lang="he-IL" sz="1600" b="1" dirty="0"/>
              <a:t>הקמת ראשי גשר לאורך התעלה</a:t>
            </a:r>
          </a:p>
          <a:p>
            <a:pPr algn="r">
              <a:lnSpc>
                <a:spcPct val="150000"/>
              </a:lnSpc>
            </a:pPr>
            <a:r>
              <a:rPr lang="he-IL" sz="1600" b="1" dirty="0"/>
              <a:t>פריצה לעומק של 20-15 ק"מ</a:t>
            </a:r>
          </a:p>
          <a:p>
            <a:pPr algn="r">
              <a:lnSpc>
                <a:spcPct val="150000"/>
              </a:lnSpc>
            </a:pPr>
            <a:r>
              <a:rPr lang="he-IL" sz="1600" b="1" dirty="0"/>
              <a:t>"פסק זמן" טקטי ולאחריו תנועה מזרחה למעברים</a:t>
            </a:r>
          </a:p>
          <a:p>
            <a:pPr>
              <a:lnSpc>
                <a:spcPct val="150000"/>
              </a:lnSpc>
              <a:buNone/>
            </a:pPr>
            <a:endParaRPr lang="he-IL" sz="1400" dirty="0"/>
          </a:p>
        </p:txBody>
      </p:sp>
      <p:pic>
        <p:nvPicPr>
          <p:cNvPr id="4" name="Picture 7">
            <a:hlinkClick r:id="rId3" action="ppaction://hlinksldjump"/>
          </p:cNvPr>
          <p:cNvPicPr>
            <a:picLocks noChangeAspect="1" noChangeArrowheads="1"/>
          </p:cNvPicPr>
          <p:nvPr/>
        </p:nvPicPr>
        <p:blipFill>
          <a:blip r:embed="rId4" cstate="print"/>
          <a:srcRect/>
          <a:stretch>
            <a:fillRect/>
          </a:stretch>
        </p:blipFill>
        <p:spPr bwMode="auto">
          <a:xfrm>
            <a:off x="1357290" y="4000506"/>
            <a:ext cx="2357454" cy="2163759"/>
          </a:xfrm>
          <a:prstGeom prst="rect">
            <a:avLst/>
          </a:prstGeom>
          <a:noFill/>
          <a:ln w="9525" algn="ctr">
            <a:solidFill>
              <a:srgbClr val="33CCCC"/>
            </a:solidFill>
            <a:miter lim="800000"/>
            <a:headEnd/>
            <a:tailEnd/>
          </a:ln>
        </p:spPr>
      </p:pic>
    </p:spTree>
    <p:extLst>
      <p:ext uri="{BB962C8B-B14F-4D97-AF65-F5344CB8AC3E}">
        <p14:creationId xmlns:p14="http://schemas.microsoft.com/office/powerpoint/2010/main" val="13314748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2169319" y="4143380"/>
            <a:ext cx="1889522" cy="1928826"/>
          </a:xfrm>
          <a:prstGeom prst="rect">
            <a:avLst/>
          </a:prstGeom>
          <a:noFill/>
          <a:ln algn="ctr">
            <a:solidFill>
              <a:srgbClr val="663300"/>
            </a:solidFill>
            <a:miter lim="800000"/>
            <a:headEnd/>
            <a:tailEnd/>
          </a:ln>
          <a:effectLst/>
        </p:spPr>
      </p:pic>
      <p:pic>
        <p:nvPicPr>
          <p:cNvPr id="5" name="Picture 5" descr="תמונה:Anwar_Sadat_1978.jpg"/>
          <p:cNvPicPr>
            <a:picLocks noChangeAspect="1" noChangeArrowheads="1"/>
          </p:cNvPicPr>
          <p:nvPr/>
        </p:nvPicPr>
        <p:blipFill>
          <a:blip r:embed="rId4" cstate="print"/>
          <a:srcRect/>
          <a:stretch>
            <a:fillRect/>
          </a:stretch>
        </p:blipFill>
        <p:spPr bwMode="auto">
          <a:xfrm>
            <a:off x="5085160" y="4143380"/>
            <a:ext cx="1889522" cy="1928826"/>
          </a:xfrm>
          <a:prstGeom prst="rect">
            <a:avLst/>
          </a:prstGeom>
          <a:noFill/>
          <a:ln w="9525">
            <a:solidFill>
              <a:schemeClr val="tx1"/>
            </a:solidFill>
            <a:miter lim="800000"/>
            <a:headEnd/>
            <a:tailEnd/>
          </a:ln>
          <a:effectLst/>
        </p:spPr>
      </p:pic>
      <p:sp>
        <p:nvSpPr>
          <p:cNvPr id="3" name="כותרת 2"/>
          <p:cNvSpPr>
            <a:spLocks noGrp="1"/>
          </p:cNvSpPr>
          <p:nvPr>
            <p:ph type="ctrTitle"/>
          </p:nvPr>
        </p:nvSpPr>
        <p:spPr>
          <a:xfrm>
            <a:off x="3500430" y="2928934"/>
            <a:ext cx="2271708" cy="714380"/>
          </a:xfrm>
        </p:spPr>
        <p:txBody>
          <a:bodyPr/>
          <a:lstStyle/>
          <a:p>
            <a:pPr algn="ctr"/>
            <a:r>
              <a:rPr lang="he-IL" sz="2800" dirty="0" smtClean="0"/>
              <a:t>כדוגמא לתהליך עיצוב</a:t>
            </a:r>
            <a:endParaRPr lang="he-IL" sz="2800" dirty="0"/>
          </a:p>
        </p:txBody>
      </p:sp>
      <p:sp>
        <p:nvSpPr>
          <p:cNvPr id="4" name="כותרת משנה 3"/>
          <p:cNvSpPr>
            <a:spLocks noGrp="1"/>
          </p:cNvSpPr>
          <p:nvPr>
            <p:ph type="subTitle" idx="1"/>
          </p:nvPr>
        </p:nvSpPr>
        <p:spPr>
          <a:xfrm>
            <a:off x="2171700" y="1000108"/>
            <a:ext cx="4800600" cy="1752600"/>
          </a:xfrm>
        </p:spPr>
        <p:txBody>
          <a:bodyPr/>
          <a:lstStyle/>
          <a:p>
            <a:r>
              <a:rPr lang="he-IL" sz="3600" dirty="0"/>
              <a:t>מלחמת אוקטובר- התפתחות התפיסה המצרית</a:t>
            </a:r>
          </a:p>
        </p:txBody>
      </p:sp>
    </p:spTree>
    <p:extLst>
      <p:ext uri="{BB962C8B-B14F-4D97-AF65-F5344CB8AC3E}">
        <p14:creationId xmlns:p14="http://schemas.microsoft.com/office/powerpoint/2010/main" val="386772307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0100" y="274638"/>
            <a:ext cx="6658000" cy="654032"/>
          </a:xfrm>
        </p:spPr>
        <p:txBody>
          <a:bodyPr>
            <a:noAutofit/>
          </a:bodyPr>
          <a:lstStyle/>
          <a:p>
            <a:pPr algn="ctr"/>
            <a:r>
              <a:rPr lang="he-IL" sz="2000" b="1" dirty="0">
                <a:latin typeface="Tahoma" pitchFamily="34" charset="0"/>
                <a:ea typeface="Tahoma" pitchFamily="34" charset="0"/>
                <a:cs typeface="Tahoma" pitchFamily="34" charset="0"/>
              </a:rPr>
              <a:t>התאמת האדם לתוכנית:</a:t>
            </a:r>
            <a:br>
              <a:rPr lang="he-IL" sz="2000" b="1" dirty="0">
                <a:latin typeface="Tahoma" pitchFamily="34" charset="0"/>
                <a:ea typeface="Tahoma" pitchFamily="34" charset="0"/>
                <a:cs typeface="Tahoma" pitchFamily="34" charset="0"/>
              </a:rPr>
            </a:br>
            <a:r>
              <a:rPr lang="he-IL" sz="2000" b="1" dirty="0">
                <a:latin typeface="Tahoma" pitchFamily="34" charset="0"/>
                <a:ea typeface="Tahoma" pitchFamily="34" charset="0"/>
                <a:cs typeface="Tahoma" pitchFamily="34" charset="0"/>
              </a:rPr>
              <a:t>(אוקטובר 1972)</a:t>
            </a:r>
          </a:p>
        </p:txBody>
      </p:sp>
      <p:sp>
        <p:nvSpPr>
          <p:cNvPr id="3" name="מציין מיקום תוכן 2"/>
          <p:cNvSpPr>
            <a:spLocks noGrp="1"/>
          </p:cNvSpPr>
          <p:nvPr>
            <p:ph idx="1"/>
          </p:nvPr>
        </p:nvSpPr>
        <p:spPr>
          <a:xfrm>
            <a:off x="1485900" y="1000110"/>
            <a:ext cx="6172200" cy="5126055"/>
          </a:xfrm>
        </p:spPr>
        <p:txBody>
          <a:bodyPr/>
          <a:lstStyle/>
          <a:p>
            <a:pPr algn="just">
              <a:buNone/>
            </a:pPr>
            <a:endParaRPr lang="he-IL" sz="2000" dirty="0"/>
          </a:p>
          <a:p>
            <a:pPr algn="r">
              <a:lnSpc>
                <a:spcPct val="150000"/>
              </a:lnSpc>
              <a:buNone/>
            </a:pPr>
            <a:r>
              <a:rPr lang="he-IL" sz="2000" dirty="0"/>
              <a:t>	"הספקות שהיו לי לגבי שר המלחמה </a:t>
            </a:r>
            <a:r>
              <a:rPr lang="he-IL" sz="2000" dirty="0" err="1"/>
              <a:t>נתאשרו</a:t>
            </a:r>
            <a:r>
              <a:rPr lang="he-IL" sz="2000" dirty="0"/>
              <a:t>...הוא לא רצה להילחם מפני שהתיירא מפני מערכה...מנוי וגמור היה עימי למצוא מחליף לשר ההגנה התבוסתני...זימנתי אלי את האלוף </a:t>
            </a:r>
            <a:r>
              <a:rPr lang="he-IL" sz="2000" dirty="0" err="1">
                <a:solidFill>
                  <a:srgbClr val="FF0000"/>
                </a:solidFill>
              </a:rPr>
              <a:t>אחמד</a:t>
            </a:r>
            <a:r>
              <a:rPr lang="he-IL" sz="2000" dirty="0">
                <a:solidFill>
                  <a:srgbClr val="FF0000"/>
                </a:solidFill>
              </a:rPr>
              <a:t> איסמעיל עלי...כדי שיושבע כשר מלחמה</a:t>
            </a:r>
            <a:r>
              <a:rPr lang="he-IL" sz="2000" dirty="0"/>
              <a:t>"</a:t>
            </a:r>
          </a:p>
          <a:p>
            <a:pPr algn="r">
              <a:buNone/>
            </a:pPr>
            <a:endParaRPr lang="he-IL" sz="1800" dirty="0"/>
          </a:p>
          <a:p>
            <a:pPr algn="l">
              <a:buNone/>
            </a:pPr>
            <a:r>
              <a:rPr lang="he-IL" sz="1800" dirty="0"/>
              <a:t>סאדאת, סיפור חיי, 179-178.</a:t>
            </a:r>
          </a:p>
        </p:txBody>
      </p:sp>
    </p:spTree>
    <p:extLst>
      <p:ext uri="{BB962C8B-B14F-4D97-AF65-F5344CB8AC3E}">
        <p14:creationId xmlns:p14="http://schemas.microsoft.com/office/powerpoint/2010/main" val="57487130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25470"/>
          </a:xfrm>
        </p:spPr>
        <p:txBody>
          <a:bodyPr/>
          <a:lstStyle/>
          <a:p>
            <a:pPr algn="ctr"/>
            <a:r>
              <a:rPr lang="he-IL" sz="2000" b="1" dirty="0">
                <a:latin typeface="Tahoma" pitchFamily="34" charset="0"/>
                <a:ea typeface="Tahoma" pitchFamily="34" charset="0"/>
                <a:cs typeface="Tahoma" pitchFamily="34" charset="0"/>
              </a:rPr>
              <a:t>אתגרים אופרטיביים</a:t>
            </a:r>
          </a:p>
        </p:txBody>
      </p:sp>
      <p:sp>
        <p:nvSpPr>
          <p:cNvPr id="3" name="מציין מיקום תוכן 2"/>
          <p:cNvSpPr>
            <a:spLocks noGrp="1"/>
          </p:cNvSpPr>
          <p:nvPr>
            <p:ph idx="1"/>
          </p:nvPr>
        </p:nvSpPr>
        <p:spPr>
          <a:xfrm>
            <a:off x="1485900" y="928671"/>
            <a:ext cx="6172200" cy="5197493"/>
          </a:xfrm>
        </p:spPr>
        <p:txBody>
          <a:bodyPr/>
          <a:lstStyle/>
          <a:p>
            <a:pPr algn="r" rtl="1">
              <a:lnSpc>
                <a:spcPct val="150000"/>
              </a:lnSpc>
              <a:buNone/>
            </a:pPr>
            <a:r>
              <a:rPr lang="he-IL" sz="2400" dirty="0"/>
              <a:t>הבעיות שעמדו אל מול המתכנן המצרי בהינתן ההנחיה של </a:t>
            </a:r>
            <a:r>
              <a:rPr lang="he-IL" sz="2400" dirty="0" err="1"/>
              <a:t>איסמעיל</a:t>
            </a:r>
            <a:r>
              <a:rPr lang="he-IL" sz="2400" dirty="0"/>
              <a:t> לתכנן מערכה בגבולות היכולות העכשוויות:</a:t>
            </a:r>
          </a:p>
          <a:p>
            <a:pPr algn="r" rtl="1">
              <a:buNone/>
            </a:pPr>
            <a:endParaRPr lang="he-IL" sz="2000" dirty="0" smtClean="0"/>
          </a:p>
          <a:p>
            <a:pPr marL="457200" indent="-457200" algn="r" rtl="1">
              <a:lnSpc>
                <a:spcPct val="150000"/>
              </a:lnSpc>
              <a:buFont typeface="+mj-lt"/>
              <a:buAutoNum type="arabicPeriod"/>
            </a:pPr>
            <a:r>
              <a:rPr lang="he-IL" sz="2000" b="1" dirty="0" smtClean="0"/>
              <a:t>ריכוז כוח לצליחה</a:t>
            </a:r>
          </a:p>
          <a:p>
            <a:pPr marL="457200" indent="-457200" algn="r" rtl="1">
              <a:lnSpc>
                <a:spcPct val="150000"/>
              </a:lnSpc>
              <a:buFont typeface="+mj-lt"/>
              <a:buAutoNum type="arabicPeriod"/>
            </a:pPr>
            <a:r>
              <a:rPr lang="he-IL" sz="2000" b="1" dirty="0" smtClean="0"/>
              <a:t>בעיות טכניות הקשורות לצליחה</a:t>
            </a:r>
          </a:p>
          <a:p>
            <a:pPr marL="457200" indent="-457200" algn="r" rtl="1">
              <a:lnSpc>
                <a:spcPct val="150000"/>
              </a:lnSpc>
              <a:buFont typeface="+mj-lt"/>
              <a:buAutoNum type="arabicPeriod"/>
            </a:pPr>
            <a:r>
              <a:rPr lang="he-IL" sz="2000" b="1" dirty="0" smtClean="0"/>
              <a:t>המוצבים הישראלים</a:t>
            </a:r>
          </a:p>
          <a:p>
            <a:pPr marL="457200" indent="-457200" algn="r" rtl="1">
              <a:lnSpc>
                <a:spcPct val="150000"/>
              </a:lnSpc>
              <a:buFont typeface="+mj-lt"/>
              <a:buAutoNum type="arabicPeriod"/>
            </a:pPr>
            <a:r>
              <a:rPr lang="he-IL" sz="2000" b="1" dirty="0" smtClean="0"/>
              <a:t>הגנה מפני מתקפת נגד ישראלית</a:t>
            </a:r>
          </a:p>
          <a:p>
            <a:pPr marL="457200" indent="-457200" algn="r" rtl="1">
              <a:lnSpc>
                <a:spcPct val="150000"/>
              </a:lnSpc>
              <a:buFont typeface="+mj-lt"/>
              <a:buAutoNum type="arabicPeriod"/>
            </a:pPr>
            <a:r>
              <a:rPr lang="he-IL" sz="2000" b="1" dirty="0" smtClean="0"/>
              <a:t>חיל האוויר הישראלי</a:t>
            </a:r>
          </a:p>
          <a:p>
            <a:pPr marL="457200" indent="-457200">
              <a:lnSpc>
                <a:spcPct val="150000"/>
              </a:lnSpc>
              <a:buNone/>
            </a:pPr>
            <a:endParaRPr lang="he-IL" b="1" dirty="0" smtClean="0"/>
          </a:p>
        </p:txBody>
      </p:sp>
    </p:spTree>
    <p:extLst>
      <p:ext uri="{BB962C8B-B14F-4D97-AF65-F5344CB8AC3E}">
        <p14:creationId xmlns:p14="http://schemas.microsoft.com/office/powerpoint/2010/main" val="413393983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1296974"/>
          </a:xfrm>
        </p:spPr>
        <p:txBody>
          <a:bodyPr>
            <a:noAutofit/>
          </a:bodyPr>
          <a:lstStyle/>
          <a:p>
            <a:pPr algn="r"/>
            <a:r>
              <a:rPr lang="he-IL" sz="2400" b="1" dirty="0"/>
              <a:t>המענה </a:t>
            </a:r>
            <a:r>
              <a:rPr lang="he-IL" sz="2400" b="1" dirty="0" smtClean="0"/>
              <a:t>לאתגר – הרעיון והתצורה של המערכה</a:t>
            </a:r>
            <a:r>
              <a:rPr lang="he-IL" sz="2400" dirty="0"/>
              <a:t/>
            </a:r>
            <a:br>
              <a:rPr lang="he-IL" sz="2400" dirty="0"/>
            </a:br>
            <a:r>
              <a:rPr lang="he-IL" sz="2000" dirty="0"/>
              <a:t>(הוראה 41)- תכנון תוכנית לצליחת התעלה בהתאם ליכולות הקיימות</a:t>
            </a:r>
            <a:endParaRPr lang="he-IL" sz="2400" dirty="0"/>
          </a:p>
        </p:txBody>
      </p:sp>
      <p:sp>
        <p:nvSpPr>
          <p:cNvPr id="3" name="מציין מיקום תוכן 2"/>
          <p:cNvSpPr>
            <a:spLocks noGrp="1"/>
          </p:cNvSpPr>
          <p:nvPr>
            <p:ph idx="1"/>
          </p:nvPr>
        </p:nvSpPr>
        <p:spPr>
          <a:xfrm>
            <a:off x="1485900" y="1500176"/>
            <a:ext cx="6172200" cy="4625989"/>
          </a:xfrm>
        </p:spPr>
        <p:txBody>
          <a:bodyPr/>
          <a:lstStyle/>
          <a:p>
            <a:pPr marL="457200" indent="-457200" algn="r" rtl="1">
              <a:lnSpc>
                <a:spcPct val="150000"/>
              </a:lnSpc>
              <a:buFont typeface="+mj-lt"/>
              <a:buAutoNum type="arabicPeriod"/>
            </a:pPr>
            <a:r>
              <a:rPr lang="he-IL" b="1" dirty="0" smtClean="0"/>
              <a:t>ריכוז הנשק האנטי טנקי</a:t>
            </a:r>
          </a:p>
          <a:p>
            <a:pPr marL="457200" indent="-457200" algn="r" rtl="1">
              <a:lnSpc>
                <a:spcPct val="150000"/>
              </a:lnSpc>
              <a:buFont typeface="+mj-lt"/>
              <a:buAutoNum type="arabicPeriod"/>
            </a:pPr>
            <a:r>
              <a:rPr lang="he-IL" b="1" dirty="0" smtClean="0"/>
              <a:t>בידוד שדה המערכה על ידי הנחתות בעורף</a:t>
            </a:r>
          </a:p>
          <a:p>
            <a:pPr marL="457200" indent="-457200" algn="r" rtl="1">
              <a:lnSpc>
                <a:spcPct val="150000"/>
              </a:lnSpc>
              <a:buFont typeface="+mj-lt"/>
              <a:buAutoNum type="arabicPeriod"/>
            </a:pPr>
            <a:r>
              <a:rPr lang="he-IL" b="1" dirty="0" smtClean="0"/>
              <a:t>צמצם טווח ההתקדמות של ראשי הגשר</a:t>
            </a:r>
          </a:p>
          <a:p>
            <a:pPr marL="457200" indent="-457200" algn="r" rtl="1">
              <a:lnSpc>
                <a:spcPct val="150000"/>
              </a:lnSpc>
              <a:buFont typeface="+mj-lt"/>
              <a:buAutoNum type="arabicPeriod"/>
            </a:pPr>
            <a:r>
              <a:rPr lang="he-IL" b="1" dirty="0" smtClean="0"/>
              <a:t>התבססות לעומק של </a:t>
            </a:r>
            <a:r>
              <a:rPr lang="he-IL" b="1" dirty="0" smtClean="0">
                <a:solidFill>
                  <a:srgbClr val="FF0000"/>
                </a:solidFill>
              </a:rPr>
              <a:t>חמישה ק"מ </a:t>
            </a:r>
            <a:r>
              <a:rPr lang="he-IL" b="1" dirty="0" smtClean="0"/>
              <a:t>בלבד, הישארות תחת מטריית הנ"מ</a:t>
            </a:r>
          </a:p>
          <a:p>
            <a:pPr marL="457200" indent="-457200" algn="r" rtl="1">
              <a:lnSpc>
                <a:spcPct val="150000"/>
              </a:lnSpc>
              <a:buFont typeface="+mj-lt"/>
              <a:buAutoNum type="arabicPeriod"/>
            </a:pPr>
            <a:r>
              <a:rPr lang="he-IL" b="1" dirty="0" smtClean="0"/>
              <a:t>צליחה </a:t>
            </a:r>
            <a:r>
              <a:rPr lang="he-IL" b="1" dirty="0" smtClean="0">
                <a:solidFill>
                  <a:srgbClr val="FF0000"/>
                </a:solidFill>
              </a:rPr>
              <a:t>בגזרה רחבה </a:t>
            </a:r>
            <a:r>
              <a:rPr lang="he-IL" b="1" dirty="0" smtClean="0"/>
              <a:t>ללא מאמץ מרכזי אחד</a:t>
            </a:r>
          </a:p>
          <a:p>
            <a:pPr marL="457200" indent="-457200" algn="r" rtl="1">
              <a:lnSpc>
                <a:spcPct val="150000"/>
              </a:lnSpc>
              <a:buNone/>
            </a:pPr>
            <a:r>
              <a:rPr lang="he-IL" sz="1800" dirty="0" err="1"/>
              <a:t>שאזלי</a:t>
            </a:r>
            <a:r>
              <a:rPr lang="he-IL" sz="1800" dirty="0"/>
              <a:t>, חציית התעלה, עמ' 71-70.</a:t>
            </a:r>
          </a:p>
          <a:p>
            <a:pPr marL="457200" indent="-457200" algn="r" rtl="1">
              <a:lnSpc>
                <a:spcPct val="150000"/>
              </a:lnSpc>
              <a:buNone/>
            </a:pPr>
            <a:r>
              <a:rPr lang="he-IL" sz="1800" dirty="0"/>
              <a:t>אשר, התכנית המצרית למלחמת יום הכיפורים, עמ' 10-9.</a:t>
            </a:r>
          </a:p>
        </p:txBody>
      </p:sp>
    </p:spTree>
    <p:extLst>
      <p:ext uri="{BB962C8B-B14F-4D97-AF65-F5344CB8AC3E}">
        <p14:creationId xmlns:p14="http://schemas.microsoft.com/office/powerpoint/2010/main" val="422015265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28760" y="71438"/>
            <a:ext cx="6500826" cy="571480"/>
          </a:xfrm>
        </p:spPr>
        <p:txBody>
          <a:bodyPr/>
          <a:lstStyle/>
          <a:p>
            <a:pPr algn="ctr"/>
            <a:r>
              <a:rPr lang="he-IL" sz="2000" b="1" dirty="0" smtClean="0">
                <a:latin typeface="Tahoma" pitchFamily="34" charset="0"/>
                <a:ea typeface="Tahoma" pitchFamily="34" charset="0"/>
                <a:cs typeface="Tahoma" pitchFamily="34" charset="0"/>
              </a:rPr>
              <a:t>הבניית למידה</a:t>
            </a:r>
            <a:endParaRPr lang="he-IL" sz="2000" b="1" dirty="0">
              <a:latin typeface="Tahoma" pitchFamily="34" charset="0"/>
              <a:ea typeface="Tahoma" pitchFamily="34" charset="0"/>
              <a:cs typeface="Tahoma" pitchFamily="34" charset="0"/>
            </a:endParaRPr>
          </a:p>
        </p:txBody>
      </p:sp>
      <p:sp>
        <p:nvSpPr>
          <p:cNvPr id="42" name="מלבן 41"/>
          <p:cNvSpPr/>
          <p:nvPr/>
        </p:nvSpPr>
        <p:spPr>
          <a:xfrm>
            <a:off x="5643570" y="1785926"/>
            <a:ext cx="3500430" cy="4524315"/>
          </a:xfrm>
          <a:prstGeom prst="rect">
            <a:avLst/>
          </a:prstGeom>
        </p:spPr>
        <p:txBody>
          <a:bodyPr wrap="square">
            <a:spAutoFit/>
          </a:bodyPr>
          <a:lstStyle/>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הבנייה עוסקת בארגון הלמידה באופן ההולם את האתגרים העולים מההקשר הנסיבתי :</a:t>
            </a:r>
          </a:p>
          <a:p>
            <a:pPr>
              <a:lnSpc>
                <a:spcPct val="150000"/>
              </a:lnSpc>
              <a:buFont typeface="Arial" pitchFamily="34" charset="0"/>
              <a:buChar char="•"/>
            </a:pPr>
            <a:r>
              <a:rPr lang="he-IL" sz="1600" b="1" dirty="0" smtClean="0">
                <a:solidFill>
                  <a:schemeClr val="accent1">
                    <a:lumMod val="50000"/>
                  </a:schemeClr>
                </a:solidFill>
                <a:latin typeface="Tahoma" pitchFamily="34" charset="0"/>
                <a:ea typeface="Tahoma" pitchFamily="34" charset="0"/>
                <a:cs typeface="Tahoma" pitchFamily="34" charset="0"/>
              </a:rPr>
              <a:t> יצירת תנאים לזיהוי פער רלוונטיות</a:t>
            </a:r>
          </a:p>
          <a:p>
            <a:pPr>
              <a:lnSpc>
                <a:spcPct val="150000"/>
              </a:lnSpc>
              <a:buFont typeface="Arial" pitchFamily="34" charset="0"/>
              <a:buChar char="•"/>
            </a:pPr>
            <a:r>
              <a:rPr lang="he-IL" sz="1600" b="1" dirty="0" smtClean="0">
                <a:solidFill>
                  <a:schemeClr val="accent1">
                    <a:lumMod val="50000"/>
                  </a:schemeClr>
                </a:solidFill>
                <a:latin typeface="Tahoma" pitchFamily="34" charset="0"/>
                <a:ea typeface="Tahoma" pitchFamily="34" charset="0"/>
                <a:cs typeface="Tahoma" pitchFamily="34" charset="0"/>
              </a:rPr>
              <a:t> יצירת תנאים לזיהוי  </a:t>
            </a:r>
            <a:r>
              <a:rPr lang="en-US" sz="1600" b="1" dirty="0" smtClean="0">
                <a:solidFill>
                  <a:schemeClr val="accent1">
                    <a:lumMod val="50000"/>
                  </a:schemeClr>
                </a:solidFill>
                <a:latin typeface="Tahoma" pitchFamily="34" charset="0"/>
                <a:ea typeface="Tahoma" pitchFamily="34" charset="0"/>
                <a:cs typeface="Tahoma" pitchFamily="34" charset="0"/>
              </a:rPr>
              <a:t/>
            </a:r>
            <a:br>
              <a:rPr lang="en-US" sz="1600" b="1" dirty="0" smtClean="0">
                <a:solidFill>
                  <a:schemeClr val="accent1">
                    <a:lumMod val="50000"/>
                  </a:schemeClr>
                </a:solidFill>
                <a:latin typeface="Tahoma" pitchFamily="34" charset="0"/>
                <a:ea typeface="Tahoma" pitchFamily="34" charset="0"/>
                <a:cs typeface="Tahoma" pitchFamily="34" charset="0"/>
              </a:rPr>
            </a:br>
            <a:r>
              <a:rPr lang="he-IL" sz="1600" b="1" dirty="0" smtClean="0">
                <a:solidFill>
                  <a:schemeClr val="accent1">
                    <a:lumMod val="50000"/>
                  </a:schemeClr>
                </a:solidFill>
                <a:latin typeface="Tahoma" pitchFamily="34" charset="0"/>
                <a:ea typeface="Tahoma" pitchFamily="34" charset="0"/>
                <a:cs typeface="Tahoma" pitchFamily="34" charset="0"/>
              </a:rPr>
              <a:t>  הפוטנציאל</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אילו זוויות מבט יסייעו לנו בלמידה (אלו חומרי יחוס, מאיזה נקודה בזמן, אלו בעלי תפקידים שותפים, אלו מתודולוגיות רלוונטיות?)</a:t>
            </a:r>
          </a:p>
        </p:txBody>
      </p:sp>
      <p:sp>
        <p:nvSpPr>
          <p:cNvPr id="28" name="טרפז 27"/>
          <p:cNvSpPr/>
          <p:nvPr/>
        </p:nvSpPr>
        <p:spPr>
          <a:xfrm rot="10800000">
            <a:off x="857225" y="1357298"/>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מעוגל 28"/>
          <p:cNvSpPr/>
          <p:nvPr/>
        </p:nvSpPr>
        <p:spPr>
          <a:xfrm>
            <a:off x="3592280" y="1571612"/>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30" name="מלבן מעוגל 29"/>
          <p:cNvSpPr/>
          <p:nvPr/>
        </p:nvSpPr>
        <p:spPr>
          <a:xfrm>
            <a:off x="1142977" y="1571612"/>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31" name="מלבן מעוגל 30"/>
          <p:cNvSpPr/>
          <p:nvPr/>
        </p:nvSpPr>
        <p:spPr>
          <a:xfrm>
            <a:off x="2357423" y="235743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32" name="מחבר חץ ישר 31"/>
          <p:cNvCxnSpPr/>
          <p:nvPr/>
        </p:nvCxnSpPr>
        <p:spPr>
          <a:xfrm>
            <a:off x="2643175" y="1785926"/>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857489" y="1357298"/>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34" name="TextBox 33"/>
          <p:cNvSpPr txBox="1"/>
          <p:nvPr/>
        </p:nvSpPr>
        <p:spPr>
          <a:xfrm>
            <a:off x="2810004" y="1987788"/>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44" name="מחבר חץ ישר 43"/>
          <p:cNvCxnSpPr/>
          <p:nvPr/>
        </p:nvCxnSpPr>
        <p:spPr>
          <a:xfrm>
            <a:off x="2643175" y="2000240"/>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מחבר חץ ישר 44"/>
          <p:cNvCxnSpPr/>
          <p:nvPr/>
        </p:nvCxnSpPr>
        <p:spPr>
          <a:xfrm rot="10800000" flipV="1">
            <a:off x="3214679" y="2000240"/>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מלבן מעוגל 45"/>
          <p:cNvSpPr/>
          <p:nvPr/>
        </p:nvSpPr>
        <p:spPr>
          <a:xfrm>
            <a:off x="1571605" y="3357562"/>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60" name="משולש שווה שוקיים 59"/>
          <p:cNvSpPr/>
          <p:nvPr/>
        </p:nvSpPr>
        <p:spPr>
          <a:xfrm>
            <a:off x="1035820" y="3714752"/>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1" name="TextBox 60"/>
          <p:cNvSpPr txBox="1"/>
          <p:nvPr/>
        </p:nvSpPr>
        <p:spPr>
          <a:xfrm>
            <a:off x="2071671" y="4071942"/>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62" name="משולש שווה שוקיים 61"/>
          <p:cNvSpPr/>
          <p:nvPr/>
        </p:nvSpPr>
        <p:spPr>
          <a:xfrm rot="10800000">
            <a:off x="1027525" y="4516546"/>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3" name="TextBox 33"/>
          <p:cNvSpPr txBox="1"/>
          <p:nvPr/>
        </p:nvSpPr>
        <p:spPr>
          <a:xfrm>
            <a:off x="2000233" y="4500570"/>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64" name="מחבר ישר 63"/>
          <p:cNvCxnSpPr>
            <a:stCxn id="62" idx="2"/>
          </p:cNvCxnSpPr>
          <p:nvPr/>
        </p:nvCxnSpPr>
        <p:spPr>
          <a:xfrm rot="16200000" flipH="1">
            <a:off x="4805728" y="4854321"/>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rot="16200000" flipH="1">
            <a:off x="673574" y="4869546"/>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a:off x="1041261" y="5232082"/>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rot="10800000" flipV="1">
            <a:off x="3071229" y="5232082"/>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TextBox 82"/>
          <p:cNvSpPr txBox="1"/>
          <p:nvPr/>
        </p:nvSpPr>
        <p:spPr>
          <a:xfrm>
            <a:off x="1785919" y="5072074"/>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69" name="סוגר מרובע שמאלי 68"/>
          <p:cNvSpPr/>
          <p:nvPr/>
        </p:nvSpPr>
        <p:spPr>
          <a:xfrm rot="5400000">
            <a:off x="523964" y="690426"/>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70" name="TextBox 69"/>
          <p:cNvSpPr txBox="1"/>
          <p:nvPr/>
        </p:nvSpPr>
        <p:spPr>
          <a:xfrm>
            <a:off x="1928795" y="500042"/>
            <a:ext cx="2262158" cy="369332"/>
          </a:xfrm>
          <a:prstGeom prst="rect">
            <a:avLst/>
          </a:prstGeom>
          <a:solidFill>
            <a:srgbClr val="FFFF00"/>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71" name="מלבן מעוגל 70"/>
          <p:cNvSpPr/>
          <p:nvPr/>
        </p:nvSpPr>
        <p:spPr>
          <a:xfrm>
            <a:off x="2428861" y="6000768"/>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72" name="מחבר חץ ישר 71"/>
          <p:cNvCxnSpPr>
            <a:stCxn id="71" idx="1"/>
          </p:cNvCxnSpPr>
          <p:nvPr/>
        </p:nvCxnSpPr>
        <p:spPr>
          <a:xfrm rot="10800000">
            <a:off x="1643043" y="6000768"/>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28760" y="71438"/>
            <a:ext cx="6500826" cy="571480"/>
          </a:xfrm>
        </p:spPr>
        <p:txBody>
          <a:bodyPr/>
          <a:lstStyle/>
          <a:p>
            <a:pPr algn="ctr"/>
            <a:r>
              <a:rPr lang="he-IL" sz="2800" b="1" dirty="0" err="1" smtClean="0">
                <a:latin typeface="Tahoma" pitchFamily="34" charset="0"/>
                <a:ea typeface="Tahoma" pitchFamily="34" charset="0"/>
                <a:cs typeface="Tahoma" pitchFamily="34" charset="0"/>
              </a:rPr>
              <a:t>הבנית</a:t>
            </a:r>
            <a:r>
              <a:rPr lang="he-IL" sz="2800" b="1" dirty="0" smtClean="0">
                <a:latin typeface="Tahoma" pitchFamily="34" charset="0"/>
                <a:ea typeface="Tahoma" pitchFamily="34" charset="0"/>
                <a:cs typeface="Tahoma" pitchFamily="34" charset="0"/>
              </a:rPr>
              <a:t> למידה-דוגמאות</a:t>
            </a:r>
            <a:endParaRPr lang="he-IL" sz="2800" b="1"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cstate="print"/>
          <a:srcRect l="12500" r="13281"/>
          <a:stretch>
            <a:fillRect/>
          </a:stretch>
        </p:blipFill>
        <p:spPr bwMode="auto">
          <a:xfrm>
            <a:off x="221977" y="812296"/>
            <a:ext cx="3803501" cy="2882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p:cNvPicPr>
            <a:picLocks noChangeAspect="1" noChangeArrowheads="1"/>
          </p:cNvPicPr>
          <p:nvPr/>
        </p:nvPicPr>
        <p:blipFill>
          <a:blip r:embed="rId4" cstate="print"/>
          <a:srcRect l="12891" r="13281"/>
          <a:stretch>
            <a:fillRect/>
          </a:stretch>
        </p:blipFill>
        <p:spPr bwMode="auto">
          <a:xfrm>
            <a:off x="5160987" y="812296"/>
            <a:ext cx="3779912" cy="2879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חץ שמאלה 2"/>
          <p:cNvSpPr/>
          <p:nvPr/>
        </p:nvSpPr>
        <p:spPr>
          <a:xfrm>
            <a:off x="4139952" y="2060848"/>
            <a:ext cx="792088"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a:blip r:embed="rId5"/>
          <a:stretch>
            <a:fillRect/>
          </a:stretch>
        </p:blipFill>
        <p:spPr>
          <a:xfrm>
            <a:off x="827584" y="3864269"/>
            <a:ext cx="3733057" cy="2803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6"/>
          <a:stretch>
            <a:fillRect/>
          </a:stretch>
        </p:blipFill>
        <p:spPr>
          <a:xfrm>
            <a:off x="5004048" y="3933056"/>
            <a:ext cx="3689800" cy="2759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714612" y="1928802"/>
            <a:ext cx="3543296" cy="614354"/>
          </a:xfrm>
        </p:spPr>
        <p:txBody>
          <a:bodyPr/>
          <a:lstStyle/>
          <a:p>
            <a:pPr algn="ctr"/>
            <a:r>
              <a:rPr lang="he-IL" sz="3200" b="1" dirty="0" smtClean="0">
                <a:latin typeface="Tahoma" pitchFamily="34" charset="0"/>
                <a:ea typeface="Tahoma" pitchFamily="34" charset="0"/>
                <a:cs typeface="Tahoma" pitchFamily="34" charset="0"/>
              </a:rPr>
              <a:t>אתגר שיתוף הידע בין מדרגים</a:t>
            </a:r>
            <a:endParaRPr lang="he-IL" sz="3200" b="1" dirty="0">
              <a:latin typeface="Tahoma" pitchFamily="34" charset="0"/>
              <a:ea typeface="Tahoma" pitchFamily="34" charset="0"/>
              <a:cs typeface="Tahoma" pitchFamily="34" charset="0"/>
            </a:endParaRPr>
          </a:p>
        </p:txBody>
      </p:sp>
      <p:sp>
        <p:nvSpPr>
          <p:cNvPr id="4" name="כותרת 3"/>
          <p:cNvSpPr>
            <a:spLocks noGrp="1"/>
          </p:cNvSpPr>
          <p:nvPr>
            <p:ph type="title"/>
          </p:nvPr>
        </p:nvSpPr>
        <p:spPr/>
        <p:txBody>
          <a:bodyPr/>
          <a:lstStyle/>
          <a:p>
            <a:endParaRPr lang="he-IL"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sp>
        <p:nvSpPr>
          <p:cNvPr id="4" name="מלבן 3"/>
          <p:cNvSpPr/>
          <p:nvPr/>
        </p:nvSpPr>
        <p:spPr>
          <a:xfrm>
            <a:off x="114269" y="4429131"/>
            <a:ext cx="8924987" cy="18859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14269" y="928669"/>
            <a:ext cx="8924987" cy="34290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כותרת 1"/>
          <p:cNvSpPr txBox="1">
            <a:spLocks/>
          </p:cNvSpPr>
          <p:nvPr/>
        </p:nvSpPr>
        <p:spPr>
          <a:xfrm>
            <a:off x="500034" y="0"/>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200" b="1" i="0" u="sng" strike="noStrike" kern="1200" cap="none" spc="0" normalizeH="0" baseline="0" noProof="0" smtClean="0">
                <a:ln>
                  <a:noFill/>
                </a:ln>
                <a:solidFill>
                  <a:schemeClr val="tx1"/>
                </a:solidFill>
                <a:effectLst/>
                <a:uLnTx/>
                <a:uFillTx/>
                <a:latin typeface="+mj-lt"/>
                <a:ea typeface="+mj-ea"/>
                <a:cs typeface="David" pitchFamily="2" charset="-79"/>
              </a:rPr>
              <a:t>מערכת הלמידה המטכ"לית</a:t>
            </a:r>
            <a:endParaRPr kumimoji="0" lang="he-IL" sz="3200" b="1" i="0" u="sng" strike="noStrike" kern="1200" cap="none" spc="0" normalizeH="0" baseline="0" noProof="0" dirty="0">
              <a:ln>
                <a:noFill/>
              </a:ln>
              <a:solidFill>
                <a:schemeClr val="tx1"/>
              </a:solidFill>
              <a:effectLst/>
              <a:uLnTx/>
              <a:uFillTx/>
              <a:latin typeface="+mj-lt"/>
              <a:ea typeface="+mj-ea"/>
              <a:cs typeface="David" pitchFamily="2" charset="-79"/>
            </a:endParaRPr>
          </a:p>
        </p:txBody>
      </p:sp>
      <p:graphicFrame>
        <p:nvGraphicFramePr>
          <p:cNvPr id="7" name="דיאגרמה 6"/>
          <p:cNvGraphicFramePr/>
          <p:nvPr/>
        </p:nvGraphicFramePr>
        <p:xfrm>
          <a:off x="857224" y="928670"/>
          <a:ext cx="814393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כותרת 1"/>
          <p:cNvSpPr txBox="1">
            <a:spLocks/>
          </p:cNvSpPr>
          <p:nvPr/>
        </p:nvSpPr>
        <p:spPr bwMode="auto">
          <a:xfrm>
            <a:off x="0" y="1000108"/>
            <a:ext cx="2000264" cy="857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he-IL" b="1" kern="0" dirty="0" smtClean="0">
                <a:solidFill>
                  <a:srgbClr val="0070C0"/>
                </a:solidFill>
                <a:latin typeface="Tahoma" pitchFamily="34" charset="0"/>
                <a:ea typeface="Tahoma" pitchFamily="34" charset="0"/>
                <a:cs typeface="Tahoma" pitchFamily="34" charset="0"/>
              </a:rPr>
              <a:t>עיצוב:</a:t>
            </a:r>
          </a:p>
          <a:p>
            <a:pPr lvl="0" fontAlgn="base">
              <a:spcBef>
                <a:spcPct val="0"/>
              </a:spcBef>
              <a:spcAft>
                <a:spcPct val="0"/>
              </a:spcAft>
              <a:defRPr/>
            </a:pPr>
            <a:r>
              <a:rPr kumimoji="0" lang="he-IL" sz="1400" b="1" i="0" u="none" strike="noStrike" kern="0" cap="none" spc="0" normalizeH="0" baseline="0" noProof="0" dirty="0" smtClean="0">
                <a:ln>
                  <a:noFill/>
                </a:ln>
                <a:solidFill>
                  <a:srgbClr val="FF0000"/>
                </a:solidFill>
                <a:effectLst/>
                <a:uLnTx/>
                <a:uFillTx/>
                <a:latin typeface="Tahoma" pitchFamily="34" charset="0"/>
                <a:ea typeface="Tahoma" pitchFamily="34" charset="0"/>
                <a:cs typeface="Tahoma" pitchFamily="34" charset="0"/>
              </a:rPr>
              <a:t>תהליך</a:t>
            </a:r>
            <a:r>
              <a:rPr kumimoji="0" lang="he-IL" sz="1400" b="1" i="0" u="none" strike="noStrike" kern="0" cap="none" spc="0" normalizeH="0" noProof="0" dirty="0" smtClean="0">
                <a:ln>
                  <a:noFill/>
                </a:ln>
                <a:solidFill>
                  <a:srgbClr val="FF0000"/>
                </a:solidFill>
                <a:effectLst/>
                <a:uLnTx/>
                <a:uFillTx/>
                <a:latin typeface="Tahoma" pitchFamily="34" charset="0"/>
                <a:ea typeface="Tahoma" pitchFamily="34" charset="0"/>
                <a:cs typeface="Tahoma" pitchFamily="34" charset="0"/>
              </a:rPr>
              <a:t> למידה ופיתוח ידע</a:t>
            </a:r>
            <a:endParaRPr kumimoji="0" lang="he-IL" sz="1400" b="1" i="0" u="none" strike="noStrike" kern="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9" name="כותרת 1"/>
          <p:cNvSpPr txBox="1">
            <a:spLocks/>
          </p:cNvSpPr>
          <p:nvPr/>
        </p:nvSpPr>
        <p:spPr bwMode="auto">
          <a:xfrm>
            <a:off x="142844" y="4714884"/>
            <a:ext cx="1281122" cy="511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lang="he-IL" sz="2000" b="1" kern="0" dirty="0" smtClean="0">
                <a:solidFill>
                  <a:srgbClr val="0070C0"/>
                </a:solidFill>
                <a:latin typeface="Tahoma" pitchFamily="34" charset="0"/>
                <a:ea typeface="Tahoma" pitchFamily="34" charset="0"/>
                <a:cs typeface="Tahoma" pitchFamily="34" charset="0"/>
              </a:rPr>
              <a:t>תכנון</a:t>
            </a:r>
            <a:endParaRPr kumimoji="0" lang="he-IL" sz="2000" b="1" i="0" u="none" strike="noStrike" kern="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10" name="חץ למעלה 9"/>
          <p:cNvSpPr/>
          <p:nvPr/>
        </p:nvSpPr>
        <p:spPr>
          <a:xfrm>
            <a:off x="2714612" y="1643050"/>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1500166" y="2071678"/>
            <a:ext cx="114300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smtClean="0"/>
              <a:t>הגדרת אסטרטגיה מכוננת</a:t>
            </a:r>
            <a:endParaRPr lang="he-IL" sz="1200" b="1" dirty="0"/>
          </a:p>
        </p:txBody>
      </p:sp>
      <p:sp>
        <p:nvSpPr>
          <p:cNvPr id="12" name="מלבן מעוגל 11"/>
          <p:cNvSpPr/>
          <p:nvPr/>
        </p:nvSpPr>
        <p:spPr>
          <a:xfrm>
            <a:off x="1142976" y="2714620"/>
            <a:ext cx="114300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smtClean="0"/>
              <a:t>גיבוש תפיסה למערכה</a:t>
            </a:r>
            <a:endParaRPr lang="he-IL" sz="1200" b="1" dirty="0"/>
          </a:p>
        </p:txBody>
      </p:sp>
      <p:sp>
        <p:nvSpPr>
          <p:cNvPr id="13" name="מלבן מעוגל 12"/>
          <p:cNvSpPr/>
          <p:nvPr/>
        </p:nvSpPr>
        <p:spPr>
          <a:xfrm>
            <a:off x="357158" y="2071678"/>
            <a:ext cx="1000132" cy="428628"/>
          </a:xfrm>
          <a:prstGeom prst="round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he-IL" sz="1100" b="1" dirty="0" smtClean="0">
                <a:solidFill>
                  <a:schemeClr val="tx1"/>
                </a:solidFill>
              </a:rPr>
              <a:t>שלבי פיתוח התפיסה</a:t>
            </a:r>
            <a:endParaRPr lang="he-IL" sz="1100" b="1" dirty="0">
              <a:solidFill>
                <a:schemeClr val="tx1"/>
              </a:solidFill>
            </a:endParaRPr>
          </a:p>
        </p:txBody>
      </p:sp>
      <p:sp>
        <p:nvSpPr>
          <p:cNvPr id="14" name="סוגר מרובע שמאלי 13"/>
          <p:cNvSpPr/>
          <p:nvPr/>
        </p:nvSpPr>
        <p:spPr>
          <a:xfrm rot="1112440">
            <a:off x="1285521" y="1951676"/>
            <a:ext cx="285752" cy="139670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5" name="חץ למעלה 14"/>
          <p:cNvSpPr/>
          <p:nvPr/>
        </p:nvSpPr>
        <p:spPr>
          <a:xfrm>
            <a:off x="1407462" y="2561111"/>
            <a:ext cx="204790" cy="223838"/>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למעלה 15"/>
          <p:cNvSpPr/>
          <p:nvPr/>
        </p:nvSpPr>
        <p:spPr>
          <a:xfrm rot="10800000">
            <a:off x="1571604" y="2571744"/>
            <a:ext cx="214314" cy="214314"/>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למעלה 16"/>
          <p:cNvSpPr/>
          <p:nvPr/>
        </p:nvSpPr>
        <p:spPr>
          <a:xfrm>
            <a:off x="2357422" y="3000372"/>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למעלה 17"/>
          <p:cNvSpPr/>
          <p:nvPr/>
        </p:nvSpPr>
        <p:spPr>
          <a:xfrm>
            <a:off x="1928794" y="4000504"/>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חץ למעלה 18"/>
          <p:cNvSpPr/>
          <p:nvPr/>
        </p:nvSpPr>
        <p:spPr>
          <a:xfrm>
            <a:off x="1285852" y="4857760"/>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Picture 2"/>
          <p:cNvPicPr>
            <a:picLocks noChangeAspect="1" noChangeArrowheads="1"/>
          </p:cNvPicPr>
          <p:nvPr/>
        </p:nvPicPr>
        <p:blipFill>
          <a:blip r:embed="rId7" cstate="print"/>
          <a:srcRect l="3515" t="7639" r="48828" b="3472"/>
          <a:stretch>
            <a:fillRect/>
          </a:stretch>
        </p:blipFill>
        <p:spPr bwMode="auto">
          <a:xfrm>
            <a:off x="7643834" y="4929198"/>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sp>
        <p:nvSpPr>
          <p:cNvPr id="4" name="כותרת 1"/>
          <p:cNvSpPr txBox="1">
            <a:spLocks/>
          </p:cNvSpPr>
          <p:nvPr/>
        </p:nvSpPr>
        <p:spPr>
          <a:xfrm>
            <a:off x="428625" y="315119"/>
            <a:ext cx="8258175" cy="1143001"/>
          </a:xfrm>
          <a:prstGeom prst="rect">
            <a:avLst/>
          </a:prstGeom>
        </p:spPr>
        <p:txBody>
          <a:bodyPr/>
          <a:lstStyle/>
          <a:p>
            <a:r>
              <a:rPr lang="he-IL" sz="2800" kern="0" dirty="0" smtClean="0">
                <a:solidFill>
                  <a:sysClr val="windowText" lastClr="000000"/>
                </a:solidFill>
              </a:rPr>
              <a:t>"חץ הדעת": </a:t>
            </a:r>
            <a:r>
              <a:rPr lang="he-IL" sz="2800" kern="0" dirty="0" err="1" smtClean="0">
                <a:solidFill>
                  <a:sysClr val="windowText" lastClr="000000"/>
                </a:solidFill>
              </a:rPr>
              <a:t>גאנט</a:t>
            </a:r>
            <a:r>
              <a:rPr lang="he-IL" sz="2800" kern="0" dirty="0" smtClean="0">
                <a:solidFill>
                  <a:sysClr val="windowText" lastClr="000000"/>
                </a:solidFill>
              </a:rPr>
              <a:t> התהליך</a:t>
            </a:r>
          </a:p>
        </p:txBody>
      </p:sp>
      <p:graphicFrame>
        <p:nvGraphicFramePr>
          <p:cNvPr id="5" name="טבלה 4"/>
          <p:cNvGraphicFramePr>
            <a:graphicFrameLocks noGrp="1"/>
          </p:cNvGraphicFramePr>
          <p:nvPr/>
        </p:nvGraphicFramePr>
        <p:xfrm>
          <a:off x="179386" y="1125538"/>
          <a:ext cx="8761414" cy="5354694"/>
        </p:xfrm>
        <a:graphic>
          <a:graphicData uri="http://schemas.openxmlformats.org/drawingml/2006/table">
            <a:tbl>
              <a:tblPr rtl="1" firstRow="1" bandRow="1">
                <a:tableStyleId>{D7AC3CCA-C797-4891-BE02-D94E43425B78}</a:tableStyleId>
              </a:tblPr>
              <a:tblGrid>
                <a:gridCol w="1211217">
                  <a:extLst>
                    <a:ext uri="{9D8B030D-6E8A-4147-A177-3AD203B41FA5}">
                      <a16:colId xmlns:a16="http://schemas.microsoft.com/office/drawing/2014/main" val="20000"/>
                    </a:ext>
                  </a:extLst>
                </a:gridCol>
                <a:gridCol w="1450457">
                  <a:extLst>
                    <a:ext uri="{9D8B030D-6E8A-4147-A177-3AD203B41FA5}">
                      <a16:colId xmlns:a16="http://schemas.microsoft.com/office/drawing/2014/main" val="20001"/>
                    </a:ext>
                  </a:extLst>
                </a:gridCol>
                <a:gridCol w="1524935">
                  <a:extLst>
                    <a:ext uri="{9D8B030D-6E8A-4147-A177-3AD203B41FA5}">
                      <a16:colId xmlns:a16="http://schemas.microsoft.com/office/drawing/2014/main" val="20002"/>
                    </a:ext>
                  </a:extLst>
                </a:gridCol>
                <a:gridCol w="1524935">
                  <a:extLst>
                    <a:ext uri="{9D8B030D-6E8A-4147-A177-3AD203B41FA5}">
                      <a16:colId xmlns:a16="http://schemas.microsoft.com/office/drawing/2014/main" val="20003"/>
                    </a:ext>
                  </a:extLst>
                </a:gridCol>
                <a:gridCol w="1524935">
                  <a:extLst>
                    <a:ext uri="{9D8B030D-6E8A-4147-A177-3AD203B41FA5}">
                      <a16:colId xmlns:a16="http://schemas.microsoft.com/office/drawing/2014/main" val="20004"/>
                    </a:ext>
                  </a:extLst>
                </a:gridCol>
                <a:gridCol w="1524935">
                  <a:extLst>
                    <a:ext uri="{9D8B030D-6E8A-4147-A177-3AD203B41FA5}">
                      <a16:colId xmlns:a16="http://schemas.microsoft.com/office/drawing/2014/main" val="20005"/>
                    </a:ext>
                  </a:extLst>
                </a:gridCol>
              </a:tblGrid>
              <a:tr h="396166">
                <a:tc>
                  <a:txBody>
                    <a:bodyPr/>
                    <a:lstStyle/>
                    <a:p>
                      <a:pPr algn="ctr"/>
                      <a:endParaRPr lang="he-IL" sz="20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he-IL" sz="2000" dirty="0" smtClean="0">
                          <a:latin typeface="Narkisim" pitchFamily="34" charset="-79"/>
                          <a:cs typeface="+mn-cs"/>
                        </a:rPr>
                        <a:t>2015</a:t>
                      </a:r>
                      <a:endParaRPr lang="he-IL" sz="20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7689">
                <a:tc>
                  <a:txBody>
                    <a:bodyPr/>
                    <a:lstStyle/>
                    <a:p>
                      <a:pPr algn="ctr" rtl="1"/>
                      <a:endParaRPr lang="he-IL" sz="18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ינואר – </a:t>
                      </a:r>
                      <a:r>
                        <a:rPr lang="he-IL" sz="1800" dirty="0" err="1" smtClean="0">
                          <a:latin typeface="Narkisim" pitchFamily="34" charset="-79"/>
                          <a:cs typeface="+mn-cs"/>
                        </a:rPr>
                        <a:t>פבר</a:t>
                      </a:r>
                      <a:r>
                        <a:rPr lang="he-IL" sz="1800" dirty="0" smtClean="0">
                          <a:latin typeface="Narkisim" pitchFamily="34" charset="-79"/>
                          <a:cs typeface="+mn-cs"/>
                        </a:rPr>
                        <a:t>'</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מרץ –</a:t>
                      </a:r>
                      <a:r>
                        <a:rPr lang="he-IL" sz="1800" baseline="0" dirty="0" smtClean="0">
                          <a:latin typeface="Narkisim" pitchFamily="34" charset="-79"/>
                          <a:cs typeface="+mn-cs"/>
                        </a:rPr>
                        <a:t> אפר'</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מאי – יוני </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יולי – אוג'</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latin typeface="Narkisim" pitchFamily="34" charset="-79"/>
                          <a:cs typeface="+mn-cs"/>
                        </a:rPr>
                        <a:t>ספט' – אוק'</a:t>
                      </a:r>
                      <a:endParaRPr lang="he-IL" sz="1800" dirty="0">
                        <a:latin typeface="Narkisim" pitchFamily="34" charset="-79"/>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54826">
                <a:tc>
                  <a:txBody>
                    <a:bodyPr/>
                    <a:lstStyle/>
                    <a:p>
                      <a:pPr algn="ctr" rtl="1"/>
                      <a:r>
                        <a:rPr lang="he-IL" sz="1800" dirty="0" smtClean="0">
                          <a:latin typeface="Narkisim" pitchFamily="34" charset="-79"/>
                          <a:cs typeface="+mn-cs"/>
                        </a:rPr>
                        <a:t>התפתחויות</a:t>
                      </a:r>
                      <a:r>
                        <a:rPr lang="he-IL" sz="1800" baseline="0" dirty="0" smtClean="0">
                          <a:latin typeface="Narkisim" pitchFamily="34" charset="-79"/>
                          <a:cs typeface="+mn-cs"/>
                        </a:rPr>
                        <a:t> עיקריות</a:t>
                      </a:r>
                      <a:endParaRPr lang="he-IL" sz="18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12607">
                <a:tc>
                  <a:txBody>
                    <a:bodyPr/>
                    <a:lstStyle/>
                    <a:p>
                      <a:pPr algn="ctr" rtl="1"/>
                      <a:r>
                        <a:rPr lang="he-IL" sz="2000" dirty="0" smtClean="0">
                          <a:latin typeface="Narkisim" pitchFamily="34" charset="-79"/>
                          <a:cs typeface="+mn-cs"/>
                        </a:rPr>
                        <a:t>דרג</a:t>
                      </a:r>
                      <a:r>
                        <a:rPr lang="he-IL" sz="2000" baseline="0" dirty="0" smtClean="0">
                          <a:latin typeface="Narkisim" pitchFamily="34" charset="-79"/>
                          <a:cs typeface="+mn-cs"/>
                        </a:rPr>
                        <a:t> מדיני</a:t>
                      </a:r>
                      <a:endParaRPr lang="he-IL" sz="20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4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5551">
                <a:tc>
                  <a:txBody>
                    <a:bodyPr/>
                    <a:lstStyle/>
                    <a:p>
                      <a:pPr algn="ctr" rtl="1"/>
                      <a:r>
                        <a:rPr lang="he-IL" sz="2000" dirty="0" smtClean="0">
                          <a:latin typeface="Narkisim" pitchFamily="34" charset="-79"/>
                          <a:cs typeface="+mn-cs"/>
                        </a:rPr>
                        <a:t>מטכ"ל</a:t>
                      </a:r>
                      <a:endParaRPr lang="he-IL" sz="20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57797">
                <a:tc>
                  <a:txBody>
                    <a:bodyPr/>
                    <a:lstStyle/>
                    <a:p>
                      <a:pPr algn="ctr" rtl="1"/>
                      <a:r>
                        <a:rPr lang="he-IL" sz="2000" dirty="0" smtClean="0">
                          <a:latin typeface="Narkisim" pitchFamily="34" charset="-79"/>
                          <a:cs typeface="+mn-cs"/>
                        </a:rPr>
                        <a:t>פיקוד</a:t>
                      </a:r>
                      <a:endParaRPr lang="he-IL" sz="2000" dirty="0">
                        <a:latin typeface="Narkisim" pitchFamily="34" charset="-79"/>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2000" dirty="0">
                        <a:latin typeface="Narkisim" pitchFamily="34" charset="-79"/>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מלבן מעוגל 5"/>
          <p:cNvSpPr/>
          <p:nvPr/>
        </p:nvSpPr>
        <p:spPr>
          <a:xfrm>
            <a:off x="4914900" y="5165725"/>
            <a:ext cx="2724150" cy="59055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he-IL" sz="2800" b="1" dirty="0"/>
              <a:t>חץ הדעת</a:t>
            </a:r>
          </a:p>
        </p:txBody>
      </p:sp>
      <p:sp>
        <p:nvSpPr>
          <p:cNvPr id="7" name="מלבן מעוגל 6"/>
          <p:cNvSpPr/>
          <p:nvPr/>
        </p:nvSpPr>
        <p:spPr>
          <a:xfrm>
            <a:off x="7040563" y="5659438"/>
            <a:ext cx="720725"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he-IL" sz="900" b="1" kern="800" spc="-70" dirty="0">
                <a:solidFill>
                  <a:sysClr val="windowText" lastClr="000000"/>
                </a:solidFill>
                <a:latin typeface="David" pitchFamily="34" charset="-79"/>
              </a:rPr>
              <a:t>אסטרטגיה רבתי זירה צפונית</a:t>
            </a:r>
          </a:p>
        </p:txBody>
      </p:sp>
      <p:sp>
        <p:nvSpPr>
          <p:cNvPr id="8" name="מלבן מעוגל 7"/>
          <p:cNvSpPr/>
          <p:nvPr/>
        </p:nvSpPr>
        <p:spPr>
          <a:xfrm>
            <a:off x="5426075" y="5659438"/>
            <a:ext cx="576263"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he-IL" sz="900" b="1" dirty="0">
                <a:solidFill>
                  <a:sysClr val="windowText" lastClr="000000"/>
                </a:solidFill>
                <a:latin typeface="David" pitchFamily="34" charset="-79"/>
              </a:rPr>
              <a:t>עיצוב מערכה ג"ע</a:t>
            </a:r>
          </a:p>
        </p:txBody>
      </p:sp>
      <p:sp>
        <p:nvSpPr>
          <p:cNvPr id="9" name="מלבן מעוגל 8"/>
          <p:cNvSpPr/>
          <p:nvPr/>
        </p:nvSpPr>
        <p:spPr>
          <a:xfrm>
            <a:off x="6232525" y="5659438"/>
            <a:ext cx="720725"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he-IL" sz="900" b="1" kern="800" spc="-70" dirty="0">
                <a:solidFill>
                  <a:sysClr val="windowText" lastClr="000000"/>
                </a:solidFill>
                <a:latin typeface="David" pitchFamily="34" charset="-79"/>
              </a:rPr>
              <a:t>אסטרטגיה צבאית זירה צפונית</a:t>
            </a:r>
          </a:p>
        </p:txBody>
      </p:sp>
      <p:sp>
        <p:nvSpPr>
          <p:cNvPr id="10" name="מלבן מעוגל 9"/>
          <p:cNvSpPr/>
          <p:nvPr/>
        </p:nvSpPr>
        <p:spPr>
          <a:xfrm>
            <a:off x="4670425" y="5659438"/>
            <a:ext cx="647700"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he-IL" sz="900" b="1" spc="-50" dirty="0">
                <a:solidFill>
                  <a:sysClr val="windowText" lastClr="000000"/>
                </a:solidFill>
                <a:latin typeface="David" pitchFamily="34" charset="-79"/>
              </a:rPr>
              <a:t>עיצוב מערכה חזבאללה</a:t>
            </a:r>
          </a:p>
        </p:txBody>
      </p:sp>
      <p:sp>
        <p:nvSpPr>
          <p:cNvPr id="11" name="אליפסה 10"/>
          <p:cNvSpPr/>
          <p:nvPr/>
        </p:nvSpPr>
        <p:spPr>
          <a:xfrm>
            <a:off x="6187014" y="4456489"/>
            <a:ext cx="730582" cy="720000"/>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מטה כללי</a:t>
            </a:r>
          </a:p>
        </p:txBody>
      </p:sp>
      <p:sp>
        <p:nvSpPr>
          <p:cNvPr id="12" name="אליפסה 11"/>
          <p:cNvSpPr/>
          <p:nvPr/>
        </p:nvSpPr>
        <p:spPr>
          <a:xfrm>
            <a:off x="5469545" y="4445855"/>
            <a:ext cx="730582" cy="720000"/>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מטה כללי</a:t>
            </a:r>
          </a:p>
        </p:txBody>
      </p:sp>
      <p:sp>
        <p:nvSpPr>
          <p:cNvPr id="13" name="אליפסה 12"/>
          <p:cNvSpPr/>
          <p:nvPr/>
        </p:nvSpPr>
        <p:spPr>
          <a:xfrm>
            <a:off x="3930028" y="3501148"/>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שר הביטחון</a:t>
            </a:r>
          </a:p>
        </p:txBody>
      </p:sp>
      <p:sp>
        <p:nvSpPr>
          <p:cNvPr id="14" name="אליפסה 13"/>
          <p:cNvSpPr/>
          <p:nvPr/>
        </p:nvSpPr>
        <p:spPr>
          <a:xfrm>
            <a:off x="1887074" y="3522412"/>
            <a:ext cx="805299" cy="792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ביקור ראש הממשלה</a:t>
            </a:r>
          </a:p>
        </p:txBody>
      </p:sp>
      <p:sp>
        <p:nvSpPr>
          <p:cNvPr id="15" name="אליפסה 14"/>
          <p:cNvSpPr/>
          <p:nvPr/>
        </p:nvSpPr>
        <p:spPr>
          <a:xfrm>
            <a:off x="6807257" y="4456489"/>
            <a:ext cx="786823"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הרמטכ"ל</a:t>
            </a:r>
          </a:p>
        </p:txBody>
      </p:sp>
      <p:sp>
        <p:nvSpPr>
          <p:cNvPr id="16" name="אליפסה 15"/>
          <p:cNvSpPr/>
          <p:nvPr/>
        </p:nvSpPr>
        <p:spPr>
          <a:xfrm>
            <a:off x="5756190" y="3504691"/>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שר הביטחון</a:t>
            </a:r>
          </a:p>
        </p:txBody>
      </p:sp>
      <p:sp>
        <p:nvSpPr>
          <p:cNvPr id="17" name="אליפסה 16"/>
          <p:cNvSpPr/>
          <p:nvPr/>
        </p:nvSpPr>
        <p:spPr>
          <a:xfrm>
            <a:off x="5120883" y="3494058"/>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שר הביטחון</a:t>
            </a:r>
          </a:p>
        </p:txBody>
      </p:sp>
      <p:sp>
        <p:nvSpPr>
          <p:cNvPr id="18" name="אליפסה 17"/>
          <p:cNvSpPr/>
          <p:nvPr/>
        </p:nvSpPr>
        <p:spPr>
          <a:xfrm>
            <a:off x="4230814" y="4491778"/>
            <a:ext cx="730582" cy="720000"/>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מטה כללי</a:t>
            </a:r>
          </a:p>
        </p:txBody>
      </p:sp>
      <p:sp>
        <p:nvSpPr>
          <p:cNvPr id="19" name="אליפסה 18"/>
          <p:cNvSpPr/>
          <p:nvPr/>
        </p:nvSpPr>
        <p:spPr>
          <a:xfrm>
            <a:off x="4808336" y="4460031"/>
            <a:ext cx="786823"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fontAlgn="auto">
              <a:spcBef>
                <a:spcPts val="0"/>
              </a:spcBef>
              <a:spcAft>
                <a:spcPts val="0"/>
              </a:spcAft>
              <a:defRPr/>
            </a:pPr>
            <a:r>
              <a:rPr lang="he-IL" sz="1050" dirty="0"/>
              <a:t>מפגש עם הרמטכ"ל</a:t>
            </a:r>
          </a:p>
        </p:txBody>
      </p:sp>
      <p:sp>
        <p:nvSpPr>
          <p:cNvPr id="20" name="מלבן מעוגל 19"/>
          <p:cNvSpPr/>
          <p:nvPr/>
        </p:nvSpPr>
        <p:spPr>
          <a:xfrm>
            <a:off x="444500" y="6099175"/>
            <a:ext cx="4225925" cy="315913"/>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r>
              <a:rPr lang="he-IL" dirty="0" err="1" smtClean="0"/>
              <a:t>תוכנית</a:t>
            </a:r>
            <a:r>
              <a:rPr lang="he-IL" dirty="0" smtClean="0"/>
              <a:t> "רוח סערה"</a:t>
            </a:r>
            <a:endParaRPr lang="he-IL" dirty="0"/>
          </a:p>
        </p:txBody>
      </p:sp>
      <p:cxnSp>
        <p:nvCxnSpPr>
          <p:cNvPr id="21" name="מחבר ישר 20"/>
          <p:cNvCxnSpPr/>
          <p:nvPr/>
        </p:nvCxnSpPr>
        <p:spPr>
          <a:xfrm>
            <a:off x="990600" y="1814513"/>
            <a:ext cx="7938" cy="4370387"/>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2" name="TextBox 31"/>
          <p:cNvSpPr txBox="1">
            <a:spLocks noChangeArrowheads="1"/>
          </p:cNvSpPr>
          <p:nvPr/>
        </p:nvSpPr>
        <p:spPr bwMode="auto">
          <a:xfrm rot="16200000">
            <a:off x="-385762" y="3916363"/>
            <a:ext cx="2190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he-IL">
                <a:solidFill>
                  <a:srgbClr val="0000FF"/>
                </a:solidFill>
              </a:rPr>
              <a:t>אבן הראשה 15</a:t>
            </a:r>
          </a:p>
        </p:txBody>
      </p:sp>
      <p:sp>
        <p:nvSpPr>
          <p:cNvPr id="23" name="TextBox 22"/>
          <p:cNvSpPr txBox="1"/>
          <p:nvPr/>
        </p:nvSpPr>
        <p:spPr>
          <a:xfrm>
            <a:off x="1087438" y="2916238"/>
            <a:ext cx="2901950" cy="369887"/>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fontAlgn="auto">
              <a:spcBef>
                <a:spcPts val="0"/>
              </a:spcBef>
              <a:spcAft>
                <a:spcPts val="0"/>
              </a:spcAft>
              <a:defRPr/>
            </a:pPr>
            <a:r>
              <a:rPr lang="he-IL" b="1" dirty="0"/>
              <a:t>כניסת כוחות איראנים</a:t>
            </a:r>
          </a:p>
        </p:txBody>
      </p:sp>
      <p:sp>
        <p:nvSpPr>
          <p:cNvPr id="24" name="TextBox 23"/>
          <p:cNvSpPr txBox="1"/>
          <p:nvPr/>
        </p:nvSpPr>
        <p:spPr>
          <a:xfrm>
            <a:off x="1076325" y="2473325"/>
            <a:ext cx="1627188" cy="369888"/>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fontAlgn="auto">
              <a:spcBef>
                <a:spcPts val="0"/>
              </a:spcBef>
              <a:spcAft>
                <a:spcPts val="0"/>
              </a:spcAft>
              <a:defRPr/>
            </a:pPr>
            <a:r>
              <a:rPr lang="he-IL" b="1" dirty="0"/>
              <a:t>כניסת הרוסים</a:t>
            </a:r>
          </a:p>
        </p:txBody>
      </p:sp>
      <p:sp>
        <p:nvSpPr>
          <p:cNvPr id="25" name="TextBox 24"/>
          <p:cNvSpPr txBox="1"/>
          <p:nvPr/>
        </p:nvSpPr>
        <p:spPr>
          <a:xfrm>
            <a:off x="1087438" y="2036763"/>
            <a:ext cx="6594475" cy="368300"/>
          </a:xfrm>
          <a:prstGeom prst="rect">
            <a:avLst/>
          </a:prstGeom>
        </p:spPr>
        <p:style>
          <a:lnRef idx="1">
            <a:schemeClr val="accent4"/>
          </a:lnRef>
          <a:fillRef idx="1001">
            <a:schemeClr val="lt2"/>
          </a:fillRef>
          <a:effectRef idx="1">
            <a:schemeClr val="accent4"/>
          </a:effectRef>
          <a:fontRef idx="minor">
            <a:schemeClr val="dk1"/>
          </a:fontRef>
        </p:style>
        <p:txBody>
          <a:bodyPr rtlCol="1">
            <a:spAutoFit/>
          </a:bodyPr>
          <a:lstStyle/>
          <a:p>
            <a:pPr algn="ctr" fontAlgn="auto">
              <a:spcBef>
                <a:spcPts val="0"/>
              </a:spcBef>
              <a:spcAft>
                <a:spcPts val="0"/>
              </a:spcAft>
              <a:defRPr/>
            </a:pPr>
            <a:r>
              <a:rPr lang="he-IL" b="1" dirty="0"/>
              <a:t>קואליציה בינ"ל מול </a:t>
            </a:r>
            <a:r>
              <a:rPr lang="he-IL" b="1" dirty="0" err="1"/>
              <a:t>דאע"ש</a:t>
            </a:r>
            <a:endParaRPr lang="he-IL" b="1" dirty="0"/>
          </a:p>
        </p:txBody>
      </p:sp>
      <p:sp>
        <p:nvSpPr>
          <p:cNvPr id="26" name="מלבן מעוגל 25"/>
          <p:cNvSpPr/>
          <p:nvPr/>
        </p:nvSpPr>
        <p:spPr>
          <a:xfrm>
            <a:off x="6902450" y="2505075"/>
            <a:ext cx="798513" cy="56356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sz="1400" b="1" dirty="0">
                <a:solidFill>
                  <a:schemeClr val="tx1"/>
                </a:solidFill>
              </a:rPr>
              <a:t>שמש חורפית</a:t>
            </a:r>
          </a:p>
        </p:txBody>
      </p:sp>
      <p:sp>
        <p:nvSpPr>
          <p:cNvPr id="27" name="מלבן מעוגל 26"/>
          <p:cNvSpPr/>
          <p:nvPr/>
        </p:nvSpPr>
        <p:spPr>
          <a:xfrm>
            <a:off x="3695700" y="2339975"/>
            <a:ext cx="719138" cy="6175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fontAlgn="auto">
              <a:spcBef>
                <a:spcPts val="0"/>
              </a:spcBef>
              <a:spcAft>
                <a:spcPts val="0"/>
              </a:spcAft>
              <a:defRPr/>
            </a:pPr>
            <a:r>
              <a:rPr lang="he-IL" sz="1400" b="1" dirty="0"/>
              <a:t>כיבוש תדמור</a:t>
            </a:r>
          </a:p>
        </p:txBody>
      </p:sp>
      <p:sp>
        <p:nvSpPr>
          <p:cNvPr id="28" name="מלבן מעוגל 27"/>
          <p:cNvSpPr/>
          <p:nvPr/>
        </p:nvSpPr>
        <p:spPr>
          <a:xfrm>
            <a:off x="3309938" y="4437063"/>
            <a:ext cx="903287" cy="13081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he-IL" b="1" dirty="0"/>
              <a:t>מש"ם זירה צפונית</a:t>
            </a:r>
            <a:endParaRPr lang="en-US" b="1" dirty="0"/>
          </a:p>
        </p:txBody>
      </p:sp>
      <p:sp>
        <p:nvSpPr>
          <p:cNvPr id="29" name="מציין מיקום של מספר שקופית 38"/>
          <p:cNvSpPr>
            <a:spLocks noGrp="1"/>
          </p:cNvSpPr>
          <p:nvPr>
            <p:ph type="sldNum" sz="quarter" idx="12"/>
          </p:nvPr>
        </p:nvSpPr>
        <p:spPr>
          <a:xfrm>
            <a:off x="457200" y="6356350"/>
            <a:ext cx="21336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0E54958-B8F1-4095-A098-00648E94E578}" type="slidenum">
              <a:rPr lang="he-IL">
                <a:solidFill>
                  <a:srgbClr val="898989"/>
                </a:solidFill>
              </a:rPr>
              <a:pPr/>
              <a:t>58</a:t>
            </a:fld>
            <a:endParaRPr lang="he-IL">
              <a:solidFill>
                <a:srgbClr val="898989"/>
              </a:solidFill>
            </a:endParaRPr>
          </a:p>
        </p:txBody>
      </p:sp>
    </p:spTree>
    <p:extLst>
      <p:ext uri="{BB962C8B-B14F-4D97-AF65-F5344CB8AC3E}">
        <p14:creationId xmlns:p14="http://schemas.microsoft.com/office/powerpoint/2010/main" val="203177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7322" y="214314"/>
            <a:ext cx="6500826" cy="571480"/>
          </a:xfrm>
        </p:spPr>
        <p:txBody>
          <a:bodyPr/>
          <a:lstStyle/>
          <a:p>
            <a:pPr algn="ctr"/>
            <a:r>
              <a:rPr lang="he-IL" sz="2000" b="1" dirty="0" smtClean="0">
                <a:latin typeface="Tahoma" pitchFamily="34" charset="0"/>
                <a:ea typeface="Tahoma" pitchFamily="34" charset="0"/>
                <a:cs typeface="Tahoma" pitchFamily="34" charset="0"/>
              </a:rPr>
              <a:t>פער הרלוונטיות - ההיסט</a:t>
            </a:r>
            <a:endParaRPr lang="he-IL" sz="2000" b="1" dirty="0">
              <a:latin typeface="Tahoma" pitchFamily="34" charset="0"/>
              <a:ea typeface="Tahoma" pitchFamily="34" charset="0"/>
              <a:cs typeface="Tahoma" pitchFamily="34" charset="0"/>
            </a:endParaRPr>
          </a:p>
        </p:txBody>
      </p:sp>
      <p:sp>
        <p:nvSpPr>
          <p:cNvPr id="5" name="Text Box 84"/>
          <p:cNvSpPr txBox="1">
            <a:spLocks noChangeArrowheads="1"/>
          </p:cNvSpPr>
          <p:nvPr/>
        </p:nvSpPr>
        <p:spPr bwMode="auto">
          <a:xfrm>
            <a:off x="5643570" y="5715016"/>
            <a:ext cx="3176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he-IL" altLang="he-IL" sz="1400" b="1" kern="0" dirty="0" smtClean="0">
                <a:solidFill>
                  <a:schemeClr val="tx1">
                    <a:lumMod val="65000"/>
                    <a:lumOff val="35000"/>
                  </a:schemeClr>
                </a:solidFill>
                <a:latin typeface="Tahoma" pitchFamily="34" charset="0"/>
                <a:ea typeface="Tahoma" pitchFamily="34" charset="0"/>
                <a:cs typeface="Tahoma" pitchFamily="34" charset="0"/>
              </a:rPr>
              <a:t>צבי לניר, 2005 </a:t>
            </a:r>
            <a:endParaRPr kumimoji="0" lang="en-US" altLang="he-IL" sz="1400" b="1" i="0" u="none" strike="noStrike" kern="0" cap="none" spc="0" normalizeH="0" baseline="0" noProof="0" dirty="0" smtClean="0">
              <a:ln>
                <a:noFill/>
              </a:ln>
              <a:solidFill>
                <a:schemeClr val="tx1">
                  <a:lumMod val="65000"/>
                  <a:lumOff val="35000"/>
                </a:schemeClr>
              </a:solidFill>
              <a:effectLst/>
              <a:uLnTx/>
              <a:uFillTx/>
              <a:latin typeface="Tahoma" pitchFamily="34" charset="0"/>
              <a:ea typeface="Tahoma" pitchFamily="34" charset="0"/>
              <a:cs typeface="Tahoma" pitchFamily="34" charset="0"/>
            </a:endParaRPr>
          </a:p>
        </p:txBody>
      </p:sp>
      <p:grpSp>
        <p:nvGrpSpPr>
          <p:cNvPr id="3" name="קבוצה 2"/>
          <p:cNvGrpSpPr/>
          <p:nvPr/>
        </p:nvGrpSpPr>
        <p:grpSpPr>
          <a:xfrm>
            <a:off x="827584" y="1556792"/>
            <a:ext cx="7657394" cy="4689231"/>
            <a:chOff x="1115616" y="1556792"/>
            <a:chExt cx="7110284" cy="4689231"/>
          </a:xfrm>
        </p:grpSpPr>
        <p:cxnSp>
          <p:nvCxnSpPr>
            <p:cNvPr id="6" name="מחבר חץ ישר 5"/>
            <p:cNvCxnSpPr/>
            <p:nvPr/>
          </p:nvCxnSpPr>
          <p:spPr>
            <a:xfrm flipV="1">
              <a:off x="2955133" y="2564904"/>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V="1">
              <a:off x="2955133" y="3581400"/>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V="1">
              <a:off x="2955133" y="4581128"/>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V="1">
              <a:off x="3019994" y="1556792"/>
              <a:ext cx="4320480"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3747221" y="4630162"/>
              <a:ext cx="4720" cy="815062"/>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3747221" y="2708920"/>
              <a:ext cx="0" cy="1728192"/>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פיצוץ 1 14"/>
            <p:cNvSpPr/>
            <p:nvPr/>
          </p:nvSpPr>
          <p:spPr>
            <a:xfrm>
              <a:off x="4604170" y="2456892"/>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16" name="פיצוץ 1 15"/>
            <p:cNvSpPr/>
            <p:nvPr/>
          </p:nvSpPr>
          <p:spPr>
            <a:xfrm>
              <a:off x="5691437" y="2240868"/>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17" name="פיצוץ 1 16"/>
            <p:cNvSpPr/>
            <p:nvPr/>
          </p:nvSpPr>
          <p:spPr>
            <a:xfrm>
              <a:off x="6685776" y="1952836"/>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cxnSp>
          <p:nvCxnSpPr>
            <p:cNvPr id="18" name="מחבר חץ ישר 17"/>
            <p:cNvCxnSpPr/>
            <p:nvPr/>
          </p:nvCxnSpPr>
          <p:spPr>
            <a:xfrm flipV="1">
              <a:off x="3808993" y="4013448"/>
              <a:ext cx="1184298" cy="616714"/>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83125" y="5661248"/>
              <a:ext cx="1400322" cy="338554"/>
            </a:xfrm>
            <a:prstGeom prst="rect">
              <a:avLst/>
            </a:prstGeom>
            <a:noFill/>
          </p:spPr>
          <p:txBody>
            <a:bodyPr wrap="square" rtlCol="1">
              <a:spAutoFit/>
            </a:bodyPr>
            <a:lstStyle/>
            <a:p>
              <a:r>
                <a:rPr lang="he-IL" sz="1600" b="1" dirty="0" smtClean="0">
                  <a:solidFill>
                    <a:schemeClr val="accent3">
                      <a:lumMod val="50000"/>
                    </a:schemeClr>
                  </a:solidFill>
                  <a:latin typeface="Tahoma" pitchFamily="34" charset="0"/>
                  <a:ea typeface="Tahoma" pitchFamily="34" charset="0"/>
                  <a:cs typeface="Tahoma" pitchFamily="34" charset="0"/>
                </a:rPr>
                <a:t>מציאות</a:t>
              </a:r>
              <a:endParaRPr lang="he-IL" sz="1600" b="1" dirty="0">
                <a:solidFill>
                  <a:schemeClr val="accent3">
                    <a:lumMod val="50000"/>
                  </a:schemeClr>
                </a:solidFill>
                <a:latin typeface="Tahoma" pitchFamily="34" charset="0"/>
                <a:ea typeface="Tahoma" pitchFamily="34" charset="0"/>
                <a:cs typeface="Tahoma" pitchFamily="34" charset="0"/>
              </a:endParaRPr>
            </a:p>
          </p:txBody>
        </p:sp>
        <p:sp>
          <p:nvSpPr>
            <p:cNvPr id="22" name="TextBox 21"/>
            <p:cNvSpPr txBox="1"/>
            <p:nvPr/>
          </p:nvSpPr>
          <p:spPr>
            <a:xfrm>
              <a:off x="1875013" y="5661248"/>
              <a:ext cx="1400322" cy="584775"/>
            </a:xfrm>
            <a:prstGeom prst="rect">
              <a:avLst/>
            </a:prstGeom>
            <a:noFill/>
          </p:spPr>
          <p:txBody>
            <a:bodyPr wrap="square" rtlCol="1">
              <a:spAutoFit/>
            </a:bodyPr>
            <a:lstStyle/>
            <a:p>
              <a:r>
                <a:rPr lang="he-IL" sz="1600" b="1" dirty="0" smtClean="0">
                  <a:solidFill>
                    <a:schemeClr val="tx2">
                      <a:lumMod val="75000"/>
                    </a:schemeClr>
                  </a:solidFill>
                  <a:latin typeface="Tahoma" pitchFamily="34" charset="0"/>
                  <a:ea typeface="Tahoma" pitchFamily="34" charset="0"/>
                  <a:cs typeface="Tahoma" pitchFamily="34" charset="0"/>
                </a:rPr>
                <a:t>תפיסת המציאות</a:t>
              </a:r>
              <a:endParaRPr lang="he-IL" sz="1600" b="1" dirty="0">
                <a:solidFill>
                  <a:schemeClr val="tx2">
                    <a:lumMod val="75000"/>
                  </a:schemeClr>
                </a:solidFill>
                <a:latin typeface="Tahoma" pitchFamily="34" charset="0"/>
                <a:ea typeface="Tahoma" pitchFamily="34" charset="0"/>
                <a:cs typeface="Tahoma" pitchFamily="34" charset="0"/>
              </a:endParaRPr>
            </a:p>
          </p:txBody>
        </p:sp>
        <p:sp>
          <p:nvSpPr>
            <p:cNvPr id="23" name="TextBox 22"/>
            <p:cNvSpPr txBox="1"/>
            <p:nvPr/>
          </p:nvSpPr>
          <p:spPr>
            <a:xfrm>
              <a:off x="3862826" y="4572008"/>
              <a:ext cx="1400322" cy="338554"/>
            </a:xfrm>
            <a:prstGeom prst="rect">
              <a:avLst/>
            </a:prstGeom>
            <a:noFill/>
          </p:spPr>
          <p:txBody>
            <a:bodyPr wrap="square" rtlCol="1">
              <a:spAutoFit/>
            </a:bodyPr>
            <a:lstStyle/>
            <a:p>
              <a:r>
                <a:rPr lang="he-IL" sz="1600" b="1" dirty="0" smtClean="0">
                  <a:solidFill>
                    <a:schemeClr val="accent3">
                      <a:lumMod val="50000"/>
                    </a:schemeClr>
                  </a:solidFill>
                  <a:latin typeface="Tahoma" pitchFamily="34" charset="0"/>
                  <a:ea typeface="Tahoma" pitchFamily="34" charset="0"/>
                  <a:cs typeface="Tahoma" pitchFamily="34" charset="0"/>
                </a:rPr>
                <a:t>נקודת מפנה</a:t>
              </a:r>
              <a:endParaRPr lang="he-IL" sz="1600" b="1" dirty="0">
                <a:solidFill>
                  <a:schemeClr val="accent3">
                    <a:lumMod val="50000"/>
                  </a:schemeClr>
                </a:solidFill>
                <a:latin typeface="Tahoma" pitchFamily="34" charset="0"/>
                <a:ea typeface="Tahoma" pitchFamily="34" charset="0"/>
                <a:cs typeface="Tahoma" pitchFamily="34" charset="0"/>
              </a:endParaRPr>
            </a:p>
          </p:txBody>
        </p:sp>
        <p:sp>
          <p:nvSpPr>
            <p:cNvPr id="25" name="חץ שמאלה-ימינה 24"/>
            <p:cNvSpPr/>
            <p:nvPr/>
          </p:nvSpPr>
          <p:spPr>
            <a:xfrm>
              <a:off x="3243166" y="3789040"/>
              <a:ext cx="1312230" cy="43204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24" name="חץ שמאלה-ימינה 23"/>
            <p:cNvSpPr/>
            <p:nvPr/>
          </p:nvSpPr>
          <p:spPr>
            <a:xfrm>
              <a:off x="3275336" y="2996952"/>
              <a:ext cx="2560118" cy="43204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26" name="חץ שמאלה-ימינה 25"/>
            <p:cNvSpPr/>
            <p:nvPr/>
          </p:nvSpPr>
          <p:spPr>
            <a:xfrm>
              <a:off x="3098704" y="4821206"/>
              <a:ext cx="593724"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27" name="TextBox 26"/>
            <p:cNvSpPr txBox="1"/>
            <p:nvPr/>
          </p:nvSpPr>
          <p:spPr>
            <a:xfrm>
              <a:off x="1174852" y="4871775"/>
              <a:ext cx="1400322" cy="338554"/>
            </a:xfrm>
            <a:prstGeom prst="rect">
              <a:avLst/>
            </a:prstGeom>
            <a:noFill/>
          </p:spPr>
          <p:txBody>
            <a:bodyPr wrap="square" rtlCol="1">
              <a:spAutoFit/>
            </a:bodyPr>
            <a:lstStyle/>
            <a:p>
              <a:r>
                <a:rPr lang="he-IL" sz="1600" b="1" dirty="0" smtClean="0">
                  <a:solidFill>
                    <a:schemeClr val="accent4">
                      <a:lumMod val="75000"/>
                    </a:schemeClr>
                  </a:solidFill>
                  <a:latin typeface="Tahoma" pitchFamily="34" charset="0"/>
                  <a:ea typeface="Tahoma" pitchFamily="34" charset="0"/>
                  <a:cs typeface="Tahoma" pitchFamily="34" charset="0"/>
                </a:rPr>
                <a:t>רלוונטיות</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28" name="TextBox 27"/>
            <p:cNvSpPr txBox="1"/>
            <p:nvPr/>
          </p:nvSpPr>
          <p:spPr>
            <a:xfrm>
              <a:off x="1187624" y="3789040"/>
              <a:ext cx="1400322" cy="584775"/>
            </a:xfrm>
            <a:prstGeom prst="rect">
              <a:avLst/>
            </a:prstGeom>
            <a:noFill/>
          </p:spPr>
          <p:txBody>
            <a:bodyPr wrap="square" rtlCol="1">
              <a:spAutoFit/>
            </a:bodyPr>
            <a:lstStyle/>
            <a:p>
              <a:r>
                <a:rPr lang="he-IL" sz="1600" b="1" dirty="0" smtClean="0">
                  <a:solidFill>
                    <a:schemeClr val="accent4">
                      <a:lumMod val="75000"/>
                    </a:schemeClr>
                  </a:solidFill>
                  <a:latin typeface="Tahoma" pitchFamily="34" charset="0"/>
                  <a:ea typeface="Tahoma" pitchFamily="34" charset="0"/>
                  <a:cs typeface="Tahoma" pitchFamily="34" charset="0"/>
                </a:rPr>
                <a:t>אינקובציה (הבשלה)</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29" name="TextBox 28"/>
            <p:cNvSpPr txBox="1"/>
            <p:nvPr/>
          </p:nvSpPr>
          <p:spPr>
            <a:xfrm>
              <a:off x="1115616" y="2843644"/>
              <a:ext cx="1400322" cy="338554"/>
            </a:xfrm>
            <a:prstGeom prst="rect">
              <a:avLst/>
            </a:prstGeom>
            <a:noFill/>
          </p:spPr>
          <p:txBody>
            <a:bodyPr wrap="square" rtlCol="1">
              <a:spAutoFit/>
            </a:bodyPr>
            <a:lstStyle/>
            <a:p>
              <a:r>
                <a:rPr lang="he-IL" sz="1600" b="1" dirty="0" smtClean="0">
                  <a:solidFill>
                    <a:schemeClr val="accent4">
                      <a:lumMod val="75000"/>
                    </a:schemeClr>
                  </a:solidFill>
                  <a:latin typeface="Tahoma" pitchFamily="34" charset="0"/>
                  <a:ea typeface="Tahoma" pitchFamily="34" charset="0"/>
                  <a:cs typeface="Tahoma" pitchFamily="34" charset="0"/>
                </a:rPr>
                <a:t>הכחשה</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30" name="TextBox 29"/>
            <p:cNvSpPr txBox="1"/>
            <p:nvPr/>
          </p:nvSpPr>
          <p:spPr>
            <a:xfrm>
              <a:off x="1544700" y="2209196"/>
              <a:ext cx="1400322" cy="338554"/>
            </a:xfrm>
            <a:prstGeom prst="rect">
              <a:avLst/>
            </a:prstGeom>
            <a:noFill/>
          </p:spPr>
          <p:txBody>
            <a:bodyPr wrap="square" rtlCol="1">
              <a:spAutoFit/>
            </a:bodyPr>
            <a:lstStyle/>
            <a:p>
              <a:r>
                <a:rPr lang="he-IL" sz="1600" b="1" dirty="0" smtClean="0">
                  <a:solidFill>
                    <a:schemeClr val="accent1">
                      <a:lumMod val="50000"/>
                    </a:schemeClr>
                  </a:solidFill>
                  <a:latin typeface="Tahoma" pitchFamily="34" charset="0"/>
                  <a:ea typeface="Tahoma" pitchFamily="34" charset="0"/>
                  <a:cs typeface="Tahoma" pitchFamily="34" charset="0"/>
                </a:rPr>
                <a:t>הכרה</a:t>
              </a:r>
              <a:endParaRPr lang="he-IL" sz="1600" b="1" dirty="0">
                <a:solidFill>
                  <a:schemeClr val="accent1">
                    <a:lumMod val="50000"/>
                  </a:schemeClr>
                </a:solidFill>
                <a:latin typeface="Tahoma" pitchFamily="34" charset="0"/>
                <a:ea typeface="Tahoma" pitchFamily="34" charset="0"/>
                <a:cs typeface="Tahoma" pitchFamily="34" charset="0"/>
              </a:endParaRPr>
            </a:p>
          </p:txBody>
        </p:sp>
        <p:sp>
          <p:nvSpPr>
            <p:cNvPr id="31" name="TextBox 30"/>
            <p:cNvSpPr txBox="1"/>
            <p:nvPr/>
          </p:nvSpPr>
          <p:spPr>
            <a:xfrm rot="20918634">
              <a:off x="3880064" y="1756650"/>
              <a:ext cx="1688354" cy="338554"/>
            </a:xfrm>
            <a:prstGeom prst="rect">
              <a:avLst/>
            </a:prstGeom>
            <a:noFill/>
          </p:spPr>
          <p:txBody>
            <a:bodyPr wrap="square" rtlCol="1">
              <a:spAutoFit/>
            </a:bodyPr>
            <a:lstStyle/>
            <a:p>
              <a:r>
                <a:rPr lang="he-IL" sz="1600" b="1" dirty="0" smtClean="0">
                  <a:solidFill>
                    <a:schemeClr val="accent1">
                      <a:lumMod val="50000"/>
                    </a:schemeClr>
                  </a:solidFill>
                  <a:latin typeface="Tahoma" pitchFamily="34" charset="0"/>
                  <a:ea typeface="Tahoma" pitchFamily="34" charset="0"/>
                  <a:cs typeface="Tahoma" pitchFamily="34" charset="0"/>
                </a:rPr>
                <a:t>למידה בסיסית</a:t>
              </a:r>
              <a:endParaRPr lang="he-IL" sz="1600" b="1" dirty="0">
                <a:solidFill>
                  <a:schemeClr val="accent1">
                    <a:lumMod val="50000"/>
                  </a:schemeClr>
                </a:solidFill>
                <a:latin typeface="Tahoma" pitchFamily="34" charset="0"/>
                <a:ea typeface="Tahoma" pitchFamily="34" charset="0"/>
                <a:cs typeface="Tahoma" pitchFamily="34" charset="0"/>
              </a:endParaRPr>
            </a:p>
          </p:txBody>
        </p:sp>
        <p:cxnSp>
          <p:nvCxnSpPr>
            <p:cNvPr id="33" name="מחבר חץ ישר 32"/>
            <p:cNvCxnSpPr/>
            <p:nvPr/>
          </p:nvCxnSpPr>
          <p:spPr>
            <a:xfrm flipV="1">
              <a:off x="5037266" y="3381829"/>
              <a:ext cx="1056361" cy="60005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flipV="1">
              <a:off x="6108597" y="2606763"/>
              <a:ext cx="1343723" cy="775066"/>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56836" y="3929066"/>
              <a:ext cx="1776053" cy="338554"/>
            </a:xfrm>
            <a:prstGeom prst="rect">
              <a:avLst/>
            </a:prstGeom>
            <a:noFill/>
          </p:spPr>
          <p:txBody>
            <a:bodyPr wrap="square" rtlCol="1">
              <a:spAutoFit/>
            </a:bodyPr>
            <a:lstStyle/>
            <a:p>
              <a:r>
                <a:rPr lang="he-IL" sz="1600" b="1" dirty="0" smtClean="0">
                  <a:solidFill>
                    <a:srgbClr val="C00000"/>
                  </a:solidFill>
                  <a:latin typeface="Tahoma" pitchFamily="34" charset="0"/>
                  <a:ea typeface="Tahoma" pitchFamily="34" charset="0"/>
                  <a:cs typeface="Tahoma" pitchFamily="34" charset="0"/>
                </a:rPr>
                <a:t>פער רלוונטיות</a:t>
              </a:r>
              <a:endParaRPr lang="he-IL" sz="1600" b="1" dirty="0">
                <a:solidFill>
                  <a:srgbClr val="C00000"/>
                </a:solidFill>
                <a:latin typeface="Tahoma" pitchFamily="34" charset="0"/>
                <a:ea typeface="Tahoma" pitchFamily="34" charset="0"/>
                <a:cs typeface="Tahoma" pitchFamily="34" charset="0"/>
              </a:endParaRPr>
            </a:p>
          </p:txBody>
        </p:sp>
        <p:sp>
          <p:nvSpPr>
            <p:cNvPr id="43" name="TextBox 42"/>
            <p:cNvSpPr txBox="1"/>
            <p:nvPr/>
          </p:nvSpPr>
          <p:spPr>
            <a:xfrm>
              <a:off x="6449847" y="3071810"/>
              <a:ext cx="1776053" cy="338554"/>
            </a:xfrm>
            <a:prstGeom prst="rect">
              <a:avLst/>
            </a:prstGeom>
            <a:noFill/>
          </p:spPr>
          <p:txBody>
            <a:bodyPr wrap="square" rtlCol="1">
              <a:spAutoFit/>
            </a:bodyPr>
            <a:lstStyle/>
            <a:p>
              <a:r>
                <a:rPr lang="he-IL" sz="1600" b="1" dirty="0" smtClean="0">
                  <a:solidFill>
                    <a:srgbClr val="C00000"/>
                  </a:solidFill>
                  <a:latin typeface="Tahoma" pitchFamily="34" charset="0"/>
                  <a:ea typeface="Tahoma" pitchFamily="34" charset="0"/>
                  <a:cs typeface="Tahoma" pitchFamily="34" charset="0"/>
                </a:rPr>
                <a:t>פער רלוונטיות</a:t>
              </a:r>
              <a:endParaRPr lang="he-IL" sz="1600" b="1" dirty="0">
                <a:solidFill>
                  <a:srgbClr val="C00000"/>
                </a:solidFill>
                <a:latin typeface="Tahoma" pitchFamily="34" charset="0"/>
                <a:ea typeface="Tahoma" pitchFamily="34" charset="0"/>
                <a:cs typeface="Tahoma" pitchFamily="34" charset="0"/>
              </a:endParaRPr>
            </a:p>
          </p:txBody>
        </p:sp>
        <p:sp>
          <p:nvSpPr>
            <p:cNvPr id="44" name="TextBox 43"/>
            <p:cNvSpPr txBox="1"/>
            <p:nvPr/>
          </p:nvSpPr>
          <p:spPr>
            <a:xfrm>
              <a:off x="4128162" y="5072074"/>
              <a:ext cx="1957099" cy="338554"/>
            </a:xfrm>
            <a:prstGeom prst="rect">
              <a:avLst/>
            </a:prstGeom>
            <a:noFill/>
          </p:spPr>
          <p:txBody>
            <a:bodyPr wrap="square" rtlCol="1">
              <a:spAutoFit/>
            </a:bodyPr>
            <a:lstStyle/>
            <a:p>
              <a:r>
                <a:rPr lang="he-IL" sz="1600" b="1" dirty="0" smtClean="0">
                  <a:solidFill>
                    <a:srgbClr val="C00000"/>
                  </a:solidFill>
                  <a:latin typeface="Tahoma" pitchFamily="34" charset="0"/>
                  <a:ea typeface="Tahoma" pitchFamily="34" charset="0"/>
                  <a:cs typeface="Tahoma" pitchFamily="34" charset="0"/>
                </a:rPr>
                <a:t>פער אופטימיזציה</a:t>
              </a:r>
              <a:endParaRPr lang="he-IL" sz="1600" b="1" dirty="0">
                <a:solidFill>
                  <a:srgbClr val="C00000"/>
                </a:solidFill>
                <a:latin typeface="Tahoma" pitchFamily="34" charset="0"/>
                <a:ea typeface="Tahoma" pitchFamily="34" charset="0"/>
                <a:cs typeface="Tahoma" pitchFamily="34" charset="0"/>
              </a:endParaRPr>
            </a:p>
          </p:txBody>
        </p:sp>
        <p:sp>
          <p:nvSpPr>
            <p:cNvPr id="46" name="פיצוץ 1 45"/>
            <p:cNvSpPr/>
            <p:nvPr/>
          </p:nvSpPr>
          <p:spPr>
            <a:xfrm>
              <a:off x="4061687" y="2960948"/>
              <a:ext cx="1373887" cy="612068"/>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latin typeface="Tahoma" pitchFamily="34" charset="0"/>
                <a:ea typeface="Tahoma" pitchFamily="34" charset="0"/>
                <a:cs typeface="Tahoma" pitchFamily="34" charset="0"/>
              </a:endParaRPr>
            </a:p>
          </p:txBody>
        </p:sp>
        <p:sp>
          <p:nvSpPr>
            <p:cNvPr id="45" name="TextBox 44"/>
            <p:cNvSpPr txBox="1"/>
            <p:nvPr/>
          </p:nvSpPr>
          <p:spPr>
            <a:xfrm>
              <a:off x="3583286" y="3018438"/>
              <a:ext cx="1776053" cy="307777"/>
            </a:xfrm>
            <a:prstGeom prst="rect">
              <a:avLst/>
            </a:prstGeom>
            <a:noFill/>
          </p:spPr>
          <p:txBody>
            <a:bodyPr wrap="square" rtlCol="1">
              <a:spAutoFit/>
            </a:bodyPr>
            <a:lstStyle/>
            <a:p>
              <a:r>
                <a:rPr lang="he-IL" sz="1400" b="1" dirty="0" smtClean="0">
                  <a:solidFill>
                    <a:schemeClr val="tx1">
                      <a:lumMod val="85000"/>
                      <a:lumOff val="15000"/>
                    </a:schemeClr>
                  </a:solidFill>
                  <a:latin typeface="Tahoma" pitchFamily="34" charset="0"/>
                  <a:ea typeface="Tahoma" pitchFamily="34" charset="0"/>
                  <a:cs typeface="Tahoma" pitchFamily="34" charset="0"/>
                </a:rPr>
                <a:t>הפתעה בסיסית</a:t>
              </a:r>
              <a:endParaRPr lang="he-IL" sz="1400" b="1" dirty="0">
                <a:solidFill>
                  <a:schemeClr val="tx1">
                    <a:lumMod val="85000"/>
                    <a:lumOff val="15000"/>
                  </a:schemeClr>
                </a:solidFill>
                <a:latin typeface="Tahoma" pitchFamily="34" charset="0"/>
                <a:ea typeface="Tahoma" pitchFamily="34" charset="0"/>
                <a:cs typeface="Tahoma" pitchFamily="34" charset="0"/>
              </a:endParaRPr>
            </a:p>
          </p:txBody>
        </p:sp>
      </p:grpSp>
      <p:sp>
        <p:nvSpPr>
          <p:cNvPr id="35" name="אליפסה 34"/>
          <p:cNvSpPr/>
          <p:nvPr/>
        </p:nvSpPr>
        <p:spPr>
          <a:xfrm>
            <a:off x="2857488" y="3643314"/>
            <a:ext cx="1785950" cy="714380"/>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7322" y="214314"/>
            <a:ext cx="6500826" cy="571480"/>
          </a:xfrm>
        </p:spPr>
        <p:txBody>
          <a:bodyPr/>
          <a:lstStyle/>
          <a:p>
            <a:pPr algn="ctr"/>
            <a:r>
              <a:rPr lang="he-IL" sz="2000" b="1" dirty="0" smtClean="0">
                <a:latin typeface="Tahoma" pitchFamily="34" charset="0"/>
                <a:ea typeface="Tahoma" pitchFamily="34" charset="0"/>
                <a:cs typeface="Tahoma" pitchFamily="34" charset="0"/>
              </a:rPr>
              <a:t>ההיסט</a:t>
            </a:r>
            <a:endParaRPr lang="he-IL" sz="2000" b="1" dirty="0">
              <a:latin typeface="Tahoma" pitchFamily="34" charset="0"/>
              <a:ea typeface="Tahoma" pitchFamily="34" charset="0"/>
              <a:cs typeface="Tahoma" pitchFamily="34" charset="0"/>
            </a:endParaRPr>
          </a:p>
        </p:txBody>
      </p:sp>
      <p:sp>
        <p:nvSpPr>
          <p:cNvPr id="37" name="מלבן מעוגל 36"/>
          <p:cNvSpPr/>
          <p:nvPr/>
        </p:nvSpPr>
        <p:spPr>
          <a:xfrm>
            <a:off x="5663981" y="128586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Tahoma" pitchFamily="34" charset="0"/>
                <a:ea typeface="Tahoma" pitchFamily="34" charset="0"/>
                <a:cs typeface="Tahoma" pitchFamily="34" charset="0"/>
              </a:rPr>
              <a:t>מערכת עבר - מורשת</a:t>
            </a:r>
            <a:endParaRPr lang="he-IL" b="1" dirty="0">
              <a:solidFill>
                <a:schemeClr val="tx1"/>
              </a:solidFill>
              <a:latin typeface="Tahoma" pitchFamily="34" charset="0"/>
              <a:ea typeface="Tahoma" pitchFamily="34" charset="0"/>
              <a:cs typeface="Tahoma" pitchFamily="34" charset="0"/>
            </a:endParaRPr>
          </a:p>
        </p:txBody>
      </p:sp>
      <p:sp>
        <p:nvSpPr>
          <p:cNvPr id="38" name="מלבן מעוגל 37"/>
          <p:cNvSpPr/>
          <p:nvPr/>
        </p:nvSpPr>
        <p:spPr>
          <a:xfrm>
            <a:off x="2285984" y="128586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Tahoma" pitchFamily="34" charset="0"/>
                <a:ea typeface="Tahoma" pitchFamily="34" charset="0"/>
                <a:cs typeface="Tahoma" pitchFamily="34" charset="0"/>
              </a:rPr>
              <a:t>מערכת נוכחית-  מתהווה</a:t>
            </a:r>
            <a:endParaRPr lang="he-IL" b="1" dirty="0">
              <a:solidFill>
                <a:schemeClr val="tx1"/>
              </a:solidFill>
              <a:latin typeface="Tahoma" pitchFamily="34" charset="0"/>
              <a:ea typeface="Tahoma" pitchFamily="34" charset="0"/>
              <a:cs typeface="Tahoma" pitchFamily="34" charset="0"/>
            </a:endParaRPr>
          </a:p>
        </p:txBody>
      </p:sp>
      <p:cxnSp>
        <p:nvCxnSpPr>
          <p:cNvPr id="40" name="מחבר חץ ישר 39"/>
          <p:cNvCxnSpPr/>
          <p:nvPr/>
        </p:nvCxnSpPr>
        <p:spPr>
          <a:xfrm>
            <a:off x="3857620" y="2000240"/>
            <a:ext cx="1643074"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214810" y="1357298"/>
            <a:ext cx="857256" cy="738664"/>
          </a:xfrm>
          <a:prstGeom prst="rect">
            <a:avLst/>
          </a:prstGeom>
          <a:solidFill>
            <a:schemeClr val="bg1">
              <a:lumMod val="85000"/>
            </a:schemeClr>
          </a:solidFill>
        </p:spPr>
        <p:txBody>
          <a:bodyPr wrap="square" lIns="0" rIns="0" rtlCol="1">
            <a:spAutoFit/>
          </a:bodyPr>
          <a:lstStyle/>
          <a:p>
            <a:pPr algn="ctr"/>
            <a:r>
              <a:rPr lang="he-IL" sz="1400" b="1" dirty="0" smtClean="0">
                <a:solidFill>
                  <a:srgbClr val="C00000"/>
                </a:solidFill>
                <a:latin typeface="Tahoma" pitchFamily="34" charset="0"/>
                <a:ea typeface="Tahoma" pitchFamily="34" charset="0"/>
                <a:cs typeface="Tahoma" pitchFamily="34" charset="0"/>
              </a:rPr>
              <a:t>זיהוי פער רלוונטיות (היסט)</a:t>
            </a:r>
            <a:endParaRPr lang="he-IL" sz="1400" b="1" dirty="0">
              <a:solidFill>
                <a:srgbClr val="C00000"/>
              </a:solidFill>
              <a:latin typeface="Tahoma" pitchFamily="34" charset="0"/>
              <a:ea typeface="Tahoma" pitchFamily="34" charset="0"/>
              <a:cs typeface="Tahoma" pitchFamily="34" charset="0"/>
            </a:endParaRPr>
          </a:p>
        </p:txBody>
      </p:sp>
      <p:sp>
        <p:nvSpPr>
          <p:cNvPr id="79" name="מלבן 78"/>
          <p:cNvSpPr/>
          <p:nvPr/>
        </p:nvSpPr>
        <p:spPr>
          <a:xfrm>
            <a:off x="214282" y="2643182"/>
            <a:ext cx="8715436" cy="3739485"/>
          </a:xfrm>
          <a:prstGeom prst="rect">
            <a:avLst/>
          </a:prstGeom>
        </p:spPr>
        <p:txBody>
          <a:bodyPr wrap="square">
            <a:spAutoFit/>
          </a:bodyPr>
          <a:lstStyle/>
          <a:p>
            <a:r>
              <a:rPr lang="he-IL" b="1" dirty="0" smtClean="0">
                <a:solidFill>
                  <a:schemeClr val="accent1">
                    <a:lumMod val="50000"/>
                  </a:schemeClr>
                </a:solidFill>
                <a:latin typeface="Tahoma" pitchFamily="34" charset="0"/>
                <a:ea typeface="Tahoma" pitchFamily="34" charset="0"/>
                <a:cs typeface="Tahoma" pitchFamily="34" charset="0"/>
              </a:rPr>
              <a:t>פער רלוונטיות (תיאור)         היסט (הבנה= אנחנו מספקים הסבר לפער)</a:t>
            </a:r>
          </a:p>
          <a:p>
            <a:endParaRPr lang="he-IL" b="1" dirty="0" smtClean="0">
              <a:solidFill>
                <a:schemeClr val="accent1">
                  <a:lumMod val="50000"/>
                </a:schemeClr>
              </a:solidFill>
              <a:latin typeface="Tahoma" pitchFamily="34" charset="0"/>
              <a:ea typeface="Tahoma" pitchFamily="34" charset="0"/>
              <a:cs typeface="Tahoma" pitchFamily="34" charset="0"/>
            </a:endParaRPr>
          </a:p>
          <a:p>
            <a:r>
              <a:rPr lang="he-IL" b="1" dirty="0" smtClean="0">
                <a:solidFill>
                  <a:schemeClr val="accent1">
                    <a:lumMod val="50000"/>
                  </a:schemeClr>
                </a:solidFill>
                <a:latin typeface="Tahoma" pitchFamily="34" charset="0"/>
                <a:ea typeface="Tahoma" pitchFamily="34" charset="0"/>
                <a:cs typeface="Tahoma" pitchFamily="34" charset="0"/>
              </a:rPr>
              <a:t>ההיסט נבחן בפערים שאנו תופסים בין התפיסה העומדת בבסיס מערכת המורשת למגמות המתהוות שאין ביכולתה של המערכת המורשת להסביר</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בבסיס תהליך הלמידה עומדת ההנחה שתפיסתנו הנוכחית אינה הולמת את האתגר המתהווה. </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לכן, בכל תהליך למידה נדרשת חקירה ביקורתית של הפער שהתהווה</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בין המציאות לבין תפיסתנו אותה </a:t>
            </a:r>
            <a:r>
              <a:rPr lang="he-IL" sz="1400" b="1" dirty="0" smtClean="0">
                <a:solidFill>
                  <a:schemeClr val="accent1">
                    <a:lumMod val="50000"/>
                  </a:schemeClr>
                </a:solidFill>
                <a:latin typeface="Tahoma" pitchFamily="34" charset="0"/>
                <a:ea typeface="Tahoma" pitchFamily="34" charset="0"/>
                <a:cs typeface="Tahoma" pitchFamily="34" charset="0"/>
              </a:rPr>
              <a:t>(מהם הנחות היסוד והאמונות, כיצד הן משתקפות בדפוסי הפעולה שלנו, במבנה הארגוני שלנו, בדפוסי ההתנהלות והלמידה שלנו).</a:t>
            </a:r>
          </a:p>
          <a:p>
            <a:pPr>
              <a:lnSpc>
                <a:spcPct val="150000"/>
              </a:lnSpc>
            </a:pPr>
            <a:r>
              <a:rPr lang="he-IL" sz="1600" b="1" dirty="0" smtClean="0">
                <a:solidFill>
                  <a:schemeClr val="accent1">
                    <a:lumMod val="50000"/>
                  </a:schemeClr>
                </a:solidFill>
                <a:latin typeface="Tahoma" pitchFamily="34" charset="0"/>
                <a:ea typeface="Tahoma" pitchFamily="34" charset="0"/>
                <a:cs typeface="Tahoma" pitchFamily="34" charset="0"/>
              </a:rPr>
              <a:t>במקרים רבים לצורך זיהוי השתנות רלוונטיות התפיסה אנחנו צריכים ליצר </a:t>
            </a:r>
            <a:r>
              <a:rPr lang="he-IL" sz="1600" b="1" dirty="0" err="1" smtClean="0">
                <a:solidFill>
                  <a:srgbClr val="FF0000"/>
                </a:solidFill>
                <a:latin typeface="Tahoma" pitchFamily="34" charset="0"/>
                <a:ea typeface="Tahoma" pitchFamily="34" charset="0"/>
                <a:cs typeface="Tahoma" pitchFamily="34" charset="0"/>
              </a:rPr>
              <a:t>גנאולוגיה</a:t>
            </a:r>
            <a:r>
              <a:rPr lang="he-IL" sz="1600" b="1" dirty="0" smtClean="0">
                <a:solidFill>
                  <a:srgbClr val="FF0000"/>
                </a:solidFill>
                <a:latin typeface="Tahoma" pitchFamily="34" charset="0"/>
                <a:ea typeface="Tahoma" pitchFamily="34" charset="0"/>
                <a:cs typeface="Tahoma" pitchFamily="34" charset="0"/>
              </a:rPr>
              <a:t> – היסטוריה התפתחותית </a:t>
            </a:r>
          </a:p>
        </p:txBody>
      </p:sp>
      <p:cxnSp>
        <p:nvCxnSpPr>
          <p:cNvPr id="81" name="מחבר חץ ישר 80"/>
          <p:cNvCxnSpPr/>
          <p:nvPr/>
        </p:nvCxnSpPr>
        <p:spPr>
          <a:xfrm rot="10800000">
            <a:off x="5786446" y="2857496"/>
            <a:ext cx="285752" cy="158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472" y="857232"/>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a:t>
            </a:r>
            <a:r>
              <a:rPr lang="he-IL" sz="1400" b="1" dirty="0" err="1" smtClean="0">
                <a:solidFill>
                  <a:srgbClr val="00B050"/>
                </a:solidFill>
              </a:rPr>
              <a:t>איזורית</a:t>
            </a:r>
            <a:r>
              <a:rPr lang="he-IL" sz="1400" b="1" dirty="0" smtClean="0">
                <a:solidFill>
                  <a:srgbClr val="00B050"/>
                </a:solidFill>
              </a:rPr>
              <a:t> ובינלאומית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10" name="סוגר מסולסל שמאלי 9"/>
          <p:cNvSpPr/>
          <p:nvPr/>
        </p:nvSpPr>
        <p:spPr>
          <a:xfrm>
            <a:off x="1643042" y="928670"/>
            <a:ext cx="571504" cy="1500198"/>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27061411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43042" y="42860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40" name="TextBox 34"/>
          <p:cNvSpPr txBox="1"/>
          <p:nvPr/>
        </p:nvSpPr>
        <p:spPr>
          <a:xfrm>
            <a:off x="3929058" y="6143644"/>
            <a:ext cx="1785918"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solidFill>
                  <a:srgbClr val="FFC000"/>
                </a:solidFill>
                <a:latin typeface="David" pitchFamily="34" charset="-79"/>
                <a:cs typeface="David" pitchFamily="34" charset="-79"/>
              </a:rPr>
              <a:t>תכנון</a:t>
            </a:r>
          </a:p>
          <a:p>
            <a:pPr algn="ctr"/>
            <a:r>
              <a:rPr lang="he-IL" sz="1400" b="1" dirty="0" smtClean="0">
                <a:solidFill>
                  <a:srgbClr val="FFC000"/>
                </a:solidFill>
                <a:latin typeface="David" pitchFamily="34" charset="-79"/>
                <a:cs typeface="David" pitchFamily="34" charset="-79"/>
              </a:rPr>
              <a:t>תוכנית</a:t>
            </a:r>
            <a:endParaRPr lang="he-IL" sz="14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86742" y="142852"/>
            <a:ext cx="1428728" cy="1723549"/>
          </a:xfrm>
          <a:prstGeom prst="rect">
            <a:avLst/>
          </a:prstGeom>
          <a:noFill/>
        </p:spPr>
        <p:txBody>
          <a:bodyPr wrap="square" rtlCol="1">
            <a:spAutoFit/>
          </a:bodyPr>
          <a:lstStyle/>
          <a:p>
            <a:pPr algn="ctr"/>
            <a:r>
              <a:rPr lang="he-IL" sz="1400" b="1" dirty="0" smtClean="0"/>
              <a:t>א. הבנייה-</a:t>
            </a:r>
          </a:p>
          <a:p>
            <a:pPr algn="ctr"/>
            <a:r>
              <a:rPr lang="he-IL" sz="1400" b="1" dirty="0" smtClean="0"/>
              <a:t>יצירת תנאים ללמידה</a:t>
            </a:r>
          </a:p>
          <a:p>
            <a:pPr algn="ctr"/>
            <a:r>
              <a:rPr lang="he-IL" sz="1000" b="1" dirty="0" smtClean="0"/>
              <a:t>מהם התנאים (ומהם החסמים) התפישתיים שיאפשרו הבנה מערכתית של ההיסט והפוטנציאל?</a:t>
            </a:r>
          </a:p>
          <a:p>
            <a:pPr algn="ctr"/>
            <a:endParaRPr lang="he-IL" sz="1400" b="1" dirty="0">
              <a:solidFill>
                <a:schemeClr val="tx1">
                  <a:lumMod val="65000"/>
                  <a:lumOff val="35000"/>
                </a:schemeClr>
              </a:solidFill>
            </a:endParaRPr>
          </a:p>
        </p:txBody>
      </p:sp>
      <p:sp>
        <p:nvSpPr>
          <p:cNvPr id="65" name="TextBox 64"/>
          <p:cNvSpPr txBox="1"/>
          <p:nvPr/>
        </p:nvSpPr>
        <p:spPr>
          <a:xfrm>
            <a:off x="7643866" y="1714488"/>
            <a:ext cx="1571604" cy="2031325"/>
          </a:xfrm>
          <a:prstGeom prst="rect">
            <a:avLst/>
          </a:prstGeom>
          <a:noFill/>
        </p:spPr>
        <p:txBody>
          <a:bodyPr wrap="square" rtlCol="1">
            <a:spAutoFit/>
          </a:bodyPr>
          <a:lstStyle/>
          <a:p>
            <a:pPr algn="ctr"/>
            <a:r>
              <a:rPr lang="he-IL" sz="1400" b="1" dirty="0" smtClean="0"/>
              <a:t>ב. ניתוח ויצירת אסטרטגיה ראשונית</a:t>
            </a:r>
          </a:p>
          <a:p>
            <a:pPr algn="ctr"/>
            <a:r>
              <a:rPr lang="he-IL" sz="1200" b="1" dirty="0" smtClean="0"/>
              <a:t>מהם ההיסט והפוטנציאל ?</a:t>
            </a:r>
          </a:p>
          <a:p>
            <a:pPr algn="ctr"/>
            <a:endParaRPr lang="he-IL" sz="1200" b="1" dirty="0" smtClean="0"/>
          </a:p>
          <a:p>
            <a:pPr algn="ctr"/>
            <a:endParaRPr lang="he-IL" sz="1200" b="1" dirty="0" smtClean="0"/>
          </a:p>
          <a:p>
            <a:pPr algn="ctr"/>
            <a:endParaRPr lang="he-IL" sz="1200" b="1" dirty="0" smtClean="0"/>
          </a:p>
          <a:p>
            <a:pPr algn="ctr"/>
            <a:r>
              <a:rPr lang="he-IL" sz="1200" b="1" dirty="0" smtClean="0"/>
              <a:t>מהי האסטרטגיה הראשונית ?</a:t>
            </a:r>
            <a:endParaRPr lang="he-IL" sz="1400" b="1" dirty="0"/>
          </a:p>
        </p:txBody>
      </p:sp>
      <p:sp>
        <p:nvSpPr>
          <p:cNvPr id="66" name="TextBox 65"/>
          <p:cNvSpPr txBox="1"/>
          <p:nvPr/>
        </p:nvSpPr>
        <p:spPr>
          <a:xfrm>
            <a:off x="7500958" y="5357826"/>
            <a:ext cx="1643042" cy="1292662"/>
          </a:xfrm>
          <a:prstGeom prst="rect">
            <a:avLst/>
          </a:prstGeom>
          <a:noFill/>
        </p:spPr>
        <p:txBody>
          <a:bodyPr wrap="square" rtlCol="1">
            <a:spAutoFit/>
          </a:bodyPr>
          <a:lstStyle/>
          <a:p>
            <a:pPr algn="ctr"/>
            <a:r>
              <a:rPr lang="he-IL" sz="1400" b="1" dirty="0" smtClean="0"/>
              <a:t>ד. מערכת מבצעים </a:t>
            </a:r>
            <a:r>
              <a:rPr lang="he-IL" sz="1400" b="1" dirty="0" err="1" smtClean="0"/>
              <a:t>לישום</a:t>
            </a:r>
            <a:r>
              <a:rPr lang="he-IL" sz="1400" b="1" dirty="0" smtClean="0"/>
              <a:t> האסטרטגיה</a:t>
            </a:r>
          </a:p>
          <a:p>
            <a:pPr algn="ctr"/>
            <a:r>
              <a:rPr lang="he-IL" sz="1200" b="1" dirty="0" smtClean="0"/>
              <a:t>אלו פעולות עקרוניות יממשו את </a:t>
            </a:r>
            <a:r>
              <a:rPr lang="he-IL" sz="1200" b="1" dirty="0" err="1" smtClean="0"/>
              <a:t>ההגיון</a:t>
            </a:r>
            <a:r>
              <a:rPr lang="he-IL" sz="1200" b="1" dirty="0" smtClean="0"/>
              <a:t> האסטרטגי?</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4143381"/>
            <a:ext cx="1428728" cy="1261884"/>
          </a:xfrm>
          <a:prstGeom prst="rect">
            <a:avLst/>
          </a:prstGeom>
          <a:noFill/>
        </p:spPr>
        <p:txBody>
          <a:bodyPr wrap="square" rtlCol="1">
            <a:spAutoFit/>
          </a:bodyPr>
          <a:lstStyle/>
          <a:p>
            <a:pPr algn="ctr"/>
            <a:r>
              <a:rPr lang="he-IL" sz="1400" b="1" dirty="0" smtClean="0"/>
              <a:t>ג. </a:t>
            </a:r>
            <a:r>
              <a:rPr lang="he-IL" sz="1400" b="1" dirty="0" err="1" smtClean="0"/>
              <a:t>אתגור</a:t>
            </a:r>
            <a:r>
              <a:rPr lang="he-IL" sz="1400" b="1" dirty="0" smtClean="0"/>
              <a:t> וחיזוק האסטרטגיה</a:t>
            </a:r>
          </a:p>
          <a:p>
            <a:pPr algn="ctr"/>
            <a:r>
              <a:rPr lang="he-IL" sz="1200" b="1" dirty="0" smtClean="0"/>
              <a:t>מה עלול לאתגר את האסטרטגיה ?</a:t>
            </a:r>
          </a:p>
          <a:p>
            <a:pPr algn="ctr"/>
            <a:r>
              <a:rPr lang="he-IL" sz="1200" b="1" dirty="0" smtClean="0"/>
              <a:t>מה האסטרטגיה לאחר </a:t>
            </a:r>
            <a:r>
              <a:rPr lang="he-IL" sz="1200" b="1" dirty="0" err="1" smtClean="0"/>
              <a:t>איתגורה</a:t>
            </a:r>
            <a:r>
              <a:rPr lang="he-IL" sz="1200" b="1" dirty="0" smtClean="0"/>
              <a:t>?</a:t>
            </a:r>
            <a:endParaRPr lang="he-IL" sz="1400" b="1" dirty="0">
              <a:solidFill>
                <a:schemeClr val="tx1">
                  <a:lumMod val="65000"/>
                  <a:lumOff val="35000"/>
                </a:schemeClr>
              </a:solidFill>
            </a:endParaRPr>
          </a:p>
        </p:txBody>
      </p:sp>
      <p:sp>
        <p:nvSpPr>
          <p:cNvPr id="69" name="TextBox 68"/>
          <p:cNvSpPr txBox="1"/>
          <p:nvPr/>
        </p:nvSpPr>
        <p:spPr>
          <a:xfrm>
            <a:off x="142844" y="1518930"/>
            <a:ext cx="1035819" cy="1815882"/>
          </a:xfrm>
          <a:prstGeom prst="rect">
            <a:avLst/>
          </a:prstGeom>
          <a:noFill/>
        </p:spPr>
        <p:txBody>
          <a:bodyPr wrap="square" rtlCol="1">
            <a:spAutoFit/>
          </a:bodyPr>
          <a:lstStyle/>
          <a:p>
            <a:pPr>
              <a:buFont typeface="Arial" pitchFamily="34" charset="0"/>
              <a:buChar char="•"/>
            </a:pPr>
            <a:r>
              <a:rPr lang="he-IL" sz="1400" b="1" dirty="0" err="1" smtClean="0">
                <a:solidFill>
                  <a:srgbClr val="00B050"/>
                </a:solidFill>
              </a:rPr>
              <a:t>מע</a:t>
            </a:r>
            <a:r>
              <a:rPr lang="en-US" sz="1400" b="1" dirty="0" smtClean="0">
                <a:solidFill>
                  <a:srgbClr val="00B050"/>
                </a:solidFill>
              </a:rPr>
              <a:t>'</a:t>
            </a:r>
            <a:r>
              <a:rPr lang="he-IL" sz="1400" b="1" dirty="0" smtClean="0">
                <a:solidFill>
                  <a:srgbClr val="00B050"/>
                </a:solidFill>
              </a:rPr>
              <a:t> </a:t>
            </a:r>
            <a:r>
              <a:rPr lang="he-IL" sz="1400" b="1" dirty="0" err="1" smtClean="0">
                <a:solidFill>
                  <a:srgbClr val="00B050"/>
                </a:solidFill>
              </a:rPr>
              <a:t>איזורית</a:t>
            </a:r>
            <a:r>
              <a:rPr lang="he-IL" sz="1400" b="1" dirty="0" smtClean="0">
                <a:solidFill>
                  <a:srgbClr val="00B050"/>
                </a:solidFill>
              </a:rPr>
              <a:t> –בינלאומית</a:t>
            </a:r>
          </a:p>
          <a:p>
            <a:pPr>
              <a:buFont typeface="Arial" pitchFamily="34" charset="0"/>
              <a:buChar char="•"/>
            </a:pPr>
            <a:r>
              <a:rPr lang="he-IL" sz="1400" b="1" dirty="0" smtClean="0">
                <a:solidFill>
                  <a:srgbClr val="FF0000"/>
                </a:solidFill>
              </a:rPr>
              <a:t>מערכת יריבה</a:t>
            </a:r>
          </a:p>
          <a:p>
            <a:pPr>
              <a:buFont typeface="Arial" pitchFamily="34" charset="0"/>
              <a:buChar char="•"/>
            </a:pPr>
            <a:r>
              <a:rPr lang="he-IL" sz="1400" b="1" dirty="0" smtClean="0">
                <a:solidFill>
                  <a:srgbClr val="0070C0"/>
                </a:solidFill>
              </a:rPr>
              <a:t>צה"ל- תפיסות, ארגון...</a:t>
            </a:r>
            <a:endParaRPr lang="he-IL" sz="14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857620" y="0"/>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2400" b="1" dirty="0" smtClean="0">
                <a:latin typeface="David" pitchFamily="34" charset="-79"/>
                <a:cs typeface="David" pitchFamily="34" charset="-79"/>
              </a:rPr>
              <a:t>תהליך העיצוב </a:t>
            </a:r>
          </a:p>
        </p:txBody>
      </p:sp>
      <p:sp>
        <p:nvSpPr>
          <p:cNvPr id="72" name="TextBox 34"/>
          <p:cNvSpPr txBox="1"/>
          <p:nvPr/>
        </p:nvSpPr>
        <p:spPr>
          <a:xfrm>
            <a:off x="1571604" y="5786454"/>
            <a:ext cx="17859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600" b="1" dirty="0" smtClean="0">
                <a:latin typeface="David" pitchFamily="34" charset="-79"/>
                <a:cs typeface="David" pitchFamily="34" charset="-79"/>
              </a:rPr>
              <a:t>הגדרת מערכת למידה לבחינת תקפות התפיסה </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71736" y="274638"/>
            <a:ext cx="4429156" cy="582594"/>
          </a:xfrm>
        </p:spPr>
        <p:txBody>
          <a:bodyPr/>
          <a:lstStyle/>
          <a:p>
            <a:r>
              <a:rPr lang="he-IL" b="1" dirty="0" smtClean="0"/>
              <a:t>מערכת מתהווה- הנחות היסוד של סאדאת</a:t>
            </a:r>
            <a:endParaRPr lang="he-IL" b="1" dirty="0"/>
          </a:p>
        </p:txBody>
      </p:sp>
      <p:sp>
        <p:nvSpPr>
          <p:cNvPr id="3" name="מציין מיקום תוכן 2"/>
          <p:cNvSpPr>
            <a:spLocks noGrp="1"/>
          </p:cNvSpPr>
          <p:nvPr>
            <p:ph idx="1"/>
          </p:nvPr>
        </p:nvSpPr>
        <p:spPr>
          <a:xfrm>
            <a:off x="1485900" y="1000110"/>
            <a:ext cx="6172200" cy="5126055"/>
          </a:xfrm>
        </p:spPr>
        <p:txBody>
          <a:bodyPr/>
          <a:lstStyle/>
          <a:p>
            <a:pPr algn="ctr">
              <a:buNone/>
            </a:pPr>
            <a:r>
              <a:rPr lang="he-IL" b="1" dirty="0" smtClean="0"/>
              <a:t>ההווה- מה מגדיר את האופן בו אנו פועלים?</a:t>
            </a:r>
          </a:p>
          <a:p>
            <a:pPr>
              <a:lnSpc>
                <a:spcPct val="150000"/>
              </a:lnSpc>
              <a:buNone/>
            </a:pPr>
            <a:endParaRPr lang="he-IL" sz="1600" b="1" dirty="0"/>
          </a:p>
          <a:p>
            <a:pPr rtl="1">
              <a:lnSpc>
                <a:spcPct val="150000"/>
              </a:lnSpc>
              <a:buNone/>
            </a:pPr>
            <a:r>
              <a:rPr lang="he-IL" sz="1600" b="1" dirty="0"/>
              <a:t>"הצהרותיו המרובות של סאדאת על הסכסוך הערבי ישראלי הבהירו, כי בכל מה שנוגע לעמדותיו הבסיסיות הוא לא חלק על נאצר במידה ניכרת. שניהם ראו בהקמתה של מדינת ישראל מעשה עוול, אתגר היסטורי לעולם הערבי ויצירת אילוץ על האינטרסים האסטרטגיים והמדיניים של מצרים ..."</a:t>
            </a:r>
          </a:p>
          <a:p>
            <a:pPr algn="l" rtl="1">
              <a:lnSpc>
                <a:spcPct val="150000"/>
              </a:lnSpc>
              <a:buNone/>
            </a:pPr>
            <a:r>
              <a:rPr lang="he-IL" sz="1400" dirty="0"/>
              <a:t>"מצרים בהנהגת סאדאת", שמעון שמיר, עמ</a:t>
            </a:r>
            <a:r>
              <a:rPr lang="he-IL" sz="1400" dirty="0" smtClean="0"/>
              <a:t>' 92  </a:t>
            </a:r>
            <a:endParaRPr lang="he-IL" sz="1400" dirty="0"/>
          </a:p>
          <a:p>
            <a:pPr algn="l" rtl="1">
              <a:lnSpc>
                <a:spcPct val="150000"/>
              </a:lnSpc>
              <a:buNone/>
            </a:pPr>
            <a:endParaRPr lang="he-IL" sz="1600" b="1" dirty="0"/>
          </a:p>
          <a:p>
            <a:pPr rtl="1">
              <a:lnSpc>
                <a:spcPct val="150000"/>
              </a:lnSpc>
              <a:buNone/>
            </a:pPr>
            <a:r>
              <a:rPr lang="he-IL" sz="1600" b="1" dirty="0"/>
              <a:t>"... אינני מאמין שמישהו במעמדי יכול היה לאזור אומץ עד כדי לקבל החלטה כלשהי, אך אני בטוח שהייתי המפתח לכל – מבחינה מדינית, כלכלית וצבאית - הוא להמציא תקנה למצב שנבע ממפלת 1967, כדי שנשיב לנו את ביטחוננו העצמי ואת ביטחון העולם בנו ..."</a:t>
            </a:r>
            <a:endParaRPr lang="en-US" sz="1600" dirty="0"/>
          </a:p>
          <a:p>
            <a:pPr algn="l" rtl="1">
              <a:lnSpc>
                <a:spcPct val="150000"/>
              </a:lnSpc>
              <a:buNone/>
            </a:pPr>
            <a:r>
              <a:rPr lang="he-IL" sz="1400" dirty="0"/>
              <a:t>סאדאת, סיפור חיי, עמ' 164</a:t>
            </a:r>
            <a:endParaRPr lang="en-US" sz="1400" dirty="0"/>
          </a:p>
          <a:p>
            <a:pPr algn="l" rtl="1">
              <a:buNone/>
            </a:pPr>
            <a:endParaRPr lang="he-IL" sz="1800" b="1" dirty="0"/>
          </a:p>
        </p:txBody>
      </p:sp>
      <p:sp>
        <p:nvSpPr>
          <p:cNvPr id="4" name="מלבן מעוגל 3">
            <a:hlinkClick r:id="rId2" action="ppaction://hlinksldjump"/>
          </p:cNvPr>
          <p:cNvSpPr/>
          <p:nvPr/>
        </p:nvSpPr>
        <p:spPr>
          <a:xfrm>
            <a:off x="1928794" y="285728"/>
            <a:ext cx="5143536" cy="500066"/>
          </a:xfrm>
          <a:prstGeom prst="roundRect">
            <a:avLst/>
          </a:prstGeom>
          <a:solidFill>
            <a:schemeClr val="accent3">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Tree>
    <p:extLst>
      <p:ext uri="{BB962C8B-B14F-4D97-AF65-F5344CB8AC3E}">
        <p14:creationId xmlns:p14="http://schemas.microsoft.com/office/powerpoint/2010/main" val="25837548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מספר_x0020_שיעור xmlns="82472ba6-a28c-4602-897f-8bc762513295">10</מספר_x0020_שיעור>
    <שייכות_x0020_למחזור xmlns="82472ba6-a28c-4602-897f-8bc762513295">
      <Value>12</Value>
    </שייכות_x0020_למחזור>
    <_x05e9__x05dd__x0020__x05de__x05d7__x05d1__x05e8__x0020__x05d4__x05de__x05e1__x05de__x05da_ xmlns="82cd88cd-d3a1-4b0e-9931-b50e684333cb">תא"ל מאיר פינקל</_x05e9__x05dd__x0020__x05de__x05d7__x05d1__x05e8__x0020__x05d4__x05de__x05e1__x05de__x05da_>
    <שם_x0020_קורס xmlns="82472ba6-a28c-4602-897f-8bc762513295">24</שם_x0020_קורס>
    <סוג_x0020_מסמך_x0020_הדרכה xmlns="82472ba6-a28c-4602-897f-8bc762513295">4</סוג_x0020_מסמך_x0020_הדרכה>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לקורס" ma:contentTypeID="0x010100CF5EA5128B34CD43B9502CEC216911FA00E7E62ACDEDA48147960138C3D93CA9A7" ma:contentTypeVersion="16" ma:contentTypeDescription="" ma:contentTypeScope="" ma:versionID="a49f20ca24e4d515167405069150e6a3">
  <xsd:schema xmlns:xsd="http://www.w3.org/2001/XMLSchema" xmlns:xs="http://www.w3.org/2001/XMLSchema" xmlns:p="http://schemas.microsoft.com/office/2006/metadata/properties" xmlns:ns1="82472ba6-a28c-4602-897f-8bc762513295" xmlns:ns3="82cd88cd-d3a1-4b0e-9931-b50e684333cb" xmlns:ns4="http://schemas.microsoft.com/sharepoint/v4" targetNamespace="http://schemas.microsoft.com/office/2006/metadata/properties" ma:root="true" ma:fieldsID="222cf29b777924a2c65a3246c736d3ff" ns1:_="" ns3:_="" ns4:_="">
    <xsd:import namespace="82472ba6-a28c-4602-897f-8bc762513295"/>
    <xsd:import namespace="82cd88cd-d3a1-4b0e-9931-b50e684333cb"/>
    <xsd:import namespace="http://schemas.microsoft.com/sharepoint/v4"/>
    <xsd:element name="properties">
      <xsd:complexType>
        <xsd:sequence>
          <xsd:element name="documentManagement">
            <xsd:complexType>
              <xsd:all>
                <xsd:element ref="ns1:שייכות_x0020_למחזור" minOccurs="0"/>
                <xsd:element ref="ns1:שם_x0020_קורס"/>
                <xsd:element ref="ns1:סוג_x0020_מסמך_x0020_הדרכה"/>
                <xsd:element ref="ns1:מספר_x0020_שיעור"/>
                <xsd:element ref="ns1:שייכות_x0020_למחזור_x003a_תאריך_x0020_סיום" minOccurs="0"/>
                <xsd:element ref="ns3:_x05e9__x05dd__x0020__x05de__x05d7__x05d1__x05e8__x0020__x05d4__x05de__x05e1__x05de__x05da_"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72ba6-a28c-4602-897f-8bc762513295" elementFormDefault="qualified">
    <xsd:import namespace="http://schemas.microsoft.com/office/2006/documentManagement/types"/>
    <xsd:import namespace="http://schemas.microsoft.com/office/infopath/2007/PartnerControls"/>
    <xsd:element name="שייכות_x0020_למחזור" ma:index="0" nillable="true" ma:displayName="שייכות למחזור" ma:list="{d20ad5c3-f69a-455e-a91e-a8d6bece7aea}" ma:internalName="_x05e9__x05d9__x05d9__x05db__x05d5__x05ea__x0020__x05dc__x05de__x05d7__x05d6__x05d5__x05e8_" ma:showField="_x05de__x05d7__x05d6__x05d5__x05" ma:web="82472ba6-a28c-4602-897f-8bc762513295" ma:requiredMultiChoice="true">
      <xsd:complexType>
        <xsd:complexContent>
          <xsd:extension base="dms:MultiChoiceLookup">
            <xsd:sequence>
              <xsd:element name="Value" type="dms:Lookup" maxOccurs="unbounded" minOccurs="0" nillable="true"/>
            </xsd:sequence>
          </xsd:extension>
        </xsd:complexContent>
      </xsd:complexType>
    </xsd:element>
    <xsd:element name="שם_x0020_קורס" ma:index="1" ma:displayName="שם קורס" ma:list="{519b4ddc-27ba-4c01-a2b5-5799e581ca1a}" ma:internalName="_x05e9__x05dd__x0020__x05e7__x05d5__x05e8__x05e1_" ma:showField="_x05e9__x05dd__x0020__x05e7__x05" ma:web="82472ba6-a28c-4602-897f-8bc762513295">
      <xsd:simpleType>
        <xsd:restriction base="dms:Lookup"/>
      </xsd:simpleType>
    </xsd:element>
    <xsd:element name="סוג_x0020_מסמך_x0020_הדרכה" ma:index="3" ma:displayName="סוג מסמך" ma:list="{51749114-ea42-4c1a-9f3a-b387cf10361a}" ma:internalName="_x05e1__x05d5__x05d2__x0020__x05de__x05e1__x05de__x05da__x0020__x05d4__x05d3__x05e8__x05db__x05d4_" ma:showField="Title" ma:web="82472ba6-a28c-4602-897f-8bc762513295">
      <xsd:simpleType>
        <xsd:restriction base="dms:Lookup"/>
      </xsd:simpleType>
    </xsd:element>
    <xsd:element name="מספר_x0020_שיעור" ma:index="4" ma:displayName="מספר שיעור" ma:list="{f0bc3eaf-7385-4408-af8c-349867441398}" ma:internalName="_x05de__x05e1__x05e4__x05e8__x0020__x05e9__x05d9__x05e2__x05d5__x05e8_" ma:showField="Title" ma:web="82472ba6-a28c-4602-897f-8bc762513295">
      <xsd:simpleType>
        <xsd:restriction base="dms:Lookup"/>
      </xsd:simpleType>
    </xsd:element>
    <xsd:element name="שייכות_x0020_למחזור_x003a_תאריך_x0020_סיום" ma:index="12" nillable="true" ma:displayName="שייכות למחזור:תאריך סיום" ma:list="{d20ad5c3-f69a-455e-a91e-a8d6bece7aea}" ma:internalName="_x05e9__x05d9__x05d9__x05db__x05d5__x05ea__x0020__x05dc__x05de__x05d7__x05d6__x05d5__x05e8__x003A__x05ea__x05d0__x05e8__x05d9__x05da__x0020__x05e1__x05d9__x05d5__x05dd_" ma:readOnly="true" ma:showField="_x05ea__x05d0__x05e8__x05d9__x050" ma:web="82472ba6-a28c-4602-897f-8bc7625132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cd88cd-d3a1-4b0e-9931-b50e684333cb" elementFormDefault="qualified">
    <xsd:import namespace="http://schemas.microsoft.com/office/2006/documentManagement/types"/>
    <xsd:import namespace="http://schemas.microsoft.com/office/infopath/2007/PartnerControls"/>
    <xsd:element name="_x05e9__x05dd__x0020__x05de__x05d7__x05d1__x05e8__x0020__x05d4__x05de__x05e1__x05de__x05da_" ma:index="13" nillable="true" ma:displayName="שם מחבר המסמך" ma:internalName="_x05e9__x05dd__x0020__x05de__x05d7__x05d1__x05e8__x0020__x05d4__x05de__x05e1__x05de__x05da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סוג תוכן"/>
        <xsd:element ref="dc:title" minOccurs="0" maxOccurs="1" ma:index="7" ma:displayName="תיאור"/>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B471B5-8867-4D58-8A6C-0F8ECD6CB4DC}">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 ds:uri="http://schemas.microsoft.com/sharepoint/v4"/>
    <ds:schemaRef ds:uri="http://www.w3.org/XML/1998/namespace"/>
    <ds:schemaRef ds:uri="82cd88cd-d3a1-4b0e-9931-b50e684333cb"/>
    <ds:schemaRef ds:uri="82472ba6-a28c-4602-897f-8bc762513295"/>
    <ds:schemaRef ds:uri="http://purl.org/dc/terms/"/>
  </ds:schemaRefs>
</ds:datastoreItem>
</file>

<file path=customXml/itemProps2.xml><?xml version="1.0" encoding="utf-8"?>
<ds:datastoreItem xmlns:ds="http://schemas.openxmlformats.org/officeDocument/2006/customXml" ds:itemID="{1FDDD0D4-0D3D-4646-BCA7-A177FF3B8651}">
  <ds:schemaRefs>
    <ds:schemaRef ds:uri="http://schemas.microsoft.com/sharepoint/v3/contenttype/forms"/>
  </ds:schemaRefs>
</ds:datastoreItem>
</file>

<file path=customXml/itemProps3.xml><?xml version="1.0" encoding="utf-8"?>
<ds:datastoreItem xmlns:ds="http://schemas.openxmlformats.org/officeDocument/2006/customXml" ds:itemID="{9DAA04D2-22A5-40C2-ADD1-830BFAE5E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72ba6-a28c-4602-897f-8bc762513295"/>
    <ds:schemaRef ds:uri="82cd88cd-d3a1-4b0e-9931-b50e684333c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1309</TotalTime>
  <Words>5914</Words>
  <Application>Microsoft Office PowerPoint</Application>
  <PresentationFormat>‫הצגה על המסך (4:3)</PresentationFormat>
  <Paragraphs>808</Paragraphs>
  <Slides>58</Slides>
  <Notes>28</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58</vt:i4>
      </vt:variant>
    </vt:vector>
  </HeadingPairs>
  <TitlesOfParts>
    <vt:vector size="68" baseType="lpstr">
      <vt:lpstr>Arial</vt:lpstr>
      <vt:lpstr>Calibri</vt:lpstr>
      <vt:lpstr>David</vt:lpstr>
      <vt:lpstr>Guttman Hatzvi</vt:lpstr>
      <vt:lpstr>Narkisim</vt:lpstr>
      <vt:lpstr>Tahoma</vt:lpstr>
      <vt:lpstr>Times New Roman</vt:lpstr>
      <vt:lpstr>Wingdings</vt:lpstr>
      <vt:lpstr>Wingdings 3</vt:lpstr>
      <vt:lpstr>ערכת נושא Office</vt:lpstr>
      <vt:lpstr>מצגת של PowerPoint‏</vt:lpstr>
      <vt:lpstr>מרכז דדו</vt:lpstr>
      <vt:lpstr>מצגת של PowerPoint‏</vt:lpstr>
      <vt:lpstr>מצגת של PowerPoint‏</vt:lpstr>
      <vt:lpstr>כדוגמא לתהליך עיצוב</vt:lpstr>
      <vt:lpstr>פער הרלוונטיות - ההיסט</vt:lpstr>
      <vt:lpstr>ההיסט</vt:lpstr>
      <vt:lpstr>מצגת של PowerPoint‏</vt:lpstr>
      <vt:lpstr>מערכת מתהווה- הנחות היסוד של סאדאת</vt:lpstr>
      <vt:lpstr>החזון של סאדאת</vt:lpstr>
      <vt:lpstr>מצגת של PowerPoint‏</vt:lpstr>
      <vt:lpstr>כיצד סאדאת מבין את המערכת המתהווה? </vt:lpstr>
      <vt:lpstr>מצגת של PowerPoint‏</vt:lpstr>
      <vt:lpstr>המערכת הבינלאומית</vt:lpstr>
      <vt:lpstr>תיאור וניתוח המערכת היריבה </vt:lpstr>
      <vt:lpstr>מערכת יריבה –ישראל (בעיני סאדאת)</vt:lpstr>
      <vt:lpstr>מערכת יריבה – ישראל המשך:</vt:lpstr>
      <vt:lpstr>מצגת של PowerPoint‏</vt:lpstr>
      <vt:lpstr>המערכת המצרית</vt:lpstr>
      <vt:lpstr>מצגת של PowerPoint‏</vt:lpstr>
      <vt:lpstr>מערכת עבר/מורשת</vt:lpstr>
      <vt:lpstr>מערכת עבר- מורשת</vt:lpstr>
      <vt:lpstr>מצגת של PowerPoint‏</vt:lpstr>
      <vt:lpstr>מצגת של PowerPoint‏</vt:lpstr>
      <vt:lpstr>הנחות היסוד של נאצר</vt:lpstr>
      <vt:lpstr>מצגת של PowerPoint‏</vt:lpstr>
      <vt:lpstr>פער הרלוונטיות (ההיסט)</vt:lpstr>
      <vt:lpstr>ניתוח המערכת –איך זה נראה?</vt:lpstr>
      <vt:lpstr>שימוש בגניאולוגיה במסגרת תהליכים בשנים האחרונות לצורך זיהוי היסט</vt:lpstr>
      <vt:lpstr>הפוטנציאל</vt:lpstr>
      <vt:lpstr>הפוטנציאל</vt:lpstr>
      <vt:lpstr>פוטנציאל - המשך:</vt:lpstr>
      <vt:lpstr>האסטרטגיה הראשונית</vt:lpstr>
      <vt:lpstr>האסטרטגיה הראשונית</vt:lpstr>
      <vt:lpstr>מצגת של PowerPoint‏</vt:lpstr>
      <vt:lpstr>רעיון/תפיסה אסטרטגית</vt:lpstr>
      <vt:lpstr>רעיון/תפיסה אסטרטגית- המשך</vt:lpstr>
      <vt:lpstr>רעיון/תפיסה אסטרטגית- המשך</vt:lpstr>
      <vt:lpstr>מצגת של PowerPoint‏</vt:lpstr>
      <vt:lpstr>מצגת של PowerPoint‏</vt:lpstr>
      <vt:lpstr>ההנגדה</vt:lpstr>
      <vt:lpstr>רעיון ותצורה של מערכה</vt:lpstr>
      <vt:lpstr>מצגת של PowerPoint‏</vt:lpstr>
      <vt:lpstr>רעיון מערכתי למימוש התפיסה האסטרטגית</vt:lpstr>
      <vt:lpstr>הדמויות:</vt:lpstr>
      <vt:lpstr>התפתחות הרעיון המערכתי המצרי</vt:lpstr>
      <vt:lpstr>תוכניות אופרטיביות</vt:lpstr>
      <vt:lpstr>תוכניות אופרטיביות המשך:</vt:lpstr>
      <vt:lpstr>תוכנית "בדר" (תחילת 1972)</vt:lpstr>
      <vt:lpstr>התאמת האדם לתוכנית: (אוקטובר 1972)</vt:lpstr>
      <vt:lpstr>אתגרים אופרטיביים</vt:lpstr>
      <vt:lpstr>המענה לאתגר – הרעיון והתצורה של המערכה (הוראה 41)- תכנון תוכנית לצליחת התעלה בהתאם ליכולות הקיימות</vt:lpstr>
      <vt:lpstr>הבניית למידה</vt:lpstr>
      <vt:lpstr>הבנית למידה-דוגמאות</vt:lpstr>
      <vt:lpstr>מצגת של PowerPoint‏</vt:lpstr>
      <vt:lpstr>מצגת של PowerPoint‏</vt:lpstr>
      <vt:lpstr>מצגת של PowerPoint‏</vt:lpstr>
      <vt:lpstr>מצגת של PowerPoint‏</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עיצוב - תהליכי הלמידה ופיתוח הידע לצרכי פיתוח תפיסות במפקדה הכללית ובמפקדות הראשיות</dc:title>
  <dc:creator>s4628485</dc:creator>
  <cp:lastModifiedBy>u23920</cp:lastModifiedBy>
  <cp:revision>362</cp:revision>
  <dcterms:created xsi:type="dcterms:W3CDTF">2015-04-15T07:02:02Z</dcterms:created>
  <dcterms:modified xsi:type="dcterms:W3CDTF">2018-12-09T14:48:56Z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0x010100CF5EA5128B34CD43B9502CEC216911FA00E7E62ACDEDA48147960138C3D93CA9A7</vt:lpwstr>
  </property>
</Properties>
</file>