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7" r:id="rId2"/>
    <p:sldId id="288" r:id="rId3"/>
  </p:sldIdLst>
  <p:sldSz cx="12192000" cy="6858000"/>
  <p:notesSz cx="6724650" cy="97742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pos="3940" userDrawn="1">
          <p15:clr>
            <a:srgbClr val="A4A3A4"/>
          </p15:clr>
        </p15:guide>
        <p15:guide id="4" pos="40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I" initials="G" lastIdx="1" clrIdx="0">
    <p:extLst>
      <p:ext uri="{19B8F6BF-5375-455C-9EA6-DF929625EA0E}">
        <p15:presenceInfo xmlns:p15="http://schemas.microsoft.com/office/powerpoint/2012/main" userId="GO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0AE"/>
    <a:srgbClr val="C3D7EB"/>
    <a:srgbClr val="5B9BD5"/>
    <a:srgbClr val="1F4E79"/>
    <a:srgbClr val="ECECFE"/>
    <a:srgbClr val="B49137"/>
    <a:srgbClr val="A87B27"/>
    <a:srgbClr val="D6B780"/>
    <a:srgbClr val="A98037"/>
    <a:srgbClr val="D0D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120"/>
      </p:cViewPr>
      <p:guideLst>
        <p:guide pos="3840"/>
        <p:guide orient="horz" pos="2160"/>
        <p:guide pos="3940"/>
        <p:guide pos="40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962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136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741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286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558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806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20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703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180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61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228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E6CF4-77AA-4E0C-AC20-217F04C6F1EA}" type="datetimeFigureOut">
              <a:rPr lang="he-IL" smtClean="0"/>
              <a:t>ב'/אלול/תשע"ח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1E097-C0E1-475D-A9F5-67ECBCC940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426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BE6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מלבן מעוגל 67">
            <a:hlinkClick r:id="" action="ppaction://noaction"/>
          </p:cNvPr>
          <p:cNvSpPr/>
          <p:nvPr/>
        </p:nvSpPr>
        <p:spPr>
          <a:xfrm>
            <a:off x="9405051" y="802981"/>
            <a:ext cx="1193537" cy="681202"/>
          </a:xfrm>
          <a:prstGeom prst="roundRect">
            <a:avLst/>
          </a:prstGeom>
          <a:solidFill>
            <a:srgbClr val="356DA5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צוות 1</a:t>
            </a:r>
          </a:p>
        </p:txBody>
      </p:sp>
      <p:sp>
        <p:nvSpPr>
          <p:cNvPr id="69" name="מלבן מעוגל 68"/>
          <p:cNvSpPr/>
          <p:nvPr/>
        </p:nvSpPr>
        <p:spPr>
          <a:xfrm>
            <a:off x="7452142" y="802981"/>
            <a:ext cx="1193537" cy="681202"/>
          </a:xfrm>
          <a:prstGeom prst="roundRect">
            <a:avLst/>
          </a:prstGeom>
          <a:solidFill>
            <a:srgbClr val="356DA5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צוות 2</a:t>
            </a:r>
            <a:endParaRPr lang="he-IL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70" name="מלבן מעוגל 69"/>
          <p:cNvSpPr/>
          <p:nvPr/>
        </p:nvSpPr>
        <p:spPr>
          <a:xfrm>
            <a:off x="5499233" y="802981"/>
            <a:ext cx="1193537" cy="681202"/>
          </a:xfrm>
          <a:prstGeom prst="roundRect">
            <a:avLst/>
          </a:prstGeom>
          <a:solidFill>
            <a:srgbClr val="356DA5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צוות 3</a:t>
            </a:r>
            <a:endParaRPr lang="he-IL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71" name="מלבן מעוגל 70"/>
          <p:cNvSpPr/>
          <p:nvPr/>
        </p:nvSpPr>
        <p:spPr>
          <a:xfrm>
            <a:off x="3546323" y="802981"/>
            <a:ext cx="1193537" cy="681202"/>
          </a:xfrm>
          <a:prstGeom prst="roundRect">
            <a:avLst/>
          </a:prstGeom>
          <a:solidFill>
            <a:srgbClr val="356DA5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צוות 4</a:t>
            </a:r>
            <a:endParaRPr lang="he-IL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72" name="מלבן מעוגל 71">
            <a:hlinkClick r:id="" action="ppaction://noaction"/>
          </p:cNvPr>
          <p:cNvSpPr/>
          <p:nvPr/>
        </p:nvSpPr>
        <p:spPr>
          <a:xfrm>
            <a:off x="1593413" y="802981"/>
            <a:ext cx="1193537" cy="681202"/>
          </a:xfrm>
          <a:prstGeom prst="roundRect">
            <a:avLst/>
          </a:prstGeom>
          <a:solidFill>
            <a:srgbClr val="356DA5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סביבה קורסית</a:t>
            </a:r>
            <a:endParaRPr lang="he-IL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172212" y="12413"/>
            <a:ext cx="435826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פורטל הלמידה מב"ל מ"ו</a:t>
            </a:r>
            <a:endParaRPr lang="he-IL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84" name="תמונה 8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347" y="35667"/>
            <a:ext cx="491685" cy="538265"/>
          </a:xfrm>
          <a:prstGeom prst="rect">
            <a:avLst/>
          </a:prstGeom>
        </p:spPr>
      </p:pic>
      <p:sp>
        <p:nvSpPr>
          <p:cNvPr id="88" name="קשת 87"/>
          <p:cNvSpPr/>
          <p:nvPr/>
        </p:nvSpPr>
        <p:spPr bwMode="auto">
          <a:xfrm rot="16200000">
            <a:off x="3531394" y="164975"/>
            <a:ext cx="5129213" cy="9410700"/>
          </a:xfrm>
          <a:prstGeom prst="arc">
            <a:avLst>
              <a:gd name="adj1" fmla="val 17084191"/>
              <a:gd name="adj2" fmla="val 4530520"/>
            </a:avLst>
          </a:prstGeom>
          <a:ln>
            <a:solidFill>
              <a:srgbClr val="2C70AE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2" name="קשת 61"/>
          <p:cNvSpPr/>
          <p:nvPr/>
        </p:nvSpPr>
        <p:spPr bwMode="auto">
          <a:xfrm rot="5400000" flipV="1">
            <a:off x="3531394" y="-1701674"/>
            <a:ext cx="5129213" cy="9410700"/>
          </a:xfrm>
          <a:prstGeom prst="arc">
            <a:avLst>
              <a:gd name="adj1" fmla="val 17084191"/>
              <a:gd name="adj2" fmla="val 4530520"/>
            </a:avLst>
          </a:prstGeom>
          <a:ln>
            <a:solidFill>
              <a:srgbClr val="2C70AE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grpSp>
        <p:nvGrpSpPr>
          <p:cNvPr id="40" name="קבוצה 39"/>
          <p:cNvGrpSpPr/>
          <p:nvPr/>
        </p:nvGrpSpPr>
        <p:grpSpPr>
          <a:xfrm>
            <a:off x="9366979" y="2767045"/>
            <a:ext cx="1063495" cy="1019592"/>
            <a:chOff x="9774002" y="2975144"/>
            <a:chExt cx="1138230" cy="1047622"/>
          </a:xfrm>
        </p:grpSpPr>
        <p:sp>
          <p:nvSpPr>
            <p:cNvPr id="41" name="אליפסה 40"/>
            <p:cNvSpPr/>
            <p:nvPr/>
          </p:nvSpPr>
          <p:spPr bwMode="auto">
            <a:xfrm>
              <a:off x="9774002" y="2975144"/>
              <a:ext cx="1138230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42" name="מלבן 41"/>
            <p:cNvSpPr/>
            <p:nvPr/>
          </p:nvSpPr>
          <p:spPr>
            <a:xfrm>
              <a:off x="9956292" y="3262093"/>
              <a:ext cx="8322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כלכלה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8217944" y="2168397"/>
            <a:ext cx="1061802" cy="1019592"/>
            <a:chOff x="8367949" y="2975144"/>
            <a:chExt cx="1136418" cy="1047622"/>
          </a:xfrm>
        </p:grpSpPr>
        <p:sp>
          <p:nvSpPr>
            <p:cNvPr id="55" name="אליפסה 54"/>
            <p:cNvSpPr/>
            <p:nvPr/>
          </p:nvSpPr>
          <p:spPr bwMode="auto">
            <a:xfrm>
              <a:off x="8367949" y="2975144"/>
              <a:ext cx="1136418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56" name="מלבן 55"/>
            <p:cNvSpPr/>
            <p:nvPr/>
          </p:nvSpPr>
          <p:spPr>
            <a:xfrm>
              <a:off x="8581218" y="3288191"/>
              <a:ext cx="7489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dirty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חברה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</a:endParaRPr>
            </a:p>
          </p:txBody>
        </p:sp>
      </p:grpSp>
      <p:grpSp>
        <p:nvGrpSpPr>
          <p:cNvPr id="57" name="קבוצה 56"/>
          <p:cNvGrpSpPr/>
          <p:nvPr/>
        </p:nvGrpSpPr>
        <p:grpSpPr>
          <a:xfrm>
            <a:off x="6888459" y="1830373"/>
            <a:ext cx="1061802" cy="1019593"/>
            <a:chOff x="7030491" y="2975144"/>
            <a:chExt cx="1136418" cy="1047623"/>
          </a:xfrm>
        </p:grpSpPr>
        <p:sp>
          <p:nvSpPr>
            <p:cNvPr id="58" name="אליפסה 57"/>
            <p:cNvSpPr/>
            <p:nvPr/>
          </p:nvSpPr>
          <p:spPr bwMode="auto">
            <a:xfrm>
              <a:off x="7030491" y="2975144"/>
              <a:ext cx="1136418" cy="1047623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59" name="מלבן 58"/>
            <p:cNvSpPr/>
            <p:nvPr/>
          </p:nvSpPr>
          <p:spPr>
            <a:xfrm>
              <a:off x="7103170" y="3288191"/>
              <a:ext cx="9669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e-IL" dirty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מדינאות</a:t>
              </a:r>
            </a:p>
          </p:txBody>
        </p:sp>
      </p:grpSp>
      <p:grpSp>
        <p:nvGrpSpPr>
          <p:cNvPr id="60" name="קבוצה 59"/>
          <p:cNvGrpSpPr/>
          <p:nvPr/>
        </p:nvGrpSpPr>
        <p:grpSpPr>
          <a:xfrm>
            <a:off x="4172213" y="1830373"/>
            <a:ext cx="1156563" cy="1019593"/>
            <a:chOff x="9013151" y="4263387"/>
            <a:chExt cx="1237839" cy="1047623"/>
          </a:xfrm>
        </p:grpSpPr>
        <p:sp>
          <p:nvSpPr>
            <p:cNvPr id="61" name="אליפסה 60"/>
            <p:cNvSpPr/>
            <p:nvPr/>
          </p:nvSpPr>
          <p:spPr bwMode="auto">
            <a:xfrm>
              <a:off x="9036678" y="4263387"/>
              <a:ext cx="1136418" cy="1047623"/>
            </a:xfrm>
            <a:prstGeom prst="ellipse">
              <a:avLst/>
            </a:prstGeom>
            <a:solidFill>
              <a:srgbClr val="C3D7EB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/>
            </a:p>
          </p:txBody>
        </p:sp>
        <p:sp>
          <p:nvSpPr>
            <p:cNvPr id="63" name="מלבן 62"/>
            <p:cNvSpPr/>
            <p:nvPr/>
          </p:nvSpPr>
          <p:spPr>
            <a:xfrm>
              <a:off x="9013151" y="4585846"/>
              <a:ext cx="12378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אסטרטגיה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</a:endParaRPr>
            </a:p>
          </p:txBody>
        </p:sp>
      </p:grpSp>
      <p:grpSp>
        <p:nvGrpSpPr>
          <p:cNvPr id="64" name="קבוצה 63"/>
          <p:cNvGrpSpPr/>
          <p:nvPr/>
        </p:nvGrpSpPr>
        <p:grpSpPr>
          <a:xfrm>
            <a:off x="5564252" y="1747452"/>
            <a:ext cx="1063495" cy="1019592"/>
            <a:chOff x="5691223" y="2975144"/>
            <a:chExt cx="1138230" cy="1047622"/>
          </a:xfrm>
        </p:grpSpPr>
        <p:sp>
          <p:nvSpPr>
            <p:cNvPr id="65" name="אליפסה 64"/>
            <p:cNvSpPr/>
            <p:nvPr/>
          </p:nvSpPr>
          <p:spPr bwMode="auto">
            <a:xfrm>
              <a:off x="5691223" y="2975144"/>
              <a:ext cx="1138230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66" name="מלבן 65"/>
            <p:cNvSpPr/>
            <p:nvPr/>
          </p:nvSpPr>
          <p:spPr>
            <a:xfrm>
              <a:off x="5806873" y="3149691"/>
              <a:ext cx="89479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הגנה</a:t>
              </a:r>
            </a:p>
            <a:p>
              <a:pPr algn="ctr"/>
              <a:r>
                <a:rPr lang="he-IL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לאומית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</a:endParaRPr>
            </a:p>
          </p:txBody>
        </p:sp>
      </p:grpSp>
      <p:grpSp>
        <p:nvGrpSpPr>
          <p:cNvPr id="67" name="קבוצה 66"/>
          <p:cNvGrpSpPr/>
          <p:nvPr/>
        </p:nvGrpSpPr>
        <p:grpSpPr>
          <a:xfrm>
            <a:off x="2945910" y="2155697"/>
            <a:ext cx="1061802" cy="1019592"/>
            <a:chOff x="7699220" y="4263387"/>
            <a:chExt cx="1136418" cy="1047622"/>
          </a:xfrm>
        </p:grpSpPr>
        <p:sp>
          <p:nvSpPr>
            <p:cNvPr id="78" name="אליפסה 77"/>
            <p:cNvSpPr/>
            <p:nvPr/>
          </p:nvSpPr>
          <p:spPr bwMode="auto">
            <a:xfrm>
              <a:off x="7699220" y="4263387"/>
              <a:ext cx="1136418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79" name="מלבן 78"/>
            <p:cNvSpPr/>
            <p:nvPr/>
          </p:nvSpPr>
          <p:spPr>
            <a:xfrm>
              <a:off x="7808778" y="4457690"/>
              <a:ext cx="91730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תשתית</a:t>
              </a:r>
            </a:p>
            <a:p>
              <a:pPr algn="ctr"/>
              <a:r>
                <a:rPr lang="he-IL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מושגית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</a:endParaRPr>
            </a:p>
          </p:txBody>
        </p:sp>
      </p:grpSp>
      <p:grpSp>
        <p:nvGrpSpPr>
          <p:cNvPr id="80" name="קבוצה 79"/>
          <p:cNvGrpSpPr/>
          <p:nvPr/>
        </p:nvGrpSpPr>
        <p:grpSpPr>
          <a:xfrm>
            <a:off x="1778000" y="2767044"/>
            <a:ext cx="1061800" cy="1019593"/>
            <a:chOff x="6361764" y="4263387"/>
            <a:chExt cx="1136416" cy="1047623"/>
          </a:xfrm>
        </p:grpSpPr>
        <p:sp>
          <p:nvSpPr>
            <p:cNvPr id="81" name="אליפסה 80"/>
            <p:cNvSpPr/>
            <p:nvPr/>
          </p:nvSpPr>
          <p:spPr bwMode="auto">
            <a:xfrm>
              <a:off x="6361764" y="4263387"/>
              <a:ext cx="1136416" cy="1047623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82" name="מלבן 81"/>
            <p:cNvSpPr/>
            <p:nvPr/>
          </p:nvSpPr>
          <p:spPr>
            <a:xfrm>
              <a:off x="6531096" y="4563385"/>
              <a:ext cx="8515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בכירות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</a:endParaRPr>
            </a:p>
          </p:txBody>
        </p:sp>
      </p:grpSp>
      <p:grpSp>
        <p:nvGrpSpPr>
          <p:cNvPr id="97" name="קבוצה 96"/>
          <p:cNvGrpSpPr/>
          <p:nvPr/>
        </p:nvGrpSpPr>
        <p:grpSpPr>
          <a:xfrm>
            <a:off x="9225798" y="4042201"/>
            <a:ext cx="1108754" cy="944562"/>
            <a:chOff x="9573399" y="4363802"/>
            <a:chExt cx="1108754" cy="944562"/>
          </a:xfrm>
        </p:grpSpPr>
        <p:sp>
          <p:nvSpPr>
            <p:cNvPr id="98" name="אליפסה 97"/>
            <p:cNvSpPr/>
            <p:nvPr/>
          </p:nvSpPr>
          <p:spPr bwMode="auto">
            <a:xfrm>
              <a:off x="9573399" y="4363802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99" name="מלבן 98"/>
            <p:cNvSpPr/>
            <p:nvPr/>
          </p:nvSpPr>
          <p:spPr>
            <a:xfrm>
              <a:off x="9716445" y="4505273"/>
              <a:ext cx="82266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מצגות</a:t>
              </a:r>
            </a:p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מליאה</a:t>
              </a:r>
              <a:endParaRPr lang="he-I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00" name="קבוצה 99"/>
          <p:cNvGrpSpPr/>
          <p:nvPr/>
        </p:nvGrpSpPr>
        <p:grpSpPr>
          <a:xfrm>
            <a:off x="7454576" y="4838573"/>
            <a:ext cx="1108754" cy="944562"/>
            <a:chOff x="7073696" y="4363802"/>
            <a:chExt cx="1108754" cy="944562"/>
          </a:xfrm>
        </p:grpSpPr>
        <p:sp>
          <p:nvSpPr>
            <p:cNvPr id="101" name="אליפסה 100"/>
            <p:cNvSpPr/>
            <p:nvPr/>
          </p:nvSpPr>
          <p:spPr bwMode="auto">
            <a:xfrm>
              <a:off x="7073696" y="4363802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102" name="מלבן 101"/>
            <p:cNvSpPr/>
            <p:nvPr/>
          </p:nvSpPr>
          <p:spPr>
            <a:xfrm>
              <a:off x="7169514" y="4491012"/>
              <a:ext cx="92685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מרכז</a:t>
              </a:r>
            </a:p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המחקר</a:t>
              </a:r>
              <a:endParaRPr lang="he-I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03" name="קבוצה 102"/>
          <p:cNvGrpSpPr/>
          <p:nvPr/>
        </p:nvGrpSpPr>
        <p:grpSpPr>
          <a:xfrm>
            <a:off x="5535955" y="5087689"/>
            <a:ext cx="1108754" cy="944562"/>
            <a:chOff x="4573990" y="4363802"/>
            <a:chExt cx="1108754" cy="944562"/>
          </a:xfrm>
        </p:grpSpPr>
        <p:sp>
          <p:nvSpPr>
            <p:cNvPr id="104" name="אליפסה 103"/>
            <p:cNvSpPr/>
            <p:nvPr/>
          </p:nvSpPr>
          <p:spPr bwMode="auto">
            <a:xfrm>
              <a:off x="4573990" y="4363802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105" name="מלבן 104"/>
            <p:cNvSpPr/>
            <p:nvPr/>
          </p:nvSpPr>
          <p:spPr>
            <a:xfrm>
              <a:off x="4696690" y="4502297"/>
              <a:ext cx="90601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עבודות</a:t>
              </a:r>
            </a:p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שנתיות</a:t>
              </a:r>
              <a:endParaRPr lang="he-I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06" name="קבוצה 105"/>
          <p:cNvGrpSpPr/>
          <p:nvPr/>
        </p:nvGrpSpPr>
        <p:grpSpPr>
          <a:xfrm>
            <a:off x="1779979" y="4048008"/>
            <a:ext cx="1268296" cy="944562"/>
            <a:chOff x="2041435" y="4363802"/>
            <a:chExt cx="1268296" cy="944562"/>
          </a:xfrm>
        </p:grpSpPr>
        <p:sp>
          <p:nvSpPr>
            <p:cNvPr id="107" name="אליפסה 106"/>
            <p:cNvSpPr/>
            <p:nvPr/>
          </p:nvSpPr>
          <p:spPr bwMode="auto">
            <a:xfrm>
              <a:off x="2122440" y="4363802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108" name="מלבן 107"/>
            <p:cNvSpPr/>
            <p:nvPr/>
          </p:nvSpPr>
          <p:spPr>
            <a:xfrm>
              <a:off x="2041435" y="4571926"/>
              <a:ext cx="1268296" cy="630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sz="17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אוניברסיטת</a:t>
              </a:r>
            </a:p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חיפה</a:t>
              </a:r>
              <a:endParaRPr lang="he-I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09" name="קבוצה 108"/>
          <p:cNvGrpSpPr/>
          <p:nvPr/>
        </p:nvGrpSpPr>
        <p:grpSpPr>
          <a:xfrm>
            <a:off x="3627560" y="4804191"/>
            <a:ext cx="1108754" cy="984746"/>
            <a:chOff x="9573399" y="4323448"/>
            <a:chExt cx="1108754" cy="984746"/>
          </a:xfrm>
        </p:grpSpPr>
        <p:sp>
          <p:nvSpPr>
            <p:cNvPr id="110" name="אליפסה 109"/>
            <p:cNvSpPr/>
            <p:nvPr/>
          </p:nvSpPr>
          <p:spPr bwMode="auto">
            <a:xfrm>
              <a:off x="9573399" y="4363632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sp>
          <p:nvSpPr>
            <p:cNvPr id="111" name="מלבן 110"/>
            <p:cNvSpPr/>
            <p:nvPr/>
          </p:nvSpPr>
          <p:spPr>
            <a:xfrm>
              <a:off x="9645913" y="4323448"/>
              <a:ext cx="963726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מרכז</a:t>
              </a:r>
            </a:p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למידה</a:t>
              </a:r>
            </a:p>
            <a:p>
              <a:pPr algn="ctr"/>
              <a:r>
                <a:rPr lang="he-IL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לבכירים</a:t>
              </a:r>
            </a:p>
          </p:txBody>
        </p:sp>
      </p:grpSp>
      <p:grpSp>
        <p:nvGrpSpPr>
          <p:cNvPr id="112" name="קבוצה 111"/>
          <p:cNvGrpSpPr/>
          <p:nvPr/>
        </p:nvGrpSpPr>
        <p:grpSpPr>
          <a:xfrm>
            <a:off x="3255842" y="6210299"/>
            <a:ext cx="5680316" cy="444252"/>
            <a:chOff x="3271872" y="6234133"/>
            <a:chExt cx="5680316" cy="444252"/>
          </a:xfrm>
        </p:grpSpPr>
        <p:sp>
          <p:nvSpPr>
            <p:cNvPr id="113" name="TextBox 112"/>
            <p:cNvSpPr txBox="1"/>
            <p:nvPr/>
          </p:nvSpPr>
          <p:spPr>
            <a:xfrm>
              <a:off x="3271872" y="6271593"/>
              <a:ext cx="132698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סגל ומרצים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805552" y="6271593"/>
              <a:ext cx="182429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ההכשרה במב"ל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436075" y="6271593"/>
              <a:ext cx="137458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מידע לחניך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573938" y="6271593"/>
              <a:ext cx="137825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דבר המפקד</a:t>
              </a:r>
            </a:p>
          </p:txBody>
        </p:sp>
        <p:cxnSp>
          <p:nvCxnSpPr>
            <p:cNvPr id="117" name="מחבר ישר 116"/>
            <p:cNvCxnSpPr/>
            <p:nvPr/>
          </p:nvCxnSpPr>
          <p:spPr>
            <a:xfrm>
              <a:off x="7629851" y="6234133"/>
              <a:ext cx="0" cy="444252"/>
            </a:xfrm>
            <a:prstGeom prst="line">
              <a:avLst/>
            </a:prstGeom>
            <a:ln w="28575">
              <a:solidFill>
                <a:srgbClr val="2C70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מחבר ישר 117"/>
            <p:cNvCxnSpPr/>
            <p:nvPr/>
          </p:nvCxnSpPr>
          <p:spPr>
            <a:xfrm>
              <a:off x="5841023" y="6234133"/>
              <a:ext cx="0" cy="444252"/>
            </a:xfrm>
            <a:prstGeom prst="line">
              <a:avLst/>
            </a:prstGeom>
            <a:ln w="28575">
              <a:solidFill>
                <a:srgbClr val="2C70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מחבר ישר 118"/>
            <p:cNvCxnSpPr/>
            <p:nvPr/>
          </p:nvCxnSpPr>
          <p:spPr>
            <a:xfrm>
              <a:off x="4577677" y="6234133"/>
              <a:ext cx="0" cy="444252"/>
            </a:xfrm>
            <a:prstGeom prst="line">
              <a:avLst/>
            </a:prstGeom>
            <a:ln w="28575">
              <a:solidFill>
                <a:srgbClr val="2C70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587" y="3367476"/>
            <a:ext cx="1102966" cy="952962"/>
          </a:xfrm>
          <a:prstGeom prst="rect">
            <a:avLst/>
          </a:prstGeom>
        </p:spPr>
      </p:pic>
      <p:pic>
        <p:nvPicPr>
          <p:cNvPr id="73" name="תמונה 72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4" t="5592" r="6497" b="2713"/>
          <a:stretch/>
        </p:blipFill>
        <p:spPr>
          <a:xfrm>
            <a:off x="7102602" y="3300575"/>
            <a:ext cx="699080" cy="106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8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BE6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קשת 103"/>
          <p:cNvSpPr/>
          <p:nvPr/>
        </p:nvSpPr>
        <p:spPr bwMode="auto">
          <a:xfrm rot="16200000">
            <a:off x="3531394" y="164975"/>
            <a:ext cx="5129213" cy="9410700"/>
          </a:xfrm>
          <a:prstGeom prst="arc">
            <a:avLst>
              <a:gd name="adj1" fmla="val 17084191"/>
              <a:gd name="adj2" fmla="val 4530520"/>
            </a:avLst>
          </a:prstGeom>
          <a:ln>
            <a:solidFill>
              <a:srgbClr val="2C70AE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05" name="קשת 104"/>
          <p:cNvSpPr/>
          <p:nvPr/>
        </p:nvSpPr>
        <p:spPr bwMode="auto">
          <a:xfrm rot="5400000" flipV="1">
            <a:off x="3531394" y="-1701674"/>
            <a:ext cx="5129213" cy="9410700"/>
          </a:xfrm>
          <a:prstGeom prst="arc">
            <a:avLst>
              <a:gd name="adj1" fmla="val 17084191"/>
              <a:gd name="adj2" fmla="val 4530520"/>
            </a:avLst>
          </a:prstGeom>
          <a:ln>
            <a:solidFill>
              <a:srgbClr val="2C70AE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181350" y="12700"/>
            <a:ext cx="5829300" cy="5847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Learning site – INDC 46</a:t>
            </a:r>
            <a:endParaRPr lang="he-IL" sz="3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3546322" y="802981"/>
            <a:ext cx="5099357" cy="681202"/>
            <a:chOff x="5499231" y="802981"/>
            <a:chExt cx="5099357" cy="681202"/>
          </a:xfrm>
        </p:grpSpPr>
        <p:sp>
          <p:nvSpPr>
            <p:cNvPr id="68" name="מלבן מעוגל 67">
              <a:hlinkClick r:id="" action="ppaction://noaction"/>
            </p:cNvPr>
            <p:cNvSpPr/>
            <p:nvPr/>
          </p:nvSpPr>
          <p:spPr>
            <a:xfrm>
              <a:off x="9405051" y="802981"/>
              <a:ext cx="1193537" cy="681202"/>
            </a:xfrm>
            <a:prstGeom prst="roundRect">
              <a:avLst/>
            </a:prstGeom>
            <a:solidFill>
              <a:srgbClr val="356DA5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Team 1</a:t>
              </a:r>
              <a:endParaRPr lang="he-IL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69" name="מלבן מעוגל 68"/>
            <p:cNvSpPr/>
            <p:nvPr/>
          </p:nvSpPr>
          <p:spPr>
            <a:xfrm>
              <a:off x="7452142" y="802981"/>
              <a:ext cx="1193537" cy="681202"/>
            </a:xfrm>
            <a:prstGeom prst="roundRect">
              <a:avLst/>
            </a:prstGeom>
            <a:solidFill>
              <a:srgbClr val="356DA5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Team 2</a:t>
              </a:r>
              <a:endParaRPr lang="he-IL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72" name="מלבן מעוגל 71">
              <a:hlinkClick r:id="" action="ppaction://noaction"/>
            </p:cNvPr>
            <p:cNvSpPr/>
            <p:nvPr/>
          </p:nvSpPr>
          <p:spPr>
            <a:xfrm>
              <a:off x="5499231" y="802981"/>
              <a:ext cx="1193537" cy="681202"/>
            </a:xfrm>
            <a:prstGeom prst="roundRect">
              <a:avLst/>
            </a:prstGeom>
            <a:solidFill>
              <a:srgbClr val="356DA5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Intl. students</a:t>
              </a:r>
              <a:endParaRPr lang="he-IL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3" name="קבוצה 2"/>
          <p:cNvGrpSpPr/>
          <p:nvPr/>
        </p:nvGrpSpPr>
        <p:grpSpPr>
          <a:xfrm>
            <a:off x="39835" y="6306610"/>
            <a:ext cx="12099136" cy="444252"/>
            <a:chOff x="39835" y="6281210"/>
            <a:chExt cx="12099136" cy="444252"/>
          </a:xfrm>
        </p:grpSpPr>
        <p:sp>
          <p:nvSpPr>
            <p:cNvPr id="78" name="TextBox 77"/>
            <p:cNvSpPr txBox="1"/>
            <p:nvPr/>
          </p:nvSpPr>
          <p:spPr>
            <a:xfrm>
              <a:off x="10086028" y="6318670"/>
              <a:ext cx="205294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Staff and lecturers</a:t>
              </a:r>
              <a:endParaRPr lang="he-IL" b="1" dirty="0" smtClean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20580" y="6318670"/>
              <a:ext cx="275645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Qualifications of the INDC</a:t>
              </a:r>
              <a:endParaRPr lang="he-IL" b="1" dirty="0" smtClean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984160" y="6318670"/>
              <a:ext cx="259474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Information for Students</a:t>
              </a:r>
              <a:endParaRPr lang="he-IL" b="1" dirty="0" smtClean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9835" y="6318670"/>
              <a:ext cx="317361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b="1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Greetings by the Commander</a:t>
              </a:r>
              <a:endParaRPr lang="he-IL" b="1" dirty="0" smtClean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cxnSp>
          <p:nvCxnSpPr>
            <p:cNvPr id="82" name="מחבר ישר 81"/>
            <p:cNvCxnSpPr/>
            <p:nvPr/>
          </p:nvCxnSpPr>
          <p:spPr>
            <a:xfrm>
              <a:off x="6730596" y="6281210"/>
              <a:ext cx="0" cy="444252"/>
            </a:xfrm>
            <a:prstGeom prst="line">
              <a:avLst/>
            </a:prstGeom>
            <a:ln w="28575">
              <a:solidFill>
                <a:srgbClr val="2C70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מחבר ישר 82"/>
            <p:cNvCxnSpPr/>
            <p:nvPr/>
          </p:nvCxnSpPr>
          <p:spPr>
            <a:xfrm>
              <a:off x="3467016" y="6281210"/>
              <a:ext cx="0" cy="444252"/>
            </a:xfrm>
            <a:prstGeom prst="line">
              <a:avLst/>
            </a:prstGeom>
            <a:ln w="28575">
              <a:solidFill>
                <a:srgbClr val="2C70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מחבר ישר 83"/>
            <p:cNvCxnSpPr/>
            <p:nvPr/>
          </p:nvCxnSpPr>
          <p:spPr>
            <a:xfrm>
              <a:off x="9832466" y="6281210"/>
              <a:ext cx="0" cy="444252"/>
            </a:xfrm>
            <a:prstGeom prst="line">
              <a:avLst/>
            </a:prstGeom>
            <a:ln w="28575">
              <a:solidFill>
                <a:srgbClr val="2C70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קבוצה 39"/>
          <p:cNvGrpSpPr/>
          <p:nvPr/>
        </p:nvGrpSpPr>
        <p:grpSpPr>
          <a:xfrm>
            <a:off x="4195430" y="1923982"/>
            <a:ext cx="1118867" cy="980813"/>
            <a:chOff x="3761571" y="2780087"/>
            <a:chExt cx="1136418" cy="1047622"/>
          </a:xfrm>
        </p:grpSpPr>
        <p:sp>
          <p:nvSpPr>
            <p:cNvPr id="102" name="אליפסה 101"/>
            <p:cNvSpPr/>
            <p:nvPr/>
          </p:nvSpPr>
          <p:spPr bwMode="auto">
            <a:xfrm>
              <a:off x="3761571" y="2780087"/>
              <a:ext cx="1136418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103" name="מלבן 102"/>
            <p:cNvSpPr/>
            <p:nvPr/>
          </p:nvSpPr>
          <p:spPr>
            <a:xfrm>
              <a:off x="3867906" y="2845565"/>
              <a:ext cx="923746" cy="96156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750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Foreign</a:t>
              </a:r>
            </a:p>
            <a:p>
              <a:pPr algn="ctr"/>
              <a:r>
                <a:rPr lang="en-US" sz="1750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Affairs</a:t>
              </a:r>
            </a:p>
            <a:p>
              <a:pPr algn="ctr"/>
              <a:r>
                <a:rPr lang="en-US" sz="1750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Studies</a:t>
              </a:r>
              <a:endParaRPr lang="he-IL" sz="1750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1" name="קבוצה 40"/>
          <p:cNvGrpSpPr/>
          <p:nvPr/>
        </p:nvGrpSpPr>
        <p:grpSpPr>
          <a:xfrm>
            <a:off x="2878401" y="2305718"/>
            <a:ext cx="1118867" cy="980814"/>
            <a:chOff x="2424113" y="2780087"/>
            <a:chExt cx="1136418" cy="1047623"/>
          </a:xfrm>
        </p:grpSpPr>
        <p:sp>
          <p:nvSpPr>
            <p:cNvPr id="100" name="אליפסה 99"/>
            <p:cNvSpPr/>
            <p:nvPr/>
          </p:nvSpPr>
          <p:spPr bwMode="auto">
            <a:xfrm>
              <a:off x="2424113" y="2780087"/>
              <a:ext cx="1136418" cy="1047623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101" name="מלבן 100"/>
            <p:cNvSpPr/>
            <p:nvPr/>
          </p:nvSpPr>
          <p:spPr>
            <a:xfrm>
              <a:off x="2502085" y="2923638"/>
              <a:ext cx="980472" cy="756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Social</a:t>
              </a:r>
            </a:p>
            <a:p>
              <a:pPr algn="ctr"/>
              <a:r>
                <a:rPr lang="en-US" sz="2000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Studies</a:t>
              </a:r>
              <a:endParaRPr lang="he-IL" sz="2000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1767069" y="2945972"/>
            <a:ext cx="1241045" cy="980813"/>
            <a:chOff x="1029180" y="2780087"/>
            <a:chExt cx="1260513" cy="1047622"/>
          </a:xfrm>
        </p:grpSpPr>
        <p:sp>
          <p:nvSpPr>
            <p:cNvPr id="98" name="אליפסה 97"/>
            <p:cNvSpPr/>
            <p:nvPr/>
          </p:nvSpPr>
          <p:spPr bwMode="auto">
            <a:xfrm>
              <a:off x="1100056" y="2780087"/>
              <a:ext cx="1138230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99" name="מלבן 98"/>
            <p:cNvSpPr/>
            <p:nvPr/>
          </p:nvSpPr>
          <p:spPr>
            <a:xfrm>
              <a:off x="1029180" y="3082486"/>
              <a:ext cx="1260513" cy="3944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Economics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5589280" y="1815311"/>
            <a:ext cx="1118865" cy="980814"/>
            <a:chOff x="1755386" y="4068330"/>
            <a:chExt cx="1136416" cy="1047623"/>
          </a:xfrm>
        </p:grpSpPr>
        <p:sp>
          <p:nvSpPr>
            <p:cNvPr id="86" name="אליפסה 85"/>
            <p:cNvSpPr/>
            <p:nvPr/>
          </p:nvSpPr>
          <p:spPr bwMode="auto">
            <a:xfrm>
              <a:off x="1755386" y="4068330"/>
              <a:ext cx="1136416" cy="1047623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97" name="מלבן 96"/>
            <p:cNvSpPr/>
            <p:nvPr/>
          </p:nvSpPr>
          <p:spPr>
            <a:xfrm>
              <a:off x="1810708" y="4376975"/>
              <a:ext cx="1010169" cy="3944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Strategy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8" name="קבוצה 47"/>
          <p:cNvGrpSpPr/>
          <p:nvPr/>
        </p:nvGrpSpPr>
        <p:grpSpPr>
          <a:xfrm>
            <a:off x="6955182" y="1940527"/>
            <a:ext cx="1120651" cy="980813"/>
            <a:chOff x="5167624" y="2780087"/>
            <a:chExt cx="1138230" cy="1047622"/>
          </a:xfrm>
        </p:grpSpPr>
        <p:sp>
          <p:nvSpPr>
            <p:cNvPr id="71" name="אליפסה 70"/>
            <p:cNvSpPr/>
            <p:nvPr/>
          </p:nvSpPr>
          <p:spPr bwMode="auto">
            <a:xfrm>
              <a:off x="5167624" y="2780087"/>
              <a:ext cx="1138230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85" name="מלבן 84"/>
            <p:cNvSpPr/>
            <p:nvPr/>
          </p:nvSpPr>
          <p:spPr>
            <a:xfrm>
              <a:off x="5218825" y="2973011"/>
              <a:ext cx="1035828" cy="6903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National</a:t>
              </a:r>
            </a:p>
            <a:p>
              <a:pPr algn="ctr"/>
              <a:r>
                <a:rPr lang="en-US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Defense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8158241" y="2297652"/>
            <a:ext cx="1356975" cy="980813"/>
            <a:chOff x="3017556" y="4068330"/>
            <a:chExt cx="1378261" cy="1047622"/>
          </a:xfrm>
        </p:grpSpPr>
        <p:sp>
          <p:nvSpPr>
            <p:cNvPr id="67" name="אליפסה 66"/>
            <p:cNvSpPr/>
            <p:nvPr/>
          </p:nvSpPr>
          <p:spPr bwMode="auto">
            <a:xfrm>
              <a:off x="3112680" y="4068330"/>
              <a:ext cx="1136418" cy="1047622"/>
            </a:xfrm>
            <a:prstGeom prst="ellipse">
              <a:avLst/>
            </a:prstGeom>
            <a:solidFill>
              <a:srgbClr val="C3D7E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70" name="מלבן 69"/>
            <p:cNvSpPr/>
            <p:nvPr/>
          </p:nvSpPr>
          <p:spPr>
            <a:xfrm>
              <a:off x="3017556" y="4269254"/>
              <a:ext cx="1378261" cy="6246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550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Conceptual</a:t>
              </a:r>
            </a:p>
            <a:p>
              <a:pPr algn="ctr"/>
              <a:r>
                <a:rPr lang="en-US" sz="1550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Infrastructure</a:t>
              </a:r>
              <a:endParaRPr lang="he-IL" sz="1550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9273032" y="2958671"/>
            <a:ext cx="1118867" cy="980814"/>
            <a:chOff x="4430300" y="4068330"/>
            <a:chExt cx="1136418" cy="1047623"/>
          </a:xfrm>
        </p:grpSpPr>
        <p:sp>
          <p:nvSpPr>
            <p:cNvPr id="65" name="אליפסה 64"/>
            <p:cNvSpPr/>
            <p:nvPr/>
          </p:nvSpPr>
          <p:spPr bwMode="auto">
            <a:xfrm>
              <a:off x="4430300" y="4068330"/>
              <a:ext cx="1136418" cy="1047623"/>
            </a:xfrm>
            <a:prstGeom prst="ellipse">
              <a:avLst/>
            </a:prstGeom>
            <a:solidFill>
              <a:srgbClr val="C3D7EB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66" name="מלבן 65"/>
            <p:cNvSpPr/>
            <p:nvPr/>
          </p:nvSpPr>
          <p:spPr>
            <a:xfrm>
              <a:off x="4460196" y="4378241"/>
              <a:ext cx="1060251" cy="3944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n>
                    <a:solidFill>
                      <a:srgbClr val="1F4E79"/>
                    </a:solidFill>
                  </a:ln>
                  <a:solidFill>
                    <a:srgbClr val="1F4E79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Seniority</a:t>
              </a:r>
              <a:endParaRPr lang="he-IL" dirty="0">
                <a:ln>
                  <a:solidFill>
                    <a:srgbClr val="1F4E79"/>
                  </a:solidFill>
                </a:ln>
                <a:solidFill>
                  <a:srgbClr val="1F4E7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51" name="קבוצה 50"/>
          <p:cNvGrpSpPr/>
          <p:nvPr/>
        </p:nvGrpSpPr>
        <p:grpSpPr>
          <a:xfrm>
            <a:off x="2104698" y="4267188"/>
            <a:ext cx="1108754" cy="944562"/>
            <a:chOff x="7690871" y="2775136"/>
            <a:chExt cx="1108754" cy="944562"/>
          </a:xfrm>
        </p:grpSpPr>
        <p:sp>
          <p:nvSpPr>
            <p:cNvPr id="63" name="אליפסה 62"/>
            <p:cNvSpPr/>
            <p:nvPr/>
          </p:nvSpPr>
          <p:spPr bwMode="auto">
            <a:xfrm>
              <a:off x="7690871" y="2775136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64" name="מלבן 63"/>
            <p:cNvSpPr/>
            <p:nvPr/>
          </p:nvSpPr>
          <p:spPr>
            <a:xfrm>
              <a:off x="7727347" y="2917551"/>
              <a:ext cx="101662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Plenary</a:t>
              </a:r>
            </a:p>
            <a:p>
              <a:pPr algn="ctr"/>
              <a:r>
                <a:rPr lang="en-US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Sessions</a:t>
              </a:r>
              <a:endParaRPr lang="he-I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52" name="קבוצה 51"/>
          <p:cNvGrpSpPr/>
          <p:nvPr/>
        </p:nvGrpSpPr>
        <p:grpSpPr>
          <a:xfrm>
            <a:off x="5537502" y="5084764"/>
            <a:ext cx="1108754" cy="944562"/>
            <a:chOff x="9475231" y="2775136"/>
            <a:chExt cx="1108754" cy="944562"/>
          </a:xfrm>
        </p:grpSpPr>
        <p:sp>
          <p:nvSpPr>
            <p:cNvPr id="60" name="אליפסה 59"/>
            <p:cNvSpPr/>
            <p:nvPr/>
          </p:nvSpPr>
          <p:spPr bwMode="auto">
            <a:xfrm>
              <a:off x="9475231" y="2775136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61" name="מלבן 60"/>
            <p:cNvSpPr/>
            <p:nvPr/>
          </p:nvSpPr>
          <p:spPr>
            <a:xfrm>
              <a:off x="9497154" y="2937568"/>
              <a:ext cx="106490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Research</a:t>
              </a:r>
            </a:p>
            <a:p>
              <a:pPr algn="ctr"/>
              <a:r>
                <a:rPr lang="en-US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Center</a:t>
              </a:r>
              <a:endParaRPr lang="he-I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>
            <a:off x="7143142" y="5011615"/>
            <a:ext cx="1108754" cy="944562"/>
            <a:chOff x="7642715" y="4063379"/>
            <a:chExt cx="1108754" cy="944562"/>
          </a:xfrm>
        </p:grpSpPr>
        <p:sp>
          <p:nvSpPr>
            <p:cNvPr id="58" name="אליפסה 57"/>
            <p:cNvSpPr/>
            <p:nvPr/>
          </p:nvSpPr>
          <p:spPr bwMode="auto">
            <a:xfrm>
              <a:off x="7642715" y="4063379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59" name="מלבן 58"/>
            <p:cNvSpPr/>
            <p:nvPr/>
          </p:nvSpPr>
          <p:spPr>
            <a:xfrm>
              <a:off x="7675667" y="4212494"/>
              <a:ext cx="104285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Students</a:t>
              </a:r>
            </a:p>
            <a:p>
              <a:pPr algn="ctr"/>
              <a:r>
                <a:rPr lang="en-US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Finals</a:t>
              </a:r>
              <a:endParaRPr lang="he-I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54" name="קבוצה 53"/>
          <p:cNvGrpSpPr/>
          <p:nvPr/>
        </p:nvGrpSpPr>
        <p:grpSpPr>
          <a:xfrm>
            <a:off x="8608382" y="4247843"/>
            <a:ext cx="1108754" cy="967343"/>
            <a:chOff x="9475231" y="4063379"/>
            <a:chExt cx="1108754" cy="967343"/>
          </a:xfrm>
        </p:grpSpPr>
        <p:sp>
          <p:nvSpPr>
            <p:cNvPr id="56" name="אליפסה 55"/>
            <p:cNvSpPr/>
            <p:nvPr/>
          </p:nvSpPr>
          <p:spPr bwMode="auto">
            <a:xfrm>
              <a:off x="9475231" y="4063379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57" name="מלבן 56"/>
            <p:cNvSpPr/>
            <p:nvPr/>
          </p:nvSpPr>
          <p:spPr>
            <a:xfrm>
              <a:off x="9482726" y="4153559"/>
              <a:ext cx="1093761" cy="877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7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University</a:t>
              </a:r>
            </a:p>
            <a:p>
              <a:pPr algn="ctr"/>
              <a:r>
                <a:rPr lang="en-US" sz="15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of</a:t>
              </a:r>
            </a:p>
            <a:p>
              <a:pPr algn="ctr"/>
              <a:r>
                <a:rPr lang="en-US" sz="17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Haifa</a:t>
              </a:r>
              <a:endParaRPr lang="he-IL" sz="17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06" name="קבוצה 105"/>
          <p:cNvGrpSpPr/>
          <p:nvPr/>
        </p:nvGrpSpPr>
        <p:grpSpPr>
          <a:xfrm>
            <a:off x="3821100" y="4923194"/>
            <a:ext cx="1108754" cy="944562"/>
            <a:chOff x="7690871" y="2775136"/>
            <a:chExt cx="1108754" cy="944562"/>
          </a:xfrm>
        </p:grpSpPr>
        <p:sp>
          <p:nvSpPr>
            <p:cNvPr id="107" name="אליפסה 106"/>
            <p:cNvSpPr/>
            <p:nvPr/>
          </p:nvSpPr>
          <p:spPr bwMode="auto">
            <a:xfrm>
              <a:off x="7690871" y="2775136"/>
              <a:ext cx="1108754" cy="944562"/>
            </a:xfrm>
            <a:prstGeom prst="ellipse">
              <a:avLst/>
            </a:prstGeom>
            <a:solidFill>
              <a:srgbClr val="478FD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108" name="מלבן 107"/>
            <p:cNvSpPr/>
            <p:nvPr/>
          </p:nvSpPr>
          <p:spPr>
            <a:xfrm>
              <a:off x="7772394" y="2816530"/>
              <a:ext cx="94570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Senior</a:t>
              </a:r>
            </a:p>
            <a:p>
              <a:pPr algn="ctr"/>
              <a:r>
                <a:rPr lang="en-US" sz="16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Learning</a:t>
              </a:r>
            </a:p>
            <a:p>
              <a:pPr algn="ctr"/>
              <a:r>
                <a:rPr lang="en-US" sz="16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Center</a:t>
              </a:r>
            </a:p>
          </p:txBody>
        </p:sp>
      </p:grpSp>
      <p:pic>
        <p:nvPicPr>
          <p:cNvPr id="55" name="תמונה 5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347" y="35667"/>
            <a:ext cx="491685" cy="538265"/>
          </a:xfrm>
          <a:prstGeom prst="rect">
            <a:avLst/>
          </a:prstGeom>
        </p:spPr>
      </p:pic>
      <p:pic>
        <p:nvPicPr>
          <p:cNvPr id="62" name="תמונה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587" y="3367476"/>
            <a:ext cx="1102966" cy="952962"/>
          </a:xfrm>
          <a:prstGeom prst="rect">
            <a:avLst/>
          </a:prstGeom>
        </p:spPr>
      </p:pic>
      <p:pic>
        <p:nvPicPr>
          <p:cNvPr id="73" name="תמונה 72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4" t="5592" r="6497" b="2713"/>
          <a:stretch/>
        </p:blipFill>
        <p:spPr>
          <a:xfrm>
            <a:off x="7102602" y="3300575"/>
            <a:ext cx="699080" cy="106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3585</TotalTime>
  <Words>92</Words>
  <Application>Microsoft Office PowerPoint</Application>
  <PresentationFormat>מסך רחב</PresentationFormat>
  <Paragraphs>62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Semilight</vt:lpstr>
      <vt:lpstr>Times New Roman</vt:lpstr>
      <vt:lpstr>ערכת נושא Office</vt:lpstr>
      <vt:lpstr>מצגת של PowerPoint</vt:lpstr>
      <vt:lpstr>מצגת של PowerPoint</vt:lpstr>
    </vt:vector>
  </TitlesOfParts>
  <Company>GOI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GOI</dc:creator>
  <cp:lastModifiedBy>GOI</cp:lastModifiedBy>
  <cp:revision>174</cp:revision>
  <cp:lastPrinted>2017-08-23T07:36:04Z</cp:lastPrinted>
  <dcterms:created xsi:type="dcterms:W3CDTF">2017-07-23T07:27:43Z</dcterms:created>
  <dcterms:modified xsi:type="dcterms:W3CDTF">2018-08-13T13:48:58Z</dcterms:modified>
</cp:coreProperties>
</file>