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20"/>
  </p:notesMasterIdLst>
  <p:sldIdLst>
    <p:sldId id="361" r:id="rId2"/>
    <p:sldId id="370" r:id="rId3"/>
    <p:sldId id="364" r:id="rId4"/>
    <p:sldId id="362" r:id="rId5"/>
    <p:sldId id="365" r:id="rId6"/>
    <p:sldId id="276" r:id="rId7"/>
    <p:sldId id="367" r:id="rId8"/>
    <p:sldId id="368" r:id="rId9"/>
    <p:sldId id="369" r:id="rId10"/>
    <p:sldId id="357" r:id="rId11"/>
    <p:sldId id="326" r:id="rId12"/>
    <p:sldId id="266" r:id="rId13"/>
    <p:sldId id="272" r:id="rId14"/>
    <p:sldId id="271" r:id="rId15"/>
    <p:sldId id="292" r:id="rId16"/>
    <p:sldId id="358" r:id="rId17"/>
    <p:sldId id="359" r:id="rId18"/>
    <p:sldId id="29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78982" autoAdjust="0"/>
  </p:normalViewPr>
  <p:slideViewPr>
    <p:cSldViewPr snapToGrid="0">
      <p:cViewPr varScale="1">
        <p:scale>
          <a:sx n="54" d="100"/>
          <a:sy n="54" d="100"/>
        </p:scale>
        <p:origin x="111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1CF217F-CF0F-4B3F-AA03-1DCFE55A8543}" type="datetimeFigureOut">
              <a:rPr lang="he-IL" smtClean="0"/>
              <a:t>ט'/שבט/תש"פ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63DAA2-348F-420A-A930-AB839B8013A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04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DAA2-348F-420A-A930-AB839B8013AC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5581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DAA2-348F-420A-A930-AB839B8013AC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817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DAA2-348F-420A-A930-AB839B8013AC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095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DAA2-348F-420A-A930-AB839B8013AC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577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32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5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3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4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71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8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5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6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9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7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0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71600" y="515566"/>
            <a:ext cx="9448800" cy="1614791"/>
          </a:xfrm>
        </p:spPr>
        <p:txBody>
          <a:bodyPr>
            <a:normAutofit/>
          </a:bodyPr>
          <a:lstStyle/>
          <a:p>
            <a:pPr algn="ctr"/>
            <a:r>
              <a:rPr lang="he-IL" sz="48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סיכום סיור איו"ש וירושלים</a:t>
            </a:r>
            <a:br>
              <a:rPr lang="he-IL" sz="48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</a:br>
            <a:r>
              <a:rPr lang="he-IL" sz="48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עיבוד צוותי מסכם 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4922195"/>
            <a:ext cx="9448800" cy="881839"/>
          </a:xfrm>
        </p:spPr>
        <p:txBody>
          <a:bodyPr>
            <a:normAutofit lnSpcReduction="10000"/>
          </a:bodyPr>
          <a:lstStyle/>
          <a:p>
            <a:pPr algn="ctr"/>
            <a:r>
              <a:rPr lang="he-IL" dirty="0">
                <a:solidFill>
                  <a:srgbClr val="0070C0"/>
                </a:solidFill>
              </a:rPr>
              <a:t>5.2.2020</a:t>
            </a:r>
          </a:p>
          <a:p>
            <a:pPr algn="ctr"/>
            <a:r>
              <a:rPr lang="he-IL" dirty="0">
                <a:solidFill>
                  <a:srgbClr val="0070C0"/>
                </a:solidFill>
              </a:rPr>
              <a:t>צוות מוביל: סימה שפיצר, עמית ימין, שלומי </a:t>
            </a:r>
            <a:r>
              <a:rPr lang="he-IL" dirty="0" err="1">
                <a:solidFill>
                  <a:srgbClr val="0070C0"/>
                </a:solidFill>
              </a:rPr>
              <a:t>טולדנו</a:t>
            </a:r>
            <a:r>
              <a:rPr lang="he-IL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7810" y="6432413"/>
            <a:ext cx="5567967" cy="6533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030" name="Picture 6" descr="תוצאת תמונה עבור יהודה ושומרו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432" y="2092642"/>
            <a:ext cx="4131320" cy="238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תוצאת תמונה עבור תמונות ירושלים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752" y="2092642"/>
            <a:ext cx="4118043" cy="237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תוצאת תמונה עבור תמונות רמאלל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AutoShape 6" descr="תוצאת תמונה עבור תמונות רמאללה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2" name="Picture 8" descr="תוצאת תמונה עבור תמונות רמאללה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9795" y="2092642"/>
            <a:ext cx="3602204" cy="23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5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456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065197" y="5714405"/>
            <a:ext cx="10058400" cy="822960"/>
          </a:xfrm>
        </p:spPr>
        <p:txBody>
          <a:bodyPr>
            <a:normAutofit fontScale="90000"/>
          </a:bodyPr>
          <a:lstStyle/>
          <a:p>
            <a:r>
              <a:rPr lang="he-IL" sz="4800" b="1" dirty="0" smtClean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4800" b="1" dirty="0" smtClean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800" b="1" dirty="0" smtClean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מחזור מ"ז – יחידים ומיוחדים  </a:t>
            </a:r>
            <a:endParaRPr lang="he-IL" sz="4800" b="1" dirty="0">
              <a:solidFill>
                <a:srgbClr val="FFFFFF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831CE8-CE7C-49DF-BA32-7884E868A2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rgbClr val="FEF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AutoShape 2" descr="https://mail.google.com/mail/u/0?ui=2&amp;ik=61b4f954cd&amp;attid=0.1.1&amp;permmsgid=msg-f:1657594975189715413&amp;th=1700f5d8fda7c9d5&amp;view=fimg&amp;sz=s0-l75-ft&amp;attbid=ANGjdJ9mHTU6xn-pIuF5KOM45Igqh6s5I3-bcYMhZkFQs0R4EU_5jWmrPFyytG9TN5sAjdRChvhwKmSkfm_X0UJZbUwMrtYKG4HFjpFYsUO0QDE3qulBGqVxuF0sWjQ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4" descr="https://mail.google.com/mail/u/0?ui=2&amp;ik=61b4f954cd&amp;attid=0.1.1&amp;permmsgid=msg-f:1657594975189715413&amp;th=1700f5d8fda7c9d5&amp;view=fimg&amp;sz=s0-l75-ft&amp;attbid=ANGjdJ9mHTU6xn-pIuF5KOM45Igqh6s5I3-bcYMhZkFQs0R4EU_5jWmrPFyytG9TN5sAjdRChvhwKmSkfm_X0UJZbUwMrtYKG4HFjpFYsUO0QDE3qulBGqVxuF0sWjQ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190459" cy="531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5482" y="-256268"/>
            <a:ext cx="9813557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יום טעינה איו"ש וירושלים יום ג- 21.1.2020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828452"/>
              </p:ext>
            </p:extLst>
          </p:nvPr>
        </p:nvGraphicFramePr>
        <p:xfrm>
          <a:off x="857250" y="1487560"/>
          <a:ext cx="10390023" cy="22681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193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6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7781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</a:rPr>
                        <a:t> לו"ז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</a:rPr>
                        <a:t>תוכן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74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13:00-13:15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     הצגת הסיור ע"י צוות מוביל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80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13:15-14:15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cs typeface="+mn-cs"/>
                        </a:rPr>
                        <a:t>פרופ' יוסי בן ארצי – איו"ש</a:t>
                      </a:r>
                      <a:r>
                        <a:rPr lang="he-IL" sz="2400" b="1" kern="1200" baseline="0" dirty="0">
                          <a:cs typeface="+mn-cs"/>
                        </a:rPr>
                        <a:t> וירושלים </a:t>
                      </a:r>
                      <a:r>
                        <a:rPr lang="he-IL" sz="2400" b="1" kern="1200" dirty="0">
                          <a:cs typeface="+mn-cs"/>
                        </a:rPr>
                        <a:t> היבטים גיאוגרפיים, היסטוריים </a:t>
                      </a:r>
                    </a:p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909" y="0"/>
            <a:ext cx="703341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92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72633" y="155069"/>
            <a:ext cx="8758216" cy="726622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יום טעינה איו"ש וירושלים יום ד 22.1.20 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683360"/>
              </p:ext>
            </p:extLst>
          </p:nvPr>
        </p:nvGraphicFramePr>
        <p:xfrm>
          <a:off x="261081" y="1036760"/>
          <a:ext cx="11119757" cy="52045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23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6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18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לו"ז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87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08:30-09:30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מדוע לעולם לא יהיה שלום עם הפלשתינים ?</a:t>
                      </a:r>
                      <a:r>
                        <a:rPr lang="he-IL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ח"כ לשעבר מר אריה אלדד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05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-9:30-10:00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he-IL" sz="1600" b="1" dirty="0">
                          <a:cs typeface="+mn-cs"/>
                        </a:rPr>
                        <a:t>          הפסקה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87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10:00-11:00</a:t>
                      </a:r>
                      <a:endParaRPr lang="he-I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הצגת תפיסת</a:t>
                      </a:r>
                      <a:r>
                        <a:rPr lang="he-IL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מחנה השלום – שר החקלאות  לשעבר מר חיים אורון (</a:t>
                      </a:r>
                      <a:r>
                        <a:rPr lang="he-IL" sz="16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ג'ומס</a:t>
                      </a:r>
                      <a:r>
                        <a:rPr lang="he-IL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210"/>
                  </a:ext>
                </a:extLst>
              </a:tr>
              <a:tr h="27293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11:15-11:30</a:t>
                      </a:r>
                      <a:r>
                        <a:rPr lang="he-IL" sz="1600" b="1" baseline="0" dirty="0">
                          <a:effectLst/>
                        </a:rPr>
                        <a:t>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cs typeface="+mn-cs"/>
                        </a:rPr>
                        <a:t>הפסקה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69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11:30-12:30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u="sng" dirty="0">
                          <a:cs typeface="+mn-cs"/>
                        </a:rPr>
                        <a:t>הרצאות טד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סימה – המצב הכלכלי </a:t>
                      </a:r>
                      <a:r>
                        <a:rPr lang="he-IL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באיו"ש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צביקה – ייחודיות המערכת</a:t>
                      </a:r>
                      <a:r>
                        <a:rPr lang="he-IL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המשפטית </a:t>
                      </a:r>
                      <a:r>
                        <a:rPr lang="he-IL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באיו"ש</a:t>
                      </a:r>
                      <a:endParaRPr lang="he-I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עידן - המאבק</a:t>
                      </a:r>
                      <a:r>
                        <a:rPr lang="he-IL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על שטחי </a:t>
                      </a:r>
                      <a:r>
                        <a:rPr lang="en-US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 </a:t>
                      </a:r>
                      <a:endParaRPr lang="he-I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רומן - נקודת מבט של מח"ט </a:t>
                      </a:r>
                      <a:r>
                        <a:rPr lang="he-IL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באיו"ש</a:t>
                      </a:r>
                      <a:endParaRPr lang="he-I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5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12:30-13:30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cs typeface="+mn-cs"/>
                        </a:rPr>
                        <a:t>א.צ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87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13:30-14:45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effectLst/>
                          <a:cs typeface="+mn-cs"/>
                        </a:rPr>
                        <a:t>ירושלים</a:t>
                      </a:r>
                      <a:r>
                        <a:rPr lang="he-IL" sz="1600" b="1" baseline="0" dirty="0">
                          <a:effectLst/>
                          <a:cs typeface="+mn-cs"/>
                        </a:rPr>
                        <a:t> ואתגריה הדמוגרפיים – מר ליאור </a:t>
                      </a:r>
                      <a:r>
                        <a:rPr lang="he-IL" sz="1600" b="1" baseline="0" dirty="0" err="1">
                          <a:effectLst/>
                          <a:cs typeface="+mn-cs"/>
                        </a:rPr>
                        <a:t>שילת</a:t>
                      </a:r>
                      <a:r>
                        <a:rPr lang="he-IL" sz="1600" b="1" baseline="0" dirty="0">
                          <a:effectLst/>
                          <a:cs typeface="+mn-cs"/>
                        </a:rPr>
                        <a:t>, מנכ"ל מכון ירושלים למחקרי מדיניות</a:t>
                      </a:r>
                      <a:endParaRPr lang="en-US" sz="1600" b="1" dirty="0">
                        <a:effectLst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b="1" baseline="0" dirty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12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14:45-15:00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effectLst/>
                          <a:cs typeface="+mn-cs"/>
                        </a:rPr>
                        <a:t>הפסקה</a:t>
                      </a:r>
                      <a:endParaRPr lang="en-US" sz="1600" b="1" dirty="0">
                        <a:effectLst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587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</a:rPr>
                        <a:t> 15:00-16:30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latin typeface="David" panose="020E0502060401010101" pitchFamily="34" charset="-79"/>
                          <a:cs typeface="+mn-cs"/>
                        </a:rPr>
                        <a:t>האינטרסים של ישראל ושל הפלסטיניים </a:t>
                      </a:r>
                      <a:r>
                        <a:rPr lang="he-IL" sz="1600" b="1" dirty="0" err="1">
                          <a:latin typeface="David" panose="020E0502060401010101" pitchFamily="34" charset="-79"/>
                          <a:cs typeface="+mn-cs"/>
                        </a:rPr>
                        <a:t>באיו</a:t>
                      </a:r>
                      <a:r>
                        <a:rPr lang="ar-SA" sz="1600" b="1" dirty="0">
                          <a:latin typeface="David" panose="020E0502060401010101" pitchFamily="34" charset="-79"/>
                          <a:cs typeface="+mn-cs"/>
                        </a:rPr>
                        <a:t>"</a:t>
                      </a:r>
                      <a:r>
                        <a:rPr lang="he-IL" sz="1600" b="1" dirty="0">
                          <a:latin typeface="David" panose="020E0502060401010101" pitchFamily="34" charset="-79"/>
                          <a:cs typeface="+mn-cs"/>
                        </a:rPr>
                        <a:t>ש והאתגר האזרחי </a:t>
                      </a:r>
                      <a:r>
                        <a:rPr lang="he-IL" sz="1600" b="1" dirty="0" err="1">
                          <a:latin typeface="David" panose="020E0502060401010101" pitchFamily="34" charset="-79"/>
                          <a:cs typeface="+mn-cs"/>
                        </a:rPr>
                        <a:t>באיו"ש</a:t>
                      </a:r>
                      <a:r>
                        <a:rPr lang="he-IL" sz="1600" b="1" dirty="0">
                          <a:latin typeface="David" panose="020E0502060401010101" pitchFamily="34" charset="-79"/>
                          <a:cs typeface="+mn-cs"/>
                        </a:rPr>
                        <a:t> – ר' </a:t>
                      </a:r>
                      <a:r>
                        <a:rPr lang="he-IL" sz="1600" b="1" dirty="0" err="1">
                          <a:latin typeface="David" panose="020E0502060401010101" pitchFamily="34" charset="-79"/>
                          <a:cs typeface="+mn-cs"/>
                        </a:rPr>
                        <a:t>מתפ"ש</a:t>
                      </a:r>
                      <a:r>
                        <a:rPr lang="he-IL" sz="1600" b="1" dirty="0">
                          <a:latin typeface="David" panose="020E0502060401010101" pitchFamily="34" charset="-79"/>
                          <a:cs typeface="+mn-cs"/>
                        </a:rPr>
                        <a:t> </a:t>
                      </a:r>
                      <a:endParaRPr lang="en-US" sz="1600" b="1" dirty="0">
                        <a:effectLst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501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21359" y="-256268"/>
            <a:ext cx="9813557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יום טעינה איו"ש וירושלים יום ה- 23.1.2020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338115"/>
              </p:ext>
            </p:extLst>
          </p:nvPr>
        </p:nvGraphicFramePr>
        <p:xfrm>
          <a:off x="492745" y="1620400"/>
          <a:ext cx="10754528" cy="402891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13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0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43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>
                          <a:effectLst/>
                        </a:rPr>
                        <a:t> לו"ז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>
                          <a:effectLst/>
                        </a:rPr>
                        <a:t>תוכן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53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08:00-09:30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אתגרי הריבון ביהודה ושומרון - אלוף פקמ"ז נדב פדן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84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09:30-09:45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cs typeface="+mn-cs"/>
                        </a:rPr>
                        <a:t>הפסקה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72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</a:rPr>
                        <a:t>09:45-10:45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ר' 290 – סיכול טרור </a:t>
                      </a:r>
                      <a:r>
                        <a:rPr lang="he-IL" sz="24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באיו"ש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effectLst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0210"/>
                  </a:ext>
                </a:extLst>
              </a:tr>
              <a:tr h="37897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10:45-11:00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הפסקה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48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11:00-12:00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u="none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ירושלים בירת ישראל,</a:t>
                      </a:r>
                      <a:r>
                        <a:rPr lang="he-IL" sz="2400" b="1" u="none" baseline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 בין המוניציפלי למדיני – 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u="none" baseline="0" dirty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ח"כ לשעבר  הגברת רחל עזריה </a:t>
                      </a:r>
                      <a:endParaRPr lang="he-IL" sz="2400" b="1" u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תמונה 4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909" y="0"/>
            <a:ext cx="703341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97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94214" y="-225284"/>
            <a:ext cx="7674429" cy="1020170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שומרון בנימין– יום ג'   28.1.2020</a:t>
            </a:r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946155"/>
              </p:ext>
            </p:extLst>
          </p:nvPr>
        </p:nvGraphicFramePr>
        <p:xfrm>
          <a:off x="616957" y="687102"/>
          <a:ext cx="11093984" cy="65871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83498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5164717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645769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24362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31728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07:00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איסוף  </a:t>
                      </a:r>
                      <a:r>
                        <a:rPr lang="he-IL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במב"ל</a:t>
                      </a: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/לטרון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 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560966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08:15-09:00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latin typeface="David" panose="020E0502060401010101" pitchFamily="34" charset="-79"/>
                          <a:cs typeface="+mn-cs"/>
                        </a:rPr>
                        <a:t>ארוחת בוקר – יקב כביר</a:t>
                      </a:r>
                      <a:r>
                        <a:rPr lang="he-IL" sz="1600" b="1" baseline="0" dirty="0">
                          <a:latin typeface="David" panose="020E0502060401010101" pitchFamily="34" charset="-79"/>
                          <a:cs typeface="+mn-cs"/>
                        </a:rPr>
                        <a:t> </a:t>
                      </a:r>
                      <a:endParaRPr lang="he-IL" sz="1600" b="1" dirty="0">
                        <a:latin typeface="David" panose="020E0502060401010101" pitchFamily="34" charset="-79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 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499745"/>
                  </a:ext>
                </a:extLst>
              </a:tr>
              <a:tr h="69093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09:15-10:15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תצפית הר כביר – כאן </a:t>
                      </a:r>
                      <a:r>
                        <a:rPr lang="he-IL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הכל</a:t>
                      </a: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התחיל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יוסי בן ארצי (20 דקות), בני </a:t>
                      </a:r>
                      <a:r>
                        <a:rPr lang="he-IL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קצובר</a:t>
                      </a: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(40 דקות)</a:t>
                      </a:r>
                      <a:endParaRPr lang="he-IL" sz="1600" b="1" dirty="0"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      בוצע 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endParaRPr lang="he-IL" sz="1600" b="1" dirty="0"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571351"/>
                  </a:ext>
                </a:extLst>
              </a:tr>
              <a:tr h="46062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10:15-11:00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לקידה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769849"/>
                  </a:ext>
                </a:extLst>
              </a:tr>
              <a:tr h="97250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11:00-11:30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תצפית קידה – תצפית על הבקעה- ציר אלון – חיבור </a:t>
                      </a:r>
                      <a:r>
                        <a:rPr lang="he-IL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לאיו"ש</a:t>
                      </a: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אבי אלמוג-</a:t>
                      </a:r>
                      <a:r>
                        <a:rPr lang="he-IL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אירוע דומה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 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204785"/>
                  </a:ext>
                </a:extLst>
              </a:tr>
              <a:tr h="63771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11:30-12:00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</a:t>
                      </a:r>
                      <a:r>
                        <a:rPr lang="he-IL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לתל שילה 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131681"/>
                  </a:ext>
                </a:extLst>
              </a:tr>
              <a:tr h="130344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12:00-12:30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מבט ארכיאולוגי </a:t>
                      </a:r>
                      <a:endParaRPr lang="he-I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הולוגרמה משכן שילה- הסבר על האתר – </a:t>
                      </a:r>
                      <a:r>
                        <a:rPr lang="he-IL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מנכלית</a:t>
                      </a:r>
                      <a:r>
                        <a:rPr lang="he-IL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he-I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הושלם בבוקר יום ה'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 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9701289"/>
                  </a:ext>
                </a:extLst>
              </a:tr>
              <a:tr h="46062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12:30-13:15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עמרם מצנע – זווית השמאל בסכסוך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 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9784294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562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94214" y="-15963"/>
            <a:ext cx="7674429" cy="1020170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שומרון בנימין– יום ג'   28.1.2020</a:t>
            </a:r>
          </a:p>
        </p:txBody>
      </p:sp>
      <p:graphicFrame>
        <p:nvGraphicFramePr>
          <p:cNvPr id="10" name="מציין מיקום תוכן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713648"/>
              </p:ext>
            </p:extLst>
          </p:nvPr>
        </p:nvGraphicFramePr>
        <p:xfrm>
          <a:off x="583894" y="1036759"/>
          <a:ext cx="11049918" cy="60099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09316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3709316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631286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38457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83675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13:15-14:15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תל שילה - ארוחת צהרים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153861"/>
                  </a:ext>
                </a:extLst>
              </a:tr>
              <a:tr h="38457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14:15-14:45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</a:t>
                      </a:r>
                      <a:r>
                        <a:rPr lang="he-IL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לראוובי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057253"/>
                  </a:ext>
                </a:extLst>
              </a:tr>
              <a:tr h="83675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14:45-16:00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ראוובי</a:t>
                      </a: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– סיור בעיר ושיחה עם בשאר על מסרי במרכז המבקרים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 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328479"/>
                  </a:ext>
                </a:extLst>
              </a:tr>
              <a:tr h="55783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16:00-17:00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</a:t>
                      </a:r>
                      <a:r>
                        <a:rPr lang="he-IL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למפאו"ג</a:t>
                      </a: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איוש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706819"/>
                  </a:ext>
                </a:extLst>
              </a:tr>
              <a:tr h="62142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17:00-18:00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מפאו"ג</a:t>
                      </a: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איו"ש שיח עם שר אסירים</a:t>
                      </a: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לשעבר אשרף מחמד </a:t>
                      </a:r>
                      <a:r>
                        <a:rPr lang="he-IL" sz="14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עג'רמי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 – במקור תוכנן ביקור ברמאללה</a:t>
                      </a:r>
                      <a:r>
                        <a:rPr lang="he-IL" sz="14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אולם עקב עסקת המאה הועבר </a:t>
                      </a:r>
                      <a:r>
                        <a:rPr lang="he-IL" sz="1400" b="1" baseline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למפאוג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333415"/>
                  </a:ext>
                </a:extLst>
              </a:tr>
              <a:tr h="38457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18:00-19:00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לקיבוץ רמת רחל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646992"/>
                  </a:ext>
                </a:extLst>
              </a:tr>
              <a:tr h="38457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19:00-19:45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עיבוד צוותי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בוצע 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18020"/>
                  </a:ext>
                </a:extLst>
              </a:tr>
              <a:tr h="62142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19:45-20:30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התארגנות בחדרים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9393419"/>
                  </a:ext>
                </a:extLst>
              </a:tr>
              <a:tr h="384579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20:30-22:30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ערב בסגנון ערבי- רמת רחל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 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1357955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09" y="5120639"/>
            <a:ext cx="2817956" cy="11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40118" y="-15963"/>
            <a:ext cx="8428525" cy="1020170"/>
          </a:xfrm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עציון חברון   – יום ד'   </a:t>
            </a:r>
            <a:r>
              <a:rPr lang="he-IL" sz="40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29.1.2020</a:t>
            </a:r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918258"/>
              </p:ext>
            </p:extLst>
          </p:nvPr>
        </p:nvGraphicFramePr>
        <p:xfrm>
          <a:off x="264406" y="892366"/>
          <a:ext cx="11490594" cy="5394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29109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6467302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2994183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242361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28275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06:45-07:45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אימון כושר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560966"/>
                  </a:ext>
                </a:extLst>
              </a:tr>
              <a:tr h="28275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07:45-08:45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התארגנות וארוחת בוקר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499745"/>
                  </a:ext>
                </a:extLst>
              </a:tr>
              <a:tr h="28275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08:45-09:30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400" b="1" dirty="0">
                          <a:latin typeface="David" panose="020E0502060401010101" pitchFamily="34" charset="-79"/>
                          <a:cs typeface="+mn-cs"/>
                        </a:rPr>
                        <a:t>נסיעה לגוש עציון </a:t>
                      </a:r>
                      <a:r>
                        <a:rPr lang="he-IL" sz="1400" b="1" baseline="0" dirty="0">
                          <a:latin typeface="David" panose="020E0502060401010101" pitchFamily="34" charset="-79"/>
                          <a:cs typeface="+mn-cs"/>
                        </a:rPr>
                        <a:t> </a:t>
                      </a:r>
                      <a:endParaRPr lang="he-IL" sz="1400" b="1" dirty="0">
                        <a:latin typeface="David" panose="020E0502060401010101" pitchFamily="34" charset="-79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e-IL" sz="1400" b="1" dirty="0"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571351"/>
                  </a:ext>
                </a:extLst>
              </a:tr>
              <a:tr h="2787762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09:30-10:30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11:00-12:00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קב' א - מפגש</a:t>
                      </a: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עם הדסה פרומן, ארגון שורשים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קב' ב' - פגישה עם מנכ"ל חברה לפיתוח גוש עציון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קב' א' – שיחה עם ראש העיר ביתר עלית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קב' ב' - שיחה עם 'נשים בירוק'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 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 – תצפית האלף בוטלה עקב מזג אוויר 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 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 (בתכנון עודד רביבי – ר' מועצת אפרת )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769849"/>
                  </a:ext>
                </a:extLst>
              </a:tr>
              <a:tr h="46821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12:15-13:15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ארוחת צהרים חוות</a:t>
                      </a: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ארץ האיילים </a:t>
                      </a: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 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727547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98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36355" y="-429306"/>
            <a:ext cx="7674429" cy="1020170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עציון חברון– יום ד'   29.1.2020</a:t>
            </a:r>
          </a:p>
        </p:txBody>
      </p:sp>
      <p:graphicFrame>
        <p:nvGraphicFramePr>
          <p:cNvPr id="10" name="מציין מיקום תוכן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045183"/>
              </p:ext>
            </p:extLst>
          </p:nvPr>
        </p:nvGraphicFramePr>
        <p:xfrm>
          <a:off x="0" y="590866"/>
          <a:ext cx="11471564" cy="6675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24363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5277352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769849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22864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29204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13:15-13:45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לצומת זיף/ קריית ארבע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153861"/>
                  </a:ext>
                </a:extLst>
              </a:tr>
              <a:tr h="84002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13:45-14:45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דיוואן</a:t>
                      </a:r>
                      <a:r>
                        <a:rPr lang="he-IL" sz="14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400" b="1" baseline="0" dirty="0" err="1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ג'עברי</a:t>
                      </a:r>
                      <a:r>
                        <a:rPr lang="he-IL" sz="14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 (</a:t>
                      </a:r>
                      <a:r>
                        <a:rPr lang="he-IL" sz="1400" b="1" baseline="0" dirty="0" err="1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יאטה</a:t>
                      </a:r>
                      <a:r>
                        <a:rPr lang="he-IL" sz="14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) – מפגש עם השיח </a:t>
                      </a:r>
                      <a:r>
                        <a:rPr lang="he-IL" sz="1400" b="1" baseline="0" dirty="0" err="1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ג'עברי</a:t>
                      </a:r>
                      <a:r>
                        <a:rPr lang="he-IL" sz="14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 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קריית ארבע – שיחה עם באשר </a:t>
                      </a:r>
                      <a:r>
                        <a:rPr lang="he-IL" sz="1400" b="1" baseline="0" dirty="0" err="1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+mn-cs"/>
                        </a:rPr>
                        <a:t>פארשת</a:t>
                      </a:r>
                      <a:endParaRPr lang="en-US" sz="1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 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 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057253"/>
                  </a:ext>
                </a:extLst>
              </a:tr>
              <a:tr h="29204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14:45-15:15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לתצפית אבו </a:t>
                      </a:r>
                      <a:r>
                        <a:rPr lang="he-IL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סנינה</a:t>
                      </a: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3328479"/>
                  </a:ext>
                </a:extLst>
              </a:tr>
              <a:tr h="84002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15:15-16:00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תצפית אבו </a:t>
                      </a:r>
                      <a:r>
                        <a:rPr lang="he-IL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סנינה</a:t>
                      </a:r>
                      <a:endParaRPr lang="he-I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פרופסור יוסי ארצי, </a:t>
                      </a: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מח"ט חברון</a:t>
                      </a: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 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706819"/>
                  </a:ext>
                </a:extLst>
              </a:tr>
              <a:tr h="29204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16:00-16:15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333415"/>
                  </a:ext>
                </a:extLst>
              </a:tr>
              <a:tr h="55389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16:15-17:00</a:t>
                      </a:r>
                      <a:endParaRPr lang="en-US" sz="1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סיור בקסבה המערבית מ ש-1 ל ש-5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מח"ט חברון, אריה קליין </a:t>
                      </a:r>
                      <a:r>
                        <a:rPr lang="he-IL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 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8518811"/>
                  </a:ext>
                </a:extLst>
              </a:tr>
              <a:tr h="55389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17:00-17:45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סיור במערת המכפלה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אריה  קליין    </a:t>
                      </a:r>
                      <a:r>
                        <a:rPr lang="he-IL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 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646992"/>
                  </a:ext>
                </a:extLst>
              </a:tr>
              <a:tr h="29204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17:45-18:15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18020"/>
                  </a:ext>
                </a:extLst>
              </a:tr>
              <a:tr h="29204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18:15-19:15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נסיעה למלון רמת רחל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9393419"/>
                  </a:ext>
                </a:extLst>
              </a:tr>
              <a:tr h="840021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19:15-20:00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התארגנות במלון+ עיבוד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4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1357955"/>
                  </a:ext>
                </a:extLst>
              </a:tr>
              <a:tr h="260577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20:30-21:30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ארוחת ערב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מסעדת  קדמה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2615874"/>
                  </a:ext>
                </a:extLst>
              </a:tr>
              <a:tr h="292040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21:30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ערב חופשי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6871008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615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6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64873" y="-15963"/>
            <a:ext cx="7403770" cy="579381"/>
          </a:xfrm>
        </p:spPr>
        <p:txBody>
          <a:bodyPr>
            <a:normAutofit/>
          </a:bodyPr>
          <a:lstStyle/>
          <a:p>
            <a:r>
              <a:rPr lang="he-IL" sz="3600" b="1" dirty="0">
                <a:solidFill>
                  <a:srgbClr val="0070C0"/>
                </a:solidFill>
                <a:latin typeface="BN Cloud" panose="02000000000000000000" pitchFamily="2" charset="-79"/>
                <a:cs typeface="BN Cloud" panose="02000000000000000000" pitchFamily="2" charset="-79"/>
              </a:rPr>
              <a:t>סיור ירושלים– יום ה' -  30.1.2020</a:t>
            </a:r>
          </a:p>
        </p:txBody>
      </p:sp>
      <p:graphicFrame>
        <p:nvGraphicFramePr>
          <p:cNvPr id="8" name="מציין מיקום תוכן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345712"/>
              </p:ext>
            </p:extLst>
          </p:nvPr>
        </p:nvGraphicFramePr>
        <p:xfrm>
          <a:off x="760164" y="399630"/>
          <a:ext cx="11431836" cy="66038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37182">
                  <a:extLst>
                    <a:ext uri="{9D8B030D-6E8A-4147-A177-3AD203B41FA5}">
                      <a16:colId xmlns:a16="http://schemas.microsoft.com/office/drawing/2014/main" val="3439432303"/>
                    </a:ext>
                  </a:extLst>
                </a:gridCol>
                <a:gridCol w="3803523">
                  <a:extLst>
                    <a:ext uri="{9D8B030D-6E8A-4147-A177-3AD203B41FA5}">
                      <a16:colId xmlns:a16="http://schemas.microsoft.com/office/drawing/2014/main" val="173340489"/>
                    </a:ext>
                  </a:extLst>
                </a:gridCol>
                <a:gridCol w="3791131">
                  <a:extLst>
                    <a:ext uri="{9D8B030D-6E8A-4147-A177-3AD203B41FA5}">
                      <a16:colId xmlns:a16="http://schemas.microsoft.com/office/drawing/2014/main" val="490967385"/>
                    </a:ext>
                  </a:extLst>
                </a:gridCol>
              </a:tblGrid>
              <a:tr h="258207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שעות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תוכן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אחריות והערות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785248"/>
                  </a:ext>
                </a:extLst>
              </a:tr>
              <a:tr h="252253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06:00-07:00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ארוחת בוקר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3560966"/>
                  </a:ext>
                </a:extLst>
              </a:tr>
              <a:tr h="53617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08:00-09:00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הרצאת ממ"ז ירושלים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ניצב דורון ידיד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אש התורה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                                                 בוצע 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499745"/>
                  </a:ext>
                </a:extLst>
              </a:tr>
              <a:tr h="412888">
                <a:tc>
                  <a:txBody>
                    <a:bodyPr/>
                    <a:lstStyle/>
                    <a:p>
                      <a:pPr marL="457200" algn="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/>
                        <a:t>0</a:t>
                      </a:r>
                      <a:r>
                        <a:rPr lang="he-IL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9:15-10:30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סיור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בהר הבית 2 קבוצות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עמי מיטב                                     </a:t>
                      </a:r>
                      <a:r>
                        <a:rPr lang="he-IL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</a:t>
                      </a:r>
                      <a:endParaRPr lang="he-I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אראיאל</a:t>
                      </a: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2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פוגלמן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571351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10:40-11:10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מנכ"ל התנועה המסורתית בישראל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ד"ר יזהר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הס                                </a:t>
                      </a:r>
                      <a:r>
                        <a:rPr lang="he-IL" sz="12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769849"/>
                  </a:ext>
                </a:extLst>
              </a:tr>
              <a:tr h="536175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11:20-12:00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סיור במנהרות – מנכל הקרן למורשת הכותל שיחה עם רב הכותל הרב </a:t>
                      </a:r>
                      <a:r>
                        <a:rPr lang="he-IL" sz="12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רבינוביץ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רב הכותל                                    </a:t>
                      </a:r>
                      <a:r>
                        <a:rPr lang="he-IL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 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6048042"/>
                  </a:ext>
                </a:extLst>
              </a:tr>
              <a:tr h="265185">
                <a:tc>
                  <a:txBody>
                    <a:bodyPr/>
                    <a:lstStyle/>
                    <a:p>
                      <a:pPr marL="457200" algn="r" defTabSz="914400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12:30-13:30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א.צ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אחר כותלנו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727547"/>
                  </a:ext>
                </a:extLst>
              </a:tr>
              <a:tr h="2796368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14:00-16:00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1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– </a:t>
                      </a:r>
                      <a:r>
                        <a:rPr lang="he-IL" sz="1200" b="1" u="sng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חברה ערבית 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ביקור במ"פ </a:t>
                      </a:r>
                      <a:r>
                        <a:rPr lang="he-IL" sz="12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שועפט</a:t>
                      </a: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</a:t>
                      </a:r>
                      <a:r>
                        <a:rPr lang="he-IL" sz="1200" b="1" u="sng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2- חברה חרדית  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ביקור בביתו של </a:t>
                      </a:r>
                      <a:r>
                        <a:rPr lang="he-IL" sz="12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יואליש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he-IL" sz="12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קרוייס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</a:t>
                      </a:r>
                      <a:r>
                        <a:rPr lang="he-IL" sz="1200" b="1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קמב"צ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העדה החרדית לשעבר- מאה שערים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3- </a:t>
                      </a:r>
                      <a:r>
                        <a:rPr lang="he-IL" sz="1200" b="1" u="sng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חילונים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 מפגש עם צעירי ירושלים בית הכרם (הילה רונן- ממובילות המאבק לאורח חיים חילוני בעיר- פעילה בתנועת הירושלמיות ) 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צוות 4 –</a:t>
                      </a:r>
                      <a:r>
                        <a:rPr lang="he-IL" sz="1200" b="1" u="sng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ציונות דתית  - משפחת חלמיש </a:t>
                      </a:r>
                      <a:r>
                        <a:rPr lang="he-IL" sz="1200" b="1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-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עיר דוד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                                       הסעות מקבילות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אדרי                                       </a:t>
                      </a:r>
                      <a:r>
                        <a:rPr lang="he-IL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</a:t>
                      </a:r>
                      <a:endParaRPr lang="he-I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שחר                                       </a:t>
                      </a:r>
                      <a:r>
                        <a:rPr lang="he-IL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סימה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                                     </a:t>
                      </a:r>
                      <a:r>
                        <a:rPr lang="he-IL" sz="12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</a:t>
                      </a: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בני                                         </a:t>
                      </a:r>
                      <a:r>
                        <a:rPr lang="he-IL" sz="12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בוצע</a:t>
                      </a:r>
                      <a:r>
                        <a:rPr lang="he-IL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8559124"/>
                  </a:ext>
                </a:extLst>
              </a:tr>
              <a:tr h="280826"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-17:00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פיזור מלטרון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1200" b="1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9669365"/>
                  </a:ext>
                </a:extLst>
              </a:tr>
            </a:tbl>
          </a:graphicData>
        </a:graphic>
      </p:graphicFrame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039" y="3679634"/>
            <a:ext cx="3492347" cy="228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7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4D606D4-BF89-4113-BA37-76EDBE866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e-IL" dirty="0"/>
              <a:t>מבנה העיבוד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60EB1CF-A946-400D-8186-3524BE7A6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he-IL" dirty="0"/>
              <a:t>1- הצגת מטרת העיבוד</a:t>
            </a:r>
          </a:p>
          <a:p>
            <a:r>
              <a:rPr lang="he-IL" dirty="0"/>
              <a:t>2- עיבוד מהותי (שאלות המחקר)</a:t>
            </a:r>
          </a:p>
          <a:p>
            <a:r>
              <a:rPr lang="he-IL" dirty="0"/>
              <a:t>3- משוב על תהליך הלמידה</a:t>
            </a:r>
          </a:p>
          <a:p>
            <a:r>
              <a:rPr lang="he-IL" dirty="0"/>
              <a:t>4- משוב על המנהלות</a:t>
            </a:r>
          </a:p>
          <a:p>
            <a:endParaRPr lang="he-IL" dirty="0"/>
          </a:p>
          <a:p>
            <a:endParaRPr lang="he-IL" dirty="0"/>
          </a:p>
          <a:p>
            <a:pPr marL="292608" lvl="1" indent="0">
              <a:buNone/>
            </a:pPr>
            <a:r>
              <a:rPr lang="he-IL" dirty="0"/>
              <a:t>סה"כ 45 דקות</a:t>
            </a:r>
          </a:p>
          <a:p>
            <a:pPr marL="292608" lvl="1" indent="0">
              <a:buNone/>
            </a:pPr>
            <a:r>
              <a:rPr lang="he-IL" b="1" dirty="0"/>
              <a:t>הישג נדרש </a:t>
            </a:r>
            <a:r>
              <a:rPr lang="he-IL" dirty="0"/>
              <a:t>– סיכום כתוב (מייל/</a:t>
            </a:r>
            <a:r>
              <a:rPr lang="he-IL" dirty="0" err="1"/>
              <a:t>וואטסאפ</a:t>
            </a:r>
            <a:r>
              <a:rPr lang="he-IL" dirty="0"/>
              <a:t>/מסמך וורד) </a:t>
            </a:r>
            <a:r>
              <a:rPr lang="he-IL" dirty="0" smtClean="0"/>
              <a:t>להעברה לסימה שפיצר </a:t>
            </a:r>
            <a:endParaRPr lang="he-IL" dirty="0"/>
          </a:p>
          <a:p>
            <a:endParaRPr lang="he-IL" dirty="0"/>
          </a:p>
        </p:txBody>
      </p:sp>
      <p:pic>
        <p:nvPicPr>
          <p:cNvPr id="7" name="תמונה 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17110F37-B6FC-4DEC-B52B-DA5856B6BC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4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E66924-F8F9-4A12-8DD4-24F4C4D70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מטרות העיבוד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327F154-459E-4D2F-B27C-C7802C2C0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sz="2800" dirty="0"/>
              <a:t>מטרת העל – סיכום אישי וצוותי של הסיור </a:t>
            </a:r>
            <a:r>
              <a:rPr lang="he-IL" sz="2800" dirty="0" smtClean="0"/>
              <a:t>בראי שאלות המחקר</a:t>
            </a:r>
          </a:p>
          <a:p>
            <a:pPr marL="457200" indent="-457200">
              <a:buFont typeface="+mj-lt"/>
              <a:buAutoNum type="arabicPeriod"/>
            </a:pPr>
            <a:r>
              <a:rPr lang="he-IL" sz="2800" dirty="0" smtClean="0"/>
              <a:t>מטרות </a:t>
            </a:r>
            <a:r>
              <a:rPr lang="he-IL" sz="2800" dirty="0"/>
              <a:t>המשנה:</a:t>
            </a:r>
          </a:p>
          <a:p>
            <a:pPr marL="749808" lvl="1" indent="-457200">
              <a:buFont typeface="+mj-lt"/>
              <a:buAutoNum type="arabicPeriod"/>
            </a:pPr>
            <a:r>
              <a:rPr lang="he-IL" sz="2600" dirty="0"/>
              <a:t>עיבוד התובנות המהותיות בהקשר הסיור ותוכנית המאה</a:t>
            </a:r>
          </a:p>
          <a:p>
            <a:pPr marL="749808" lvl="1" indent="-457200">
              <a:buFont typeface="+mj-lt"/>
              <a:buAutoNum type="arabicPeriod"/>
            </a:pPr>
            <a:r>
              <a:rPr lang="he-IL" sz="2600" dirty="0"/>
              <a:t>משוב על שיטות הלמידה</a:t>
            </a:r>
          </a:p>
          <a:p>
            <a:pPr marL="749808" lvl="1" indent="-457200">
              <a:buFont typeface="+mj-lt"/>
              <a:buAutoNum type="arabicPeriod"/>
            </a:pPr>
            <a:r>
              <a:rPr lang="he-IL" sz="2600" dirty="0"/>
              <a:t>משוב על המעטפת המנהלתית</a:t>
            </a:r>
          </a:p>
          <a:p>
            <a:pPr marL="749808" lvl="1" indent="-457200">
              <a:buFont typeface="+mj-lt"/>
              <a:buAutoNum type="arabicPeriod"/>
            </a:pPr>
            <a:endParaRPr lang="he-IL" sz="2600" dirty="0"/>
          </a:p>
          <a:p>
            <a:pPr marL="0" indent="0">
              <a:buNone/>
            </a:pP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6678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04257" y="471638"/>
            <a:ext cx="10101943" cy="15857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תזכורת למטרות פרק הלמידה (טעינה וסיור</a:t>
            </a:r>
            <a:r>
              <a:rPr lang="en-US" b="1" dirty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 (</a:t>
            </a:r>
            <a:r>
              <a:rPr lang="en-US" sz="3600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/>
            </a:r>
            <a:br>
              <a:rPr lang="en-US" sz="3600" dirty="0"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</a:br>
            <a:endParaRPr lang="he-IL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הכרת חבלי הארץ איו"ש וירושלים תוך בחינת  מרכיבי </a:t>
            </a:r>
            <a:r>
              <a:rPr lang="he-IL" sz="2400" dirty="0" err="1">
                <a:latin typeface="Calibri" panose="020F0502020204030204" pitchFamily="34" charset="0"/>
                <a:ea typeface="Calibri" panose="020F0502020204030204" pitchFamily="34" charset="0"/>
              </a:rPr>
              <a:t>הבטל"מ</a:t>
            </a: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  (הגנה לאומית, מדיני, חברתי וכלכלי) והעמקה בסכסוך ישראלי-פלשתיני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</a:rPr>
              <a:t>ירושלים – הכרת העיר ירושלים על רבדיה ומורכבותה כעיר בירה והשפעתה על הביטחון הלאומי</a:t>
            </a: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7000"/>
              </a:lnSpc>
              <a:buFont typeface="+mj-lt"/>
              <a:buAutoNum type="arabicPeriod"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כללי: הכנת המשתתפים לסימולציה המדינית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he-IL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pic>
        <p:nvPicPr>
          <p:cNvPr id="4" name="תמונה 3" descr="C:\Users\yariv\AppData\Local\Microsoft\Windows\Temporary Internet Files\Content.Word\9ga6ntrM(4).png">
            <a:extLst>
              <a:ext uri="{FF2B5EF4-FFF2-40B4-BE49-F238E27FC236}">
                <a16:creationId xmlns:a16="http://schemas.microsoft.com/office/drawing/2014/main" id="{2D447414-D95E-40C4-8A0F-FA8E98F0FB43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909" y="0"/>
            <a:ext cx="940777" cy="103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67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E6D0A0E-AC19-415C-B3AE-96786F301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FE7C1AC-250C-49EE-AADB-5475A40F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he-IL" dirty="0"/>
              <a:t>הרובד המהותי</a:t>
            </a:r>
          </a:p>
        </p:txBody>
      </p:sp>
      <p:pic>
        <p:nvPicPr>
          <p:cNvPr id="5" name="תמונה 4" descr="תמונה שמכילה חוץ, כביש, אור, תנועה&#10;&#10;התיאור נוצר באופן אוטומטי">
            <a:extLst>
              <a:ext uri="{FF2B5EF4-FFF2-40B4-BE49-F238E27FC236}">
                <a16:creationId xmlns:a16="http://schemas.microsoft.com/office/drawing/2014/main" id="{AB9B80CA-4C5D-458E-B4F9-A2567D13D1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99" y="581098"/>
            <a:ext cx="4020297" cy="24761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4B6B151-91C6-4075-8FB3-43E838C2A9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תמונה 6" descr="תמונה שמכילה חוץ, דשא, שדה, עפיפון&#10;&#10;התיאור נוצר באופן אוטומטי">
            <a:extLst>
              <a:ext uri="{FF2B5EF4-FFF2-40B4-BE49-F238E27FC236}">
                <a16:creationId xmlns:a16="http://schemas.microsoft.com/office/drawing/2014/main" id="{D2A7C6DF-D0B4-4FB4-A93D-A6B55E6033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99" y="3218101"/>
            <a:ext cx="4020296" cy="2476136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4174DF4-57BF-43A0-A55F-3FF95D8FB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he-IL" b="1" dirty="0" smtClean="0"/>
              <a:t>בתחילת הדיון שתפו את חוויותיכם ביחס למופעים שהתנהלו בנפרד (חלוקה לקבוצות) – בדגש על המפגשים בגוש עציון, בחברון ובירושלים.</a:t>
            </a:r>
          </a:p>
          <a:p>
            <a:r>
              <a:rPr lang="he-IL" b="1" dirty="0" smtClean="0"/>
              <a:t>סכמו </a:t>
            </a:r>
            <a:r>
              <a:rPr lang="he-IL" b="1" dirty="0"/>
              <a:t>בפסקה-שניים את התובנות </a:t>
            </a:r>
            <a:r>
              <a:rPr lang="he-IL" b="1" dirty="0" err="1"/>
              <a:t>הצוותיות</a:t>
            </a:r>
            <a:r>
              <a:rPr lang="he-IL" b="1" dirty="0"/>
              <a:t> לשאלות המחקר </a:t>
            </a:r>
            <a:r>
              <a:rPr lang="he-IL" dirty="0"/>
              <a:t>(מופיעים בשקפים הבאים)</a:t>
            </a:r>
          </a:p>
          <a:p>
            <a:r>
              <a:rPr lang="he-IL" b="1" dirty="0"/>
              <a:t>ציינו </a:t>
            </a:r>
            <a:r>
              <a:rPr lang="he-IL" b="1" dirty="0" smtClean="0"/>
              <a:t>אמירה </a:t>
            </a:r>
            <a:r>
              <a:rPr lang="he-IL" b="1" dirty="0" smtClean="0"/>
              <a:t>/תמונות/אירועים המשמעותיים </a:t>
            </a:r>
            <a:r>
              <a:rPr lang="he-IL" dirty="0" smtClean="0"/>
              <a:t>ביותר מהסיור והטעינה</a:t>
            </a:r>
            <a:endParaRPr lang="he-IL" dirty="0"/>
          </a:p>
          <a:p>
            <a:endParaRPr lang="he-I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743FD2-096E-4E3C-B8A6-CC50548F47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205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A17A06-682A-4722-93B3-03636927AA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39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52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80456" y="628268"/>
            <a:ext cx="3084844" cy="577284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</a:rPr>
              <a:t>שאלת המחקר  </a:t>
            </a:r>
            <a:r>
              <a:rPr lang="he-IL" sz="4400" b="1" dirty="0">
                <a:solidFill>
                  <a:srgbClr val="FFFFFF"/>
                </a:solidFill>
              </a:rPr>
              <a:t>איו"ש</a:t>
            </a:r>
            <a:r>
              <a:rPr lang="en-US" sz="4400" b="1" dirty="0">
                <a:solidFill>
                  <a:srgbClr val="FFFFFF"/>
                </a:solidFill>
              </a:rPr>
              <a:t>:</a:t>
            </a:r>
            <a:r>
              <a:rPr lang="he-IL" sz="3600" b="1" dirty="0">
                <a:solidFill>
                  <a:srgbClr val="FFFFFF"/>
                </a:solidFill>
              </a:rPr>
              <a:t/>
            </a:r>
            <a:br>
              <a:rPr lang="he-IL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/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he-IL" sz="3600" b="1" dirty="0">
                <a:solidFill>
                  <a:srgbClr val="FFFF00"/>
                </a:solidFill>
              </a:rPr>
              <a:t>במהלך הסיור ראינו את ההבדל בין הדור האידיאולוגי המבוגר לדור הפרקטי מימין ומשמאל דונו בפער שבין הדורות והאם יש סיכוי להצלחת תכנית המאה שהוצגה ?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מציין מיקום תוכן 2">
            <a:extLst>
              <a:ext uri="{FF2B5EF4-FFF2-40B4-BE49-F238E27FC236}">
                <a16:creationId xmlns:a16="http://schemas.microsoft.com/office/drawing/2014/main" id="{CB287055-4742-43CD-91CE-C5EE15B7D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213" y="1503008"/>
            <a:ext cx="6311126" cy="4023360"/>
          </a:xfrm>
        </p:spPr>
        <p:txBody>
          <a:bodyPr>
            <a:normAutofit fontScale="92500" lnSpcReduction="10000"/>
          </a:bodyPr>
          <a:lstStyle/>
          <a:p>
            <a:r>
              <a:rPr lang="he-IL" b="1" dirty="0"/>
              <a:t>זווית גיאוגרפית-היסטורית </a:t>
            </a:r>
            <a:r>
              <a:rPr lang="he-IL" dirty="0"/>
              <a:t>– </a:t>
            </a:r>
            <a:r>
              <a:rPr lang="he-IL" dirty="0" smtClean="0"/>
              <a:t>פר' י</a:t>
            </a:r>
            <a:r>
              <a:rPr lang="he-IL" dirty="0" smtClean="0"/>
              <a:t>וסי </a:t>
            </a:r>
            <a:r>
              <a:rPr lang="he-IL" dirty="0"/>
              <a:t>בן ארצי (מליאה), תצפית הר כביר, תצפית קידה, תצפית תל שילה, </a:t>
            </a:r>
            <a:r>
              <a:rPr lang="he-IL" dirty="0" err="1"/>
              <a:t>רוואבי</a:t>
            </a:r>
            <a:r>
              <a:rPr lang="he-IL" dirty="0"/>
              <a:t>, תצפית אבו-</a:t>
            </a:r>
            <a:r>
              <a:rPr lang="he-IL" dirty="0" err="1"/>
              <a:t>סנינה</a:t>
            </a:r>
            <a:r>
              <a:rPr lang="he-IL" dirty="0"/>
              <a:t>, סיור חברון (אריה קליין)</a:t>
            </a:r>
          </a:p>
          <a:p>
            <a:r>
              <a:rPr lang="he-IL" b="1" dirty="0"/>
              <a:t>זווית פלשתינאית- </a:t>
            </a:r>
            <a:r>
              <a:rPr lang="he-IL" dirty="0"/>
              <a:t>בשאר אל מסרי, שר האסירים אשרף מחמד </a:t>
            </a:r>
            <a:r>
              <a:rPr lang="he-IL" dirty="0" err="1"/>
              <a:t>עג'רמי</a:t>
            </a:r>
            <a:r>
              <a:rPr lang="he-IL" dirty="0"/>
              <a:t>, </a:t>
            </a:r>
            <a:r>
              <a:rPr lang="he-IL" dirty="0" smtClean="0"/>
              <a:t>חאלד מארגון </a:t>
            </a:r>
            <a:r>
              <a:rPr lang="he-IL" dirty="0"/>
              <a:t>שורשים, </a:t>
            </a:r>
            <a:r>
              <a:rPr lang="he-IL" dirty="0" smtClean="0"/>
              <a:t>ד"ר באשר </a:t>
            </a:r>
            <a:r>
              <a:rPr lang="he-IL" dirty="0" err="1"/>
              <a:t>פארשאת</a:t>
            </a:r>
            <a:r>
              <a:rPr lang="he-IL" dirty="0"/>
              <a:t> </a:t>
            </a:r>
            <a:r>
              <a:rPr lang="he-IL" dirty="0" smtClean="0"/>
              <a:t>(זווית הצעירים</a:t>
            </a:r>
            <a:r>
              <a:rPr lang="he-IL" dirty="0"/>
              <a:t>), שייח </a:t>
            </a:r>
            <a:r>
              <a:rPr lang="he-IL" dirty="0" err="1"/>
              <a:t>ג'עברי</a:t>
            </a:r>
            <a:r>
              <a:rPr lang="he-IL" dirty="0"/>
              <a:t> </a:t>
            </a:r>
            <a:r>
              <a:rPr lang="he-IL" dirty="0" smtClean="0"/>
              <a:t>(זווית המבוגרים</a:t>
            </a:r>
            <a:r>
              <a:rPr lang="he-IL" dirty="0"/>
              <a:t>)</a:t>
            </a:r>
          </a:p>
          <a:p>
            <a:endParaRPr lang="he-IL" dirty="0"/>
          </a:p>
          <a:p>
            <a:r>
              <a:rPr lang="he-IL" b="1" dirty="0"/>
              <a:t>זווית הישראלית </a:t>
            </a:r>
            <a:r>
              <a:rPr lang="he-IL" dirty="0"/>
              <a:t>– מר אריה אלדד, מר חיים אורון, בני </a:t>
            </a:r>
            <a:r>
              <a:rPr lang="he-IL" dirty="0" err="1"/>
              <a:t>קצובר</a:t>
            </a:r>
            <a:r>
              <a:rPr lang="he-IL" dirty="0"/>
              <a:t>, עמרם מצנע, הדסה פרומן, החברה לפיתוח גוש עציון, ראש עיריית בית"ר עילית, נשים </a:t>
            </a:r>
            <a:r>
              <a:rPr lang="he-IL" dirty="0" smtClean="0"/>
              <a:t>בירוק, מדריך אבי אלמוג- פשיעה לאומנית </a:t>
            </a:r>
            <a:endParaRPr lang="he-IL" dirty="0"/>
          </a:p>
          <a:p>
            <a:endParaRPr lang="he-IL" dirty="0"/>
          </a:p>
          <a:p>
            <a:r>
              <a:rPr lang="he-IL" b="1" dirty="0"/>
              <a:t>אתגרי הריבון הצבאי </a:t>
            </a:r>
            <a:r>
              <a:rPr lang="he-IL" dirty="0"/>
              <a:t>–אלוף פקמ"ז,  </a:t>
            </a:r>
            <a:r>
              <a:rPr lang="en-US" dirty="0"/>
              <a:t>TED</a:t>
            </a:r>
            <a:r>
              <a:rPr lang="he-IL" dirty="0"/>
              <a:t> (רומן, עידן, צביקה), מח"ט יהודה, ראש </a:t>
            </a:r>
            <a:r>
              <a:rPr lang="he-IL" dirty="0" smtClean="0"/>
              <a:t>290, ר' מנהל </a:t>
            </a:r>
            <a:r>
              <a:rPr lang="he-IL" dirty="0" smtClean="0"/>
              <a:t>אזרחי, אל"מ ....</a:t>
            </a:r>
            <a:r>
              <a:rPr lang="he-IL" dirty="0" err="1" smtClean="0"/>
              <a:t>מתפ"ש</a:t>
            </a:r>
            <a:endParaRPr lang="he-IL" dirty="0"/>
          </a:p>
        </p:txBody>
      </p:sp>
      <p:sp>
        <p:nvSpPr>
          <p:cNvPr id="16" name="כותרת 1">
            <a:extLst>
              <a:ext uri="{FF2B5EF4-FFF2-40B4-BE49-F238E27FC236}">
                <a16:creationId xmlns:a16="http://schemas.microsoft.com/office/drawing/2014/main" id="{82A67F54-5079-42E2-A1DC-27A772C55726}"/>
              </a:ext>
            </a:extLst>
          </p:cNvPr>
          <p:cNvSpPr txBox="1">
            <a:spLocks/>
          </p:cNvSpPr>
          <p:nvPr/>
        </p:nvSpPr>
        <p:spPr>
          <a:xfrm>
            <a:off x="3136805" y="-274502"/>
            <a:ext cx="10101943" cy="158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he-IL" sz="4000" b="1" dirty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תזכורת לתכנים </a:t>
            </a:r>
            <a:r>
              <a:rPr lang="he-IL" sz="4000" b="1" dirty="0" smtClean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הרלוונטיים- </a:t>
            </a:r>
            <a:r>
              <a:rPr lang="he-IL" sz="4000" b="1" dirty="0" err="1" smtClean="0">
                <a:solidFill>
                  <a:srgbClr val="0070C0"/>
                </a:solidFill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איו"ש</a:t>
            </a:r>
            <a:endParaRPr lang="he-IL" sz="4000" dirty="0"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10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80456" y="628268"/>
            <a:ext cx="3084844" cy="577284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</a:rPr>
              <a:t>שאלת המחקר </a:t>
            </a:r>
            <a:r>
              <a:rPr lang="he-IL" sz="4400" b="1" dirty="0">
                <a:solidFill>
                  <a:srgbClr val="FFFFFF"/>
                </a:solidFill>
              </a:rPr>
              <a:t>ירושלים</a:t>
            </a:r>
            <a:r>
              <a:rPr lang="en-US" sz="4400" b="1" dirty="0">
                <a:solidFill>
                  <a:srgbClr val="FFFFFF"/>
                </a:solidFill>
              </a:rPr>
              <a:t>  </a:t>
            </a:r>
            <a:r>
              <a:rPr lang="he-IL" sz="3600" b="1" dirty="0">
                <a:solidFill>
                  <a:srgbClr val="FFFFFF"/>
                </a:solidFill>
              </a:rPr>
              <a:t/>
            </a:r>
            <a:br>
              <a:rPr lang="he-IL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/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he-IL" sz="3600" b="1" dirty="0">
                <a:solidFill>
                  <a:srgbClr val="FFFF00"/>
                </a:solidFill>
              </a:rPr>
              <a:t>כיצד מתקיים מרקם החיים המשותף לאוכלוסיות השונות בירושלים ובאיזה אופן ישפיע על עתידה של ירושלים?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>
                <a:solidFill>
                  <a:srgbClr val="FFFFFF"/>
                </a:solidFill>
              </a:rPr>
              <a:t/>
            </a: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69F804-A677-4B75-95F4-A5E4426FB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מציין מיקום תוכן 2">
            <a:extLst>
              <a:ext uri="{FF2B5EF4-FFF2-40B4-BE49-F238E27FC236}">
                <a16:creationId xmlns:a16="http://schemas.microsoft.com/office/drawing/2014/main" id="{CB287055-4742-43CD-91CE-C5EE15B7D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213" y="1503008"/>
            <a:ext cx="6311126" cy="4023360"/>
          </a:xfrm>
        </p:spPr>
        <p:txBody>
          <a:bodyPr>
            <a:normAutofit fontScale="92500" lnSpcReduction="20000"/>
          </a:bodyPr>
          <a:lstStyle/>
          <a:p>
            <a:r>
              <a:rPr lang="he-IL" b="1" dirty="0"/>
              <a:t>זווית גיאוגרפית-היסטורית </a:t>
            </a:r>
            <a:r>
              <a:rPr lang="he-IL" dirty="0"/>
              <a:t>– </a:t>
            </a:r>
            <a:r>
              <a:rPr lang="he-IL" dirty="0" smtClean="0"/>
              <a:t>פר' יוסי </a:t>
            </a:r>
            <a:r>
              <a:rPr lang="he-IL" dirty="0"/>
              <a:t>בן ארצי (מליאה), סיור בהר הבית, סיור במנהרות הכותל</a:t>
            </a:r>
          </a:p>
          <a:p>
            <a:r>
              <a:rPr lang="he-IL" b="1" dirty="0"/>
              <a:t>אתגרי הביטחון בירושלים – </a:t>
            </a:r>
            <a:r>
              <a:rPr lang="he-IL" dirty="0"/>
              <a:t>ממ"ז ניצב דורון ידיד</a:t>
            </a:r>
            <a:endParaRPr lang="he-IL" b="1" dirty="0"/>
          </a:p>
          <a:p>
            <a:r>
              <a:rPr lang="he-IL" b="1" dirty="0"/>
              <a:t>אתגרים מוניציפאליים – </a:t>
            </a:r>
            <a:r>
              <a:rPr lang="he-IL" dirty="0"/>
              <a:t>מר ליאור </a:t>
            </a:r>
            <a:r>
              <a:rPr lang="he-IL" dirty="0" err="1"/>
              <a:t>שילת</a:t>
            </a:r>
            <a:r>
              <a:rPr lang="he-IL" dirty="0"/>
              <a:t>, ח"כ לשעבר רחל </a:t>
            </a:r>
            <a:r>
              <a:rPr lang="he-IL" dirty="0" smtClean="0"/>
              <a:t>עזריה</a:t>
            </a:r>
          </a:p>
          <a:p>
            <a:r>
              <a:rPr lang="he-IL" b="1" dirty="0" smtClean="0"/>
              <a:t>אתגרי חברתי / דתי – </a:t>
            </a:r>
            <a:r>
              <a:rPr lang="he-IL" dirty="0" smtClean="0"/>
              <a:t>ד"ר יזהר הס – התנועה המסורתית בכותל, רב הכותל הרב </a:t>
            </a:r>
            <a:r>
              <a:rPr lang="he-IL" dirty="0" err="1" smtClean="0"/>
              <a:t>רבינוביץ</a:t>
            </a:r>
            <a:r>
              <a:rPr lang="he-IL" dirty="0" smtClean="0"/>
              <a:t> </a:t>
            </a:r>
            <a:endParaRPr lang="he-IL" dirty="0"/>
          </a:p>
          <a:p>
            <a:r>
              <a:rPr lang="he-IL" b="1" dirty="0" smtClean="0"/>
              <a:t>החברה </a:t>
            </a:r>
            <a:r>
              <a:rPr lang="he-IL" b="1" dirty="0"/>
              <a:t>הירושלמית:</a:t>
            </a:r>
          </a:p>
          <a:p>
            <a:r>
              <a:rPr lang="he-IL" b="1" dirty="0"/>
              <a:t>חברה ערבית </a:t>
            </a:r>
            <a:r>
              <a:rPr lang="he-IL" dirty="0"/>
              <a:t>– מ"פ </a:t>
            </a:r>
            <a:r>
              <a:rPr lang="he-IL" dirty="0" err="1" smtClean="0"/>
              <a:t>שועפט</a:t>
            </a:r>
            <a:r>
              <a:rPr lang="he-IL" dirty="0" smtClean="0"/>
              <a:t>- מזרח ירושלים מחוץ לגדר – שילוב משטרה – מרחב קדם  </a:t>
            </a:r>
            <a:endParaRPr lang="he-IL" dirty="0"/>
          </a:p>
          <a:p>
            <a:r>
              <a:rPr lang="he-IL" b="1" dirty="0"/>
              <a:t>חברה חרדית </a:t>
            </a:r>
            <a:r>
              <a:rPr lang="he-IL" dirty="0"/>
              <a:t>– </a:t>
            </a:r>
            <a:r>
              <a:rPr lang="he-IL" dirty="0" err="1"/>
              <a:t>יואליש</a:t>
            </a:r>
            <a:r>
              <a:rPr lang="he-IL" dirty="0"/>
              <a:t> </a:t>
            </a:r>
            <a:r>
              <a:rPr lang="he-IL" dirty="0" err="1" smtClean="0"/>
              <a:t>קרוייס</a:t>
            </a:r>
            <a:r>
              <a:rPr lang="he-IL" dirty="0" smtClean="0"/>
              <a:t> – עדה חרדית קיצונית </a:t>
            </a:r>
            <a:endParaRPr lang="he-IL" dirty="0"/>
          </a:p>
          <a:p>
            <a:r>
              <a:rPr lang="he-IL" b="1" dirty="0"/>
              <a:t>חברה חילונית </a:t>
            </a:r>
            <a:r>
              <a:rPr lang="he-IL" dirty="0"/>
              <a:t>– בית </a:t>
            </a:r>
            <a:r>
              <a:rPr lang="he-IL" dirty="0" smtClean="0"/>
              <a:t>הכרם – שמירת צביון חילוני בעיר ירושלים </a:t>
            </a:r>
            <a:endParaRPr lang="he-IL" dirty="0"/>
          </a:p>
          <a:p>
            <a:r>
              <a:rPr lang="he-IL" b="1" dirty="0"/>
              <a:t>חברה ציונית דתית </a:t>
            </a:r>
            <a:r>
              <a:rPr lang="he-IL" dirty="0"/>
              <a:t>– משפחת </a:t>
            </a:r>
            <a:r>
              <a:rPr lang="he-IL" dirty="0" smtClean="0"/>
              <a:t>חלמיש בעיר דוד</a:t>
            </a:r>
            <a:endParaRPr lang="he-IL" dirty="0"/>
          </a:p>
        </p:txBody>
      </p:sp>
      <p:sp>
        <p:nvSpPr>
          <p:cNvPr id="16" name="כותרת 1">
            <a:extLst>
              <a:ext uri="{FF2B5EF4-FFF2-40B4-BE49-F238E27FC236}">
                <a16:creationId xmlns:a16="http://schemas.microsoft.com/office/drawing/2014/main" id="{82A67F54-5079-42E2-A1DC-27A772C55726}"/>
              </a:ext>
            </a:extLst>
          </p:cNvPr>
          <p:cNvSpPr txBox="1">
            <a:spLocks/>
          </p:cNvSpPr>
          <p:nvPr/>
        </p:nvSpPr>
        <p:spPr>
          <a:xfrm>
            <a:off x="3136805" y="-274502"/>
            <a:ext cx="10101943" cy="158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-5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תזכורת לתכנים </a:t>
            </a:r>
            <a:r>
              <a:rPr kumimoji="0" lang="he-IL" sz="36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N Cloud" panose="02000000000000000000" pitchFamily="2" charset="-79"/>
                <a:ea typeface="Calibri" panose="020F0502020204030204" pitchFamily="34" charset="0"/>
                <a:cs typeface="BN Cloud" panose="02000000000000000000" pitchFamily="2" charset="-79"/>
              </a:rPr>
              <a:t>הרלוונטיים- ירושלים </a:t>
            </a:r>
            <a:endParaRPr kumimoji="0" lang="he-IL" sz="3600" b="0" i="0" u="none" strike="noStrike" kern="1200" cap="none" spc="-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BN Cloud" panose="02000000000000000000" pitchFamily="2" charset="-79"/>
              <a:cs typeface="BN Cloud" panose="020000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14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FE7C1AC-250C-49EE-AADB-5475A40F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הרובד הלימודי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4174DF4-57BF-43A0-A55F-3FF95D8FB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/>
              <a:t>שלב הטעינה נבנה בשילוב של הרצאות מומחים חיצוניים והרצאות ע"י חניכי </a:t>
            </a:r>
            <a:r>
              <a:rPr lang="he-IL" b="1" dirty="0" err="1" smtClean="0"/>
              <a:t>מב"ל</a:t>
            </a:r>
            <a:r>
              <a:rPr lang="he-IL" b="1" dirty="0" smtClean="0"/>
              <a:t>. </a:t>
            </a:r>
            <a:r>
              <a:rPr lang="he-IL" b="1" dirty="0" smtClean="0"/>
              <a:t> </a:t>
            </a:r>
            <a:r>
              <a:rPr lang="he-IL" dirty="0"/>
              <a:t>חוו דעתכם על האיכות והעל התמהיל</a:t>
            </a:r>
          </a:p>
          <a:p>
            <a:pPr marL="0" indent="0">
              <a:buNone/>
            </a:pPr>
            <a:r>
              <a:rPr lang="he-IL" dirty="0"/>
              <a:t>אורך הסיור נקבע כיומיים </a:t>
            </a:r>
            <a:r>
              <a:rPr lang="he-IL" dirty="0" err="1"/>
              <a:t>לאיו"ש</a:t>
            </a:r>
            <a:r>
              <a:rPr lang="he-IL" dirty="0"/>
              <a:t> ויום </a:t>
            </a:r>
            <a:r>
              <a:rPr lang="he-IL" dirty="0" smtClean="0"/>
              <a:t>לירושלים. </a:t>
            </a:r>
            <a:r>
              <a:rPr lang="he-IL" dirty="0"/>
              <a:t>דעתכם</a:t>
            </a:r>
          </a:p>
          <a:p>
            <a:pPr marL="0" indent="0">
              <a:buNone/>
            </a:pPr>
            <a:r>
              <a:rPr lang="he-IL" dirty="0"/>
              <a:t>בסיור בוצע תמהיל בין תצפיות, סיורים, הרצאות מליאה וחלוקה לקבוצות – האם התמהיל היה נכון, אם לא מה נדרש היה לחזק/לשנות?</a:t>
            </a:r>
          </a:p>
          <a:p>
            <a:pPr marL="0" indent="0">
              <a:buNone/>
            </a:pPr>
            <a:r>
              <a:rPr lang="he-IL" dirty="0"/>
              <a:t>במהלך הסיור הועברו לכם קטעי וידאו במקום הכנת חוברת </a:t>
            </a:r>
            <a:r>
              <a:rPr lang="he-IL" dirty="0" smtClean="0"/>
              <a:t>לימודית. </a:t>
            </a:r>
            <a:r>
              <a:rPr lang="he-IL" dirty="0"/>
              <a:t>האם זה שימש אתכם, האם עדיף לייצר חוברת מודפסת?</a:t>
            </a:r>
          </a:p>
          <a:p>
            <a:pPr marL="0" indent="0">
              <a:buNone/>
            </a:pPr>
            <a:r>
              <a:rPr lang="he-IL" b="1" dirty="0"/>
              <a:t>המלצות רלוונטיות לקראת הסיורים </a:t>
            </a:r>
            <a:r>
              <a:rPr lang="he-IL" b="1" dirty="0" smtClean="0"/>
              <a:t>הקרובים.</a:t>
            </a:r>
            <a:endParaRPr lang="he-IL" b="1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155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FE7C1AC-250C-49EE-AADB-5475A40F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מעטפת מנהלתית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4174DF4-57BF-43A0-A55F-3FF95D8FB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b="1" dirty="0"/>
              <a:t>נשמח לקבל הערותיכם על המעטפת במהלך הסיור- תזונה, </a:t>
            </a:r>
            <a:r>
              <a:rPr lang="he-IL" b="1" dirty="0" smtClean="0"/>
              <a:t>מלון , ערב </a:t>
            </a:r>
            <a:r>
              <a:rPr lang="he-IL" b="1" dirty="0" smtClean="0"/>
              <a:t>ערבי </a:t>
            </a:r>
            <a:r>
              <a:rPr lang="he-IL" b="1" dirty="0" smtClean="0"/>
              <a:t>וערב </a:t>
            </a:r>
            <a:r>
              <a:rPr lang="he-IL" b="1" dirty="0"/>
              <a:t>פנוי.</a:t>
            </a:r>
          </a:p>
          <a:p>
            <a:endParaRPr lang="he-IL" dirty="0"/>
          </a:p>
        </p:txBody>
      </p:sp>
      <p:pic>
        <p:nvPicPr>
          <p:cNvPr id="7" name="תמונה 6" descr="תמונה שמכילה אדם, חוץ, אנשים, חזית&#10;&#10;התיאור נוצר באופן אוטומטי">
            <a:extLst>
              <a:ext uri="{FF2B5EF4-FFF2-40B4-BE49-F238E27FC236}">
                <a16:creationId xmlns:a16="http://schemas.microsoft.com/office/drawing/2014/main" id="{3AAFA0EF-C801-4BBB-9599-8583EAF9F4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385" y="2384145"/>
            <a:ext cx="8206154" cy="378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בט לאחור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1215</Words>
  <Application>Microsoft Office PowerPoint</Application>
  <PresentationFormat>מסך רחב</PresentationFormat>
  <Paragraphs>273</Paragraphs>
  <Slides>18</Slides>
  <Notes>4</Notes>
  <HiddenSlides>8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5" baseType="lpstr">
      <vt:lpstr>Arial</vt:lpstr>
      <vt:lpstr>BN Cloud</vt:lpstr>
      <vt:lpstr>Calibri</vt:lpstr>
      <vt:lpstr>Calibri Light</vt:lpstr>
      <vt:lpstr>David</vt:lpstr>
      <vt:lpstr>Times New Roman</vt:lpstr>
      <vt:lpstr>מבט לאחור</vt:lpstr>
      <vt:lpstr>סיכום סיור איו"ש וירושלים עיבוד צוותי מסכם </vt:lpstr>
      <vt:lpstr>מבנה העיבוד</vt:lpstr>
      <vt:lpstr>מטרות העיבוד</vt:lpstr>
      <vt:lpstr>תזכורת למטרות פרק הלמידה (טעינה וסיור ( </vt:lpstr>
      <vt:lpstr>הרובד המהותי</vt:lpstr>
      <vt:lpstr>שאלת המחקר  איו"ש:  במהלך הסיור ראינו את ההבדל בין הדור האידיאולוגי המבוגר לדור הפרקטי מימין ומשמאל דונו בפער שבין הדורות והאם יש סיכוי להצלחת תכנית המאה שהוצגה ?   </vt:lpstr>
      <vt:lpstr>שאלת המחקר ירושלים    כיצד מתקיים מרקם החיים המשותף לאוכלוסיות השונות בירושלים ובאיזה אופן ישפיע על עתידה של ירושלים?  </vt:lpstr>
      <vt:lpstr>הרובד הלימודי</vt:lpstr>
      <vt:lpstr>מעטפת מנהלתית</vt:lpstr>
      <vt:lpstr> מחזור מ"ז – יחידים ומיוחדים  </vt:lpstr>
      <vt:lpstr>יום טעינה איו"ש וירושלים יום ג- 21.1.2020</vt:lpstr>
      <vt:lpstr>יום טעינה איו"ש וירושלים יום ד 22.1.20 </vt:lpstr>
      <vt:lpstr>יום טעינה איו"ש וירושלים יום ה- 23.1.2020</vt:lpstr>
      <vt:lpstr>סיור שומרון בנימין– יום ג'   28.1.2020</vt:lpstr>
      <vt:lpstr>סיור שומרון בנימין– יום ג'   28.1.2020</vt:lpstr>
      <vt:lpstr>סיור עציון חברון   – יום ד'   29.1.2020</vt:lpstr>
      <vt:lpstr>סיור עציון חברון– יום ד'   29.1.2020</vt:lpstr>
      <vt:lpstr>סיור ירושלים– יום ה' -  30.1.2020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סיכום סיור איו"ש וירושלים עיבוד צוותי מסכם</dc:title>
  <dc:creator>אביעד אטיה</dc:creator>
  <cp:lastModifiedBy>OSUser</cp:lastModifiedBy>
  <cp:revision>9</cp:revision>
  <dcterms:created xsi:type="dcterms:W3CDTF">2020-02-03T20:04:20Z</dcterms:created>
  <dcterms:modified xsi:type="dcterms:W3CDTF">2020-02-04T08:45:46Z</dcterms:modified>
</cp:coreProperties>
</file>