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11879263" cy="7920038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58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945" y="1296173"/>
            <a:ext cx="10097374" cy="2757347"/>
          </a:xfrm>
        </p:spPr>
        <p:txBody>
          <a:bodyPr anchor="b"/>
          <a:lstStyle>
            <a:lvl1pPr algn="ctr">
              <a:defRPr sz="6929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4908" y="4159854"/>
            <a:ext cx="8909447" cy="1912175"/>
          </a:xfrm>
        </p:spPr>
        <p:txBody>
          <a:bodyPr/>
          <a:lstStyle>
            <a:lvl1pPr marL="0" indent="0" algn="ctr">
              <a:buNone/>
              <a:defRPr sz="2772"/>
            </a:lvl1pPr>
            <a:lvl2pPr marL="528020" indent="0" algn="ctr">
              <a:buNone/>
              <a:defRPr sz="2310"/>
            </a:lvl2pPr>
            <a:lvl3pPr marL="1056041" indent="0" algn="ctr">
              <a:buNone/>
              <a:defRPr sz="2079"/>
            </a:lvl3pPr>
            <a:lvl4pPr marL="1584061" indent="0" algn="ctr">
              <a:buNone/>
              <a:defRPr sz="1848"/>
            </a:lvl4pPr>
            <a:lvl5pPr marL="2112081" indent="0" algn="ctr">
              <a:buNone/>
              <a:defRPr sz="1848"/>
            </a:lvl5pPr>
            <a:lvl6pPr marL="2640101" indent="0" algn="ctr">
              <a:buNone/>
              <a:defRPr sz="1848"/>
            </a:lvl6pPr>
            <a:lvl7pPr marL="3168122" indent="0" algn="ctr">
              <a:buNone/>
              <a:defRPr sz="1848"/>
            </a:lvl7pPr>
            <a:lvl8pPr marL="3696142" indent="0" algn="ctr">
              <a:buNone/>
              <a:defRPr sz="1848"/>
            </a:lvl8pPr>
            <a:lvl9pPr marL="4224162" indent="0" algn="ctr">
              <a:buNone/>
              <a:defRPr sz="1848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DA3C-82E2-462F-B9B8-78CB33C52CAA}" type="datetimeFigureOut">
              <a:rPr lang="he-IL" smtClean="0"/>
              <a:t>כ"א/טבת/תשפ"ב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0C29-CD19-449D-8354-0B2947DAD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422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DA3C-82E2-462F-B9B8-78CB33C52CAA}" type="datetimeFigureOut">
              <a:rPr lang="he-IL" smtClean="0"/>
              <a:t>כ"א/טבת/תשפ"ב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0C29-CD19-449D-8354-0B2947DAD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1519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1098" y="421669"/>
            <a:ext cx="2561466" cy="6711866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6700" y="421669"/>
            <a:ext cx="7535907" cy="6711866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DA3C-82E2-462F-B9B8-78CB33C52CAA}" type="datetimeFigureOut">
              <a:rPr lang="he-IL" smtClean="0"/>
              <a:t>כ"א/טבת/תשפ"ב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0C29-CD19-449D-8354-0B2947DAD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095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DA3C-82E2-462F-B9B8-78CB33C52CAA}" type="datetimeFigureOut">
              <a:rPr lang="he-IL" smtClean="0"/>
              <a:t>כ"א/טבת/תשפ"ב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0C29-CD19-449D-8354-0B2947DAD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940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513" y="1974512"/>
            <a:ext cx="10245864" cy="3294515"/>
          </a:xfrm>
        </p:spPr>
        <p:txBody>
          <a:bodyPr anchor="b"/>
          <a:lstStyle>
            <a:lvl1pPr>
              <a:defRPr sz="6929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513" y="5300194"/>
            <a:ext cx="10245864" cy="1732508"/>
          </a:xfrm>
        </p:spPr>
        <p:txBody>
          <a:bodyPr/>
          <a:lstStyle>
            <a:lvl1pPr marL="0" indent="0">
              <a:buNone/>
              <a:defRPr sz="2772">
                <a:solidFill>
                  <a:schemeClr val="tx1"/>
                </a:solidFill>
              </a:defRPr>
            </a:lvl1pPr>
            <a:lvl2pPr marL="528020" indent="0">
              <a:buNone/>
              <a:defRPr sz="2310">
                <a:solidFill>
                  <a:schemeClr val="tx1">
                    <a:tint val="75000"/>
                  </a:schemeClr>
                </a:solidFill>
              </a:defRPr>
            </a:lvl2pPr>
            <a:lvl3pPr marL="1056041" indent="0">
              <a:buNone/>
              <a:defRPr sz="2079">
                <a:solidFill>
                  <a:schemeClr val="tx1">
                    <a:tint val="75000"/>
                  </a:schemeClr>
                </a:solidFill>
              </a:defRPr>
            </a:lvl3pPr>
            <a:lvl4pPr marL="1584061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4pPr>
            <a:lvl5pPr marL="2112081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5pPr>
            <a:lvl6pPr marL="2640101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6pPr>
            <a:lvl7pPr marL="3168122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7pPr>
            <a:lvl8pPr marL="3696142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8pPr>
            <a:lvl9pPr marL="4224162" indent="0">
              <a:buNone/>
              <a:defRPr sz="18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DA3C-82E2-462F-B9B8-78CB33C52CAA}" type="datetimeFigureOut">
              <a:rPr lang="he-IL" smtClean="0"/>
              <a:t>כ"א/טבת/תשפ"ב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0C29-CD19-449D-8354-0B2947DAD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1506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6699" y="2108344"/>
            <a:ext cx="5048687" cy="5025191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3877" y="2108344"/>
            <a:ext cx="5048687" cy="5025191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DA3C-82E2-462F-B9B8-78CB33C52CAA}" type="datetimeFigureOut">
              <a:rPr lang="he-IL" smtClean="0"/>
              <a:t>כ"א/טבת/תשפ"ב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0C29-CD19-449D-8354-0B2947DAD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9389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7" y="421671"/>
            <a:ext cx="10245864" cy="1530841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248" y="1941510"/>
            <a:ext cx="5025484" cy="951504"/>
          </a:xfrm>
        </p:spPr>
        <p:txBody>
          <a:bodyPr anchor="b"/>
          <a:lstStyle>
            <a:lvl1pPr marL="0" indent="0">
              <a:buNone/>
              <a:defRPr sz="2772" b="1"/>
            </a:lvl1pPr>
            <a:lvl2pPr marL="528020" indent="0">
              <a:buNone/>
              <a:defRPr sz="2310" b="1"/>
            </a:lvl2pPr>
            <a:lvl3pPr marL="1056041" indent="0">
              <a:buNone/>
              <a:defRPr sz="2079" b="1"/>
            </a:lvl3pPr>
            <a:lvl4pPr marL="1584061" indent="0">
              <a:buNone/>
              <a:defRPr sz="1848" b="1"/>
            </a:lvl4pPr>
            <a:lvl5pPr marL="2112081" indent="0">
              <a:buNone/>
              <a:defRPr sz="1848" b="1"/>
            </a:lvl5pPr>
            <a:lvl6pPr marL="2640101" indent="0">
              <a:buNone/>
              <a:defRPr sz="1848" b="1"/>
            </a:lvl6pPr>
            <a:lvl7pPr marL="3168122" indent="0">
              <a:buNone/>
              <a:defRPr sz="1848" b="1"/>
            </a:lvl7pPr>
            <a:lvl8pPr marL="3696142" indent="0">
              <a:buNone/>
              <a:defRPr sz="1848" b="1"/>
            </a:lvl8pPr>
            <a:lvl9pPr marL="4224162" indent="0">
              <a:buNone/>
              <a:defRPr sz="1848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248" y="2893014"/>
            <a:ext cx="5025484" cy="42551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3878" y="1941510"/>
            <a:ext cx="5050234" cy="951504"/>
          </a:xfrm>
        </p:spPr>
        <p:txBody>
          <a:bodyPr anchor="b"/>
          <a:lstStyle>
            <a:lvl1pPr marL="0" indent="0">
              <a:buNone/>
              <a:defRPr sz="2772" b="1"/>
            </a:lvl1pPr>
            <a:lvl2pPr marL="528020" indent="0">
              <a:buNone/>
              <a:defRPr sz="2310" b="1"/>
            </a:lvl2pPr>
            <a:lvl3pPr marL="1056041" indent="0">
              <a:buNone/>
              <a:defRPr sz="2079" b="1"/>
            </a:lvl3pPr>
            <a:lvl4pPr marL="1584061" indent="0">
              <a:buNone/>
              <a:defRPr sz="1848" b="1"/>
            </a:lvl4pPr>
            <a:lvl5pPr marL="2112081" indent="0">
              <a:buNone/>
              <a:defRPr sz="1848" b="1"/>
            </a:lvl5pPr>
            <a:lvl6pPr marL="2640101" indent="0">
              <a:buNone/>
              <a:defRPr sz="1848" b="1"/>
            </a:lvl6pPr>
            <a:lvl7pPr marL="3168122" indent="0">
              <a:buNone/>
              <a:defRPr sz="1848" b="1"/>
            </a:lvl7pPr>
            <a:lvl8pPr marL="3696142" indent="0">
              <a:buNone/>
              <a:defRPr sz="1848" b="1"/>
            </a:lvl8pPr>
            <a:lvl9pPr marL="4224162" indent="0">
              <a:buNone/>
              <a:defRPr sz="1848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3878" y="2893014"/>
            <a:ext cx="5050234" cy="42551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DA3C-82E2-462F-B9B8-78CB33C52CAA}" type="datetimeFigureOut">
              <a:rPr lang="he-IL" smtClean="0"/>
              <a:t>כ"א/טבת/תשפ"ב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0C29-CD19-449D-8354-0B2947DAD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324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DA3C-82E2-462F-B9B8-78CB33C52CAA}" type="datetimeFigureOut">
              <a:rPr lang="he-IL" smtClean="0"/>
              <a:t>כ"א/טבת/תשפ"ב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0C29-CD19-449D-8354-0B2947DAD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2002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DA3C-82E2-462F-B9B8-78CB33C52CAA}" type="datetimeFigureOut">
              <a:rPr lang="he-IL" smtClean="0"/>
              <a:t>כ"א/טבת/תשפ"ב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0C29-CD19-449D-8354-0B2947DAD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103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6" y="528002"/>
            <a:ext cx="3831372" cy="1848009"/>
          </a:xfrm>
        </p:spPr>
        <p:txBody>
          <a:bodyPr anchor="b"/>
          <a:lstStyle>
            <a:lvl1pPr>
              <a:defRPr sz="3696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0234" y="1140341"/>
            <a:ext cx="6013877" cy="5628360"/>
          </a:xfrm>
        </p:spPr>
        <p:txBody>
          <a:bodyPr/>
          <a:lstStyle>
            <a:lvl1pPr>
              <a:defRPr sz="3696"/>
            </a:lvl1pPr>
            <a:lvl2pPr>
              <a:defRPr sz="3234"/>
            </a:lvl2pPr>
            <a:lvl3pPr>
              <a:defRPr sz="2772"/>
            </a:lvl3pPr>
            <a:lvl4pPr>
              <a:defRPr sz="2310"/>
            </a:lvl4pPr>
            <a:lvl5pPr>
              <a:defRPr sz="2310"/>
            </a:lvl5pPr>
            <a:lvl6pPr>
              <a:defRPr sz="2310"/>
            </a:lvl6pPr>
            <a:lvl7pPr>
              <a:defRPr sz="2310"/>
            </a:lvl7pPr>
            <a:lvl8pPr>
              <a:defRPr sz="2310"/>
            </a:lvl8pPr>
            <a:lvl9pPr>
              <a:defRPr sz="231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246" y="2376011"/>
            <a:ext cx="3831372" cy="4401855"/>
          </a:xfrm>
        </p:spPr>
        <p:txBody>
          <a:bodyPr/>
          <a:lstStyle>
            <a:lvl1pPr marL="0" indent="0">
              <a:buNone/>
              <a:defRPr sz="1848"/>
            </a:lvl1pPr>
            <a:lvl2pPr marL="528020" indent="0">
              <a:buNone/>
              <a:defRPr sz="1617"/>
            </a:lvl2pPr>
            <a:lvl3pPr marL="1056041" indent="0">
              <a:buNone/>
              <a:defRPr sz="1386"/>
            </a:lvl3pPr>
            <a:lvl4pPr marL="1584061" indent="0">
              <a:buNone/>
              <a:defRPr sz="1155"/>
            </a:lvl4pPr>
            <a:lvl5pPr marL="2112081" indent="0">
              <a:buNone/>
              <a:defRPr sz="1155"/>
            </a:lvl5pPr>
            <a:lvl6pPr marL="2640101" indent="0">
              <a:buNone/>
              <a:defRPr sz="1155"/>
            </a:lvl6pPr>
            <a:lvl7pPr marL="3168122" indent="0">
              <a:buNone/>
              <a:defRPr sz="1155"/>
            </a:lvl7pPr>
            <a:lvl8pPr marL="3696142" indent="0">
              <a:buNone/>
              <a:defRPr sz="1155"/>
            </a:lvl8pPr>
            <a:lvl9pPr marL="4224162" indent="0">
              <a:buNone/>
              <a:defRPr sz="1155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DA3C-82E2-462F-B9B8-78CB33C52CAA}" type="datetimeFigureOut">
              <a:rPr lang="he-IL" smtClean="0"/>
              <a:t>כ"א/טבת/תשפ"ב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0C29-CD19-449D-8354-0B2947DAD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606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6" y="528002"/>
            <a:ext cx="3831372" cy="1848009"/>
          </a:xfrm>
        </p:spPr>
        <p:txBody>
          <a:bodyPr anchor="b"/>
          <a:lstStyle>
            <a:lvl1pPr>
              <a:defRPr sz="3696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0234" y="1140341"/>
            <a:ext cx="6013877" cy="5628360"/>
          </a:xfrm>
        </p:spPr>
        <p:txBody>
          <a:bodyPr anchor="t"/>
          <a:lstStyle>
            <a:lvl1pPr marL="0" indent="0">
              <a:buNone/>
              <a:defRPr sz="3696"/>
            </a:lvl1pPr>
            <a:lvl2pPr marL="528020" indent="0">
              <a:buNone/>
              <a:defRPr sz="3234"/>
            </a:lvl2pPr>
            <a:lvl3pPr marL="1056041" indent="0">
              <a:buNone/>
              <a:defRPr sz="2772"/>
            </a:lvl3pPr>
            <a:lvl4pPr marL="1584061" indent="0">
              <a:buNone/>
              <a:defRPr sz="2310"/>
            </a:lvl4pPr>
            <a:lvl5pPr marL="2112081" indent="0">
              <a:buNone/>
              <a:defRPr sz="2310"/>
            </a:lvl5pPr>
            <a:lvl6pPr marL="2640101" indent="0">
              <a:buNone/>
              <a:defRPr sz="2310"/>
            </a:lvl6pPr>
            <a:lvl7pPr marL="3168122" indent="0">
              <a:buNone/>
              <a:defRPr sz="2310"/>
            </a:lvl7pPr>
            <a:lvl8pPr marL="3696142" indent="0">
              <a:buNone/>
              <a:defRPr sz="2310"/>
            </a:lvl8pPr>
            <a:lvl9pPr marL="4224162" indent="0">
              <a:buNone/>
              <a:defRPr sz="231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246" y="2376011"/>
            <a:ext cx="3831372" cy="4401855"/>
          </a:xfrm>
        </p:spPr>
        <p:txBody>
          <a:bodyPr/>
          <a:lstStyle>
            <a:lvl1pPr marL="0" indent="0">
              <a:buNone/>
              <a:defRPr sz="1848"/>
            </a:lvl1pPr>
            <a:lvl2pPr marL="528020" indent="0">
              <a:buNone/>
              <a:defRPr sz="1617"/>
            </a:lvl2pPr>
            <a:lvl3pPr marL="1056041" indent="0">
              <a:buNone/>
              <a:defRPr sz="1386"/>
            </a:lvl3pPr>
            <a:lvl4pPr marL="1584061" indent="0">
              <a:buNone/>
              <a:defRPr sz="1155"/>
            </a:lvl4pPr>
            <a:lvl5pPr marL="2112081" indent="0">
              <a:buNone/>
              <a:defRPr sz="1155"/>
            </a:lvl5pPr>
            <a:lvl6pPr marL="2640101" indent="0">
              <a:buNone/>
              <a:defRPr sz="1155"/>
            </a:lvl6pPr>
            <a:lvl7pPr marL="3168122" indent="0">
              <a:buNone/>
              <a:defRPr sz="1155"/>
            </a:lvl7pPr>
            <a:lvl8pPr marL="3696142" indent="0">
              <a:buNone/>
              <a:defRPr sz="1155"/>
            </a:lvl8pPr>
            <a:lvl9pPr marL="4224162" indent="0">
              <a:buNone/>
              <a:defRPr sz="1155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9DA3C-82E2-462F-B9B8-78CB33C52CAA}" type="datetimeFigureOut">
              <a:rPr lang="he-IL" smtClean="0"/>
              <a:t>כ"א/טבת/תשפ"ב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20C29-CD19-449D-8354-0B2947DAD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3585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6700" y="421671"/>
            <a:ext cx="10245864" cy="15308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6700" y="2108344"/>
            <a:ext cx="10245864" cy="5025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6699" y="7340703"/>
            <a:ext cx="2672834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9DA3C-82E2-462F-B9B8-78CB33C52CAA}" type="datetimeFigureOut">
              <a:rPr lang="he-IL" smtClean="0"/>
              <a:t>כ"א/טבת/תשפ"ב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5006" y="7340703"/>
            <a:ext cx="4009251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9730" y="7340703"/>
            <a:ext cx="2672834" cy="4216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20C29-CD19-449D-8354-0B2947DADC1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3893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56041" rtl="1" eaLnBrk="1" latinLnBrk="0" hangingPunct="1">
        <a:lnSpc>
          <a:spcPct val="90000"/>
        </a:lnSpc>
        <a:spcBef>
          <a:spcPct val="0"/>
        </a:spcBef>
        <a:buNone/>
        <a:defRPr sz="508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4010" indent="-264010" algn="r" defTabSz="1056041" rtl="1" eaLnBrk="1" latinLnBrk="0" hangingPunct="1">
        <a:lnSpc>
          <a:spcPct val="90000"/>
        </a:lnSpc>
        <a:spcBef>
          <a:spcPts val="1155"/>
        </a:spcBef>
        <a:buFont typeface="Arial" panose="020B0604020202020204" pitchFamily="34" charset="0"/>
        <a:buChar char="•"/>
        <a:defRPr sz="3234" kern="1200">
          <a:solidFill>
            <a:schemeClr val="tx1"/>
          </a:solidFill>
          <a:latin typeface="+mn-lt"/>
          <a:ea typeface="+mn-ea"/>
          <a:cs typeface="+mn-cs"/>
        </a:defRPr>
      </a:lvl1pPr>
      <a:lvl2pPr marL="792030" indent="-264010" algn="r" defTabSz="1056041" rtl="1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772" kern="1200">
          <a:solidFill>
            <a:schemeClr val="tx1"/>
          </a:solidFill>
          <a:latin typeface="+mn-lt"/>
          <a:ea typeface="+mn-ea"/>
          <a:cs typeface="+mn-cs"/>
        </a:defRPr>
      </a:lvl2pPr>
      <a:lvl3pPr marL="1320051" indent="-264010" algn="r" defTabSz="1056041" rtl="1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3pPr>
      <a:lvl4pPr marL="1848071" indent="-264010" algn="r" defTabSz="1056041" rtl="1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4pPr>
      <a:lvl5pPr marL="2376091" indent="-264010" algn="r" defTabSz="1056041" rtl="1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5pPr>
      <a:lvl6pPr marL="2904112" indent="-264010" algn="r" defTabSz="1056041" rtl="1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6pPr>
      <a:lvl7pPr marL="3432132" indent="-264010" algn="r" defTabSz="1056041" rtl="1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7pPr>
      <a:lvl8pPr marL="3960152" indent="-264010" algn="r" defTabSz="1056041" rtl="1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8pPr>
      <a:lvl9pPr marL="4488172" indent="-264010" algn="r" defTabSz="1056041" rtl="1" eaLnBrk="1" latinLnBrk="0" hangingPunct="1">
        <a:lnSpc>
          <a:spcPct val="90000"/>
        </a:lnSpc>
        <a:spcBef>
          <a:spcPts val="577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056041" rtl="1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1pPr>
      <a:lvl2pPr marL="528020" algn="r" defTabSz="1056041" rtl="1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1056041" algn="r" defTabSz="1056041" rtl="1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3pPr>
      <a:lvl4pPr marL="1584061" algn="r" defTabSz="1056041" rtl="1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4pPr>
      <a:lvl5pPr marL="2112081" algn="r" defTabSz="1056041" rtl="1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5pPr>
      <a:lvl6pPr marL="2640101" algn="r" defTabSz="1056041" rtl="1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6pPr>
      <a:lvl7pPr marL="3168122" algn="r" defTabSz="1056041" rtl="1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7pPr>
      <a:lvl8pPr marL="3696142" algn="r" defTabSz="1056041" rtl="1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8pPr>
      <a:lvl9pPr marL="4224162" algn="r" defTabSz="1056041" rtl="1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>
            <a:extLst>
              <a:ext uri="{FF2B5EF4-FFF2-40B4-BE49-F238E27FC236}">
                <a16:creationId xmlns:a16="http://schemas.microsoft.com/office/drawing/2014/main" id="{999534CE-2DA8-4B9E-B5BE-70DBBCFBF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958494"/>
              </p:ext>
            </p:extLst>
          </p:nvPr>
        </p:nvGraphicFramePr>
        <p:xfrm>
          <a:off x="5985124" y="0"/>
          <a:ext cx="5894139" cy="7834182"/>
        </p:xfrm>
        <a:graphic>
          <a:graphicData uri="http://schemas.openxmlformats.org/drawingml/2006/table">
            <a:tbl>
              <a:tblPr rtl="1"/>
              <a:tblGrid>
                <a:gridCol w="296790">
                  <a:extLst>
                    <a:ext uri="{9D8B030D-6E8A-4147-A177-3AD203B41FA5}">
                      <a16:colId xmlns:a16="http://schemas.microsoft.com/office/drawing/2014/main" val="3118806058"/>
                    </a:ext>
                  </a:extLst>
                </a:gridCol>
                <a:gridCol w="1192365">
                  <a:extLst>
                    <a:ext uri="{9D8B030D-6E8A-4147-A177-3AD203B41FA5}">
                      <a16:colId xmlns:a16="http://schemas.microsoft.com/office/drawing/2014/main" val="1231493582"/>
                    </a:ext>
                  </a:extLst>
                </a:gridCol>
                <a:gridCol w="1515190">
                  <a:extLst>
                    <a:ext uri="{9D8B030D-6E8A-4147-A177-3AD203B41FA5}">
                      <a16:colId xmlns:a16="http://schemas.microsoft.com/office/drawing/2014/main" val="2249341071"/>
                    </a:ext>
                  </a:extLst>
                </a:gridCol>
                <a:gridCol w="546719">
                  <a:extLst>
                    <a:ext uri="{9D8B030D-6E8A-4147-A177-3AD203B41FA5}">
                      <a16:colId xmlns:a16="http://schemas.microsoft.com/office/drawing/2014/main" val="1137963191"/>
                    </a:ext>
                  </a:extLst>
                </a:gridCol>
                <a:gridCol w="447787">
                  <a:extLst>
                    <a:ext uri="{9D8B030D-6E8A-4147-A177-3AD203B41FA5}">
                      <a16:colId xmlns:a16="http://schemas.microsoft.com/office/drawing/2014/main" val="3976695519"/>
                    </a:ext>
                  </a:extLst>
                </a:gridCol>
                <a:gridCol w="458202">
                  <a:extLst>
                    <a:ext uri="{9D8B030D-6E8A-4147-A177-3AD203B41FA5}">
                      <a16:colId xmlns:a16="http://schemas.microsoft.com/office/drawing/2014/main" val="1809617801"/>
                    </a:ext>
                  </a:extLst>
                </a:gridCol>
                <a:gridCol w="437373">
                  <a:extLst>
                    <a:ext uri="{9D8B030D-6E8A-4147-A177-3AD203B41FA5}">
                      <a16:colId xmlns:a16="http://schemas.microsoft.com/office/drawing/2014/main" val="55115499"/>
                    </a:ext>
                  </a:extLst>
                </a:gridCol>
                <a:gridCol w="999713">
                  <a:extLst>
                    <a:ext uri="{9D8B030D-6E8A-4147-A177-3AD203B41FA5}">
                      <a16:colId xmlns:a16="http://schemas.microsoft.com/office/drawing/2014/main" val="1551340525"/>
                    </a:ext>
                  </a:extLst>
                </a:gridCol>
              </a:tblGrid>
              <a:tr h="31724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בלמ"ס</a:t>
                      </a:r>
                    </a:p>
                  </a:txBody>
                  <a:tcPr marL="1018" marR="1018" marT="101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r" rtl="1" fontAlgn="ctr"/>
                      <a:r>
                        <a:rPr lang="he-IL" sz="9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עדכון -21 ללדצמבר  2021  - לאור מצגת מפק המכללות </a:t>
                      </a:r>
                      <a:r>
                        <a:rPr lang="he-IL" sz="900" b="1" i="0" u="none" strike="noStrike">
                          <a:solidFill>
                            <a:srgbClr val="CC00CC"/>
                          </a:solidFill>
                          <a:effectLst/>
                          <a:latin typeface="Arial" panose="020B0604020202020204" pitchFamily="34" charset="0"/>
                        </a:rPr>
                        <a:t>ללא התאמה  למקדמי ברוטו-נטו שוה"ם</a:t>
                      </a:r>
                      <a:endParaRPr lang="he-IL" sz="9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8" marR="1018" marT="101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548191"/>
                  </a:ext>
                </a:extLst>
              </a:tr>
              <a:tr h="146485">
                <a:tc gridSpan="8"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sng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טבלה מס 1 -מחנה המכללות לירושלים - טבלה מרכזת של אומדן שטחים, לפי מתחמי תפקוד</a:t>
                      </a:r>
                      <a:r>
                        <a:rPr lang="he-IL" sz="900" b="1" i="0" u="sng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he-IL" sz="1000" b="1" i="0" u="sng" strike="noStrike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09080"/>
                  </a:ext>
                </a:extLst>
              </a:tr>
              <a:tr h="408409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מס"ד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מתקן/מכלול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תכולה/מאפיינים</a:t>
                      </a:r>
                    </a:p>
                  </a:txBody>
                  <a:tcPr marL="1018" marR="1018" marT="101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שטח נדרש, מ"ר נטו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תוספת לברוטו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שטח נדרש מ"ר ברוטו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שטחים פונקציונאליים פתוחים </a:t>
                      </a:r>
                      <a:r>
                        <a:rPr lang="he-IL" sz="700" b="1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(*)</a:t>
                      </a:r>
                      <a:endParaRPr lang="he-IL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הערות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518847"/>
                  </a:ext>
                </a:extLst>
              </a:tr>
              <a:tr h="11738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משרדי מטה המכללות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836094"/>
                  </a:ext>
                </a:extLst>
              </a:tr>
              <a:tr h="23379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מתחם לשכות מפקד ורמ"ט ועמ"ט מפקד גייס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לשכות , מתקני תמך, חדרים לעמ"ט מטה גייס</a:t>
                      </a:r>
                    </a:p>
                  </a:txBody>
                  <a:tcPr marL="1018" marR="30547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359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574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לרבות משרדים לעמ"ט הגייס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4949744"/>
                  </a:ext>
                </a:extLst>
              </a:tr>
              <a:tr h="11738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משרדי ענף או"ל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משרדים ומתקני תמך</a:t>
                      </a:r>
                    </a:p>
                  </a:txBody>
                  <a:tcPr marL="1018" marR="30547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480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3623655"/>
                  </a:ext>
                </a:extLst>
              </a:tr>
              <a:tr h="306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משרדי ענף הדרכה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משרדים,ומתקני יחידת עזר להדרכה, לא כולל ומתקני ומשרדי ספורט</a:t>
                      </a:r>
                    </a:p>
                  </a:txBody>
                  <a:tcPr marL="1018" marR="30547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558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893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מתקני הספורט לרבות משרדים -מפורט בטבלה נפרדת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66952"/>
                  </a:ext>
                </a:extLst>
              </a:tr>
              <a:tr h="11738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יחידת מערכות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משרדים ומתקני תמך</a:t>
                      </a:r>
                    </a:p>
                  </a:txBody>
                  <a:tcPr marL="1018" marR="30547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היחידה תוצמד לספריה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8015145"/>
                  </a:ext>
                </a:extLst>
              </a:tr>
              <a:tr h="11738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משרדי ענף קתדרה מלו"פ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משרדים ומתקני תמך</a:t>
                      </a:r>
                    </a:p>
                  </a:txBody>
                  <a:tcPr marL="1018" marR="30547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ממונה על הספריה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8969752"/>
                  </a:ext>
                </a:extLst>
              </a:tr>
              <a:tr h="23379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משרדי מטה המכללות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30547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1,510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2,416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847238"/>
                  </a:ext>
                </a:extLst>
              </a:tr>
              <a:tr h="11738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בתי הספר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337803"/>
                  </a:ext>
                </a:extLst>
              </a:tr>
              <a:tr h="11738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מב"ל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משרדי סגל ,מתקני הדרכה, מתקני תמך לרבות קפטריות</a:t>
                      </a:r>
                    </a:p>
                  </a:txBody>
                  <a:tcPr marL="1018" marR="30547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878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1,580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2101022"/>
                  </a:ext>
                </a:extLst>
              </a:tr>
              <a:tr h="11738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בי"ס לתא"ל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394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709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8422071"/>
                  </a:ext>
                </a:extLst>
              </a:tr>
              <a:tr h="20469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בי" ס פו"ם אלון </a:t>
                      </a:r>
                      <a:r>
                        <a:rPr lang="he-IL" sz="7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(בי"ס למלחמה)</a:t>
                      </a:r>
                      <a:endParaRPr lang="he-IL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1,148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2,066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985602"/>
                  </a:ext>
                </a:extLst>
              </a:tr>
              <a:tr h="11738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בי"ס פו"ם אפק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1,153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2,075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6792443"/>
                  </a:ext>
                </a:extLst>
              </a:tr>
              <a:tr h="306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בי"ס להרחבה עתידית </a:t>
                      </a:r>
                      <a:r>
                        <a:rPr lang="he-IL" sz="700" b="1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(אופציונאלי)</a:t>
                      </a:r>
                      <a:endParaRPr lang="he-IL" sz="800" b="1" i="0" u="none" strike="noStrike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הוספה עתידית של בי"ס בדומה לבי"ס לנגדים טבלה 13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6278836"/>
                  </a:ext>
                </a:extLst>
              </a:tr>
              <a:tr h="11738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בי"ס לנגדים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1,041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1,874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1993679"/>
                  </a:ext>
                </a:extLst>
              </a:tr>
              <a:tr h="6319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בי"ס מלט"ק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r>
                        <a:rPr lang="he-IL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2,422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r>
                        <a:rPr lang="he-IL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r>
                        <a:rPr lang="he-IL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4,360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r>
                        <a:rPr lang="he-IL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0" fontAlgn="ctr"/>
                      <a:r>
                        <a:rPr lang="he-IL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4408633"/>
                  </a:ext>
                </a:extLst>
              </a:tr>
              <a:tr h="102831">
                <a:tc vMerge="1">
                  <a:txBody>
                    <a:bodyPr/>
                    <a:lstStyle/>
                    <a:p>
                      <a:pPr algn="ctr" rtl="0" fontAlgn="ctr"/>
                      <a:endParaRPr lang="he-IL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rtl="1" fontAlgn="ctr"/>
                      <a:endParaRPr lang="he-IL" sz="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rtl="1" fontAlgn="ctr"/>
                      <a:endParaRPr lang="he-IL" sz="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8" marR="30547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2,422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4,360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7914286"/>
                  </a:ext>
                </a:extLst>
              </a:tr>
              <a:tr h="11738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בתי ספר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30547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7,036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12,665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לא כולל אופציה להרחבה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18134"/>
                  </a:ext>
                </a:extLst>
              </a:tr>
              <a:tr h="11738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מתקני עזר להדרכה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809380"/>
                  </a:ext>
                </a:extLst>
              </a:tr>
              <a:tr h="20469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מרכז כנסים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אודיטוריום 500 איש, וחדרי שירות, מבואה/גלריה תצוגות מתחלפות</a:t>
                      </a:r>
                    </a:p>
                  </a:txBody>
                  <a:tcPr marL="1018" marR="30547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1,505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מפורט בטבלת המתחם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2,213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8054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מתחם השתתפות בתרגילים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חדרי סמך לציוד ואמצעי מולטימדיה</a:t>
                      </a:r>
                    </a:p>
                  </a:txBody>
                  <a:tcPr marL="1018" marR="30547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450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630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573161"/>
                  </a:ext>
                </a:extLst>
              </a:tr>
              <a:tr h="284214">
                <a:tc vMerge="1">
                  <a:txBody>
                    <a:bodyPr/>
                    <a:lstStyle/>
                    <a:p>
                      <a:pPr algn="ctr" rtl="0" fontAlgn="ctr"/>
                      <a:endParaRPr lang="he-IL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rtl="1" fontAlgn="ctr"/>
                      <a:endParaRPr lang="he-IL" sz="8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rtl="1" fontAlgn="ctr"/>
                      <a:endParaRPr lang="he-IL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8" marR="30547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he-IL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630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691162"/>
                  </a:ext>
                </a:extLst>
              </a:tr>
              <a:tr h="306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ספריה וחדרי עיון ועבודה אינטראקטיבית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ספרית המכללות, ספריית צה"ל, חדרי עבודה צוותים, משרדים, ספריה ועמדות מסווגים</a:t>
                      </a:r>
                    </a:p>
                  </a:txBody>
                  <a:tcPr marL="1018" marR="30547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884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1,591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8393134"/>
                  </a:ext>
                </a:extLst>
              </a:tr>
              <a:tr h="12068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מנהלת משחקי מלחמה</a:t>
                      </a:r>
                    </a:p>
                  </a:txBody>
                  <a:tcPr marL="1018" marR="30547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30547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בוטל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3368362"/>
                  </a:ext>
                </a:extLst>
              </a:tr>
              <a:tr h="11738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מתקני עזר להדרכה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30547" marT="1018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2,839</a:t>
                      </a:r>
                    </a:p>
                  </a:txBody>
                  <a:tcPr marL="1018" marR="1018" marT="101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4,434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750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43702"/>
                  </a:ext>
                </a:extLst>
              </a:tr>
              <a:tr h="306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מתחם הספורט והבריכה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משרדים, חדרי כושר,בריכה, לוגיסטיקה, מגרשים פתוחים, חצר מתחים, מסלול ריצה סובב מחנה</a:t>
                      </a:r>
                    </a:p>
                  </a:txBody>
                  <a:tcPr marL="1018" marR="30547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2,764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3,593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5,065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787776"/>
                  </a:ext>
                </a:extLst>
              </a:tr>
              <a:tr h="306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מתקני מגורים ולינה, חניכים וסגל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מגורי חניכים  עבור כ- 200 לנים, ב 63 חדרים 18 מ"ר כל אחד , מספר לנים בחדר לפי מפתחות צה"ליים </a:t>
                      </a:r>
                    </a:p>
                  </a:txBody>
                  <a:tcPr marL="1018" marR="30547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1,206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מפורט בטבלת המתחם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1,903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411991"/>
                  </a:ext>
                </a:extLst>
              </a:tr>
              <a:tr h="306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מתקני הסעדה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מטבח ל-1000 מתכלכלים, חדר אוכל ל- 840 סועדים בו"ז, חדר אירוח, מבואה , חצר משק ושטחים פתוחים להסבה </a:t>
                      </a:r>
                    </a:p>
                  </a:txBody>
                  <a:tcPr marL="1018" marR="30547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1,520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מפורט בטבלת המתחם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2,628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356078"/>
                  </a:ext>
                </a:extLst>
              </a:tr>
              <a:tr h="262896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מתקני רווחה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מועדון מפקדה, מספרה, מרפאה, חנות נוחות, בית כנסת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547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מפורט בטבלת המתחם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836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450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605921"/>
                  </a:ext>
                </a:extLst>
              </a:tr>
              <a:tr h="35020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מתקני אחסנה, לוגיסטיקה ומתקנים טכניים מחנה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מחסנים, מתקני תקשוב מים ואנרגיה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1,699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מפורט בטבלת המתחם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2,052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2,200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חלק ניכר ממתקנים אלה ימוקמו כנראה בתת הקרקע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042162"/>
                  </a:ext>
                </a:extLst>
              </a:tr>
              <a:tr h="23379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מתחמי כניסה למחנה, בקרת מחנה ואבטחה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מתקני מתחמי הכניסה והאבטחה "כרמית" ו"הנרייטה" 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254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1,497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305978"/>
                  </a:ext>
                </a:extLst>
              </a:tr>
              <a:tr h="13193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שטחים ללא חניות 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30547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19,375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30,857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10,332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512855"/>
                  </a:ext>
                </a:extLst>
              </a:tr>
              <a:tr h="117620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אופציה לבי"ס נוסף </a:t>
                      </a:r>
                    </a:p>
                  </a:txBody>
                  <a:tcPr marL="1018" marR="30547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כדוגמת בי"ס לנגדים (טבלה 13)</a:t>
                      </a:r>
                    </a:p>
                  </a:txBody>
                  <a:tcPr marL="1018" marR="30547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1,041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1,874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024740"/>
                  </a:ext>
                </a:extLst>
              </a:tr>
              <a:tr h="102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חניות בשלוש חלופות - חניות ביישום תת קרקעיות/בקומות או ביישום חניות פתוחות 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904988"/>
                  </a:ext>
                </a:extLst>
              </a:tr>
              <a:tr h="40840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היקף החניות סה"כ כ- 410</a:t>
                      </a:r>
                      <a:r>
                        <a:rPr lang="he-IL" sz="700" b="1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(בהתאם להנחיות התב"ע)</a:t>
                      </a:r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בכלל זה כ- 200 עבור בכירים, 120 חניכים וסגל בכיר, 60 אנשי קבע מנהלה, 20 רכב אורגני של היחידה, 10 משאיות ואוטובוסים.</a:t>
                      </a:r>
                      <a:r>
                        <a:rPr lang="he-IL" sz="7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 בנוסף, נדרש מתחם חניה, באתר קרוב, מחוץ למחנה עבור כ- 500 באי כנסים (מספר כנסים בחודש)שיוסעו בשאטלים למחנה</a:t>
                      </a:r>
                      <a:endParaRPr lang="he-IL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חניות בתת"ק לפי 40 מ"ר לחניה</a:t>
                      </a:r>
                    </a:p>
                  </a:txBody>
                  <a:tcPr marL="1018" marR="1018" marT="101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B5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800902"/>
                  </a:ext>
                </a:extLst>
              </a:tr>
              <a:tr h="11738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17,000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749654"/>
                  </a:ext>
                </a:extLst>
              </a:tr>
              <a:tr h="23379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1018" marR="1018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(*) שטחים פונקציונאליים פתוחים (ללא גג) , הם שטחים המיועדים לשימוש מוגדר ואינם חלק מהפיתוח והגינון - </a:t>
                      </a:r>
                      <a:r>
                        <a:rPr lang="he-IL" sz="8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ישום</a:t>
                      </a:r>
                      <a:r>
                        <a:rPr lang="he-IL" sz="800" b="1" i="0" u="none" strike="noStrike" dirty="0">
                          <a:solidFill>
                            <a:srgbClr val="00B05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חלקם עשוי להיות גם באמצעות מרפסות פתוחות בקומות  (לדוגמה מרפסת קפטריה).</a:t>
                      </a:r>
                    </a:p>
                  </a:txBody>
                  <a:tcPr marL="1018" marR="61094" marT="101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977839"/>
                  </a:ext>
                </a:extLst>
              </a:tr>
            </a:tbl>
          </a:graphicData>
        </a:graphic>
      </p:graphicFrame>
      <p:graphicFrame>
        <p:nvGraphicFramePr>
          <p:cNvPr id="5" name="טבלה 4">
            <a:extLst>
              <a:ext uri="{FF2B5EF4-FFF2-40B4-BE49-F238E27FC236}">
                <a16:creationId xmlns:a16="http://schemas.microsoft.com/office/drawing/2014/main" id="{9AFE0D01-E78D-46D2-ABA6-07F6A70752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947001"/>
              </p:ext>
            </p:extLst>
          </p:nvPr>
        </p:nvGraphicFramePr>
        <p:xfrm>
          <a:off x="195983" y="74152"/>
          <a:ext cx="5457232" cy="7742908"/>
        </p:xfrm>
        <a:graphic>
          <a:graphicData uri="http://schemas.openxmlformats.org/drawingml/2006/table">
            <a:tbl>
              <a:tblPr rtl="1"/>
              <a:tblGrid>
                <a:gridCol w="274789">
                  <a:extLst>
                    <a:ext uri="{9D8B030D-6E8A-4147-A177-3AD203B41FA5}">
                      <a16:colId xmlns:a16="http://schemas.microsoft.com/office/drawing/2014/main" val="4144640574"/>
                    </a:ext>
                  </a:extLst>
                </a:gridCol>
                <a:gridCol w="1103982">
                  <a:extLst>
                    <a:ext uri="{9D8B030D-6E8A-4147-A177-3AD203B41FA5}">
                      <a16:colId xmlns:a16="http://schemas.microsoft.com/office/drawing/2014/main" val="632627938"/>
                    </a:ext>
                  </a:extLst>
                </a:gridCol>
                <a:gridCol w="1402875">
                  <a:extLst>
                    <a:ext uri="{9D8B030D-6E8A-4147-A177-3AD203B41FA5}">
                      <a16:colId xmlns:a16="http://schemas.microsoft.com/office/drawing/2014/main" val="1615762249"/>
                    </a:ext>
                  </a:extLst>
                </a:gridCol>
                <a:gridCol w="506192">
                  <a:extLst>
                    <a:ext uri="{9D8B030D-6E8A-4147-A177-3AD203B41FA5}">
                      <a16:colId xmlns:a16="http://schemas.microsoft.com/office/drawing/2014/main" val="2626226762"/>
                    </a:ext>
                  </a:extLst>
                </a:gridCol>
                <a:gridCol w="414595">
                  <a:extLst>
                    <a:ext uri="{9D8B030D-6E8A-4147-A177-3AD203B41FA5}">
                      <a16:colId xmlns:a16="http://schemas.microsoft.com/office/drawing/2014/main" val="1690763504"/>
                    </a:ext>
                  </a:extLst>
                </a:gridCol>
                <a:gridCol w="424237">
                  <a:extLst>
                    <a:ext uri="{9D8B030D-6E8A-4147-A177-3AD203B41FA5}">
                      <a16:colId xmlns:a16="http://schemas.microsoft.com/office/drawing/2014/main" val="916507444"/>
                    </a:ext>
                  </a:extLst>
                </a:gridCol>
                <a:gridCol w="404954">
                  <a:extLst>
                    <a:ext uri="{9D8B030D-6E8A-4147-A177-3AD203B41FA5}">
                      <a16:colId xmlns:a16="http://schemas.microsoft.com/office/drawing/2014/main" val="2644641006"/>
                    </a:ext>
                  </a:extLst>
                </a:gridCol>
                <a:gridCol w="925608">
                  <a:extLst>
                    <a:ext uri="{9D8B030D-6E8A-4147-A177-3AD203B41FA5}">
                      <a16:colId xmlns:a16="http://schemas.microsoft.com/office/drawing/2014/main" val="855191422"/>
                    </a:ext>
                  </a:extLst>
                </a:gridCol>
              </a:tblGrid>
              <a:tr h="12531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33559" marT="111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בלמ"ס</a:t>
                      </a:r>
                    </a:p>
                  </a:txBody>
                  <a:tcPr marL="1119" marR="1119" marT="1119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700" b="1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עדכון -29 לינואר 2020</a:t>
                      </a:r>
                    </a:p>
                  </a:txBody>
                  <a:tcPr marL="1119" marR="1119" marT="111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2174701"/>
                  </a:ext>
                </a:extLst>
              </a:tr>
              <a:tr h="183026">
                <a:tc gridSpan="8"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sng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טבלה מס 1 -מחנה המכללות לירושלים - טבלה מרכזת של אומדן שטחים, לפי מתחמי תפקוד</a:t>
                      </a:r>
                      <a:r>
                        <a:rPr lang="he-IL" sz="800" b="1" i="0" u="sng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he-IL" sz="1000" b="1" i="0" u="sng" strike="noStrike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11161"/>
                  </a:ext>
                </a:extLst>
              </a:tr>
              <a:tr h="371387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מס"ד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מתקן/מכלול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תכולה/מאפיינים</a:t>
                      </a:r>
                    </a:p>
                  </a:txBody>
                  <a:tcPr marL="1119" marR="1119" marT="111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שטח נדרש, מ"ר נטו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תוספת לברוטו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שטח נדרש מ"ר ברוטו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שטחים פונקציונאליים פתוחים </a:t>
                      </a:r>
                      <a:r>
                        <a:rPr lang="he-IL" sz="700" b="1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(*)</a:t>
                      </a:r>
                      <a:endParaRPr lang="he-IL" sz="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הערות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297772"/>
                  </a:ext>
                </a:extLst>
              </a:tr>
              <a:tr h="156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משרדי מטה המכללות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32758"/>
                  </a:ext>
                </a:extLst>
              </a:tr>
              <a:tr h="23908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מתחם לשכות מפקד ורמ"ט ועמ"ט מפקד גייס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לשכות , מתקני תמך, חדרים לעמ"ט מטה גייס</a:t>
                      </a:r>
                    </a:p>
                  </a:txBody>
                  <a:tcPr marL="1119" marR="3355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359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574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לרבות משרדים לעמ"ט הגייס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1121930"/>
                  </a:ext>
                </a:extLst>
              </a:tr>
              <a:tr h="156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משרדי ענף או"ל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משרדים ומתקני תמך</a:t>
                      </a:r>
                    </a:p>
                  </a:txBody>
                  <a:tcPr marL="1119" marR="3355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480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801854"/>
                  </a:ext>
                </a:extLst>
              </a:tr>
              <a:tr h="26770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משרדי ענף הדרכה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משרדים,ומתקני יחידת עזר להדרכה, לא כולל ומתקני ומשרדי ספורט</a:t>
                      </a:r>
                    </a:p>
                  </a:txBody>
                  <a:tcPr marL="1119" marR="3355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558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893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מתקני הספורט לרבות משרדים -מפורט בטבלה נפרדת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9578553"/>
                  </a:ext>
                </a:extLst>
              </a:tr>
              <a:tr h="156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יחידת מערכות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משרדים ומתקני תמך</a:t>
                      </a:r>
                    </a:p>
                  </a:txBody>
                  <a:tcPr marL="1119" marR="3355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היחידה תוצמד לספריה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449083"/>
                  </a:ext>
                </a:extLst>
              </a:tr>
              <a:tr h="156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משרדי ענף מלו"פ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משרדים ומתקני תמך</a:t>
                      </a:r>
                    </a:p>
                  </a:txBody>
                  <a:tcPr marL="1119" marR="3355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184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ממונה על הספריה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164145"/>
                  </a:ext>
                </a:extLst>
              </a:tr>
              <a:tr h="16818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משרדי מטה המכללות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3355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1,425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2,280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904156"/>
                  </a:ext>
                </a:extLst>
              </a:tr>
              <a:tr h="14427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בתי הספר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875675"/>
                  </a:ext>
                </a:extLst>
              </a:tr>
              <a:tr h="12366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מב"ל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משרדי סגל ,מתקני הדרכה, מתקני תמך לרבות קפטריות</a:t>
                      </a:r>
                    </a:p>
                  </a:txBody>
                  <a:tcPr marL="1119" marR="3355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1,072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1,930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7065022"/>
                  </a:ext>
                </a:extLst>
              </a:tr>
              <a:tr h="13603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בי"ס לתא"ל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378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8483981"/>
                  </a:ext>
                </a:extLst>
              </a:tr>
              <a:tr h="13603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בי" ס פו"ם אלון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1,393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2,507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3936091"/>
                  </a:ext>
                </a:extLst>
              </a:tr>
              <a:tr h="13603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בי"ס פו"ם אפק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1,321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2,377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2972214"/>
                  </a:ext>
                </a:extLst>
              </a:tr>
              <a:tr h="26770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בי"ס להרחבה עתידית (אופציונאלי)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600" b="1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הוספה עתידית של בי"ס בדומה לבי"ס לנגדים טבלה 13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9122623"/>
                  </a:ext>
                </a:extLst>
              </a:tr>
              <a:tr h="13603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בי"ס לנגדים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1,021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1,838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0225852"/>
                  </a:ext>
                </a:extLst>
              </a:tr>
              <a:tr h="13603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בי"ס מלט"ק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2,206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3,970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995255"/>
                  </a:ext>
                </a:extLst>
              </a:tr>
              <a:tr h="14427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בתי ספר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3355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7,390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13,303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600" b="1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לא כולל אופציה להרחבה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286093"/>
                  </a:ext>
                </a:extLst>
              </a:tr>
              <a:tr h="13643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מתקני עזר להדרכה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440123"/>
                  </a:ext>
                </a:extLst>
              </a:tr>
              <a:tr h="20281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מרכז כנסים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אודיטוריום 500 איש, וחדרי שירות, מבואה/גלריה תצוגות מתחלפות</a:t>
                      </a:r>
                    </a:p>
                  </a:txBody>
                  <a:tcPr marL="1119" marR="3355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1,505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מפורט בטבלת המתחם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2,213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250240"/>
                  </a:ext>
                </a:extLst>
              </a:tr>
              <a:tr h="23908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אודיטוריום 200 מקומות ישיבה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חדרי סמך לציוד ואמצעי מולטימדיה</a:t>
                      </a:r>
                    </a:p>
                  </a:txBody>
                  <a:tcPr marL="1119" marR="3355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400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560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4057097"/>
                  </a:ext>
                </a:extLst>
              </a:tr>
              <a:tr h="26876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ספריה וחדרי עיון ועבודה אינטראקטיבית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ספרית המכללות, ספריית צה"ל, חדרי עבודה צוותים, משרדים, ספריה ועמדות מסווגים</a:t>
                      </a:r>
                    </a:p>
                  </a:txBody>
                  <a:tcPr marL="1119" marR="3355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884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1,591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0424962"/>
                  </a:ext>
                </a:extLst>
              </a:tr>
              <a:tr h="19456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מנהלת משחקי מלחמה</a:t>
                      </a:r>
                    </a:p>
                  </a:txBody>
                  <a:tcPr marL="1119" marR="3355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3355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בוטל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2873974"/>
                  </a:ext>
                </a:extLst>
              </a:tr>
              <a:tr h="14427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מתקני עזר להדרכה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33559" marT="1119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2,789</a:t>
                      </a:r>
                    </a:p>
                  </a:txBody>
                  <a:tcPr marL="1119" marR="1119" marT="111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4,364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750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579736"/>
                  </a:ext>
                </a:extLst>
              </a:tr>
              <a:tr h="31823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מתחם הספורט והבריכה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משרדים, חדרי כושר,בריכה, לוגיסטיקה, מגרשים פתוחים, חצר מתחים, מסלול ריצה סובב מחנה</a:t>
                      </a:r>
                    </a:p>
                  </a:txBody>
                  <a:tcPr marL="1119" marR="3355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2,764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3,593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5,065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385927"/>
                  </a:ext>
                </a:extLst>
              </a:tr>
              <a:tr h="34296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מתקני מגורים ולינה, חניכים וסגל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מגורי חניכים  עבור כ- 200 לנים, ב 63 חדרים 18 מ"ר כל אחד , מספר לנים בחדר לפי מפתחות צה"ליים </a:t>
                      </a:r>
                    </a:p>
                  </a:txBody>
                  <a:tcPr marL="1119" marR="3355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1,269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מפורט בטבלת המתחם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2,003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124622"/>
                  </a:ext>
                </a:extLst>
              </a:tr>
              <a:tr h="33142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מתקני הסעדה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מטבח ל-1000 מתכלכלים, חדר אוכל ל- 840 סועדים בו"ז, חדר אירוח, מבואה , חצר משק ושטחים פתוחים להסבה </a:t>
                      </a:r>
                    </a:p>
                  </a:txBody>
                  <a:tcPr marL="1119" marR="3355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1,520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מפורט בטבלת המתחם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2,628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647552"/>
                  </a:ext>
                </a:extLst>
              </a:tr>
              <a:tr h="26770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מתקני רווחה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מועדון מפקדה, מספרה, מרפאה, חנות נוחות, בית כנסת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547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מפורט בטבלת המתחם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836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450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015670"/>
                  </a:ext>
                </a:extLst>
              </a:tr>
              <a:tr h="27701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מתקני אחסנה, לוגיסטיקה ומתקנים טכניים מחנה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מחסנים, מתקני תקשוב מים ואנרגיה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1,699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מפורט בטבלת המתחם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2,052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2,200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חלק ניכר ממתקנים אלה ימוקמו כנראה בתת הקרקע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62101"/>
                  </a:ext>
                </a:extLst>
              </a:tr>
              <a:tr h="323181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מתחמי כניסה למחנה, בקרת מחנה ואבטחה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מתקני מתחמי הכניסה והאבטחה "כרמית" ו"הנרייטה" 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254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1,497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430940"/>
                  </a:ext>
                </a:extLst>
              </a:tr>
              <a:tr h="146749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שטחים ללא חניות 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3355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19,657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31,390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10,332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16106"/>
                  </a:ext>
                </a:extLst>
              </a:tr>
              <a:tr h="18962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אופציה לבי"ס נוסף </a:t>
                      </a:r>
                    </a:p>
                  </a:txBody>
                  <a:tcPr marL="1119" marR="3355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כדוגמת בי"ס לנגדים (טבלה 13)</a:t>
                      </a:r>
                    </a:p>
                  </a:txBody>
                  <a:tcPr marL="1119" marR="3355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1,021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1,838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e-IL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0531631"/>
                  </a:ext>
                </a:extLst>
              </a:tr>
              <a:tr h="16488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rtl="1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חניות בשלוש חלופות - חניות ביישום תת קרקעיות/בקומות או ביישום חניות פתוחות 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487484"/>
                  </a:ext>
                </a:extLst>
              </a:tr>
              <a:tr h="415823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היקף החניות סה"כ כ- 410</a:t>
                      </a:r>
                      <a:r>
                        <a:rPr lang="he-IL" sz="700" b="1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 (בהתאם להנחיות התב"ע)</a:t>
                      </a:r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בכלל זה כ- 200 עבור בכירים, 120 חניכים וסגל בכיר, 60 אנשי קבע מנהלה, 20 רכב אורגני של היחידה, 10 משאיות ואוטובוסים.</a:t>
                      </a:r>
                      <a:r>
                        <a:rPr lang="he-IL" sz="700" b="1" i="0" u="none" strike="noStrike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</a:rPr>
                        <a:t> בנוסף, נדרש מתחם חניה, באתר קרוב, מחוץ למחנה עבור כ- 500 באי כנסים (מספר כנסים בחודש)שיוסעו בשאטלים למחנה</a:t>
                      </a:r>
                      <a:endParaRPr lang="he-IL" sz="7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חניות בתת"ק לפי 40 מ"ר לחניה</a:t>
                      </a:r>
                    </a:p>
                  </a:txBody>
                  <a:tcPr marL="1119" marR="1119" marT="111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BB5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991546"/>
                  </a:ext>
                </a:extLst>
              </a:tr>
              <a:tr h="136434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he-IL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he-IL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17,000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565608"/>
                  </a:ext>
                </a:extLst>
              </a:tr>
              <a:tr h="25557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1119" marR="1119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r" rtl="1" fontAlgn="ctr"/>
                      <a:r>
                        <a:rPr lang="he-IL" sz="700" b="1" i="0" u="none" strike="noStrike" dirty="0">
                          <a:solidFill>
                            <a:srgbClr val="00B05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(*) שטחים פונקציונאליים פתוחים (ללא גג) , הם שטחים המיועדים לשימוש מוגדר ואינם חלק מהפיתוח והגינון - </a:t>
                      </a:r>
                      <a:r>
                        <a:rPr lang="he-IL" sz="7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ישום</a:t>
                      </a:r>
                      <a:r>
                        <a:rPr lang="he-IL" sz="700" b="1" i="0" u="none" strike="noStrike" dirty="0">
                          <a:solidFill>
                            <a:srgbClr val="00B05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חלקם עשוי להיות גם באמצעות מרפסות פתוחות בקומות  (לדוגמה מרפסת קפטריה).</a:t>
                      </a:r>
                    </a:p>
                  </a:txBody>
                  <a:tcPr marL="1119" marR="67118" marT="111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178177"/>
                  </a:ext>
                </a:extLst>
              </a:tr>
            </a:tbl>
          </a:graphicData>
        </a:graphic>
      </p:graphicFrame>
      <p:sp>
        <p:nvSpPr>
          <p:cNvPr id="2" name="מלבן 1">
            <a:extLst>
              <a:ext uri="{FF2B5EF4-FFF2-40B4-BE49-F238E27FC236}">
                <a16:creationId xmlns:a16="http://schemas.microsoft.com/office/drawing/2014/main" id="{381DA6A0-0CD9-47A3-9121-2C912983A5B8}"/>
              </a:ext>
            </a:extLst>
          </p:cNvPr>
          <p:cNvSpPr/>
          <p:nvPr/>
        </p:nvSpPr>
        <p:spPr>
          <a:xfrm>
            <a:off x="5009192" y="-97077"/>
            <a:ext cx="7553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000" b="1" cap="none" spc="0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2020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19D9083B-4912-4860-9DCB-5D11994124A5}"/>
              </a:ext>
            </a:extLst>
          </p:cNvPr>
          <p:cNvSpPr/>
          <p:nvPr/>
        </p:nvSpPr>
        <p:spPr>
          <a:xfrm>
            <a:off x="10577736" y="-47943"/>
            <a:ext cx="7553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000" b="1" cap="none" spc="0" dirty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3583504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אובייקט 3">
            <a:extLst>
              <a:ext uri="{FF2B5EF4-FFF2-40B4-BE49-F238E27FC236}">
                <a16:creationId xmlns:a16="http://schemas.microsoft.com/office/drawing/2014/main" id="{20A77DED-53C8-4EE6-A42E-A65620B4B3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052483"/>
              </p:ext>
            </p:extLst>
          </p:nvPr>
        </p:nvGraphicFramePr>
        <p:xfrm>
          <a:off x="420129" y="166817"/>
          <a:ext cx="8155460" cy="7494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15323742" imgH="16554329" progId="Excel.Sheet.12">
                  <p:embed/>
                </p:oleObj>
              </mc:Choice>
              <mc:Fallback>
                <p:oleObj name="Worksheet" r:id="rId3" imgW="15323742" imgH="1655432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0129" y="166817"/>
                        <a:ext cx="8155460" cy="7494373"/>
                      </a:xfrm>
                      <a:prstGeom prst="rect">
                        <a:avLst/>
                      </a:prstGeom>
                      <a:ln w="127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CE0A51E1-6223-40EB-A325-921811F1A073}"/>
              </a:ext>
            </a:extLst>
          </p:cNvPr>
          <p:cNvSpPr txBox="1"/>
          <p:nvPr/>
        </p:nvSpPr>
        <p:spPr>
          <a:xfrm>
            <a:off x="8828903" y="1149177"/>
            <a:ext cx="2378675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r"/>
            <a:r>
              <a:rPr lang="he-IL" b="1" dirty="0">
                <a:solidFill>
                  <a:srgbClr val="0070C0"/>
                </a:solidFill>
              </a:rPr>
              <a:t>טבלת שטחים מסכמת, לאחר עדכוני דמ"צ המכללות  ולאחר </a:t>
            </a:r>
            <a:r>
              <a:rPr lang="he-IL" b="1" dirty="0" err="1">
                <a:solidFill>
                  <a:srgbClr val="0070C0"/>
                </a:solidFill>
              </a:rPr>
              <a:t>ישום</a:t>
            </a:r>
            <a:r>
              <a:rPr lang="he-IL" b="1" dirty="0">
                <a:solidFill>
                  <a:srgbClr val="0070C0"/>
                </a:solidFill>
              </a:rPr>
              <a:t> לקחי שוהם – בעיקר הגדלת יחס ברוטו נטו במתקני  במשרדים ובמתקני ההדרכה</a:t>
            </a:r>
          </a:p>
        </p:txBody>
      </p:sp>
    </p:spTree>
    <p:extLst>
      <p:ext uri="{BB962C8B-B14F-4D97-AF65-F5344CB8AC3E}">
        <p14:creationId xmlns:p14="http://schemas.microsoft.com/office/powerpoint/2010/main" val="329363116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1346</Words>
  <Application>Microsoft Office PowerPoint</Application>
  <PresentationFormat>מותאם אישית</PresentationFormat>
  <Paragraphs>483</Paragraphs>
  <Slides>2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David</vt:lpstr>
      <vt:lpstr>ערכת נושא Office</vt:lpstr>
      <vt:lpstr>גליון עבודה של Microsoft Excel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joshua manor</dc:creator>
  <cp:lastModifiedBy>joshua manor</cp:lastModifiedBy>
  <cp:revision>7</cp:revision>
  <cp:lastPrinted>2021-12-22T08:42:57Z</cp:lastPrinted>
  <dcterms:created xsi:type="dcterms:W3CDTF">2021-12-22T08:25:27Z</dcterms:created>
  <dcterms:modified xsi:type="dcterms:W3CDTF">2021-12-25T16:08:36Z</dcterms:modified>
</cp:coreProperties>
</file>