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3"/>
  </p:notesMasterIdLst>
  <p:sldIdLst>
    <p:sldId id="256" r:id="rId2"/>
    <p:sldId id="259" r:id="rId3"/>
    <p:sldId id="264" r:id="rId4"/>
    <p:sldId id="268" r:id="rId5"/>
    <p:sldId id="265" r:id="rId6"/>
    <p:sldId id="266" r:id="rId7"/>
    <p:sldId id="267" r:id="rId8"/>
    <p:sldId id="260" r:id="rId9"/>
    <p:sldId id="269" r:id="rId10"/>
    <p:sldId id="271" r:id="rId11"/>
    <p:sldId id="272" r:id="rId12"/>
    <p:sldId id="273" r:id="rId13"/>
    <p:sldId id="274" r:id="rId14"/>
    <p:sldId id="275" r:id="rId15"/>
    <p:sldId id="278" r:id="rId16"/>
    <p:sldId id="279" r:id="rId17"/>
    <p:sldId id="281" r:id="rId18"/>
    <p:sldId id="282" r:id="rId19"/>
    <p:sldId id="285" r:id="rId20"/>
    <p:sldId id="284" r:id="rId21"/>
    <p:sldId id="286" r:id="rId22"/>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ossib@univ.haifa.ac.il" initials="y" lastIdx="6" clrIdx="0">
    <p:extLst>
      <p:ext uri="{19B8F6BF-5375-455C-9EA6-DF929625EA0E}">
        <p15:presenceInfo xmlns:p15="http://schemas.microsoft.com/office/powerpoint/2012/main" userId="yossib@univ.haifa.ac.i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660"/>
  </p:normalViewPr>
  <p:slideViewPr>
    <p:cSldViewPr snapToGrid="0">
      <p:cViewPr varScale="1">
        <p:scale>
          <a:sx n="70" d="100"/>
          <a:sy n="70" d="100"/>
        </p:scale>
        <p:origin x="72" y="4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5-25T12:01:22.451" idx="1">
    <p:pos x="3551" y="2682"/>
    <p:text/>
    <p:extLst>
      <p:ext uri="{C676402C-5697-4E1C-873F-D02D1690AC5C}">
        <p15:threadingInfo xmlns:p15="http://schemas.microsoft.com/office/powerpoint/2012/main" timeZoneBias="-180"/>
      </p:ext>
    </p:extLst>
  </p:cm>
  <p:cm authorId="1" dt="2018-05-25T12:01:37.692" idx="2">
    <p:pos x="3516" y="2682"/>
    <p:text/>
    <p:extLst>
      <p:ext uri="{C676402C-5697-4E1C-873F-D02D1690AC5C}">
        <p15:threadingInfo xmlns:p15="http://schemas.microsoft.com/office/powerpoint/2012/main" timeZoneBias="-180"/>
      </p:ext>
    </p:extLst>
  </p:cm>
  <p:cm authorId="1" dt="2018-05-25T12:01:47.347" idx="3">
    <p:pos x="3380" y="2818"/>
    <p:text>ו</p:text>
    <p:extLst>
      <p:ext uri="{C676402C-5697-4E1C-873F-D02D1690AC5C}">
        <p15:threadingInfo xmlns:p15="http://schemas.microsoft.com/office/powerpoint/2012/main" timeZoneBias="-1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5-25T12:03:39.848" idx="4">
    <p:pos x="6327" y="1590"/>
    <p:text>א</p:text>
    <p:extLst>
      <p:ext uri="{C676402C-5697-4E1C-873F-D02D1690AC5C}">
        <p15:threadingInfo xmlns:p15="http://schemas.microsoft.com/office/powerpoint/2012/main" timeZoneBias="-1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8-05-25T21:37:25.044" idx="6">
    <p:pos x="1110" y="2089"/>
    <p:text>ב</p:text>
    <p:extLst>
      <p:ext uri="{C676402C-5697-4E1C-873F-D02D1690AC5C}">
        <p15:threadingInfo xmlns:p15="http://schemas.microsoft.com/office/powerpoint/2012/main" timeZoneBias="-18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8-05-25T12:05:56.079" idx="5">
    <p:pos x="3619" y="524"/>
    <p:text>סדר א''ב של מחברים...</p:text>
    <p:extLst>
      <p:ext uri="{C676402C-5697-4E1C-873F-D02D1690AC5C}">
        <p15:threadingInfo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50188EEC-B858-4840-A41D-811072A09635}" type="datetimeFigureOut">
              <a:rPr lang="he-IL" smtClean="0"/>
              <a:t>י"א/סיון/תשע"ח</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CB942F86-43C5-4937-89ED-CE41790FC14E}" type="slidenum">
              <a:rPr lang="he-IL" smtClean="0"/>
              <a:t>‹#›</a:t>
            </a:fld>
            <a:endParaRPr lang="he-IL"/>
          </a:p>
        </p:txBody>
      </p:sp>
    </p:spTree>
    <p:extLst>
      <p:ext uri="{BB962C8B-B14F-4D97-AF65-F5344CB8AC3E}">
        <p14:creationId xmlns:p14="http://schemas.microsoft.com/office/powerpoint/2010/main" val="36935123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CB942F86-43C5-4937-89ED-CE41790FC14E}" type="slidenum">
              <a:rPr lang="he-IL" smtClean="0"/>
              <a:t>4</a:t>
            </a:fld>
            <a:endParaRPr lang="he-IL"/>
          </a:p>
        </p:txBody>
      </p:sp>
    </p:spTree>
    <p:extLst>
      <p:ext uri="{BB962C8B-B14F-4D97-AF65-F5344CB8AC3E}">
        <p14:creationId xmlns:p14="http://schemas.microsoft.com/office/powerpoint/2010/main" val="1259358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CB942F86-43C5-4937-89ED-CE41790FC14E}" type="slidenum">
              <a:rPr lang="he-IL" smtClean="0"/>
              <a:t>5</a:t>
            </a:fld>
            <a:endParaRPr lang="he-IL"/>
          </a:p>
        </p:txBody>
      </p:sp>
    </p:spTree>
    <p:extLst>
      <p:ext uri="{BB962C8B-B14F-4D97-AF65-F5344CB8AC3E}">
        <p14:creationId xmlns:p14="http://schemas.microsoft.com/office/powerpoint/2010/main" val="2218004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AB93F930-F134-4F52-A64B-46D5D1EAAA95}" type="datetimeFigureOut">
              <a:rPr lang="he-IL" smtClean="0"/>
              <a:t>י"א/סיון/תשע"ח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61A2AF1-AD9E-476C-BE72-628A7CEC7D41}" type="slidenum">
              <a:rPr lang="he-IL" smtClean="0"/>
              <a:t>‹#›</a:t>
            </a:fld>
            <a:endParaRPr lang="he-IL"/>
          </a:p>
        </p:txBody>
      </p:sp>
    </p:spTree>
    <p:extLst>
      <p:ext uri="{BB962C8B-B14F-4D97-AF65-F5344CB8AC3E}">
        <p14:creationId xmlns:p14="http://schemas.microsoft.com/office/powerpoint/2010/main" val="787978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AB93F930-F134-4F52-A64B-46D5D1EAAA95}" type="datetimeFigureOut">
              <a:rPr lang="he-IL" smtClean="0"/>
              <a:t>י"א/סיון/תשע"ח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61A2AF1-AD9E-476C-BE72-628A7CEC7D41}" type="slidenum">
              <a:rPr lang="he-IL" smtClean="0"/>
              <a:t>‹#›</a:t>
            </a:fld>
            <a:endParaRPr lang="he-IL"/>
          </a:p>
        </p:txBody>
      </p:sp>
    </p:spTree>
    <p:extLst>
      <p:ext uri="{BB962C8B-B14F-4D97-AF65-F5344CB8AC3E}">
        <p14:creationId xmlns:p14="http://schemas.microsoft.com/office/powerpoint/2010/main" val="239324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AB93F930-F134-4F52-A64B-46D5D1EAAA95}" type="datetimeFigureOut">
              <a:rPr lang="he-IL" smtClean="0"/>
              <a:t>י"א/סיון/תשע"ח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61A2AF1-AD9E-476C-BE72-628A7CEC7D41}" type="slidenum">
              <a:rPr lang="he-IL" smtClean="0"/>
              <a:t>‹#›</a:t>
            </a:fld>
            <a:endParaRPr lang="he-IL"/>
          </a:p>
        </p:txBody>
      </p:sp>
    </p:spTree>
    <p:extLst>
      <p:ext uri="{BB962C8B-B14F-4D97-AF65-F5344CB8AC3E}">
        <p14:creationId xmlns:p14="http://schemas.microsoft.com/office/powerpoint/2010/main" val="3584513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AB93F930-F134-4F52-A64B-46D5D1EAAA95}" type="datetimeFigureOut">
              <a:rPr lang="he-IL" smtClean="0"/>
              <a:t>י"א/סיון/תשע"ח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61A2AF1-AD9E-476C-BE72-628A7CEC7D41}" type="slidenum">
              <a:rPr lang="he-IL" smtClean="0"/>
              <a:t>‹#›</a:t>
            </a:fld>
            <a:endParaRPr lang="he-IL"/>
          </a:p>
        </p:txBody>
      </p:sp>
    </p:spTree>
    <p:extLst>
      <p:ext uri="{BB962C8B-B14F-4D97-AF65-F5344CB8AC3E}">
        <p14:creationId xmlns:p14="http://schemas.microsoft.com/office/powerpoint/2010/main" val="2848387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AB93F930-F134-4F52-A64B-46D5D1EAAA95}" type="datetimeFigureOut">
              <a:rPr lang="he-IL" smtClean="0"/>
              <a:t>י"א/סיון/תשע"ח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61A2AF1-AD9E-476C-BE72-628A7CEC7D41}" type="slidenum">
              <a:rPr lang="he-IL" smtClean="0"/>
              <a:t>‹#›</a:t>
            </a:fld>
            <a:endParaRPr lang="he-IL"/>
          </a:p>
        </p:txBody>
      </p:sp>
    </p:spTree>
    <p:extLst>
      <p:ext uri="{BB962C8B-B14F-4D97-AF65-F5344CB8AC3E}">
        <p14:creationId xmlns:p14="http://schemas.microsoft.com/office/powerpoint/2010/main" val="272408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838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172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AB93F930-F134-4F52-A64B-46D5D1EAAA95}" type="datetimeFigureOut">
              <a:rPr lang="he-IL" smtClean="0"/>
              <a:t>י"א/סיון/תשע"ח</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161A2AF1-AD9E-476C-BE72-628A7CEC7D41}" type="slidenum">
              <a:rPr lang="he-IL" smtClean="0"/>
              <a:t>‹#›</a:t>
            </a:fld>
            <a:endParaRPr lang="he-IL"/>
          </a:p>
        </p:txBody>
      </p:sp>
    </p:spTree>
    <p:extLst>
      <p:ext uri="{BB962C8B-B14F-4D97-AF65-F5344CB8AC3E}">
        <p14:creationId xmlns:p14="http://schemas.microsoft.com/office/powerpoint/2010/main" val="1207908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AB93F930-F134-4F52-A64B-46D5D1EAAA95}" type="datetimeFigureOut">
              <a:rPr lang="he-IL" smtClean="0"/>
              <a:t>י"א/סיון/תשע"ח</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161A2AF1-AD9E-476C-BE72-628A7CEC7D41}" type="slidenum">
              <a:rPr lang="he-IL" smtClean="0"/>
              <a:t>‹#›</a:t>
            </a:fld>
            <a:endParaRPr lang="he-IL"/>
          </a:p>
        </p:txBody>
      </p:sp>
    </p:spTree>
    <p:extLst>
      <p:ext uri="{BB962C8B-B14F-4D97-AF65-F5344CB8AC3E}">
        <p14:creationId xmlns:p14="http://schemas.microsoft.com/office/powerpoint/2010/main" val="3252478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AB93F930-F134-4F52-A64B-46D5D1EAAA95}" type="datetimeFigureOut">
              <a:rPr lang="he-IL" smtClean="0"/>
              <a:t>י"א/סיון/תשע"ח</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161A2AF1-AD9E-476C-BE72-628A7CEC7D41}" type="slidenum">
              <a:rPr lang="he-IL" smtClean="0"/>
              <a:t>‹#›</a:t>
            </a:fld>
            <a:endParaRPr lang="he-IL"/>
          </a:p>
        </p:txBody>
      </p:sp>
    </p:spTree>
    <p:extLst>
      <p:ext uri="{BB962C8B-B14F-4D97-AF65-F5344CB8AC3E}">
        <p14:creationId xmlns:p14="http://schemas.microsoft.com/office/powerpoint/2010/main" val="2353474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AB93F930-F134-4F52-A64B-46D5D1EAAA95}" type="datetimeFigureOut">
              <a:rPr lang="he-IL" smtClean="0"/>
              <a:t>י"א/סיון/תשע"ח</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161A2AF1-AD9E-476C-BE72-628A7CEC7D41}" type="slidenum">
              <a:rPr lang="he-IL" smtClean="0"/>
              <a:t>‹#›</a:t>
            </a:fld>
            <a:endParaRPr lang="he-IL"/>
          </a:p>
        </p:txBody>
      </p:sp>
    </p:spTree>
    <p:extLst>
      <p:ext uri="{BB962C8B-B14F-4D97-AF65-F5344CB8AC3E}">
        <p14:creationId xmlns:p14="http://schemas.microsoft.com/office/powerpoint/2010/main" val="3768869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AB93F930-F134-4F52-A64B-46D5D1EAAA95}" type="datetimeFigureOut">
              <a:rPr lang="he-IL" smtClean="0"/>
              <a:t>י"א/סיון/תשע"ח</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161A2AF1-AD9E-476C-BE72-628A7CEC7D41}" type="slidenum">
              <a:rPr lang="he-IL" smtClean="0"/>
              <a:t>‹#›</a:t>
            </a:fld>
            <a:endParaRPr lang="he-IL"/>
          </a:p>
        </p:txBody>
      </p:sp>
    </p:spTree>
    <p:extLst>
      <p:ext uri="{BB962C8B-B14F-4D97-AF65-F5344CB8AC3E}">
        <p14:creationId xmlns:p14="http://schemas.microsoft.com/office/powerpoint/2010/main" val="3506381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AB93F930-F134-4F52-A64B-46D5D1EAAA95}" type="datetimeFigureOut">
              <a:rPr lang="he-IL" smtClean="0"/>
              <a:t>י"א/סיון/תשע"ח</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161A2AF1-AD9E-476C-BE72-628A7CEC7D41}" type="slidenum">
              <a:rPr lang="he-IL" smtClean="0"/>
              <a:t>‹#›</a:t>
            </a:fld>
            <a:endParaRPr lang="he-IL"/>
          </a:p>
        </p:txBody>
      </p:sp>
    </p:spTree>
    <p:extLst>
      <p:ext uri="{BB962C8B-B14F-4D97-AF65-F5344CB8AC3E}">
        <p14:creationId xmlns:p14="http://schemas.microsoft.com/office/powerpoint/2010/main" val="2651634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B93F930-F134-4F52-A64B-46D5D1EAAA95}" type="datetimeFigureOut">
              <a:rPr lang="he-IL" smtClean="0"/>
              <a:t>י"א/סיון/תשע"ח</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61A2AF1-AD9E-476C-BE72-628A7CEC7D41}" type="slidenum">
              <a:rPr lang="he-IL" smtClean="0"/>
              <a:t>‹#›</a:t>
            </a:fld>
            <a:endParaRPr lang="he-IL"/>
          </a:p>
        </p:txBody>
      </p:sp>
    </p:spTree>
    <p:extLst>
      <p:ext uri="{BB962C8B-B14F-4D97-AF65-F5344CB8AC3E}">
        <p14:creationId xmlns:p14="http://schemas.microsoft.com/office/powerpoint/2010/main" val="447590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ater.fanack.com/specials/gaza-water-crisis/why-water-crisis-in-gaza/"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pwa.ps/index.aspx"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www.pwa.ps/index.aspx"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hyperlink" Target="https://water.fanack.com/specials/gaza-water-crisis/why-water-crisis-in-gaza/#_ftnref17"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www.lifesource.ps/english/tag/coastal-aquifer/" TargetMode="External"/><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sites.google.com/site/gilbendavid1986/hof" TargetMode="External"/><Relationship Id="rId2" Type="http://schemas.openxmlformats.org/officeDocument/2006/relationships/image" Target="../media/image6.gif"/><Relationship Id="rId1" Type="http://schemas.openxmlformats.org/officeDocument/2006/relationships/slideLayout" Target="../slideLayouts/slideLayout4.xml"/><Relationship Id="rId4" Type="http://schemas.openxmlformats.org/officeDocument/2006/relationships/comments" Target="../comments/commen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pwa.ps/index.aspx" TargetMode="External"/><Relationship Id="rId2" Type="http://schemas.openxmlformats.org/officeDocument/2006/relationships/image" Target="../media/image8.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1531937"/>
          </a:xfrm>
        </p:spPr>
        <p:txBody>
          <a:bodyPr/>
          <a:lstStyle/>
          <a:p>
            <a:r>
              <a:rPr lang="he-IL" dirty="0" smtClean="0">
                <a:latin typeface="Guttman Hatzvi" panose="02010401010101010101" pitchFamily="2" charset="-79"/>
                <a:cs typeface="Guttman Hatzvi" panose="02010401010101010101" pitchFamily="2" charset="-79"/>
              </a:rPr>
              <a:t>"המים של עזה" </a:t>
            </a:r>
            <a:endParaRPr lang="he-IL" dirty="0">
              <a:latin typeface="Guttman Hatzvi" panose="02010401010101010101" pitchFamily="2" charset="-79"/>
              <a:cs typeface="Guttman Hatzvi" panose="02010401010101010101" pitchFamily="2" charset="-79"/>
            </a:endParaRPr>
          </a:p>
        </p:txBody>
      </p:sp>
      <p:sp>
        <p:nvSpPr>
          <p:cNvPr id="3" name="כותרת משנה 2"/>
          <p:cNvSpPr>
            <a:spLocks noGrp="1"/>
          </p:cNvSpPr>
          <p:nvPr>
            <p:ph type="subTitle" idx="1"/>
          </p:nvPr>
        </p:nvSpPr>
        <p:spPr>
          <a:xfrm>
            <a:off x="1524000" y="2979738"/>
            <a:ext cx="9144000" cy="2735262"/>
          </a:xfrm>
        </p:spPr>
        <p:txBody>
          <a:bodyPr>
            <a:normAutofit/>
          </a:bodyPr>
          <a:lstStyle/>
          <a:p>
            <a:r>
              <a:rPr lang="he-IL" b="1" dirty="0" smtClean="0">
                <a:latin typeface="Guttman Hatzvi" panose="02010401010101010101" pitchFamily="2" charset="-79"/>
                <a:cs typeface="Guttman Hatzvi" panose="02010401010101010101" pitchFamily="2" charset="-79"/>
              </a:rPr>
              <a:t>האם העימות הבא בין ישראל לחמאס יהיה (גם) בגלל משבר מים?</a:t>
            </a:r>
          </a:p>
          <a:p>
            <a:endParaRPr lang="he-IL" dirty="0" smtClean="0">
              <a:latin typeface="Guttman Hatzvi" panose="02010401010101010101" pitchFamily="2" charset="-79"/>
              <a:cs typeface="Guttman Hatzvi" panose="02010401010101010101" pitchFamily="2" charset="-79"/>
            </a:endParaRPr>
          </a:p>
          <a:p>
            <a:endParaRPr lang="he-IL" dirty="0">
              <a:latin typeface="Guttman Hatzvi" panose="02010401010101010101" pitchFamily="2" charset="-79"/>
              <a:cs typeface="Guttman Hatzvi" panose="02010401010101010101" pitchFamily="2" charset="-79"/>
            </a:endParaRPr>
          </a:p>
          <a:p>
            <a:r>
              <a:rPr lang="he-IL" dirty="0" smtClean="0">
                <a:latin typeface="Guttman Hatzvi" panose="02010401010101010101" pitchFamily="2" charset="-79"/>
                <a:cs typeface="Guttman Hatzvi" panose="02010401010101010101" pitchFamily="2" charset="-79"/>
              </a:rPr>
              <a:t>עבודת סיכום בקורס גיאוגרפיה של הבטל"מ</a:t>
            </a:r>
          </a:p>
          <a:p>
            <a:r>
              <a:rPr lang="he-IL" dirty="0" smtClean="0">
                <a:latin typeface="Guttman Hatzvi" panose="02010401010101010101" pitchFamily="2" charset="-79"/>
                <a:cs typeface="Guttman Hatzvi" panose="02010401010101010101" pitchFamily="2" charset="-79"/>
              </a:rPr>
              <a:t>נצ"מ שאול צמח</a:t>
            </a:r>
          </a:p>
          <a:p>
            <a:r>
              <a:rPr lang="he-IL" dirty="0" smtClean="0">
                <a:latin typeface="Guttman Hatzvi" panose="02010401010101010101" pitchFamily="2" charset="-79"/>
                <a:cs typeface="Guttman Hatzvi" panose="02010401010101010101" pitchFamily="2" charset="-79"/>
              </a:rPr>
              <a:t>אל"מ עמית סער</a:t>
            </a:r>
            <a:endParaRPr lang="he-IL" dirty="0">
              <a:latin typeface="Guttman Hatzvi" panose="02010401010101010101" pitchFamily="2" charset="-79"/>
              <a:cs typeface="Guttman Hatzvi" panose="02010401010101010101" pitchFamily="2" charset="-79"/>
            </a:endParaRPr>
          </a:p>
        </p:txBody>
      </p:sp>
    </p:spTree>
    <p:extLst>
      <p:ext uri="{BB962C8B-B14F-4D97-AF65-F5344CB8AC3E}">
        <p14:creationId xmlns:p14="http://schemas.microsoft.com/office/powerpoint/2010/main" val="29588838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2800" dirty="0">
                <a:solidFill>
                  <a:prstClr val="black"/>
                </a:solidFill>
                <a:latin typeface="Guttman Hatzvi" panose="02010401010101010101" pitchFamily="2" charset="-79"/>
                <a:cs typeface="Guttman Hatzvi" panose="02010401010101010101" pitchFamily="2" charset="-79"/>
              </a:rPr>
              <a:t>שאיבת יתר מהאקוויפר – </a:t>
            </a:r>
            <a:r>
              <a:rPr lang="he-IL" sz="2800" dirty="0" smtClean="0">
                <a:solidFill>
                  <a:prstClr val="black"/>
                </a:solidFill>
                <a:latin typeface="Guttman Hatzvi" panose="02010401010101010101" pitchFamily="2" charset="-79"/>
                <a:cs typeface="Guttman Hatzvi" panose="02010401010101010101" pitchFamily="2" charset="-79"/>
              </a:rPr>
              <a:t>השלכות (1) </a:t>
            </a:r>
            <a:endParaRPr lang="he-IL" dirty="0"/>
          </a:p>
        </p:txBody>
      </p:sp>
      <p:sp>
        <p:nvSpPr>
          <p:cNvPr id="6" name="כותרת 1"/>
          <p:cNvSpPr txBox="1">
            <a:spLocks/>
          </p:cNvSpPr>
          <p:nvPr/>
        </p:nvSpPr>
        <p:spPr>
          <a:xfrm>
            <a:off x="421381" y="5761125"/>
            <a:ext cx="11529318"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he-IL" sz="2400" dirty="0" smtClean="0">
                <a:latin typeface="Guttman Hatzvi" panose="02010401010101010101" pitchFamily="2" charset="-79"/>
                <a:cs typeface="Guttman Hatzvi" panose="02010401010101010101" pitchFamily="2" charset="-79"/>
              </a:rPr>
              <a:t>ירידה משמעותית במפלס המים ב-40 השנים האחרונות שגרמה </a:t>
            </a:r>
            <a:r>
              <a:rPr lang="he-IL" sz="2400" dirty="0">
                <a:latin typeface="Guttman Hatzvi" panose="02010401010101010101" pitchFamily="2" charset="-79"/>
                <a:cs typeface="Guttman Hatzvi" panose="02010401010101010101" pitchFamily="2" charset="-79"/>
              </a:rPr>
              <a:t>לצניחה של שכבת מי התהום אל מתחת לפני </a:t>
            </a:r>
            <a:r>
              <a:rPr lang="he-IL" sz="2400" dirty="0" smtClean="0">
                <a:latin typeface="Guttman Hatzvi" panose="02010401010101010101" pitchFamily="2" charset="-79"/>
                <a:cs typeface="Guttman Hatzvi" panose="02010401010101010101" pitchFamily="2" charset="-79"/>
              </a:rPr>
              <a:t>הים באופן שמאפשר חלחול מי ים למים</a:t>
            </a:r>
            <a:endParaRPr lang="he-IL" sz="2400" dirty="0">
              <a:latin typeface="Guttman Hatzvi" panose="02010401010101010101" pitchFamily="2" charset="-79"/>
              <a:cs typeface="Guttman Hatzvi" panose="02010401010101010101" pitchFamily="2" charset="-79"/>
            </a:endParaRPr>
          </a:p>
        </p:txBody>
      </p:sp>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0388" y="1405122"/>
            <a:ext cx="9391305" cy="3819131"/>
          </a:xfrm>
          <a:prstGeom prst="rect">
            <a:avLst/>
          </a:prstGeom>
        </p:spPr>
      </p:pic>
      <p:sp>
        <p:nvSpPr>
          <p:cNvPr id="7" name="TextBox 6"/>
          <p:cNvSpPr txBox="1"/>
          <p:nvPr/>
        </p:nvSpPr>
        <p:spPr>
          <a:xfrm>
            <a:off x="1490388" y="5224253"/>
            <a:ext cx="9391305" cy="646331"/>
          </a:xfrm>
          <a:prstGeom prst="rect">
            <a:avLst/>
          </a:prstGeom>
          <a:noFill/>
        </p:spPr>
        <p:txBody>
          <a:bodyPr wrap="square" rtlCol="1">
            <a:spAutoFit/>
          </a:bodyPr>
          <a:lstStyle/>
          <a:p>
            <a:pPr algn="just"/>
            <a:r>
              <a:rPr lang="he-IL" dirty="0" smtClean="0"/>
              <a:t>הירידה במפלס המים באקוויפר החוף בין  1967-2013 </a:t>
            </a:r>
            <a:r>
              <a:rPr lang="en-US" dirty="0">
                <a:hlinkClick r:id="rId3"/>
              </a:rPr>
              <a:t>https://water.fanack.com/specials/gaza-water-crisis/why-water-crisis-in-gaza</a:t>
            </a:r>
            <a:r>
              <a:rPr lang="en-US" dirty="0" smtClean="0">
                <a:hlinkClick r:id="rId3"/>
              </a:rPr>
              <a:t>/</a:t>
            </a:r>
            <a:r>
              <a:rPr lang="he-IL" dirty="0" smtClean="0"/>
              <a:t> </a:t>
            </a:r>
            <a:endParaRPr lang="he-IL" dirty="0"/>
          </a:p>
        </p:txBody>
      </p:sp>
    </p:spTree>
    <p:extLst>
      <p:ext uri="{BB962C8B-B14F-4D97-AF65-F5344CB8AC3E}">
        <p14:creationId xmlns:p14="http://schemas.microsoft.com/office/powerpoint/2010/main" val="28937935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2800" dirty="0">
                <a:solidFill>
                  <a:prstClr val="black"/>
                </a:solidFill>
                <a:latin typeface="Guttman Hatzvi" panose="02010401010101010101" pitchFamily="2" charset="-79"/>
                <a:cs typeface="Guttman Hatzvi" panose="02010401010101010101" pitchFamily="2" charset="-79"/>
              </a:rPr>
              <a:t>שאיבת יתר מהאקוויפר – </a:t>
            </a:r>
            <a:r>
              <a:rPr lang="he-IL" sz="2800" dirty="0" smtClean="0">
                <a:solidFill>
                  <a:prstClr val="black"/>
                </a:solidFill>
                <a:latin typeface="Guttman Hatzvi" panose="02010401010101010101" pitchFamily="2" charset="-79"/>
                <a:cs typeface="Guttman Hatzvi" panose="02010401010101010101" pitchFamily="2" charset="-79"/>
              </a:rPr>
              <a:t>השלכות (2) </a:t>
            </a:r>
            <a:endParaRPr lang="he-IL" dirty="0"/>
          </a:p>
        </p:txBody>
      </p:sp>
      <p:sp>
        <p:nvSpPr>
          <p:cNvPr id="6" name="כותרת 1"/>
          <p:cNvSpPr txBox="1">
            <a:spLocks/>
          </p:cNvSpPr>
          <p:nvPr/>
        </p:nvSpPr>
        <p:spPr>
          <a:xfrm>
            <a:off x="5513348" y="936975"/>
            <a:ext cx="6348186" cy="5188054"/>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gn="just">
              <a:lnSpc>
                <a:spcPct val="100000"/>
              </a:lnSpc>
              <a:buFont typeface="Arial" panose="020B0604020202020204" pitchFamily="34" charset="0"/>
              <a:buChar char="•"/>
            </a:pPr>
            <a:r>
              <a:rPr lang="he-IL" sz="2400" dirty="0" smtClean="0">
                <a:latin typeface="Guttman Hatzvi" panose="02010401010101010101" pitchFamily="2" charset="-79"/>
                <a:cs typeface="Guttman Hatzvi" panose="02010401010101010101" pitchFamily="2" charset="-79"/>
              </a:rPr>
              <a:t>המשמעות המרכזית של חלחול מי ים למים היא עלייה ברמת המליחות של המים.</a:t>
            </a:r>
          </a:p>
          <a:p>
            <a:pPr marL="342900" indent="-342900" algn="just">
              <a:lnSpc>
                <a:spcPct val="100000"/>
              </a:lnSpc>
              <a:buFont typeface="Arial" panose="020B0604020202020204" pitchFamily="34" charset="0"/>
              <a:buChar char="•"/>
            </a:pPr>
            <a:r>
              <a:rPr lang="he-IL" sz="2400" dirty="0" smtClean="0">
                <a:latin typeface="Guttman Hatzvi" panose="02010401010101010101" pitchFamily="2" charset="-79"/>
                <a:cs typeface="Guttman Hatzvi" panose="02010401010101010101" pitchFamily="2" charset="-79"/>
              </a:rPr>
              <a:t>ארגון הבריאות העולמי מגדיר מים בטוחים לשתייה על פי מדד של 250 מ"ג/ליטר כלור.</a:t>
            </a:r>
          </a:p>
          <a:p>
            <a:pPr marL="342900" indent="-342900" algn="just">
              <a:lnSpc>
                <a:spcPct val="100000"/>
              </a:lnSpc>
              <a:buFont typeface="Arial" panose="020B0604020202020204" pitchFamily="34" charset="0"/>
              <a:buChar char="•"/>
            </a:pPr>
            <a:r>
              <a:rPr lang="he-IL" sz="2400" dirty="0" smtClean="0">
                <a:latin typeface="Guttman Hatzvi" panose="02010401010101010101" pitchFamily="2" charset="-79"/>
                <a:cs typeface="Guttman Hatzvi" panose="02010401010101010101" pitchFamily="2" charset="-79"/>
              </a:rPr>
              <a:t>ב-2015 רוב מים ברצועת עזה חרגו מרמה זאת באופן משמעותי כאשר בחלק מהבארות נרשמו מדדים של 1000 מ"ג/ליטר (עברון, </a:t>
            </a:r>
            <a:r>
              <a:rPr lang="he-IL" sz="2400" dirty="0" err="1" smtClean="0">
                <a:latin typeface="Guttman Hatzvi" panose="02010401010101010101" pitchFamily="2" charset="-79"/>
                <a:cs typeface="Guttman Hatzvi" panose="02010401010101010101" pitchFamily="2" charset="-79"/>
              </a:rPr>
              <a:t>פישבך</a:t>
            </a:r>
            <a:r>
              <a:rPr lang="he-IL" sz="2400" dirty="0" smtClean="0">
                <a:latin typeface="Guttman Hatzvi" panose="02010401010101010101" pitchFamily="2" charset="-79"/>
                <a:cs typeface="Guttman Hatzvi" panose="02010401010101010101" pitchFamily="2" charset="-79"/>
              </a:rPr>
              <a:t> </a:t>
            </a:r>
            <a:r>
              <a:rPr lang="he-IL" sz="2400" dirty="0" err="1" smtClean="0">
                <a:latin typeface="Guttman Hatzvi" panose="02010401010101010101" pitchFamily="2" charset="-79"/>
                <a:cs typeface="Guttman Hatzvi" panose="02010401010101010101" pitchFamily="2" charset="-79"/>
              </a:rPr>
              <a:t>וג'ורדנו</a:t>
            </a:r>
            <a:r>
              <a:rPr lang="he-IL" sz="2400" dirty="0" smtClean="0">
                <a:latin typeface="Guttman Hatzvi" panose="02010401010101010101" pitchFamily="2" charset="-79"/>
                <a:cs typeface="Guttman Hatzvi" panose="02010401010101010101" pitchFamily="2" charset="-79"/>
              </a:rPr>
              <a:t>: 2018). </a:t>
            </a:r>
            <a:endParaRPr lang="he-IL" sz="2400" dirty="0">
              <a:latin typeface="Guttman Hatzvi" panose="02010401010101010101" pitchFamily="2" charset="-79"/>
              <a:cs typeface="Guttman Hatzvi" panose="02010401010101010101" pitchFamily="2" charset="-79"/>
            </a:endParaRPr>
          </a:p>
        </p:txBody>
      </p:sp>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109" y="1427178"/>
            <a:ext cx="4675148" cy="4697851"/>
          </a:xfrm>
          <a:prstGeom prst="rect">
            <a:avLst/>
          </a:prstGeom>
        </p:spPr>
      </p:pic>
      <p:sp>
        <p:nvSpPr>
          <p:cNvPr id="7" name="TextBox 6"/>
          <p:cNvSpPr txBox="1"/>
          <p:nvPr/>
        </p:nvSpPr>
        <p:spPr>
          <a:xfrm>
            <a:off x="838200" y="6211669"/>
            <a:ext cx="4503057" cy="646331"/>
          </a:xfrm>
          <a:prstGeom prst="rect">
            <a:avLst/>
          </a:prstGeom>
          <a:noFill/>
        </p:spPr>
        <p:txBody>
          <a:bodyPr wrap="square" rtlCol="1">
            <a:spAutoFit/>
          </a:bodyPr>
          <a:lstStyle/>
          <a:p>
            <a:pPr algn="just"/>
            <a:r>
              <a:rPr lang="he-IL" dirty="0" smtClean="0"/>
              <a:t>ריכוזי מליחות במים ברצועת עזה </a:t>
            </a:r>
            <a:r>
              <a:rPr lang="en-US" dirty="0" smtClean="0">
                <a:hlinkClick r:id="rId3"/>
              </a:rPr>
              <a:t>http</a:t>
            </a:r>
            <a:r>
              <a:rPr lang="en-US" dirty="0">
                <a:hlinkClick r:id="rId3"/>
              </a:rPr>
              <a:t>://</a:t>
            </a:r>
            <a:r>
              <a:rPr lang="en-US" dirty="0" smtClean="0">
                <a:hlinkClick r:id="rId3"/>
              </a:rPr>
              <a:t>www.pwa.ps/index.aspx</a:t>
            </a:r>
            <a:r>
              <a:rPr lang="he-IL" dirty="0" smtClean="0"/>
              <a:t> </a:t>
            </a:r>
            <a:endParaRPr lang="he-IL" dirty="0"/>
          </a:p>
        </p:txBody>
      </p:sp>
    </p:spTree>
    <p:extLst>
      <p:ext uri="{BB962C8B-B14F-4D97-AF65-F5344CB8AC3E}">
        <p14:creationId xmlns:p14="http://schemas.microsoft.com/office/powerpoint/2010/main" val="22514956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2800" dirty="0">
                <a:solidFill>
                  <a:prstClr val="black"/>
                </a:solidFill>
                <a:latin typeface="Guttman Hatzvi" panose="02010401010101010101" pitchFamily="2" charset="-79"/>
                <a:cs typeface="Guttman Hatzvi" panose="02010401010101010101" pitchFamily="2" charset="-79"/>
              </a:rPr>
              <a:t>הסיבות המרכזיות למשבר המים: </a:t>
            </a:r>
            <a:r>
              <a:rPr lang="he-IL" sz="2800" dirty="0" smtClean="0">
                <a:solidFill>
                  <a:prstClr val="black"/>
                </a:solidFill>
                <a:latin typeface="Guttman Hatzvi" panose="02010401010101010101" pitchFamily="2" charset="-79"/>
                <a:cs typeface="Guttman Hatzvi" panose="02010401010101010101" pitchFamily="2" charset="-79"/>
              </a:rPr>
              <a:t>טיפול לקוי בשפכים</a:t>
            </a:r>
            <a:endParaRPr lang="he-IL" dirty="0"/>
          </a:p>
        </p:txBody>
      </p:sp>
      <p:sp>
        <p:nvSpPr>
          <p:cNvPr id="4" name="מציין מיקום תוכן 3"/>
          <p:cNvSpPr>
            <a:spLocks noGrp="1"/>
          </p:cNvSpPr>
          <p:nvPr>
            <p:ph sz="half" idx="2"/>
          </p:nvPr>
        </p:nvSpPr>
        <p:spPr>
          <a:xfrm>
            <a:off x="6172200" y="1504810"/>
            <a:ext cx="5181600" cy="4351338"/>
          </a:xfrm>
        </p:spPr>
        <p:txBody>
          <a:bodyPr>
            <a:noAutofit/>
          </a:bodyPr>
          <a:lstStyle/>
          <a:p>
            <a:pPr algn="just"/>
            <a:r>
              <a:rPr lang="he-IL" sz="2200" dirty="0" smtClean="0">
                <a:latin typeface="Guttman Hatzvi" panose="02010401010101010101" pitchFamily="2" charset="-79"/>
                <a:cs typeface="Guttman Hatzvi" panose="02010401010101010101" pitchFamily="2" charset="-79"/>
              </a:rPr>
              <a:t>כ-108 אלף ליטרים של שפכים לא מטוהרים או מטוהרים חלקית נשפכים למי התהום ולים התיכון מדי יום </a:t>
            </a:r>
            <a:r>
              <a:rPr lang="he-IL" sz="2200" dirty="0">
                <a:latin typeface="Guttman Hatzvi" panose="02010401010101010101" pitchFamily="2" charset="-79"/>
                <a:cs typeface="Guttman Hatzvi" panose="02010401010101010101" pitchFamily="2" charset="-79"/>
              </a:rPr>
              <a:t>(עברון, </a:t>
            </a:r>
            <a:r>
              <a:rPr lang="he-IL" sz="2200" dirty="0" err="1">
                <a:latin typeface="Guttman Hatzvi" panose="02010401010101010101" pitchFamily="2" charset="-79"/>
                <a:cs typeface="Guttman Hatzvi" panose="02010401010101010101" pitchFamily="2" charset="-79"/>
              </a:rPr>
              <a:t>פישבך</a:t>
            </a:r>
            <a:r>
              <a:rPr lang="he-IL" sz="2200" dirty="0">
                <a:latin typeface="Guttman Hatzvi" panose="02010401010101010101" pitchFamily="2" charset="-79"/>
                <a:cs typeface="Guttman Hatzvi" panose="02010401010101010101" pitchFamily="2" charset="-79"/>
              </a:rPr>
              <a:t> </a:t>
            </a:r>
            <a:r>
              <a:rPr lang="he-IL" sz="2200" dirty="0" err="1">
                <a:latin typeface="Guttman Hatzvi" panose="02010401010101010101" pitchFamily="2" charset="-79"/>
                <a:cs typeface="Guttman Hatzvi" panose="02010401010101010101" pitchFamily="2" charset="-79"/>
              </a:rPr>
              <a:t>וג'ורדנו</a:t>
            </a:r>
            <a:r>
              <a:rPr lang="he-IL" sz="2200" dirty="0">
                <a:latin typeface="Guttman Hatzvi" panose="02010401010101010101" pitchFamily="2" charset="-79"/>
                <a:cs typeface="Guttman Hatzvi" panose="02010401010101010101" pitchFamily="2" charset="-79"/>
              </a:rPr>
              <a:t>: 2018)</a:t>
            </a:r>
            <a:r>
              <a:rPr lang="he-IL" sz="2200" dirty="0" smtClean="0">
                <a:latin typeface="Guttman Hatzvi" panose="02010401010101010101" pitchFamily="2" charset="-79"/>
                <a:cs typeface="Guttman Hatzvi" panose="02010401010101010101" pitchFamily="2" charset="-79"/>
              </a:rPr>
              <a:t>.</a:t>
            </a:r>
          </a:p>
          <a:p>
            <a:pPr algn="just"/>
            <a:r>
              <a:rPr lang="he-IL" sz="2200" dirty="0" smtClean="0">
                <a:latin typeface="Guttman Hatzvi" panose="02010401010101010101" pitchFamily="2" charset="-79"/>
                <a:cs typeface="Guttman Hatzvi" panose="02010401010101010101" pitchFamily="2" charset="-79"/>
              </a:rPr>
              <a:t>מתקני הטיהור מועטים ומתקשים לתפקד לאור הפסקות תדירות באספקת החשמל (בממוצע 8 שעות חשמל ביממה). </a:t>
            </a:r>
          </a:p>
          <a:p>
            <a:pPr algn="just"/>
            <a:r>
              <a:rPr lang="he-IL" sz="2200" dirty="0" smtClean="0">
                <a:latin typeface="Guttman Hatzvi" panose="02010401010101010101" pitchFamily="2" charset="-79"/>
                <a:cs typeface="Guttman Hatzvi" panose="02010401010101010101" pitchFamily="2" charset="-79"/>
              </a:rPr>
              <a:t>המשמעות – לפי רשות המים הפלסטינית שמנטרת 211 בארות ברצועת עזה, ב-80% מהבארות יש רמת חנקה שעולה על דרישות ארגון הבריאות העולמי (50 מ"ג/ליטר) וברובן המדדים עולים על 200 מ"ג/ליטר</a:t>
            </a:r>
            <a:endParaRPr lang="he-IL" sz="2200" dirty="0">
              <a:latin typeface="Guttman Hatzvi" panose="02010401010101010101" pitchFamily="2" charset="-79"/>
              <a:cs typeface="Guttman Hatzvi" panose="02010401010101010101" pitchFamily="2" charset="-79"/>
            </a:endParaRPr>
          </a:p>
        </p:txBody>
      </p:sp>
      <p:sp>
        <p:nvSpPr>
          <p:cNvPr id="10" name="TextBox 9"/>
          <p:cNvSpPr txBox="1"/>
          <p:nvPr/>
        </p:nvSpPr>
        <p:spPr>
          <a:xfrm>
            <a:off x="682170" y="6170840"/>
            <a:ext cx="4666537" cy="646331"/>
          </a:xfrm>
          <a:prstGeom prst="rect">
            <a:avLst/>
          </a:prstGeom>
          <a:noFill/>
        </p:spPr>
        <p:txBody>
          <a:bodyPr wrap="square" rtlCol="1">
            <a:spAutoFit/>
          </a:bodyPr>
          <a:lstStyle/>
          <a:p>
            <a:pPr algn="just"/>
            <a:r>
              <a:rPr lang="he-IL" dirty="0" smtClean="0"/>
              <a:t>ריכוזי חנקה במים ברצועת עזה </a:t>
            </a:r>
            <a:r>
              <a:rPr lang="en-US" dirty="0" smtClean="0">
                <a:hlinkClick r:id="rId2"/>
              </a:rPr>
              <a:t>http</a:t>
            </a:r>
            <a:r>
              <a:rPr lang="en-US" dirty="0">
                <a:hlinkClick r:id="rId2"/>
              </a:rPr>
              <a:t>://</a:t>
            </a:r>
            <a:r>
              <a:rPr lang="en-US" dirty="0" smtClean="0">
                <a:hlinkClick r:id="rId2"/>
              </a:rPr>
              <a:t>www.pwa.ps/index.aspx</a:t>
            </a:r>
            <a:r>
              <a:rPr lang="he-IL" dirty="0" smtClean="0"/>
              <a:t> </a:t>
            </a:r>
            <a:endParaRPr lang="he-IL" dirty="0"/>
          </a:p>
        </p:txBody>
      </p:sp>
      <p:pic>
        <p:nvPicPr>
          <p:cNvPr id="5" name="מציין מיקום תוכן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82171" y="1352044"/>
            <a:ext cx="4666537" cy="4656870"/>
          </a:xfrm>
        </p:spPr>
      </p:pic>
    </p:spTree>
    <p:extLst>
      <p:ext uri="{BB962C8B-B14F-4D97-AF65-F5344CB8AC3E}">
        <p14:creationId xmlns:p14="http://schemas.microsoft.com/office/powerpoint/2010/main" val="5955095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2800" dirty="0">
                <a:solidFill>
                  <a:prstClr val="black"/>
                </a:solidFill>
                <a:latin typeface="Guttman Hatzvi" panose="02010401010101010101" pitchFamily="2" charset="-79"/>
                <a:cs typeface="Guttman Hatzvi" panose="02010401010101010101" pitchFamily="2" charset="-79"/>
              </a:rPr>
              <a:t>הסיבות המרכזיות למשבר המים: </a:t>
            </a:r>
            <a:r>
              <a:rPr lang="he-IL" sz="2800" dirty="0" smtClean="0">
                <a:solidFill>
                  <a:prstClr val="black"/>
                </a:solidFill>
                <a:latin typeface="Guttman Hatzvi" panose="02010401010101010101" pitchFamily="2" charset="-79"/>
                <a:cs typeface="Guttman Hatzvi" panose="02010401010101010101" pitchFamily="2" charset="-79"/>
              </a:rPr>
              <a:t>העימות מול ישראל</a:t>
            </a:r>
            <a:endParaRPr lang="he-IL" dirty="0"/>
          </a:p>
        </p:txBody>
      </p:sp>
      <p:sp>
        <p:nvSpPr>
          <p:cNvPr id="4" name="מציין מיקום תוכן 3"/>
          <p:cNvSpPr>
            <a:spLocks noGrp="1"/>
          </p:cNvSpPr>
          <p:nvPr>
            <p:ph sz="half" idx="2"/>
          </p:nvPr>
        </p:nvSpPr>
        <p:spPr>
          <a:xfrm>
            <a:off x="6226629" y="1352044"/>
            <a:ext cx="5283201" cy="4705804"/>
          </a:xfrm>
        </p:spPr>
        <p:txBody>
          <a:bodyPr>
            <a:noAutofit/>
          </a:bodyPr>
          <a:lstStyle/>
          <a:p>
            <a:pPr algn="just"/>
            <a:r>
              <a:rPr lang="he-IL" sz="2400" dirty="0" smtClean="0">
                <a:latin typeface="Guttman Hatzvi" panose="02010401010101010101" pitchFamily="2" charset="-79"/>
                <a:cs typeface="Guttman Hatzvi" panose="02010401010101010101" pitchFamily="2" charset="-79"/>
              </a:rPr>
              <a:t>העימות המתמשך בין חמאס לישראל משפיע אף הוא על משבר במים בשלושה היבטים מרכזיים:</a:t>
            </a:r>
          </a:p>
          <a:p>
            <a:pPr lvl="1" algn="just"/>
            <a:r>
              <a:rPr lang="he-IL" sz="2200" dirty="0" smtClean="0">
                <a:latin typeface="Guttman Hatzvi" panose="02010401010101010101" pitchFamily="2" charset="-79"/>
                <a:cs typeface="Guttman Hatzvi" panose="02010401010101010101" pitchFamily="2" charset="-79"/>
              </a:rPr>
              <a:t>נזקים משמעותיים שנגרמו לתשתיות מים והתפלה כתוצאה משלושה עימותים עצימים בין חמאס לישראל בעשור האחרון.</a:t>
            </a:r>
          </a:p>
          <a:p>
            <a:pPr lvl="1" algn="just"/>
            <a:r>
              <a:rPr lang="he-IL" sz="2200" dirty="0" smtClean="0">
                <a:latin typeface="Guttman Hatzvi" panose="02010401010101010101" pitchFamily="2" charset="-79"/>
                <a:cs typeface="Guttman Hatzvi" panose="02010401010101010101" pitchFamily="2" charset="-79"/>
              </a:rPr>
              <a:t>השלכות הסגר והאיסור בהכנסת חומרים דו שימושיים שמקשים על שיקום ותחזוקת מתקני ההתפלה והטיהור</a:t>
            </a:r>
          </a:p>
          <a:p>
            <a:pPr lvl="1" algn="just"/>
            <a:r>
              <a:rPr lang="he-IL" sz="2200" dirty="0" smtClean="0">
                <a:latin typeface="Guttman Hatzvi" panose="02010401010101010101" pitchFamily="2" charset="-79"/>
                <a:cs typeface="Guttman Hatzvi" panose="02010401010101010101" pitchFamily="2" charset="-79"/>
              </a:rPr>
              <a:t>ירידה במוטיבציה של גורמים בינ"ל לממן ולהוביל </a:t>
            </a:r>
            <a:r>
              <a:rPr lang="he-IL" sz="2200" dirty="0" err="1" smtClean="0">
                <a:latin typeface="Guttman Hatzvi" panose="02010401010101010101" pitchFamily="2" charset="-79"/>
                <a:cs typeface="Guttman Hatzvi" panose="02010401010101010101" pitchFamily="2" charset="-79"/>
              </a:rPr>
              <a:t>פרויקטי</a:t>
            </a:r>
            <a:r>
              <a:rPr lang="he-IL" sz="2200" dirty="0" smtClean="0">
                <a:latin typeface="Guttman Hatzvi" panose="02010401010101010101" pitchFamily="2" charset="-79"/>
                <a:cs typeface="Guttman Hatzvi" panose="02010401010101010101" pitchFamily="2" charset="-79"/>
              </a:rPr>
              <a:t> תשתית משמעותיים לאור הקושי לפעול חמאס וישראל והחשש מהתחדשות הלחימה.</a:t>
            </a:r>
          </a:p>
        </p:txBody>
      </p:sp>
      <p:pic>
        <p:nvPicPr>
          <p:cNvPr id="6" name="מציין מיקום תוכן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2170" y="1352044"/>
            <a:ext cx="4666537" cy="4656870"/>
          </a:xfrm>
        </p:spPr>
      </p:pic>
    </p:spTree>
    <p:extLst>
      <p:ext uri="{BB962C8B-B14F-4D97-AF65-F5344CB8AC3E}">
        <p14:creationId xmlns:p14="http://schemas.microsoft.com/office/powerpoint/2010/main" val="15518594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2800" dirty="0">
                <a:solidFill>
                  <a:prstClr val="black"/>
                </a:solidFill>
                <a:latin typeface="Guttman Hatzvi" panose="02010401010101010101" pitchFamily="2" charset="-79"/>
                <a:cs typeface="Guttman Hatzvi" panose="02010401010101010101" pitchFamily="2" charset="-79"/>
              </a:rPr>
              <a:t>הסיבות המרכזיות למשבר המים: </a:t>
            </a:r>
            <a:r>
              <a:rPr lang="he-IL" sz="2800" dirty="0" smtClean="0">
                <a:solidFill>
                  <a:prstClr val="black"/>
                </a:solidFill>
                <a:latin typeface="Guttman Hatzvi" panose="02010401010101010101" pitchFamily="2" charset="-79"/>
                <a:cs typeface="Guttman Hatzvi" panose="02010401010101010101" pitchFamily="2" charset="-79"/>
              </a:rPr>
              <a:t>חמאס והמשבר הפנימי</a:t>
            </a:r>
            <a:endParaRPr lang="he-IL" dirty="0"/>
          </a:p>
        </p:txBody>
      </p:sp>
      <p:sp>
        <p:nvSpPr>
          <p:cNvPr id="4" name="מציין מיקום תוכן 3"/>
          <p:cNvSpPr>
            <a:spLocks noGrp="1"/>
          </p:cNvSpPr>
          <p:nvPr>
            <p:ph sz="half" idx="2"/>
          </p:nvPr>
        </p:nvSpPr>
        <p:spPr>
          <a:xfrm>
            <a:off x="6172200" y="1504810"/>
            <a:ext cx="5181600" cy="4351338"/>
          </a:xfrm>
        </p:spPr>
        <p:txBody>
          <a:bodyPr>
            <a:noAutofit/>
          </a:bodyPr>
          <a:lstStyle/>
          <a:p>
            <a:pPr algn="just"/>
            <a:r>
              <a:rPr lang="he-IL" sz="2200" dirty="0" smtClean="0">
                <a:latin typeface="Guttman Hatzvi" panose="02010401010101010101" pitchFamily="2" charset="-79"/>
                <a:cs typeface="Guttman Hatzvi" panose="02010401010101010101" pitchFamily="2" charset="-79"/>
              </a:rPr>
              <a:t>המשבר במשק המים הוא גם תוצאה של ניהול לקוי של הנהגת חמאס ברצועה והשקעה נמוכה בפיתוח פתרונות. </a:t>
            </a:r>
          </a:p>
          <a:p>
            <a:pPr algn="just"/>
            <a:r>
              <a:rPr lang="he-IL" sz="2200" dirty="0" smtClean="0">
                <a:latin typeface="Guttman Hatzvi" panose="02010401010101010101" pitchFamily="2" charset="-79"/>
                <a:cs typeface="Guttman Hatzvi" panose="02010401010101010101" pitchFamily="2" charset="-79"/>
              </a:rPr>
              <a:t>הסכסוך הפנים-פלסטיני והחלטת הרשות הפלסטינית לקצץ משמעותית בכספים שמגיעים לרצועת עזה מחריפה אף היא בעקיפין את המשבר בעיקר בשל פגיעה נוספת ביכולות חמאס לרכוש נפט שגורמת להחרפת הפסקות החשמל וכנגזרת גם לפגיעה במתקני הטיהור וההתפלה.</a:t>
            </a:r>
            <a:endParaRPr lang="he-IL" sz="2200" dirty="0">
              <a:latin typeface="Guttman Hatzvi" panose="02010401010101010101" pitchFamily="2" charset="-79"/>
              <a:cs typeface="Guttman Hatzvi" panose="02010401010101010101" pitchFamily="2" charset="-79"/>
            </a:endParaRPr>
          </a:p>
        </p:txBody>
      </p:sp>
      <p:pic>
        <p:nvPicPr>
          <p:cNvPr id="11" name="מציין מיקום תוכן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170" y="1352044"/>
            <a:ext cx="4681599" cy="4656870"/>
          </a:xfrm>
          <a:prstGeom prst="rect">
            <a:avLst/>
          </a:prstGeom>
        </p:spPr>
      </p:pic>
    </p:spTree>
    <p:extLst>
      <p:ext uri="{BB962C8B-B14F-4D97-AF65-F5344CB8AC3E}">
        <p14:creationId xmlns:p14="http://schemas.microsoft.com/office/powerpoint/2010/main" val="28461795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2800" dirty="0">
                <a:solidFill>
                  <a:prstClr val="black"/>
                </a:solidFill>
                <a:latin typeface="Guttman Hatzvi" panose="02010401010101010101" pitchFamily="2" charset="-79"/>
                <a:cs typeface="Guttman Hatzvi" panose="02010401010101010101" pitchFamily="2" charset="-79"/>
              </a:rPr>
              <a:t>השלכות משבר במים בראי הביטחון הלאומי </a:t>
            </a:r>
            <a:endParaRPr lang="he-IL" dirty="0"/>
          </a:p>
        </p:txBody>
      </p:sp>
      <p:sp>
        <p:nvSpPr>
          <p:cNvPr id="4" name="מציין מיקום תוכן 3"/>
          <p:cNvSpPr>
            <a:spLocks noGrp="1"/>
          </p:cNvSpPr>
          <p:nvPr>
            <p:ph sz="half" idx="2"/>
          </p:nvPr>
        </p:nvSpPr>
        <p:spPr>
          <a:xfrm>
            <a:off x="6172200" y="1504810"/>
            <a:ext cx="5181600" cy="4351338"/>
          </a:xfrm>
        </p:spPr>
        <p:txBody>
          <a:bodyPr>
            <a:noAutofit/>
          </a:bodyPr>
          <a:lstStyle/>
          <a:p>
            <a:pPr algn="just"/>
            <a:r>
              <a:rPr lang="he-IL" sz="2400" dirty="0" smtClean="0">
                <a:solidFill>
                  <a:srgbClr val="FF0000"/>
                </a:solidFill>
                <a:latin typeface="Guttman Hatzvi" panose="02010401010101010101" pitchFamily="2" charset="-79"/>
                <a:cs typeface="Guttman Hatzvi" panose="02010401010101010101" pitchFamily="2" charset="-79"/>
              </a:rPr>
              <a:t>החרפת פוטנציאל הנפיצות ועליית הסבירות לעימות עצים נוסף בין ישראל לחמאס</a:t>
            </a:r>
            <a:r>
              <a:rPr lang="he-IL" sz="2400" dirty="0" smtClean="0">
                <a:latin typeface="Guttman Hatzvi" panose="02010401010101010101" pitchFamily="2" charset="-79"/>
                <a:cs typeface="Guttman Hatzvi" panose="02010401010101010101" pitchFamily="2" charset="-79"/>
              </a:rPr>
              <a:t>, גם אם שני הצדדים אינם מעוניינים בעימות כזה (!)</a:t>
            </a:r>
          </a:p>
          <a:p>
            <a:pPr algn="just"/>
            <a:r>
              <a:rPr lang="he-IL" sz="2400" dirty="0" smtClean="0">
                <a:latin typeface="Guttman Hatzvi" panose="02010401010101010101" pitchFamily="2" charset="-79"/>
                <a:cs typeface="Guttman Hatzvi" panose="02010401010101010101" pitchFamily="2" charset="-79"/>
              </a:rPr>
              <a:t>אחת מהתובנות המרכזיות ממבצע "צוק איתן" הייתה כי ההידרדרות במצב ההומניטרי וחשש ההנהגה מהפניית הביקורת כלפיה היו מהגורמים שיצרו את האווירה שהזינה את </a:t>
            </a:r>
            <a:r>
              <a:rPr lang="he-IL" sz="2400" dirty="0" err="1" smtClean="0">
                <a:latin typeface="Guttman Hatzvi" panose="02010401010101010101" pitchFamily="2" charset="-79"/>
                <a:cs typeface="Guttman Hatzvi" panose="02010401010101010101" pitchFamily="2" charset="-79"/>
              </a:rPr>
              <a:t>דינמיקת</a:t>
            </a:r>
            <a:r>
              <a:rPr lang="he-IL" sz="2400" dirty="0" smtClean="0">
                <a:latin typeface="Guttman Hatzvi" panose="02010401010101010101" pitchFamily="2" charset="-79"/>
                <a:cs typeface="Guttman Hatzvi" panose="02010401010101010101" pitchFamily="2" charset="-79"/>
              </a:rPr>
              <a:t> ההסלמה שהובילה ללחימה.</a:t>
            </a:r>
          </a:p>
        </p:txBody>
      </p:sp>
      <p:pic>
        <p:nvPicPr>
          <p:cNvPr id="3" name="תמונה 2"/>
          <p:cNvPicPr>
            <a:picLocks noChangeAspect="1"/>
          </p:cNvPicPr>
          <p:nvPr/>
        </p:nvPicPr>
        <p:blipFill rotWithShape="1">
          <a:blip r:embed="rId2"/>
          <a:srcRect l="35358" t="15856" r="36547" b="24008"/>
          <a:stretch/>
        </p:blipFill>
        <p:spPr>
          <a:xfrm>
            <a:off x="957942" y="1504810"/>
            <a:ext cx="4267201" cy="5135108"/>
          </a:xfrm>
          <a:prstGeom prst="rect">
            <a:avLst/>
          </a:prstGeom>
        </p:spPr>
      </p:pic>
    </p:spTree>
    <p:extLst>
      <p:ext uri="{BB962C8B-B14F-4D97-AF65-F5344CB8AC3E}">
        <p14:creationId xmlns:p14="http://schemas.microsoft.com/office/powerpoint/2010/main" val="28844439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2800" dirty="0">
                <a:solidFill>
                  <a:prstClr val="black"/>
                </a:solidFill>
                <a:latin typeface="Guttman Hatzvi" panose="02010401010101010101" pitchFamily="2" charset="-79"/>
                <a:cs typeface="Guttman Hatzvi" panose="02010401010101010101" pitchFamily="2" charset="-79"/>
              </a:rPr>
              <a:t>השלכות משבר במים בראי הביטחון הלאומי </a:t>
            </a:r>
            <a:endParaRPr lang="he-IL" dirty="0"/>
          </a:p>
        </p:txBody>
      </p:sp>
      <p:sp>
        <p:nvSpPr>
          <p:cNvPr id="4" name="מציין מיקום תוכן 3"/>
          <p:cNvSpPr>
            <a:spLocks noGrp="1"/>
          </p:cNvSpPr>
          <p:nvPr>
            <p:ph sz="half" idx="2"/>
          </p:nvPr>
        </p:nvSpPr>
        <p:spPr>
          <a:xfrm>
            <a:off x="6172200" y="1504810"/>
            <a:ext cx="5181600" cy="4351338"/>
          </a:xfrm>
        </p:spPr>
        <p:txBody>
          <a:bodyPr>
            <a:noAutofit/>
          </a:bodyPr>
          <a:lstStyle/>
          <a:p>
            <a:pPr algn="just"/>
            <a:r>
              <a:rPr lang="he-IL" sz="2200" dirty="0" smtClean="0">
                <a:solidFill>
                  <a:srgbClr val="FF0000"/>
                </a:solidFill>
                <a:latin typeface="Guttman Hatzvi" panose="02010401010101010101" pitchFamily="2" charset="-79"/>
                <a:cs typeface="Guttman Hatzvi" panose="02010401010101010101" pitchFamily="2" charset="-79"/>
              </a:rPr>
              <a:t>פוטנציאל להתפתחות חולי בהיקף גבוה. </a:t>
            </a:r>
            <a:r>
              <a:rPr lang="he-IL" sz="2200" dirty="0" smtClean="0">
                <a:latin typeface="Guttman Hatzvi" panose="02010401010101010101" pitchFamily="2" charset="-79"/>
                <a:cs typeface="Guttman Hatzvi" panose="02010401010101010101" pitchFamily="2" charset="-79"/>
              </a:rPr>
              <a:t>מדיווח של </a:t>
            </a:r>
            <a:r>
              <a:rPr lang="he-IL" sz="2200" dirty="0" err="1" smtClean="0">
                <a:latin typeface="Guttman Hatzvi" panose="02010401010101010101" pitchFamily="2" charset="-79"/>
                <a:cs typeface="Guttman Hatzvi" panose="02010401010101010101" pitchFamily="2" charset="-79"/>
              </a:rPr>
              <a:t>יוניצ"ף</a:t>
            </a:r>
            <a:r>
              <a:rPr lang="he-IL" sz="2200" dirty="0">
                <a:latin typeface="Guttman Hatzvi" panose="02010401010101010101" pitchFamily="2" charset="-79"/>
                <a:cs typeface="Guttman Hatzvi" panose="02010401010101010101" pitchFamily="2" charset="-79"/>
              </a:rPr>
              <a:t> </a:t>
            </a:r>
            <a:r>
              <a:rPr lang="he-IL" sz="2200" dirty="0" smtClean="0">
                <a:latin typeface="Guttman Hatzvi" panose="02010401010101010101" pitchFamily="2" charset="-79"/>
                <a:cs typeface="Guttman Hatzvi" panose="02010401010101010101" pitchFamily="2" charset="-79"/>
              </a:rPr>
              <a:t>עולה ש-26% מכלל מחלות הילדים ברצועה קשורים באיכות המים וזהו גורם תמותת הילדים השכיח ברצועה. </a:t>
            </a:r>
            <a:endParaRPr lang="he-IL" sz="2200" dirty="0">
              <a:latin typeface="Guttman Hatzvi" panose="02010401010101010101" pitchFamily="2" charset="-79"/>
              <a:cs typeface="Guttman Hatzvi" panose="02010401010101010101" pitchFamily="2" charset="-79"/>
            </a:endParaRPr>
          </a:p>
          <a:p>
            <a:pPr algn="just"/>
            <a:r>
              <a:rPr lang="he-IL" sz="2200" dirty="0" smtClean="0">
                <a:latin typeface="Guttman Hatzvi" panose="02010401010101010101" pitchFamily="2" charset="-79"/>
                <a:cs typeface="Guttman Hatzvi" panose="02010401010101010101" pitchFamily="2" charset="-79"/>
              </a:rPr>
              <a:t>המשך הידרדרות מצב המים </a:t>
            </a:r>
            <a:r>
              <a:rPr lang="he-IL" sz="2200" dirty="0">
                <a:latin typeface="Guttman Hatzvi" panose="02010401010101010101" pitchFamily="2" charset="-79"/>
                <a:cs typeface="Guttman Hatzvi" panose="02010401010101010101" pitchFamily="2" charset="-79"/>
              </a:rPr>
              <a:t>עשויה להוביל להתפתחות מגפות, בעיקר בשל זיהום ביולוגי כתוצאה מהימצאות שפכים במי </a:t>
            </a:r>
            <a:r>
              <a:rPr lang="he-IL" sz="2200" dirty="0" smtClean="0">
                <a:latin typeface="Guttman Hatzvi" panose="02010401010101010101" pitchFamily="2" charset="-79"/>
                <a:cs typeface="Guttman Hatzvi" panose="02010401010101010101" pitchFamily="2" charset="-79"/>
              </a:rPr>
              <a:t>השתייה. </a:t>
            </a:r>
          </a:p>
          <a:p>
            <a:pPr algn="just"/>
            <a:r>
              <a:rPr lang="he-IL" sz="2200" dirty="0" smtClean="0">
                <a:latin typeface="Guttman Hatzvi" panose="02010401010101010101" pitchFamily="2" charset="-79"/>
                <a:cs typeface="Guttman Hatzvi" panose="02010401010101010101" pitchFamily="2" charset="-79"/>
              </a:rPr>
              <a:t>מעבר להיבט האנושי להתפתחות מגפות ברצועת עזה תהיינה השלכות משמעותיות על מדינת ישראל: מסיכוני הדבקה בעוטף עזה</a:t>
            </a:r>
            <a:r>
              <a:rPr lang="en-US" sz="2200" dirty="0" smtClean="0">
                <a:latin typeface="Guttman Hatzvi" panose="02010401010101010101" pitchFamily="2" charset="-79"/>
                <a:cs typeface="Guttman Hatzvi" panose="02010401010101010101" pitchFamily="2" charset="-79"/>
              </a:rPr>
              <a:t>;</a:t>
            </a:r>
            <a:r>
              <a:rPr lang="he-IL" sz="2200" dirty="0" smtClean="0">
                <a:latin typeface="Guttman Hatzvi" panose="02010401010101010101" pitchFamily="2" charset="-79"/>
                <a:cs typeface="Guttman Hatzvi" panose="02010401010101010101" pitchFamily="2" charset="-79"/>
              </a:rPr>
              <a:t> דרך ביקורת בינ"ל ופגיעה בלגיטימציה וכלה בצורך בהתערבות הומניטרית ברצועה.</a:t>
            </a:r>
            <a:endParaRPr lang="he-IL" sz="2200" dirty="0">
              <a:latin typeface="Guttman Hatzvi" panose="02010401010101010101" pitchFamily="2" charset="-79"/>
              <a:cs typeface="Guttman Hatzvi" panose="02010401010101010101" pitchFamily="2" charset="-79"/>
            </a:endParaRPr>
          </a:p>
        </p:txBody>
      </p:sp>
      <p:pic>
        <p:nvPicPr>
          <p:cNvPr id="5" name="תמונה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942" y="1504809"/>
            <a:ext cx="4267201" cy="5055647"/>
          </a:xfrm>
          <a:prstGeom prst="rect">
            <a:avLst/>
          </a:prstGeom>
        </p:spPr>
      </p:pic>
    </p:spTree>
    <p:extLst>
      <p:ext uri="{BB962C8B-B14F-4D97-AF65-F5344CB8AC3E}">
        <p14:creationId xmlns:p14="http://schemas.microsoft.com/office/powerpoint/2010/main" val="16981806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2800" dirty="0">
                <a:solidFill>
                  <a:prstClr val="black"/>
                </a:solidFill>
                <a:latin typeface="Guttman Hatzvi" panose="02010401010101010101" pitchFamily="2" charset="-79"/>
                <a:cs typeface="Guttman Hatzvi" panose="02010401010101010101" pitchFamily="2" charset="-79"/>
              </a:rPr>
              <a:t>השלכות משבר במים בראי הביטחון הלאומי </a:t>
            </a:r>
            <a:endParaRPr lang="he-IL" dirty="0"/>
          </a:p>
        </p:txBody>
      </p:sp>
      <p:sp>
        <p:nvSpPr>
          <p:cNvPr id="4" name="מציין מיקום תוכן 3"/>
          <p:cNvSpPr>
            <a:spLocks noGrp="1"/>
          </p:cNvSpPr>
          <p:nvPr>
            <p:ph sz="half" idx="2"/>
          </p:nvPr>
        </p:nvSpPr>
        <p:spPr>
          <a:xfrm>
            <a:off x="6172200" y="1504810"/>
            <a:ext cx="5181600" cy="4351338"/>
          </a:xfrm>
        </p:spPr>
        <p:txBody>
          <a:bodyPr>
            <a:noAutofit/>
          </a:bodyPr>
          <a:lstStyle/>
          <a:p>
            <a:pPr algn="just"/>
            <a:r>
              <a:rPr lang="he-IL" sz="2400" dirty="0" smtClean="0">
                <a:solidFill>
                  <a:srgbClr val="FF0000"/>
                </a:solidFill>
                <a:latin typeface="Guttman Hatzvi" panose="02010401010101010101" pitchFamily="2" charset="-79"/>
                <a:cs typeface="Guttman Hatzvi" panose="02010401010101010101" pitchFamily="2" charset="-79"/>
              </a:rPr>
              <a:t>זיהום מי הים ופגיעה במתקני ההתפלה בישראל.</a:t>
            </a:r>
          </a:p>
          <a:p>
            <a:pPr algn="just"/>
            <a:r>
              <a:rPr lang="he-IL" sz="2400" dirty="0" smtClean="0">
                <a:latin typeface="Guttman Hatzvi" panose="02010401010101010101" pitchFamily="2" charset="-79"/>
                <a:cs typeface="Guttman Hatzvi" panose="02010401010101010101" pitchFamily="2" charset="-79"/>
              </a:rPr>
              <a:t>כאמור 108 אלף ליטרים של שפכים לא מטופלים מוזרמים לים ברצועת עזה מדי יום.</a:t>
            </a:r>
          </a:p>
          <a:p>
            <a:pPr algn="just"/>
            <a:r>
              <a:rPr lang="he-IL" sz="2400" dirty="0" smtClean="0">
                <a:latin typeface="Guttman Hatzvi" panose="02010401010101010101" pitchFamily="2" charset="-79"/>
                <a:cs typeface="Guttman Hatzvi" panose="02010401010101010101" pitchFamily="2" charset="-79"/>
              </a:rPr>
              <a:t>זיהום זה מגיע לחופי ישראל כבר גרם למספר השבתות של מתקן ההתפלה באשקלון (מתקן המספק 15%-20% ממי השתייה של ישראל.</a:t>
            </a:r>
            <a:endParaRPr lang="he-IL" sz="2200" dirty="0" smtClean="0">
              <a:latin typeface="Guttman Hatzvi" panose="02010401010101010101" pitchFamily="2" charset="-79"/>
              <a:cs typeface="Guttman Hatzvi" panose="02010401010101010101" pitchFamily="2" charset="-79"/>
            </a:endParaRPr>
          </a:p>
        </p:txBody>
      </p:sp>
      <p:pic>
        <p:nvPicPr>
          <p:cNvPr id="6" name="תמונה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942" y="1504808"/>
            <a:ext cx="4267201" cy="5055647"/>
          </a:xfrm>
          <a:prstGeom prst="rect">
            <a:avLst/>
          </a:prstGeom>
        </p:spPr>
      </p:pic>
    </p:spTree>
    <p:extLst>
      <p:ext uri="{BB962C8B-B14F-4D97-AF65-F5344CB8AC3E}">
        <p14:creationId xmlns:p14="http://schemas.microsoft.com/office/powerpoint/2010/main" val="9361766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2800" dirty="0" smtClean="0">
                <a:solidFill>
                  <a:prstClr val="black"/>
                </a:solidFill>
                <a:latin typeface="Guttman Hatzvi" panose="02010401010101010101" pitchFamily="2" charset="-79"/>
                <a:cs typeface="Guttman Hatzvi" panose="02010401010101010101" pitchFamily="2" charset="-79"/>
              </a:rPr>
              <a:t>סיכום ומסקנות</a:t>
            </a:r>
            <a:endParaRPr lang="he-IL" dirty="0"/>
          </a:p>
        </p:txBody>
      </p:sp>
      <p:sp>
        <p:nvSpPr>
          <p:cNvPr id="3" name="מציין מיקום תוכן 2"/>
          <p:cNvSpPr>
            <a:spLocks noGrp="1"/>
          </p:cNvSpPr>
          <p:nvPr>
            <p:ph sz="half" idx="2"/>
          </p:nvPr>
        </p:nvSpPr>
        <p:spPr>
          <a:xfrm>
            <a:off x="838200" y="1825625"/>
            <a:ext cx="10515600" cy="4351338"/>
          </a:xfrm>
        </p:spPr>
        <p:txBody>
          <a:bodyPr>
            <a:normAutofit/>
          </a:bodyPr>
          <a:lstStyle/>
          <a:p>
            <a:pPr algn="just"/>
            <a:r>
              <a:rPr lang="he-IL" sz="2400" dirty="0" smtClean="0">
                <a:latin typeface="Guttman Hatzvi" panose="02010401010101010101" pitchFamily="2" charset="-79"/>
                <a:cs typeface="Guttman Hatzvi" panose="02010401010101010101" pitchFamily="2" charset="-79"/>
              </a:rPr>
              <a:t>ברצועת עזה </a:t>
            </a:r>
            <a:r>
              <a:rPr lang="he-IL" sz="2400" dirty="0" smtClean="0">
                <a:solidFill>
                  <a:srgbClr val="FF0000"/>
                </a:solidFill>
                <a:latin typeface="Guttman Hatzvi" panose="02010401010101010101" pitchFamily="2" charset="-79"/>
                <a:cs typeface="Guttman Hatzvi" panose="02010401010101010101" pitchFamily="2" charset="-79"/>
              </a:rPr>
              <a:t>מתפתח משבר הומניטרי </a:t>
            </a:r>
          </a:p>
          <a:p>
            <a:pPr algn="just"/>
            <a:r>
              <a:rPr lang="he-IL" sz="2400" dirty="0" smtClean="0">
                <a:latin typeface="Guttman Hatzvi" panose="02010401010101010101" pitchFamily="2" charset="-79"/>
                <a:cs typeface="Guttman Hatzvi" panose="02010401010101010101" pitchFamily="2" charset="-79"/>
              </a:rPr>
              <a:t>למשבר זה, בדגש על תחום המים, קיימות </a:t>
            </a:r>
            <a:r>
              <a:rPr lang="he-IL" sz="2400" dirty="0" smtClean="0">
                <a:solidFill>
                  <a:srgbClr val="FF0000"/>
                </a:solidFill>
                <a:latin typeface="Guttman Hatzvi" panose="02010401010101010101" pitchFamily="2" charset="-79"/>
                <a:cs typeface="Guttman Hatzvi" panose="02010401010101010101" pitchFamily="2" charset="-79"/>
              </a:rPr>
              <a:t>השלכות משמעותיות על הביטחון הלאומי של ישראל</a:t>
            </a:r>
            <a:r>
              <a:rPr lang="he-IL" sz="2400" dirty="0" smtClean="0">
                <a:latin typeface="Guttman Hatzvi" panose="02010401010101010101" pitchFamily="2" charset="-79"/>
                <a:cs typeface="Guttman Hatzvi" panose="02010401010101010101" pitchFamily="2" charset="-79"/>
              </a:rPr>
              <a:t>: מרמת ביטחון התשתיות, דרך הלגיטימציה הבינ"ל וכלה באפשרות להידרדרות לסבב לחימה נוסף ברצועה. </a:t>
            </a:r>
          </a:p>
          <a:p>
            <a:pPr algn="just"/>
            <a:r>
              <a:rPr lang="he-IL" sz="2400" dirty="0" smtClean="0">
                <a:latin typeface="Guttman Hatzvi" panose="02010401010101010101" pitchFamily="2" charset="-79"/>
                <a:cs typeface="Guttman Hatzvi" panose="02010401010101010101" pitchFamily="2" charset="-79"/>
              </a:rPr>
              <a:t>להנהגת הרצועה אין כיום את היכולות או את הרצון לטפל בעיות החמורות של משק המים. שינוי משמעותי במצב יחייב תפקיד ישראלי משמעותי והתגייסות בינ"ל.</a:t>
            </a:r>
          </a:p>
          <a:p>
            <a:pPr algn="just"/>
            <a:r>
              <a:rPr lang="he-IL" sz="2400" dirty="0" smtClean="0">
                <a:latin typeface="Guttman Hatzvi" panose="02010401010101010101" pitchFamily="2" charset="-79"/>
                <a:cs typeface="Guttman Hatzvi" panose="02010401010101010101" pitchFamily="2" charset="-79"/>
              </a:rPr>
              <a:t>התניית הטיפול במשבר בהיבטים פוליטיים או ביטחוניים אחרים עלולה להוביל לקריסה שהשלכותיה תהיינה חמורות ותחייב בהמשך מעורבות במחירים גבוהים יותר למדינת ישראל.   </a:t>
            </a:r>
            <a:endParaRPr lang="he-IL" sz="2400" dirty="0">
              <a:latin typeface="Guttman Hatzvi" panose="02010401010101010101" pitchFamily="2" charset="-79"/>
              <a:cs typeface="Guttman Hatzvi" panose="02010401010101010101" pitchFamily="2" charset="-79"/>
            </a:endParaRPr>
          </a:p>
        </p:txBody>
      </p:sp>
    </p:spTree>
    <p:extLst>
      <p:ext uri="{BB962C8B-B14F-4D97-AF65-F5344CB8AC3E}">
        <p14:creationId xmlns:p14="http://schemas.microsoft.com/office/powerpoint/2010/main" val="18298089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2800" dirty="0" smtClean="0">
                <a:solidFill>
                  <a:prstClr val="black"/>
                </a:solidFill>
                <a:latin typeface="Guttman Hatzvi" panose="02010401010101010101" pitchFamily="2" charset="-79"/>
                <a:cs typeface="Guttman Hatzvi" panose="02010401010101010101" pitchFamily="2" charset="-79"/>
              </a:rPr>
              <a:t>המלצות</a:t>
            </a:r>
            <a:endParaRPr lang="he-IL" dirty="0"/>
          </a:p>
        </p:txBody>
      </p:sp>
      <p:sp>
        <p:nvSpPr>
          <p:cNvPr id="3" name="מציין מיקום תוכן 2"/>
          <p:cNvSpPr>
            <a:spLocks noGrp="1"/>
          </p:cNvSpPr>
          <p:nvPr>
            <p:ph sz="half" idx="2"/>
          </p:nvPr>
        </p:nvSpPr>
        <p:spPr>
          <a:xfrm>
            <a:off x="838200" y="1485900"/>
            <a:ext cx="10515600" cy="5054600"/>
          </a:xfrm>
        </p:spPr>
        <p:txBody>
          <a:bodyPr>
            <a:normAutofit lnSpcReduction="10000"/>
          </a:bodyPr>
          <a:lstStyle/>
          <a:p>
            <a:pPr algn="just"/>
            <a:r>
              <a:rPr lang="he-IL" sz="2400" dirty="0" smtClean="0">
                <a:latin typeface="Guttman Hatzvi" panose="02010401010101010101" pitchFamily="2" charset="-79"/>
                <a:cs typeface="Guttman Hatzvi" panose="02010401010101010101" pitchFamily="2" charset="-79"/>
              </a:rPr>
              <a:t>מהלך ישראלי שתכליתו צמצום מצוקת המים. המהלך יכלול שני שלבים:</a:t>
            </a:r>
          </a:p>
          <a:p>
            <a:pPr lvl="1" algn="just">
              <a:spcAft>
                <a:spcPts val="600"/>
              </a:spcAft>
            </a:pPr>
            <a:r>
              <a:rPr lang="he-IL" dirty="0" smtClean="0">
                <a:latin typeface="Guttman Hatzvi" panose="02010401010101010101" pitchFamily="2" charset="-79"/>
                <a:cs typeface="Guttman Hatzvi" panose="02010401010101010101" pitchFamily="2" charset="-79"/>
              </a:rPr>
              <a:t>הכנסת מי שתייה בהיקפים גדולים לרצועת עזה, "</a:t>
            </a:r>
            <a:r>
              <a:rPr lang="he-IL" dirty="0" smtClean="0">
                <a:solidFill>
                  <a:srgbClr val="FF0000"/>
                </a:solidFill>
                <a:latin typeface="Guttman Hatzvi" panose="02010401010101010101" pitchFamily="2" charset="-79"/>
                <a:cs typeface="Guttman Hatzvi" panose="02010401010101010101" pitchFamily="2" charset="-79"/>
              </a:rPr>
              <a:t>מעל לראשו" של חמאס </a:t>
            </a:r>
            <a:r>
              <a:rPr lang="he-IL" dirty="0" smtClean="0">
                <a:latin typeface="Guttman Hatzvi" panose="02010401010101010101" pitchFamily="2" charset="-79"/>
                <a:cs typeface="Guttman Hatzvi" panose="02010401010101010101" pitchFamily="2" charset="-79"/>
              </a:rPr>
              <a:t>דרך מעבר כרם שלום. במהלך כזה טמונים שלושה יתרונות מרכזיים:</a:t>
            </a:r>
          </a:p>
          <a:p>
            <a:pPr lvl="2" algn="just">
              <a:spcAft>
                <a:spcPts val="600"/>
              </a:spcAft>
            </a:pPr>
            <a:r>
              <a:rPr lang="he-IL" dirty="0" smtClean="0">
                <a:latin typeface="Guttman Hatzvi" panose="02010401010101010101" pitchFamily="2" charset="-79"/>
                <a:cs typeface="Guttman Hatzvi" panose="02010401010101010101" pitchFamily="2" charset="-79"/>
              </a:rPr>
              <a:t>יעמוד במדיניות הישראלית של הימנעות מקשר ישיר עם חמאס </a:t>
            </a:r>
          </a:p>
          <a:p>
            <a:pPr lvl="2" algn="just">
              <a:spcAft>
                <a:spcPts val="600"/>
              </a:spcAft>
            </a:pPr>
            <a:r>
              <a:rPr lang="he-IL" dirty="0" smtClean="0">
                <a:latin typeface="Guttman Hatzvi" panose="02010401010101010101" pitchFamily="2" charset="-79"/>
                <a:cs typeface="Guttman Hatzvi" panose="02010401010101010101" pitchFamily="2" charset="-79"/>
              </a:rPr>
              <a:t>יקנה לישראל "נקודות" בזירה הבינ"ל כמי שפועלת לצמצם את הפגיעה באזרחים ברצועת עזה.</a:t>
            </a:r>
          </a:p>
          <a:p>
            <a:pPr lvl="2" algn="just">
              <a:spcAft>
                <a:spcPts val="600"/>
              </a:spcAft>
            </a:pPr>
            <a:r>
              <a:rPr lang="he-IL" dirty="0" smtClean="0">
                <a:latin typeface="Guttman Hatzvi" panose="02010401010101010101" pitchFamily="2" charset="-79"/>
                <a:cs typeface="Guttman Hatzvi" panose="02010401010101010101" pitchFamily="2" charset="-79"/>
              </a:rPr>
              <a:t>יציב את חמאס בדילמה – אם יקבל את אספקת המים הוא מסכים למעשה למצב שבו המציאות ברצועת עזה מתנהלת "מעל ראשו", אם יתנגד להכנסת המים ייתפס, בתוך רצועת עזה, כמי שמונע סיוע דחוף מאזרחיו.</a:t>
            </a:r>
          </a:p>
          <a:p>
            <a:pPr lvl="1" algn="just">
              <a:spcAft>
                <a:spcPts val="600"/>
              </a:spcAft>
            </a:pPr>
            <a:r>
              <a:rPr lang="he-IL" dirty="0" smtClean="0">
                <a:solidFill>
                  <a:srgbClr val="FF0000"/>
                </a:solidFill>
                <a:latin typeface="Guttman Hatzvi" panose="02010401010101010101" pitchFamily="2" charset="-79"/>
                <a:cs typeface="Guttman Hatzvi" panose="02010401010101010101" pitchFamily="2" charset="-79"/>
              </a:rPr>
              <a:t>הפניית הסיוע הכלכלי שמקבלת חמאס, מתורכיה, קטאר וגורמים בין לאומיים נוספים, לטובת השקעה בשיפור משק המים</a:t>
            </a:r>
            <a:r>
              <a:rPr lang="he-IL" dirty="0" smtClean="0">
                <a:latin typeface="Guttman Hatzvi" panose="02010401010101010101" pitchFamily="2" charset="-79"/>
                <a:cs typeface="Guttman Hatzvi" panose="02010401010101010101" pitchFamily="2" charset="-79"/>
              </a:rPr>
              <a:t> (מתקני טיהור והתפלה, שיקום האקוויפר). מהלך שכזה מגלם גם הוא יתרון כפול: שיפור תשתית המים והקטנת המשאבים "הפנויים" שנותרים בידי חמאס ושיכולים להיות מופנים ביתר קלות לפעילות צבאית. </a:t>
            </a:r>
            <a:endParaRPr lang="he-IL" dirty="0">
              <a:latin typeface="Guttman Hatzvi" panose="02010401010101010101" pitchFamily="2" charset="-79"/>
              <a:cs typeface="Guttman Hatzvi" panose="02010401010101010101" pitchFamily="2" charset="-79"/>
            </a:endParaRPr>
          </a:p>
        </p:txBody>
      </p:sp>
    </p:spTree>
    <p:extLst>
      <p:ext uri="{BB962C8B-B14F-4D97-AF65-F5344CB8AC3E}">
        <p14:creationId xmlns:p14="http://schemas.microsoft.com/office/powerpoint/2010/main" val="32707886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2800" dirty="0">
                <a:solidFill>
                  <a:prstClr val="black"/>
                </a:solidFill>
                <a:latin typeface="Guttman Hatzvi" panose="02010401010101010101" pitchFamily="2" charset="-79"/>
                <a:cs typeface="Guttman Hatzvi" panose="02010401010101010101" pitchFamily="2" charset="-79"/>
              </a:rPr>
              <a:t>הטענה המרכזית </a:t>
            </a:r>
            <a:endParaRPr lang="he-IL" dirty="0"/>
          </a:p>
        </p:txBody>
      </p:sp>
      <p:sp>
        <p:nvSpPr>
          <p:cNvPr id="6" name="כותרת 1"/>
          <p:cNvSpPr txBox="1">
            <a:spLocks/>
          </p:cNvSpPr>
          <p:nvPr/>
        </p:nvSpPr>
        <p:spPr>
          <a:xfrm>
            <a:off x="421382" y="5224253"/>
            <a:ext cx="11529318"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he-IL" sz="2400" dirty="0" smtClean="0">
                <a:latin typeface="Guttman Hatzvi" panose="02010401010101010101" pitchFamily="2" charset="-79"/>
                <a:cs typeface="Guttman Hatzvi" panose="02010401010101010101" pitchFamily="2" charset="-79"/>
              </a:rPr>
              <a:t>משבר המים ברצועת עזה טומן בחובו איומים משמעותיים על הביטחון הלאומי של מדינת ישראל: מהגברת הסבירות לסבב לחימה מחודש ועד לפגיעה תברואתית ותשתית קשה</a:t>
            </a:r>
            <a:endParaRPr lang="he-IL" sz="2400" dirty="0">
              <a:latin typeface="Guttman Hatzvi" panose="02010401010101010101" pitchFamily="2" charset="-79"/>
              <a:cs typeface="Guttman Hatzvi" panose="02010401010101010101" pitchFamily="2" charset="-79"/>
            </a:endParaRPr>
          </a:p>
        </p:txBody>
      </p:sp>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0591" y="1851479"/>
            <a:ext cx="8470900" cy="2806700"/>
          </a:xfrm>
          <a:prstGeom prst="rect">
            <a:avLst/>
          </a:prstGeom>
        </p:spPr>
      </p:pic>
    </p:spTree>
    <p:extLst>
      <p:ext uri="{BB962C8B-B14F-4D97-AF65-F5344CB8AC3E}">
        <p14:creationId xmlns:p14="http://schemas.microsoft.com/office/powerpoint/2010/main" val="12691467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2800" dirty="0" smtClean="0">
                <a:solidFill>
                  <a:prstClr val="black"/>
                </a:solidFill>
                <a:latin typeface="Guttman Hatzvi" panose="02010401010101010101" pitchFamily="2" charset="-79"/>
                <a:cs typeface="Guttman Hatzvi" panose="02010401010101010101" pitchFamily="2" charset="-79"/>
              </a:rPr>
              <a:t>מקורות</a:t>
            </a:r>
            <a:endParaRPr lang="he-IL" dirty="0"/>
          </a:p>
        </p:txBody>
      </p:sp>
      <p:sp>
        <p:nvSpPr>
          <p:cNvPr id="3" name="מציין מיקום תוכן 2"/>
          <p:cNvSpPr>
            <a:spLocks noGrp="1"/>
          </p:cNvSpPr>
          <p:nvPr>
            <p:ph sz="half" idx="2"/>
          </p:nvPr>
        </p:nvSpPr>
        <p:spPr>
          <a:xfrm>
            <a:off x="838200" y="1825625"/>
            <a:ext cx="10515600" cy="4351338"/>
          </a:xfrm>
        </p:spPr>
        <p:txBody>
          <a:bodyPr>
            <a:normAutofit/>
          </a:bodyPr>
          <a:lstStyle/>
          <a:p>
            <a:pPr algn="just"/>
            <a:r>
              <a:rPr lang="he-IL" sz="2400" dirty="0" smtClean="0">
                <a:latin typeface="Guttman Hatzvi" panose="02010401010101010101" pitchFamily="2" charset="-79"/>
                <a:cs typeface="Guttman Hatzvi" panose="02010401010101010101" pitchFamily="2" charset="-79"/>
              </a:rPr>
              <a:t>סופר ארנון (2006), </a:t>
            </a:r>
            <a:r>
              <a:rPr lang="he-IL" sz="2400" b="1" dirty="0" smtClean="0">
                <a:latin typeface="Guttman Hatzvi" panose="02010401010101010101" pitchFamily="2" charset="-79"/>
                <a:cs typeface="Guttman Hatzvi" panose="02010401010101010101" pitchFamily="2" charset="-79"/>
              </a:rPr>
              <a:t>המאבק על המים במזרח התיכון</a:t>
            </a:r>
            <a:r>
              <a:rPr lang="he-IL" sz="2400" dirty="0" smtClean="0">
                <a:latin typeface="Guttman Hatzvi" panose="02010401010101010101" pitchFamily="2" charset="-79"/>
                <a:cs typeface="Guttman Hatzvi" panose="02010401010101010101" pitchFamily="2" charset="-79"/>
              </a:rPr>
              <a:t>, עם עובד, ת"א. </a:t>
            </a:r>
          </a:p>
          <a:p>
            <a:pPr algn="just"/>
            <a:r>
              <a:rPr lang="he-IL" sz="2400" dirty="0" err="1" smtClean="0">
                <a:latin typeface="Guttman Hatzvi" panose="02010401010101010101" pitchFamily="2" charset="-79"/>
                <a:cs typeface="Guttman Hatzvi" panose="02010401010101010101" pitchFamily="2" charset="-79"/>
              </a:rPr>
              <a:t>מילשטיין</a:t>
            </a:r>
            <a:r>
              <a:rPr lang="he-IL" sz="2400" dirty="0" smtClean="0">
                <a:latin typeface="Guttman Hatzvi" panose="02010401010101010101" pitchFamily="2" charset="-79"/>
                <a:cs typeface="Guttman Hatzvi" panose="02010401010101010101" pitchFamily="2" charset="-79"/>
              </a:rPr>
              <a:t> מיכאל ומרדכי יואב (2017), שש חטיבות או שני מיליון בני אדם, </a:t>
            </a:r>
            <a:r>
              <a:rPr lang="he-IL" sz="2400" b="1" dirty="0" smtClean="0">
                <a:latin typeface="Guttman Hatzvi" panose="02010401010101010101" pitchFamily="2" charset="-79"/>
                <a:cs typeface="Guttman Hatzvi" panose="02010401010101010101" pitchFamily="2" charset="-79"/>
              </a:rPr>
              <a:t>מערכות, </a:t>
            </a:r>
            <a:r>
              <a:rPr lang="he-IL" sz="2400" dirty="0" smtClean="0">
                <a:latin typeface="Guttman Hatzvi" panose="02010401010101010101" pitchFamily="2" charset="-79"/>
                <a:cs typeface="Guttman Hatzvi" panose="02010401010101010101" pitchFamily="2" charset="-79"/>
              </a:rPr>
              <a:t>473, ע"מ 4-11.</a:t>
            </a:r>
          </a:p>
          <a:p>
            <a:pPr fontAlgn="t"/>
            <a:r>
              <a:rPr lang="he-IL" sz="2400" dirty="0" err="1" smtClean="0">
                <a:latin typeface="Guttman Hatzvi" panose="02010401010101010101" pitchFamily="2" charset="-79"/>
                <a:cs typeface="Guttman Hatzvi" panose="02010401010101010101" pitchFamily="2" charset="-79"/>
              </a:rPr>
              <a:t>ג'ורדנו</a:t>
            </a:r>
            <a:r>
              <a:rPr lang="he-IL" sz="2400" dirty="0" smtClean="0">
                <a:latin typeface="Guttman Hatzvi" panose="02010401010101010101" pitchFamily="2" charset="-79"/>
                <a:cs typeface="Guttman Hatzvi" panose="02010401010101010101" pitchFamily="2" charset="-79"/>
              </a:rPr>
              <a:t> ג'וליה, עפרון שירה ור' </a:t>
            </a:r>
            <a:r>
              <a:rPr lang="he-IL" sz="2400" dirty="0" err="1">
                <a:latin typeface="Guttman Hatzvi" panose="02010401010101010101" pitchFamily="2" charset="-79"/>
                <a:cs typeface="Guttman Hatzvi" panose="02010401010101010101" pitchFamily="2" charset="-79"/>
              </a:rPr>
              <a:t>פישבך</a:t>
            </a:r>
            <a:r>
              <a:rPr lang="he-IL" sz="2400" dirty="0">
                <a:latin typeface="Guttman Hatzvi" panose="02010401010101010101" pitchFamily="2" charset="-79"/>
                <a:cs typeface="Guttman Hatzvi" panose="02010401010101010101" pitchFamily="2" charset="-79"/>
              </a:rPr>
              <a:t> (2018), משבר המים והתברואה בעזה והשפעתו על בריאות הציבור, </a:t>
            </a:r>
            <a:r>
              <a:rPr lang="he-IL" sz="2400" b="1" dirty="0">
                <a:latin typeface="Guttman Hatzvi" panose="02010401010101010101" pitchFamily="2" charset="-79"/>
                <a:cs typeface="Guttman Hatzvi" panose="02010401010101010101" pitchFamily="2" charset="-79"/>
              </a:rPr>
              <a:t>המכון למחקרי ביטחון לאומי</a:t>
            </a:r>
            <a:r>
              <a:rPr lang="he-IL" sz="2400" dirty="0">
                <a:latin typeface="Guttman Hatzvi" panose="02010401010101010101" pitchFamily="2" charset="-79"/>
                <a:cs typeface="Guttman Hatzvi" panose="02010401010101010101" pitchFamily="2" charset="-79"/>
              </a:rPr>
              <a:t>, תל </a:t>
            </a:r>
            <a:r>
              <a:rPr lang="he-IL" sz="2400" dirty="0" smtClean="0">
                <a:latin typeface="Guttman Hatzvi" panose="02010401010101010101" pitchFamily="2" charset="-79"/>
                <a:cs typeface="Guttman Hatzvi" panose="02010401010101010101" pitchFamily="2" charset="-79"/>
              </a:rPr>
              <a:t>אביב. </a:t>
            </a:r>
          </a:p>
          <a:p>
            <a:pPr fontAlgn="t"/>
            <a:r>
              <a:rPr lang="he-IL" sz="2400" dirty="0" smtClean="0"/>
              <a:t>אלעד עמרי, </a:t>
            </a:r>
            <a:r>
              <a:rPr lang="he-IL" sz="2400" dirty="0" err="1" smtClean="0"/>
              <a:t>ברומברג</a:t>
            </a:r>
            <a:r>
              <a:rPr lang="he-IL" sz="2400" dirty="0" smtClean="0"/>
              <a:t> גדעון, </a:t>
            </a:r>
            <a:r>
              <a:rPr lang="he-IL" sz="2400" dirty="0" err="1" smtClean="0"/>
              <a:t>ג'ורדנו</a:t>
            </a:r>
            <a:r>
              <a:rPr lang="he-IL" sz="2400" dirty="0" smtClean="0"/>
              <a:t> ג'וליה,  וערן עודד (2017), משבר המים והחשמל ברצועת עזה: תמונת מצב 2017, </a:t>
            </a:r>
            <a:r>
              <a:rPr lang="he-IL" sz="2400" b="1" dirty="0" smtClean="0">
                <a:latin typeface="Guttman Hatzvi" panose="02010401010101010101" pitchFamily="2" charset="-79"/>
                <a:cs typeface="Guttman Hatzvi" panose="02010401010101010101" pitchFamily="2" charset="-79"/>
              </a:rPr>
              <a:t>המכון למחקרי ביטחון לאומי</a:t>
            </a:r>
            <a:r>
              <a:rPr lang="he-IL" sz="2400" dirty="0" smtClean="0">
                <a:latin typeface="Guttman Hatzvi" panose="02010401010101010101" pitchFamily="2" charset="-79"/>
                <a:cs typeface="Guttman Hatzvi" panose="02010401010101010101" pitchFamily="2" charset="-79"/>
              </a:rPr>
              <a:t>, תל אביב. </a:t>
            </a:r>
          </a:p>
          <a:p>
            <a:pPr algn="just" rtl="0"/>
            <a:r>
              <a:rPr lang="en-US" sz="2400" b="1" dirty="0"/>
              <a:t>Why is There a Water Crisis in Gaza? </a:t>
            </a:r>
            <a:r>
              <a:rPr lang="en-US" sz="2400" b="1" dirty="0">
                <a:hlinkClick r:id="rId2"/>
              </a:rPr>
              <a:t>https://water.fanack.com/specials/gaza-water-crisis/why-water-crisis-in-gaza/#_</a:t>
            </a:r>
            <a:r>
              <a:rPr lang="en-US" sz="2400" b="1" dirty="0" smtClean="0">
                <a:hlinkClick r:id="rId2"/>
              </a:rPr>
              <a:t>ftnref17</a:t>
            </a:r>
            <a:r>
              <a:rPr lang="en-US" sz="2400" b="1" dirty="0" smtClean="0"/>
              <a:t> </a:t>
            </a:r>
            <a:endParaRPr lang="en-US" sz="2400" b="1" dirty="0"/>
          </a:p>
        </p:txBody>
      </p:sp>
    </p:spTree>
    <p:extLst>
      <p:ext uri="{BB962C8B-B14F-4D97-AF65-F5344CB8AC3E}">
        <p14:creationId xmlns:p14="http://schemas.microsoft.com/office/powerpoint/2010/main" val="21898978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1222664" y="286327"/>
            <a:ext cx="10298545" cy="4724370"/>
          </a:xfrm>
          <a:prstGeom prst="rect">
            <a:avLst/>
          </a:prstGeom>
        </p:spPr>
        <p:txBody>
          <a:bodyPr wrap="square">
            <a:spAutoFit/>
          </a:bodyPr>
          <a:lstStyle/>
          <a:p>
            <a:pPr marL="342900" indent="-342900">
              <a:lnSpc>
                <a:spcPct val="115000"/>
              </a:lnSpc>
              <a:spcAft>
                <a:spcPts val="1000"/>
              </a:spcAft>
              <a:buFont typeface="Arial" panose="020B0604020202020204" pitchFamily="34" charset="0"/>
              <a:buChar char="•"/>
            </a:pPr>
            <a:r>
              <a:rPr lang="he-IL" sz="2400" dirty="0" err="1">
                <a:latin typeface="Guttman Hatzvi" panose="02010401010101010101" pitchFamily="2" charset="-79"/>
                <a:cs typeface="Guttman Hatzvi" panose="02010401010101010101" pitchFamily="2" charset="-79"/>
              </a:rPr>
              <a:t>אנגרט</a:t>
            </a:r>
            <a:r>
              <a:rPr lang="he-IL" sz="2400" dirty="0">
                <a:latin typeface="Guttman Hatzvi" panose="02010401010101010101" pitchFamily="2" charset="-79"/>
                <a:cs typeface="Guttman Hatzvi" panose="02010401010101010101" pitchFamily="2" charset="-79"/>
              </a:rPr>
              <a:t>, </a:t>
            </a:r>
            <a:r>
              <a:rPr lang="he-IL" sz="2400" dirty="0" err="1">
                <a:latin typeface="Guttman Hatzvi" panose="02010401010101010101" pitchFamily="2" charset="-79"/>
                <a:cs typeface="Guttman Hatzvi" panose="02010401010101010101" pitchFamily="2" charset="-79"/>
              </a:rPr>
              <a:t>אילסר</a:t>
            </a:r>
            <a:r>
              <a:rPr lang="he-IL" sz="2400" dirty="0">
                <a:latin typeface="Guttman Hatzvi" panose="02010401010101010101" pitchFamily="2" charset="-79"/>
                <a:cs typeface="Guttman Hatzvi" panose="02010401010101010101" pitchFamily="2" charset="-79"/>
              </a:rPr>
              <a:t> ח., 2007 התחזית בידיים שלנו: התחממות הגלובלית בישראל-האפשרויות  ההשפעות וקווים למדיניות, דו"ח אדם טבע ודין.</a:t>
            </a:r>
            <a:endParaRPr lang="en-US" sz="2400" dirty="0">
              <a:latin typeface="Guttman Hatzvi" panose="02010401010101010101" pitchFamily="2" charset="-79"/>
              <a:cs typeface="Guttman Hatzvi" panose="02010401010101010101" pitchFamily="2" charset="-79"/>
            </a:endParaRPr>
          </a:p>
          <a:p>
            <a:pPr marL="342900" indent="-342900">
              <a:lnSpc>
                <a:spcPct val="115000"/>
              </a:lnSpc>
              <a:spcAft>
                <a:spcPts val="1000"/>
              </a:spcAft>
              <a:buFont typeface="Arial" panose="020B0604020202020204" pitchFamily="34" charset="0"/>
              <a:buChar char="•"/>
            </a:pPr>
            <a:r>
              <a:rPr lang="he-IL" sz="2400" dirty="0" smtClean="0">
                <a:latin typeface="Guttman Hatzvi" panose="02010401010101010101" pitchFamily="2" charset="-79"/>
                <a:cs typeface="Guttman Hatzvi" panose="02010401010101010101" pitchFamily="2" charset="-79"/>
              </a:rPr>
              <a:t>פז </a:t>
            </a:r>
            <a:r>
              <a:rPr lang="he-IL" sz="2400" dirty="0">
                <a:latin typeface="Guttman Hatzvi" panose="02010401010101010101" pitchFamily="2" charset="-79"/>
                <a:cs typeface="Guttman Hatzvi" panose="02010401010101010101" pitchFamily="2" charset="-79"/>
              </a:rPr>
              <a:t>ש. קידר שינויי אקלים. השלכות חזויות ותופעות </a:t>
            </a:r>
            <a:r>
              <a:rPr lang="he-IL" sz="2400" dirty="0" err="1">
                <a:latin typeface="Guttman Hatzvi" panose="02010401010101010101" pitchFamily="2" charset="-79"/>
                <a:cs typeface="Guttman Hatzvi" panose="02010401010101010101" pitchFamily="2" charset="-79"/>
              </a:rPr>
              <a:t>נצפות,רקע</a:t>
            </a:r>
            <a:r>
              <a:rPr lang="he-IL" sz="2400" dirty="0">
                <a:latin typeface="Guttman Hatzvi" panose="02010401010101010101" pitchFamily="2" charset="-79"/>
                <a:cs typeface="Guttman Hatzvi" panose="02010401010101010101" pitchFamily="2" charset="-79"/>
              </a:rPr>
              <a:t> גלובלי ומבט ישראלי ,קתדרת </a:t>
            </a:r>
            <a:r>
              <a:rPr lang="he-IL" sz="2400" dirty="0" err="1">
                <a:latin typeface="Guttman Hatzvi" panose="02010401010101010101" pitchFamily="2" charset="-79"/>
                <a:cs typeface="Guttman Hatzvi" panose="02010401010101010101" pitchFamily="2" charset="-79"/>
              </a:rPr>
              <a:t>חייקין</a:t>
            </a:r>
            <a:r>
              <a:rPr lang="he-IL" sz="2400" dirty="0">
                <a:latin typeface="Guttman Hatzvi" panose="02010401010101010101" pitchFamily="2" charset="-79"/>
                <a:cs typeface="Guttman Hatzvi" panose="02010401010101010101" pitchFamily="2" charset="-79"/>
              </a:rPr>
              <a:t> </a:t>
            </a:r>
            <a:r>
              <a:rPr lang="he-IL" sz="2400" dirty="0" err="1">
                <a:latin typeface="Guttman Hatzvi" panose="02010401010101010101" pitchFamily="2" charset="-79"/>
                <a:cs typeface="Guttman Hatzvi" panose="02010401010101010101" pitchFamily="2" charset="-79"/>
              </a:rPr>
              <a:t>לגיאו</a:t>
            </a:r>
            <a:r>
              <a:rPr lang="he-IL" sz="2400" dirty="0">
                <a:latin typeface="Guttman Hatzvi" panose="02010401010101010101" pitchFamily="2" charset="-79"/>
                <a:cs typeface="Guttman Hatzvi" panose="02010401010101010101" pitchFamily="2" charset="-79"/>
              </a:rPr>
              <a:t> אסטרטגיה ,אוני' חיפה. 2007</a:t>
            </a:r>
            <a:endParaRPr lang="en-US" sz="2400" dirty="0">
              <a:latin typeface="Guttman Hatzvi" panose="02010401010101010101" pitchFamily="2" charset="-79"/>
              <a:cs typeface="Guttman Hatzvi" panose="02010401010101010101" pitchFamily="2" charset="-79"/>
            </a:endParaRPr>
          </a:p>
          <a:p>
            <a:pPr marL="342900" indent="-342900">
              <a:lnSpc>
                <a:spcPct val="115000"/>
              </a:lnSpc>
              <a:spcAft>
                <a:spcPts val="1000"/>
              </a:spcAft>
              <a:buFont typeface="Arial" panose="020B0604020202020204" pitchFamily="34" charset="0"/>
              <a:buChar char="•"/>
            </a:pPr>
            <a:r>
              <a:rPr lang="he-IL" sz="2400" dirty="0" err="1">
                <a:latin typeface="Guttman Hatzvi" panose="02010401010101010101" pitchFamily="2" charset="-79"/>
                <a:cs typeface="Guttman Hatzvi" panose="02010401010101010101" pitchFamily="2" charset="-79"/>
              </a:rPr>
              <a:t>קליאוט</a:t>
            </a:r>
            <a:r>
              <a:rPr lang="he-IL" sz="2400" dirty="0">
                <a:latin typeface="Guttman Hatzvi" panose="02010401010101010101" pitchFamily="2" charset="-79"/>
                <a:cs typeface="Guttman Hatzvi" panose="02010401010101010101" pitchFamily="2" charset="-79"/>
              </a:rPr>
              <a:t> נ,  שינויים והערכות לשינוי אקלים במאה ה21  היבטים חברתיים וכלכליים ,אוני' בן גוריון.</a:t>
            </a:r>
            <a:endParaRPr lang="en-US" sz="2400" dirty="0">
              <a:latin typeface="Guttman Hatzvi" panose="02010401010101010101" pitchFamily="2" charset="-79"/>
              <a:cs typeface="Guttman Hatzvi" panose="02010401010101010101" pitchFamily="2" charset="-79"/>
            </a:endParaRPr>
          </a:p>
          <a:p>
            <a:pPr marL="342900" indent="-342900">
              <a:lnSpc>
                <a:spcPct val="115000"/>
              </a:lnSpc>
              <a:spcAft>
                <a:spcPts val="1000"/>
              </a:spcAft>
              <a:buFont typeface="Arial" panose="020B0604020202020204" pitchFamily="34" charset="0"/>
              <a:buChar char="•"/>
            </a:pPr>
            <a:r>
              <a:rPr lang="he-IL" sz="2400" dirty="0">
                <a:latin typeface="Guttman Hatzvi" panose="02010401010101010101" pitchFamily="2" charset="-79"/>
                <a:cs typeface="Guttman Hatzvi" panose="02010401010101010101" pitchFamily="2" charset="-79"/>
              </a:rPr>
              <a:t>שלומית פז- נייר עמדה ,שינויי אקלים בישראל  תופעות נצפות והשלכות אפשריות על הביטחון הלאומי, כנס הרצליה השמיני ינואר </a:t>
            </a:r>
            <a:r>
              <a:rPr lang="he-IL" sz="2400" dirty="0" smtClean="0">
                <a:latin typeface="Guttman Hatzvi" panose="02010401010101010101" pitchFamily="2" charset="-79"/>
                <a:cs typeface="Guttman Hatzvi" panose="02010401010101010101" pitchFamily="2" charset="-79"/>
              </a:rPr>
              <a:t>2008</a:t>
            </a:r>
            <a:endParaRPr lang="en-US" sz="2400" dirty="0">
              <a:latin typeface="Guttman Hatzvi" panose="02010401010101010101" pitchFamily="2" charset="-79"/>
              <a:cs typeface="Guttman Hatzvi" panose="02010401010101010101" pitchFamily="2" charset="-79"/>
            </a:endParaRPr>
          </a:p>
        </p:txBody>
      </p:sp>
    </p:spTree>
    <p:extLst>
      <p:ext uri="{BB962C8B-B14F-4D97-AF65-F5344CB8AC3E}">
        <p14:creationId xmlns:p14="http://schemas.microsoft.com/office/powerpoint/2010/main" val="4211326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2800" dirty="0">
                <a:latin typeface="Guttman Hatzvi" panose="02010401010101010101" pitchFamily="2" charset="-79"/>
                <a:cs typeface="Guttman Hatzvi" panose="02010401010101010101" pitchFamily="2" charset="-79"/>
              </a:rPr>
              <a:t>רצועת עזה - תעודת זהות </a:t>
            </a:r>
            <a:endParaRPr lang="he-IL" sz="2800" dirty="0"/>
          </a:p>
        </p:txBody>
      </p:sp>
      <p:pic>
        <p:nvPicPr>
          <p:cNvPr id="5" name="מציין מיקום תוכן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66800" y="1825625"/>
            <a:ext cx="4724400" cy="4351338"/>
          </a:xfrm>
        </p:spPr>
      </p:pic>
      <p:sp>
        <p:nvSpPr>
          <p:cNvPr id="4" name="מציין מיקום תוכן 3"/>
          <p:cNvSpPr>
            <a:spLocks noGrp="1"/>
          </p:cNvSpPr>
          <p:nvPr>
            <p:ph sz="half" idx="2"/>
          </p:nvPr>
        </p:nvSpPr>
        <p:spPr/>
        <p:txBody>
          <a:bodyPr>
            <a:noAutofit/>
          </a:bodyPr>
          <a:lstStyle/>
          <a:p>
            <a:pPr algn="just"/>
            <a:r>
              <a:rPr lang="he-IL" sz="2400" dirty="0" smtClean="0">
                <a:latin typeface="Guttman Hatzvi" panose="02010401010101010101" pitchFamily="2" charset="-79"/>
                <a:cs typeface="Guttman Hatzvi" panose="02010401010101010101" pitchFamily="2" charset="-79"/>
              </a:rPr>
              <a:t>המשך </a:t>
            </a:r>
            <a:r>
              <a:rPr lang="he-IL" sz="2400" dirty="0">
                <a:latin typeface="Guttman Hatzvi" panose="02010401010101010101" pitchFamily="2" charset="-79"/>
                <a:cs typeface="Guttman Hatzvi" panose="02010401010101010101" pitchFamily="2" charset="-79"/>
              </a:rPr>
              <a:t>ישיר </a:t>
            </a:r>
            <a:r>
              <a:rPr lang="he-IL" sz="2400" dirty="0" smtClean="0">
                <a:latin typeface="Guttman Hatzvi" panose="02010401010101010101" pitchFamily="2" charset="-79"/>
                <a:cs typeface="Guttman Hatzvi" panose="02010401010101010101" pitchFamily="2" charset="-79"/>
              </a:rPr>
              <a:t>של מישור החוף הדרומי </a:t>
            </a:r>
            <a:r>
              <a:rPr lang="he-IL" sz="2400" dirty="0">
                <a:latin typeface="Guttman Hatzvi" panose="02010401010101010101" pitchFamily="2" charset="-79"/>
                <a:cs typeface="Guttman Hatzvi" panose="02010401010101010101" pitchFamily="2" charset="-79"/>
              </a:rPr>
              <a:t>הבנוי משלושה רכסי כורכר עיקריים וביניהם עמקי מרזבה</a:t>
            </a:r>
            <a:r>
              <a:rPr lang="he-IL" sz="2400" dirty="0" smtClean="0">
                <a:latin typeface="Guttman Hatzvi" panose="02010401010101010101" pitchFamily="2" charset="-79"/>
                <a:cs typeface="Guttman Hatzvi" panose="02010401010101010101" pitchFamily="2" charset="-79"/>
              </a:rPr>
              <a:t>.</a:t>
            </a:r>
          </a:p>
          <a:p>
            <a:pPr algn="just"/>
            <a:r>
              <a:rPr lang="he-IL" sz="2400" dirty="0" smtClean="0">
                <a:latin typeface="Guttman Hatzvi" panose="02010401010101010101" pitchFamily="2" charset="-79"/>
                <a:cs typeface="Guttman Hatzvi" panose="02010401010101010101" pitchFamily="2" charset="-79"/>
              </a:rPr>
              <a:t> אורך כ-41</a:t>
            </a:r>
            <a:r>
              <a:rPr lang="he-IL" sz="2400" dirty="0">
                <a:latin typeface="Guttman Hatzvi" panose="02010401010101010101" pitchFamily="2" charset="-79"/>
                <a:cs typeface="Guttman Hatzvi" panose="02010401010101010101" pitchFamily="2" charset="-79"/>
              </a:rPr>
              <a:t> קילומטרים </a:t>
            </a:r>
          </a:p>
          <a:p>
            <a:pPr algn="just"/>
            <a:r>
              <a:rPr lang="he-IL" sz="2400" dirty="0" smtClean="0">
                <a:latin typeface="Guttman Hatzvi" panose="02010401010101010101" pitchFamily="2" charset="-79"/>
                <a:cs typeface="Guttman Hatzvi" panose="02010401010101010101" pitchFamily="2" charset="-79"/>
              </a:rPr>
              <a:t>רוחב - בין </a:t>
            </a:r>
            <a:r>
              <a:rPr lang="he-IL" sz="2400" dirty="0">
                <a:latin typeface="Guttman Hatzvi" panose="02010401010101010101" pitchFamily="2" charset="-79"/>
                <a:cs typeface="Guttman Hatzvi" panose="02010401010101010101" pitchFamily="2" charset="-79"/>
              </a:rPr>
              <a:t>5.7 ל-12.5 </a:t>
            </a:r>
          </a:p>
          <a:p>
            <a:pPr algn="just"/>
            <a:r>
              <a:rPr lang="he-IL" sz="2400" dirty="0">
                <a:latin typeface="Guttman Hatzvi" panose="02010401010101010101" pitchFamily="2" charset="-79"/>
                <a:cs typeface="Guttman Hatzvi" panose="02010401010101010101" pitchFamily="2" charset="-79"/>
              </a:rPr>
              <a:t>שטח כולל כ-365 </a:t>
            </a:r>
            <a:r>
              <a:rPr lang="he-IL" sz="2400" dirty="0" smtClean="0">
                <a:latin typeface="Guttman Hatzvi" panose="02010401010101010101" pitchFamily="2" charset="-79"/>
                <a:cs typeface="Guttman Hatzvi" panose="02010401010101010101" pitchFamily="2" charset="-79"/>
              </a:rPr>
              <a:t>ק"מ רבועים</a:t>
            </a:r>
          </a:p>
          <a:p>
            <a:pPr algn="just"/>
            <a:r>
              <a:rPr lang="he-IL" sz="2400" dirty="0" err="1" smtClean="0">
                <a:latin typeface="Guttman Hatzvi" panose="02010401010101010101" pitchFamily="2" charset="-79"/>
                <a:cs typeface="Guttman Hatzvi" panose="02010401010101010101" pitchFamily="2" charset="-79"/>
              </a:rPr>
              <a:t>אוכלוסיה</a:t>
            </a:r>
            <a:r>
              <a:rPr lang="he-IL" sz="2400" dirty="0" smtClean="0">
                <a:latin typeface="Guttman Hatzvi" panose="02010401010101010101" pitchFamily="2" charset="-79"/>
                <a:cs typeface="Guttman Hatzvi" panose="02010401010101010101" pitchFamily="2" charset="-79"/>
              </a:rPr>
              <a:t> – 1.75 מיליון תושבים</a:t>
            </a:r>
          </a:p>
          <a:p>
            <a:pPr algn="just"/>
            <a:r>
              <a:rPr lang="he-IL" sz="2400" dirty="0" smtClean="0">
                <a:latin typeface="Guttman Hatzvi" panose="02010401010101010101" pitchFamily="2" charset="-79"/>
                <a:cs typeface="Guttman Hatzvi" panose="02010401010101010101" pitchFamily="2" charset="-79"/>
              </a:rPr>
              <a:t>שיעור ריבוי 2.39% </a:t>
            </a:r>
          </a:p>
        </p:txBody>
      </p:sp>
    </p:spTree>
    <p:extLst>
      <p:ext uri="{BB962C8B-B14F-4D97-AF65-F5344CB8AC3E}">
        <p14:creationId xmlns:p14="http://schemas.microsoft.com/office/powerpoint/2010/main" val="39968338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2800" dirty="0">
                <a:solidFill>
                  <a:prstClr val="black"/>
                </a:solidFill>
                <a:latin typeface="Guttman Hatzvi" panose="02010401010101010101" pitchFamily="2" charset="-79"/>
                <a:cs typeface="Guttman Hatzvi" panose="02010401010101010101" pitchFamily="2" charset="-79"/>
              </a:rPr>
              <a:t>רקע: משק המים ברצועת עזה</a:t>
            </a:r>
            <a:endParaRPr lang="he-IL" sz="2800" dirty="0"/>
          </a:p>
        </p:txBody>
      </p:sp>
      <p:pic>
        <p:nvPicPr>
          <p:cNvPr id="5" name="מציין מיקום תוכן 4"/>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b="10867"/>
          <a:stretch/>
        </p:blipFill>
        <p:spPr>
          <a:xfrm>
            <a:off x="1066801" y="1825625"/>
            <a:ext cx="4724400" cy="4351338"/>
          </a:xfrm>
          <a:ln>
            <a:solidFill>
              <a:schemeClr val="tx1"/>
            </a:solidFill>
          </a:ln>
        </p:spPr>
      </p:pic>
      <p:sp>
        <p:nvSpPr>
          <p:cNvPr id="4" name="מציין מיקום תוכן 3"/>
          <p:cNvSpPr>
            <a:spLocks noGrp="1"/>
          </p:cNvSpPr>
          <p:nvPr>
            <p:ph sz="half" idx="2"/>
          </p:nvPr>
        </p:nvSpPr>
        <p:spPr/>
        <p:txBody>
          <a:bodyPr>
            <a:normAutofit/>
          </a:bodyPr>
          <a:lstStyle/>
          <a:p>
            <a:pPr algn="just"/>
            <a:r>
              <a:rPr lang="he-IL" sz="2400" dirty="0">
                <a:solidFill>
                  <a:prstClr val="black"/>
                </a:solidFill>
                <a:latin typeface="Guttman Hatzvi" panose="02010401010101010101" pitchFamily="2" charset="-79"/>
                <a:cs typeface="Guttman Hatzvi" panose="02010401010101010101" pitchFamily="2" charset="-79"/>
              </a:rPr>
              <a:t>תלות מוחלטת באקוויפר החוף – </a:t>
            </a:r>
            <a:r>
              <a:rPr lang="he-IL" sz="2400" dirty="0" smtClean="0">
                <a:solidFill>
                  <a:prstClr val="black"/>
                </a:solidFill>
                <a:latin typeface="Guttman Hatzvi" panose="02010401010101010101" pitchFamily="2" charset="-79"/>
                <a:cs typeface="Guttman Hatzvi" panose="02010401010101010101" pitchFamily="2" charset="-79"/>
              </a:rPr>
              <a:t>אקווה חולית בעומק של 10-15 מטרים בלבד עם כושר אגירה של כ-60 מיליון מ"ק מים.</a:t>
            </a:r>
          </a:p>
          <a:p>
            <a:pPr algn="just"/>
            <a:r>
              <a:rPr lang="he-IL" sz="2400" dirty="0" smtClean="0">
                <a:solidFill>
                  <a:prstClr val="black"/>
                </a:solidFill>
                <a:latin typeface="Guttman Hatzvi" panose="02010401010101010101" pitchFamily="2" charset="-79"/>
                <a:cs typeface="Guttman Hatzvi" panose="02010401010101010101" pitchFamily="2" charset="-79"/>
              </a:rPr>
              <a:t>7% מהמים מגיעים ממדינת ישראל באמצעות חברת "מקורות".</a:t>
            </a:r>
          </a:p>
          <a:p>
            <a:pPr algn="just"/>
            <a:r>
              <a:rPr lang="he-IL" sz="2400" dirty="0" smtClean="0">
                <a:solidFill>
                  <a:prstClr val="black"/>
                </a:solidFill>
                <a:latin typeface="Guttman Hatzvi" panose="02010401010101010101" pitchFamily="2" charset="-79"/>
                <a:cs typeface="Guttman Hatzvi" panose="02010401010101010101" pitchFamily="2" charset="-79"/>
              </a:rPr>
              <a:t>4% מהמים מגיעים מהתפלה.</a:t>
            </a:r>
          </a:p>
          <a:p>
            <a:pPr algn="just"/>
            <a:r>
              <a:rPr lang="he-IL" sz="2400" dirty="0" smtClean="0">
                <a:solidFill>
                  <a:prstClr val="black"/>
                </a:solidFill>
                <a:latin typeface="Guttman Hatzvi" panose="02010401010101010101" pitchFamily="2" charset="-79"/>
                <a:cs typeface="Guttman Hatzvi" panose="02010401010101010101" pitchFamily="2" charset="-79"/>
              </a:rPr>
              <a:t>קיימים כ-3000 בורות שאיבה ברצועת עזה, רובם לא מפוקחים.</a:t>
            </a:r>
          </a:p>
          <a:p>
            <a:pPr algn="just"/>
            <a:r>
              <a:rPr lang="he-IL" sz="2400" dirty="0" smtClean="0">
                <a:solidFill>
                  <a:prstClr val="black"/>
                </a:solidFill>
                <a:latin typeface="Guttman Hatzvi" panose="02010401010101010101" pitchFamily="2" charset="-79"/>
                <a:cs typeface="Guttman Hatzvi" panose="02010401010101010101" pitchFamily="2" charset="-79"/>
              </a:rPr>
              <a:t> קיימים 154 תחנות התפלה בעזה (רק 48 מהן ברישיון ותחת פיקוח). </a:t>
            </a:r>
          </a:p>
          <a:p>
            <a:pPr algn="just"/>
            <a:endParaRPr lang="he-IL" sz="2400" dirty="0" smtClean="0">
              <a:solidFill>
                <a:prstClr val="black"/>
              </a:solidFill>
              <a:latin typeface="Guttman Hatzvi" panose="02010401010101010101" pitchFamily="2" charset="-79"/>
              <a:cs typeface="Guttman Hatzvi" panose="02010401010101010101" pitchFamily="2" charset="-79"/>
            </a:endParaRPr>
          </a:p>
          <a:p>
            <a:endParaRPr lang="he-IL" sz="2400" dirty="0"/>
          </a:p>
        </p:txBody>
      </p:sp>
      <p:sp>
        <p:nvSpPr>
          <p:cNvPr id="6" name="TextBox 5"/>
          <p:cNvSpPr txBox="1"/>
          <p:nvPr/>
        </p:nvSpPr>
        <p:spPr>
          <a:xfrm>
            <a:off x="943429" y="6176963"/>
            <a:ext cx="4847772" cy="646331"/>
          </a:xfrm>
          <a:prstGeom prst="rect">
            <a:avLst/>
          </a:prstGeom>
          <a:noFill/>
        </p:spPr>
        <p:txBody>
          <a:bodyPr wrap="square" rtlCol="1">
            <a:spAutoFit/>
          </a:bodyPr>
          <a:lstStyle/>
          <a:p>
            <a:r>
              <a:rPr lang="he-IL" dirty="0" smtClean="0"/>
              <a:t>מקורות המים ברצועת עזה (</a:t>
            </a:r>
            <a:r>
              <a:rPr lang="en-US" dirty="0" smtClean="0"/>
              <a:t>INSS</a:t>
            </a:r>
            <a:r>
              <a:rPr lang="he-IL" dirty="0" smtClean="0"/>
              <a:t> (2018) </a:t>
            </a:r>
            <a:r>
              <a:rPr lang="he-IL" dirty="0"/>
              <a:t>משבר המים והתברואה בעזה והשפעתו על בריאות </a:t>
            </a:r>
            <a:r>
              <a:rPr lang="he-IL" dirty="0" smtClean="0"/>
              <a:t>הציבור)</a:t>
            </a:r>
            <a:endParaRPr lang="he-IL" dirty="0"/>
          </a:p>
        </p:txBody>
      </p:sp>
    </p:spTree>
    <p:extLst>
      <p:ext uri="{BB962C8B-B14F-4D97-AF65-F5344CB8AC3E}">
        <p14:creationId xmlns:p14="http://schemas.microsoft.com/office/powerpoint/2010/main" val="28592158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2800" dirty="0" smtClean="0">
                <a:solidFill>
                  <a:prstClr val="black"/>
                </a:solidFill>
                <a:latin typeface="Guttman Hatzvi" panose="02010401010101010101" pitchFamily="2" charset="-79"/>
                <a:cs typeface="Guttman Hatzvi" panose="02010401010101010101" pitchFamily="2" charset="-79"/>
              </a:rPr>
              <a:t>משק </a:t>
            </a:r>
            <a:r>
              <a:rPr lang="he-IL" sz="2800" dirty="0">
                <a:solidFill>
                  <a:prstClr val="black"/>
                </a:solidFill>
                <a:latin typeface="Guttman Hatzvi" panose="02010401010101010101" pitchFamily="2" charset="-79"/>
                <a:cs typeface="Guttman Hatzvi" panose="02010401010101010101" pitchFamily="2" charset="-79"/>
              </a:rPr>
              <a:t>המים ברצועת </a:t>
            </a:r>
            <a:r>
              <a:rPr lang="he-IL" sz="2800" dirty="0" smtClean="0">
                <a:solidFill>
                  <a:prstClr val="black"/>
                </a:solidFill>
                <a:latin typeface="Guttman Hatzvi" panose="02010401010101010101" pitchFamily="2" charset="-79"/>
                <a:cs typeface="Guttman Hatzvi" panose="02010401010101010101" pitchFamily="2" charset="-79"/>
              </a:rPr>
              <a:t>עזה: הזווית ההסכמית</a:t>
            </a:r>
            <a:endParaRPr lang="he-IL" sz="2800" dirty="0"/>
          </a:p>
        </p:txBody>
      </p:sp>
      <p:sp>
        <p:nvSpPr>
          <p:cNvPr id="4" name="מציין מיקום תוכן 3"/>
          <p:cNvSpPr>
            <a:spLocks noGrp="1"/>
          </p:cNvSpPr>
          <p:nvPr>
            <p:ph sz="half" idx="2"/>
          </p:nvPr>
        </p:nvSpPr>
        <p:spPr>
          <a:xfrm>
            <a:off x="6172200" y="1825624"/>
            <a:ext cx="5181600" cy="4865461"/>
          </a:xfrm>
        </p:spPr>
        <p:txBody>
          <a:bodyPr>
            <a:normAutofit fontScale="92500" lnSpcReduction="20000"/>
          </a:bodyPr>
          <a:lstStyle/>
          <a:p>
            <a:pPr algn="just"/>
            <a:r>
              <a:rPr lang="he-IL" sz="2400" dirty="0">
                <a:solidFill>
                  <a:prstClr val="black"/>
                </a:solidFill>
                <a:latin typeface="Guttman Hatzvi" panose="02010401010101010101" pitchFamily="2" charset="-79"/>
                <a:cs typeface="Guttman Hatzvi" panose="02010401010101010101" pitchFamily="2" charset="-79"/>
              </a:rPr>
              <a:t>הבסיס: הסכם עזה-יריחו (</a:t>
            </a:r>
            <a:r>
              <a:rPr lang="he-IL" sz="2400" dirty="0" smtClean="0">
                <a:solidFill>
                  <a:prstClr val="black"/>
                </a:solidFill>
                <a:latin typeface="Guttman Hatzvi" panose="02010401010101010101" pitchFamily="2" charset="-79"/>
                <a:cs typeface="Guttman Hatzvi" panose="02010401010101010101" pitchFamily="2" charset="-79"/>
              </a:rPr>
              <a:t>1994) במסגרתו הועברה השליטה על  הניהול, הפיתוח  </a:t>
            </a:r>
            <a:r>
              <a:rPr lang="he-IL" sz="2400" dirty="0">
                <a:solidFill>
                  <a:prstClr val="black"/>
                </a:solidFill>
                <a:latin typeface="Guttman Hatzvi" panose="02010401010101010101" pitchFamily="2" charset="-79"/>
                <a:cs typeface="Guttman Hatzvi" panose="02010401010101010101" pitchFamily="2" charset="-79"/>
              </a:rPr>
              <a:t>והתחזוקה  של  מערכות  המים  </a:t>
            </a:r>
            <a:r>
              <a:rPr lang="he-IL" sz="2400" dirty="0" smtClean="0">
                <a:solidFill>
                  <a:prstClr val="black"/>
                </a:solidFill>
                <a:latin typeface="Guttman Hatzvi" panose="02010401010101010101" pitchFamily="2" charset="-79"/>
                <a:cs typeface="Guttman Hatzvi" panose="02010401010101010101" pitchFamily="2" charset="-79"/>
              </a:rPr>
              <a:t>והביוב ברצועת עזה לידי הפלסטינים (למעט ביישובים הישראליים).</a:t>
            </a:r>
          </a:p>
          <a:p>
            <a:pPr algn="just"/>
            <a:r>
              <a:rPr lang="he-IL" sz="2400" dirty="0" smtClean="0">
                <a:solidFill>
                  <a:prstClr val="black"/>
                </a:solidFill>
                <a:latin typeface="Guttman Hatzvi" panose="02010401010101010101" pitchFamily="2" charset="-79"/>
                <a:cs typeface="Guttman Hatzvi" panose="02010401010101010101" pitchFamily="2" charset="-79"/>
              </a:rPr>
              <a:t>בעקבות ההתנתקות (2005) הועברו לפלסטינים כל מתקני המים של היישובים שפונו.</a:t>
            </a:r>
          </a:p>
          <a:p>
            <a:pPr algn="just"/>
            <a:r>
              <a:rPr lang="he-IL" sz="2400" dirty="0" smtClean="0">
                <a:solidFill>
                  <a:prstClr val="black"/>
                </a:solidFill>
                <a:latin typeface="Guttman Hatzvi" panose="02010401010101010101" pitchFamily="2" charset="-79"/>
                <a:cs typeface="Guttman Hatzvi" panose="02010401010101010101" pitchFamily="2" charset="-79"/>
              </a:rPr>
              <a:t>בסוף ההתנתקות כלל מערכות המים והביוב ברצועת עזה היו בשליטה פלסטינית מלאה</a:t>
            </a:r>
          </a:p>
          <a:p>
            <a:pPr algn="just"/>
            <a:r>
              <a:rPr lang="he-IL" sz="2400" dirty="0">
                <a:solidFill>
                  <a:prstClr val="black"/>
                </a:solidFill>
                <a:latin typeface="Guttman Hatzvi" panose="02010401010101010101" pitchFamily="2" charset="-79"/>
                <a:cs typeface="Guttman Hatzvi" panose="02010401010101010101" pitchFamily="2" charset="-79"/>
              </a:rPr>
              <a:t>ביולי 2017 חתמו הרשות הפלסטינית וישראל על הסכם חדש למכירת מים, שבמסגרתו תוכל הרשות לרכוש מישראל 33 מיליון מ"ק מים בשנה, אשר עשרה מיליון מ"ק מתוכם יועברו לרצועת עזה</a:t>
            </a:r>
          </a:p>
          <a:p>
            <a:endParaRPr lang="he-IL" sz="2400" dirty="0"/>
          </a:p>
        </p:txBody>
      </p:sp>
      <p:pic>
        <p:nvPicPr>
          <p:cNvPr id="8" name="מציין מיקום תוכן 7"/>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066800" y="1825625"/>
            <a:ext cx="4724400" cy="4351338"/>
          </a:xfrm>
          <a:ln>
            <a:solidFill>
              <a:schemeClr val="tx1"/>
            </a:solidFill>
          </a:ln>
        </p:spPr>
      </p:pic>
    </p:spTree>
    <p:extLst>
      <p:ext uri="{BB962C8B-B14F-4D97-AF65-F5344CB8AC3E}">
        <p14:creationId xmlns:p14="http://schemas.microsoft.com/office/powerpoint/2010/main" val="31953129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2800" dirty="0" smtClean="0">
                <a:solidFill>
                  <a:prstClr val="black"/>
                </a:solidFill>
                <a:latin typeface="Guttman Hatzvi" panose="02010401010101010101" pitchFamily="2" charset="-79"/>
                <a:cs typeface="Guttman Hatzvi" panose="02010401010101010101" pitchFamily="2" charset="-79"/>
              </a:rPr>
              <a:t>משק המים בעזה: תלות באקוויפר החוף </a:t>
            </a:r>
            <a:endParaRPr lang="he-IL" dirty="0"/>
          </a:p>
        </p:txBody>
      </p:sp>
      <p:pic>
        <p:nvPicPr>
          <p:cNvPr id="5" name="מציין מיקום תוכן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66800" y="1825625"/>
            <a:ext cx="4724400" cy="4351338"/>
          </a:xfrm>
          <a:ln>
            <a:solidFill>
              <a:schemeClr val="tx1"/>
            </a:solidFill>
          </a:ln>
        </p:spPr>
      </p:pic>
      <p:sp>
        <p:nvSpPr>
          <p:cNvPr id="4" name="מציין מיקום תוכן 3"/>
          <p:cNvSpPr>
            <a:spLocks noGrp="1"/>
          </p:cNvSpPr>
          <p:nvPr>
            <p:ph sz="half" idx="2"/>
          </p:nvPr>
        </p:nvSpPr>
        <p:spPr/>
        <p:txBody>
          <a:bodyPr>
            <a:noAutofit/>
          </a:bodyPr>
          <a:lstStyle/>
          <a:p>
            <a:pPr algn="just"/>
            <a:r>
              <a:rPr lang="he-IL" sz="2400" dirty="0" smtClean="0">
                <a:solidFill>
                  <a:prstClr val="black"/>
                </a:solidFill>
                <a:latin typeface="Guttman Hatzvi" panose="02010401010101010101" pitchFamily="2" charset="-79"/>
                <a:cs typeface="Guttman Hatzvi" panose="02010401010101010101" pitchFamily="2" charset="-79"/>
              </a:rPr>
              <a:t>גבולות: מרצועת </a:t>
            </a:r>
            <a:r>
              <a:rPr lang="he-IL" sz="2400" dirty="0">
                <a:solidFill>
                  <a:prstClr val="black"/>
                </a:solidFill>
                <a:latin typeface="Guttman Hatzvi" panose="02010401010101010101" pitchFamily="2" charset="-79"/>
                <a:cs typeface="Guttman Hatzvi" panose="02010401010101010101" pitchFamily="2" charset="-79"/>
              </a:rPr>
              <a:t>עזה בדרום ועד חולות קיסריה בצפון. גבולו במערב הוא הים התיכון, ובמזרח הוא מגיע לרגלי ההרים. </a:t>
            </a:r>
            <a:endParaRPr lang="he-IL" sz="2400" dirty="0" smtClean="0">
              <a:solidFill>
                <a:prstClr val="black"/>
              </a:solidFill>
              <a:latin typeface="Guttman Hatzvi" panose="02010401010101010101" pitchFamily="2" charset="-79"/>
              <a:cs typeface="Guttman Hatzvi" panose="02010401010101010101" pitchFamily="2" charset="-79"/>
            </a:endParaRPr>
          </a:p>
          <a:p>
            <a:pPr algn="just"/>
            <a:r>
              <a:rPr lang="he-IL" sz="2400" dirty="0" smtClean="0">
                <a:solidFill>
                  <a:prstClr val="black"/>
                </a:solidFill>
                <a:latin typeface="Guttman Hatzvi" panose="02010401010101010101" pitchFamily="2" charset="-79"/>
                <a:cs typeface="Guttman Hatzvi" panose="02010401010101010101" pitchFamily="2" charset="-79"/>
              </a:rPr>
              <a:t>אורך: </a:t>
            </a:r>
            <a:r>
              <a:rPr lang="he-IL" sz="2400" dirty="0">
                <a:solidFill>
                  <a:prstClr val="black"/>
                </a:solidFill>
                <a:latin typeface="Guttman Hatzvi" panose="02010401010101010101" pitchFamily="2" charset="-79"/>
                <a:cs typeface="Guttman Hatzvi" panose="02010401010101010101" pitchFamily="2" charset="-79"/>
              </a:rPr>
              <a:t>כ-120 </a:t>
            </a:r>
            <a:r>
              <a:rPr lang="he-IL" sz="2400" dirty="0" smtClean="0">
                <a:solidFill>
                  <a:prstClr val="black"/>
                </a:solidFill>
                <a:latin typeface="Guttman Hatzvi" panose="02010401010101010101" pitchFamily="2" charset="-79"/>
                <a:cs typeface="Guttman Hatzvi" panose="02010401010101010101" pitchFamily="2" charset="-79"/>
              </a:rPr>
              <a:t>ק"מ</a:t>
            </a:r>
            <a:r>
              <a:rPr lang="en-US" sz="2400" dirty="0" smtClean="0">
                <a:solidFill>
                  <a:prstClr val="black"/>
                </a:solidFill>
                <a:latin typeface="Guttman Hatzvi" panose="02010401010101010101" pitchFamily="2" charset="-79"/>
                <a:cs typeface="Guttman Hatzvi" panose="02010401010101010101" pitchFamily="2" charset="-79"/>
              </a:rPr>
              <a:t>;</a:t>
            </a:r>
            <a:r>
              <a:rPr lang="he-IL" sz="2400" dirty="0" smtClean="0">
                <a:solidFill>
                  <a:prstClr val="black"/>
                </a:solidFill>
                <a:latin typeface="Guttman Hatzvi" panose="02010401010101010101" pitchFamily="2" charset="-79"/>
                <a:cs typeface="Guttman Hatzvi" panose="02010401010101010101" pitchFamily="2" charset="-79"/>
              </a:rPr>
              <a:t> רוחב: בין</a:t>
            </a:r>
            <a:r>
              <a:rPr lang="he-IL" sz="2400" dirty="0">
                <a:solidFill>
                  <a:prstClr val="black"/>
                </a:solidFill>
                <a:latin typeface="Guttman Hatzvi" panose="02010401010101010101" pitchFamily="2" charset="-79"/>
                <a:cs typeface="Guttman Hatzvi" panose="02010401010101010101" pitchFamily="2" charset="-79"/>
              </a:rPr>
              <a:t> 20-12 ק"מ מהים מזרחה</a:t>
            </a:r>
            <a:r>
              <a:rPr lang="he-IL" sz="2400" dirty="0" smtClean="0">
                <a:solidFill>
                  <a:prstClr val="black"/>
                </a:solidFill>
                <a:latin typeface="Guttman Hatzvi" panose="02010401010101010101" pitchFamily="2" charset="-79"/>
                <a:cs typeface="Guttman Hatzvi" panose="02010401010101010101" pitchFamily="2" charset="-79"/>
              </a:rPr>
              <a:t>.</a:t>
            </a:r>
          </a:p>
          <a:p>
            <a:pPr algn="just"/>
            <a:r>
              <a:rPr lang="he-IL" sz="2400" dirty="0" smtClean="0">
                <a:solidFill>
                  <a:prstClr val="black"/>
                </a:solidFill>
                <a:latin typeface="Guttman Hatzvi" panose="02010401010101010101" pitchFamily="2" charset="-79"/>
                <a:cs typeface="Guttman Hatzvi" panose="02010401010101010101" pitchFamily="2" charset="-79"/>
              </a:rPr>
              <a:t>הפקת מים כ- </a:t>
            </a:r>
            <a:r>
              <a:rPr lang="he-IL" sz="2400" dirty="0">
                <a:solidFill>
                  <a:prstClr val="black"/>
                </a:solidFill>
                <a:latin typeface="Guttman Hatzvi" panose="02010401010101010101" pitchFamily="2" charset="-79"/>
                <a:cs typeface="Guttman Hatzvi" panose="02010401010101010101" pitchFamily="2" charset="-79"/>
              </a:rPr>
              <a:t>­360 </a:t>
            </a:r>
            <a:r>
              <a:rPr lang="he-IL" sz="2400" dirty="0" err="1">
                <a:solidFill>
                  <a:prstClr val="black"/>
                </a:solidFill>
                <a:latin typeface="Guttman Hatzvi" panose="02010401010101010101" pitchFamily="2" charset="-79"/>
                <a:cs typeface="Guttman Hatzvi" panose="02010401010101010101" pitchFamily="2" charset="-79"/>
              </a:rPr>
              <a:t>מלמ"ש</a:t>
            </a:r>
            <a:r>
              <a:rPr lang="he-IL" sz="2400" dirty="0">
                <a:solidFill>
                  <a:prstClr val="black"/>
                </a:solidFill>
                <a:latin typeface="Guttman Hatzvi" panose="02010401010101010101" pitchFamily="2" charset="-79"/>
                <a:cs typeface="Guttman Hatzvi" panose="02010401010101010101" pitchFamily="2" charset="-79"/>
              </a:rPr>
              <a:t>. </a:t>
            </a:r>
          </a:p>
          <a:p>
            <a:pPr algn="just"/>
            <a:r>
              <a:rPr lang="he-IL" sz="2400" dirty="0" smtClean="0">
                <a:solidFill>
                  <a:prstClr val="black"/>
                </a:solidFill>
                <a:latin typeface="Guttman Hatzvi" panose="02010401010101010101" pitchFamily="2" charset="-79"/>
                <a:cs typeface="Guttman Hatzvi" panose="02010401010101010101" pitchFamily="2" charset="-79"/>
              </a:rPr>
              <a:t>מורכב </a:t>
            </a:r>
            <a:r>
              <a:rPr lang="he-IL" sz="2400" dirty="0">
                <a:solidFill>
                  <a:prstClr val="black"/>
                </a:solidFill>
                <a:latin typeface="Guttman Hatzvi" panose="02010401010101010101" pitchFamily="2" charset="-79"/>
                <a:cs typeface="Guttman Hatzvi" panose="02010401010101010101" pitchFamily="2" charset="-79"/>
              </a:rPr>
              <a:t>ברובו מאבן חול גירית, המגיעה לעובי של עד כ-150 מטרים ליד הים. השכבה הולכת ונעשית דקה עד להיעלמה </a:t>
            </a:r>
            <a:r>
              <a:rPr lang="he-IL" sz="2400" dirty="0" smtClean="0">
                <a:solidFill>
                  <a:prstClr val="black"/>
                </a:solidFill>
                <a:latin typeface="Guttman Hatzvi" panose="02010401010101010101" pitchFamily="2" charset="-79"/>
                <a:cs typeface="Guttman Hatzvi" panose="02010401010101010101" pitchFamily="2" charset="-79"/>
              </a:rPr>
              <a:t>במזרח</a:t>
            </a:r>
            <a:r>
              <a:rPr lang="he-IL" sz="2400" dirty="0">
                <a:solidFill>
                  <a:prstClr val="black"/>
                </a:solidFill>
                <a:latin typeface="Guttman Hatzvi" panose="02010401010101010101" pitchFamily="2" charset="-79"/>
                <a:cs typeface="Guttman Hatzvi" panose="02010401010101010101" pitchFamily="2" charset="-79"/>
              </a:rPr>
              <a:t>. מתחת לשכבה האוצרת מים נמצאת שכבת חרסית אטומה. </a:t>
            </a:r>
          </a:p>
        </p:txBody>
      </p:sp>
      <p:sp>
        <p:nvSpPr>
          <p:cNvPr id="6" name="TextBox 5"/>
          <p:cNvSpPr txBox="1"/>
          <p:nvPr/>
        </p:nvSpPr>
        <p:spPr>
          <a:xfrm>
            <a:off x="1066800" y="6211669"/>
            <a:ext cx="4724400" cy="646331"/>
          </a:xfrm>
          <a:prstGeom prst="rect">
            <a:avLst/>
          </a:prstGeom>
          <a:noFill/>
        </p:spPr>
        <p:txBody>
          <a:bodyPr wrap="square" rtlCol="1">
            <a:spAutoFit/>
          </a:bodyPr>
          <a:lstStyle/>
          <a:p>
            <a:r>
              <a:rPr lang="en-US" dirty="0">
                <a:hlinkClick r:id="rId3"/>
              </a:rPr>
              <a:t>http://www.lifesource.ps/english/tag/coastal-aquifer</a:t>
            </a:r>
            <a:r>
              <a:rPr lang="en-US" dirty="0" smtClean="0">
                <a:hlinkClick r:id="rId3"/>
              </a:rPr>
              <a:t>/</a:t>
            </a:r>
            <a:r>
              <a:rPr lang="he-IL" dirty="0" smtClean="0"/>
              <a:t> </a:t>
            </a:r>
            <a:endParaRPr lang="he-IL" dirty="0"/>
          </a:p>
        </p:txBody>
      </p:sp>
    </p:spTree>
    <p:extLst>
      <p:ext uri="{BB962C8B-B14F-4D97-AF65-F5344CB8AC3E}">
        <p14:creationId xmlns:p14="http://schemas.microsoft.com/office/powerpoint/2010/main" val="29859410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2800" dirty="0" smtClean="0">
                <a:solidFill>
                  <a:prstClr val="black"/>
                </a:solidFill>
                <a:latin typeface="Guttman Hatzvi" panose="02010401010101010101" pitchFamily="2" charset="-79"/>
                <a:cs typeface="Guttman Hatzvi" panose="02010401010101010101" pitchFamily="2" charset="-79"/>
              </a:rPr>
              <a:t>משק המים בעזה: תלות באקוויפר החוף - המשך </a:t>
            </a:r>
            <a:endParaRPr lang="he-IL" dirty="0"/>
          </a:p>
        </p:txBody>
      </p:sp>
      <p:sp>
        <p:nvSpPr>
          <p:cNvPr id="4" name="מציין מיקום תוכן 3"/>
          <p:cNvSpPr>
            <a:spLocks noGrp="1"/>
          </p:cNvSpPr>
          <p:nvPr>
            <p:ph sz="half" idx="2"/>
          </p:nvPr>
        </p:nvSpPr>
        <p:spPr/>
        <p:txBody>
          <a:bodyPr>
            <a:noAutofit/>
          </a:bodyPr>
          <a:lstStyle/>
          <a:p>
            <a:pPr algn="just"/>
            <a:r>
              <a:rPr lang="he-IL" sz="2400" dirty="0" smtClean="0">
                <a:solidFill>
                  <a:prstClr val="black"/>
                </a:solidFill>
                <a:latin typeface="Guttman Hatzvi" panose="02010401010101010101" pitchFamily="2" charset="-79"/>
                <a:cs typeface="Guttman Hatzvi" panose="02010401010101010101" pitchFamily="2" charset="-79"/>
              </a:rPr>
              <a:t>החל משנות ה-30 ירידה משמעותית במפלס ובאיכות המים בכלל </a:t>
            </a:r>
            <a:r>
              <a:rPr lang="he-IL" sz="2400" dirty="0" err="1" smtClean="0">
                <a:solidFill>
                  <a:prstClr val="black"/>
                </a:solidFill>
                <a:latin typeface="Guttman Hatzvi" panose="02010401010101010101" pitchFamily="2" charset="-79"/>
                <a:cs typeface="Guttman Hatzvi" panose="02010401010101010101" pitchFamily="2" charset="-79"/>
              </a:rPr>
              <a:t>הקוויפר</a:t>
            </a:r>
            <a:r>
              <a:rPr lang="he-IL" sz="2400" dirty="0" smtClean="0">
                <a:solidFill>
                  <a:prstClr val="black"/>
                </a:solidFill>
                <a:latin typeface="Guttman Hatzvi" panose="02010401010101010101" pitchFamily="2" charset="-79"/>
                <a:cs typeface="Guttman Hatzvi" panose="02010401010101010101" pitchFamily="2" charset="-79"/>
              </a:rPr>
              <a:t>.</a:t>
            </a:r>
          </a:p>
          <a:p>
            <a:pPr algn="just"/>
            <a:r>
              <a:rPr lang="he-IL" sz="2400" dirty="0" smtClean="0">
                <a:solidFill>
                  <a:prstClr val="black"/>
                </a:solidFill>
                <a:latin typeface="Guttman Hatzvi" panose="02010401010101010101" pitchFamily="2" charset="-79"/>
                <a:cs typeface="Guttman Hatzvi" panose="02010401010101010101" pitchFamily="2" charset="-79"/>
              </a:rPr>
              <a:t>כ-63% מהמים בכלל האקוויפר אינם ראויים לשתייה</a:t>
            </a:r>
          </a:p>
          <a:p>
            <a:pPr algn="just"/>
            <a:r>
              <a:rPr lang="he-IL" sz="2400" dirty="0" smtClean="0">
                <a:solidFill>
                  <a:prstClr val="black"/>
                </a:solidFill>
                <a:latin typeface="Guttman Hatzvi" panose="02010401010101010101" pitchFamily="2" charset="-79"/>
                <a:cs typeface="Guttman Hatzvi" panose="02010401010101010101" pitchFamily="2" charset="-79"/>
              </a:rPr>
              <a:t>הסיבה המרכזית: שאיבת יתר שגורמת ל:</a:t>
            </a:r>
          </a:p>
          <a:p>
            <a:pPr lvl="1" algn="just"/>
            <a:r>
              <a:rPr lang="he-IL" sz="2000" dirty="0" smtClean="0">
                <a:solidFill>
                  <a:prstClr val="black"/>
                </a:solidFill>
                <a:latin typeface="Guttman Hatzvi" panose="02010401010101010101" pitchFamily="2" charset="-79"/>
                <a:cs typeface="Guttman Hatzvi" panose="02010401010101010101" pitchFamily="2" charset="-79"/>
              </a:rPr>
              <a:t>תהליך של המלחה (כתוצאה מחדירת מי ים)</a:t>
            </a:r>
          </a:p>
          <a:p>
            <a:pPr lvl="1" algn="just"/>
            <a:r>
              <a:rPr lang="he-IL" sz="2000" dirty="0" smtClean="0">
                <a:solidFill>
                  <a:prstClr val="black"/>
                </a:solidFill>
                <a:latin typeface="Guttman Hatzvi" panose="02010401010101010101" pitchFamily="2" charset="-79"/>
                <a:cs typeface="Guttman Hatzvi" panose="02010401010101010101" pitchFamily="2" charset="-79"/>
              </a:rPr>
              <a:t>עלייה ברמת החנקות לאור חלחול של חומרי דישון והדברה</a:t>
            </a:r>
          </a:p>
          <a:p>
            <a:pPr lvl="1" algn="just"/>
            <a:endParaRPr lang="he-IL" sz="2000" dirty="0">
              <a:solidFill>
                <a:prstClr val="black"/>
              </a:solidFill>
              <a:latin typeface="Guttman Hatzvi" panose="02010401010101010101" pitchFamily="2" charset="-79"/>
              <a:cs typeface="Guttman Hatzvi" panose="02010401010101010101" pitchFamily="2" charset="-79"/>
            </a:endParaRPr>
          </a:p>
        </p:txBody>
      </p:sp>
      <p:pic>
        <p:nvPicPr>
          <p:cNvPr id="7" name="מציין מיקום תוכן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66800" y="1825625"/>
            <a:ext cx="4724400" cy="4351338"/>
          </a:xfrm>
          <a:ln>
            <a:solidFill>
              <a:schemeClr val="tx1"/>
            </a:solidFill>
          </a:ln>
        </p:spPr>
      </p:pic>
      <p:sp>
        <p:nvSpPr>
          <p:cNvPr id="9" name="TextBox 8"/>
          <p:cNvSpPr txBox="1"/>
          <p:nvPr/>
        </p:nvSpPr>
        <p:spPr>
          <a:xfrm>
            <a:off x="1652694" y="6211669"/>
            <a:ext cx="3552612" cy="646331"/>
          </a:xfrm>
          <a:prstGeom prst="rect">
            <a:avLst/>
          </a:prstGeom>
          <a:noFill/>
        </p:spPr>
        <p:txBody>
          <a:bodyPr wrap="square" rtlCol="1">
            <a:spAutoFit/>
          </a:bodyPr>
          <a:lstStyle/>
          <a:p>
            <a:r>
              <a:rPr lang="en-US" dirty="0">
                <a:hlinkClick r:id="rId3"/>
              </a:rPr>
              <a:t>https://</a:t>
            </a:r>
            <a:r>
              <a:rPr lang="en-US" dirty="0" smtClean="0">
                <a:hlinkClick r:id="rId3"/>
              </a:rPr>
              <a:t>sites.google.com/site/gilbendavid1986/hof</a:t>
            </a:r>
            <a:r>
              <a:rPr lang="en-US" dirty="0" smtClean="0"/>
              <a:t> </a:t>
            </a:r>
            <a:endParaRPr lang="he-IL" dirty="0"/>
          </a:p>
        </p:txBody>
      </p:sp>
    </p:spTree>
    <p:extLst>
      <p:ext uri="{BB962C8B-B14F-4D97-AF65-F5344CB8AC3E}">
        <p14:creationId xmlns:p14="http://schemas.microsoft.com/office/powerpoint/2010/main" val="42687248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2800" dirty="0" smtClean="0">
                <a:solidFill>
                  <a:prstClr val="black"/>
                </a:solidFill>
                <a:latin typeface="Guttman Hatzvi" panose="02010401010101010101" pitchFamily="2" charset="-79"/>
                <a:cs typeface="Guttman Hatzvi" panose="02010401010101010101" pitchFamily="2" charset="-79"/>
              </a:rPr>
              <a:t>קווים לדמותו של משבר המים ברצועת עזה</a:t>
            </a:r>
            <a:endParaRPr lang="he-IL" dirty="0"/>
          </a:p>
        </p:txBody>
      </p:sp>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200" y="1353561"/>
            <a:ext cx="10058400" cy="5121828"/>
          </a:xfrm>
          <a:prstGeom prst="rect">
            <a:avLst/>
          </a:prstGeom>
        </p:spPr>
      </p:pic>
    </p:spTree>
    <p:extLst>
      <p:ext uri="{BB962C8B-B14F-4D97-AF65-F5344CB8AC3E}">
        <p14:creationId xmlns:p14="http://schemas.microsoft.com/office/powerpoint/2010/main" val="12876413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2800" dirty="0">
                <a:solidFill>
                  <a:prstClr val="black"/>
                </a:solidFill>
                <a:latin typeface="Guttman Hatzvi" panose="02010401010101010101" pitchFamily="2" charset="-79"/>
                <a:cs typeface="Guttman Hatzvi" panose="02010401010101010101" pitchFamily="2" charset="-79"/>
              </a:rPr>
              <a:t>הסיבות המרכזיות למשבר המים: </a:t>
            </a:r>
            <a:r>
              <a:rPr lang="he-IL" sz="2800" dirty="0" smtClean="0">
                <a:solidFill>
                  <a:prstClr val="black"/>
                </a:solidFill>
                <a:latin typeface="Guttman Hatzvi" panose="02010401010101010101" pitchFamily="2" charset="-79"/>
                <a:cs typeface="Guttman Hatzvi" panose="02010401010101010101" pitchFamily="2" charset="-79"/>
              </a:rPr>
              <a:t>שאיבת יתר מהאקוויפר</a:t>
            </a:r>
            <a:endParaRPr lang="he-IL" dirty="0"/>
          </a:p>
        </p:txBody>
      </p:sp>
      <p:sp>
        <p:nvSpPr>
          <p:cNvPr id="4" name="מציין מיקום תוכן 3"/>
          <p:cNvSpPr>
            <a:spLocks noGrp="1"/>
          </p:cNvSpPr>
          <p:nvPr>
            <p:ph sz="half" idx="2"/>
          </p:nvPr>
        </p:nvSpPr>
        <p:spPr/>
        <p:txBody>
          <a:bodyPr/>
          <a:lstStyle/>
          <a:p>
            <a:r>
              <a:rPr lang="he-IL" dirty="0" smtClean="0"/>
              <a:t>אוכלוסיית עזה גדלה מכ-80 אלף ב-1948 לכ-1.8 מיליון ב-2018.</a:t>
            </a:r>
          </a:p>
          <a:p>
            <a:r>
              <a:rPr lang="he-IL" dirty="0" smtClean="0"/>
              <a:t>המשמעות – עלייה בביקוש למים</a:t>
            </a:r>
          </a:p>
          <a:p>
            <a:r>
              <a:rPr lang="he-IL" dirty="0" smtClean="0"/>
              <a:t>בהיעדר מקור מים טבעי מלבד אקוויפר החוף המשמעות הייתה עלייה חדה בהיקף השאיבה מהאקוויפר </a:t>
            </a:r>
            <a:endParaRPr lang="he-IL" dirty="0"/>
          </a:p>
        </p:txBody>
      </p:sp>
      <p:pic>
        <p:nvPicPr>
          <p:cNvPr id="9" name="מציין מיקום תוכן 8"/>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1825625"/>
            <a:ext cx="5181600" cy="4351337"/>
          </a:xfrm>
        </p:spPr>
      </p:pic>
      <p:sp>
        <p:nvSpPr>
          <p:cNvPr id="10" name="TextBox 9"/>
          <p:cNvSpPr txBox="1"/>
          <p:nvPr/>
        </p:nvSpPr>
        <p:spPr>
          <a:xfrm>
            <a:off x="838200" y="6211669"/>
            <a:ext cx="5181600" cy="646331"/>
          </a:xfrm>
          <a:prstGeom prst="rect">
            <a:avLst/>
          </a:prstGeom>
          <a:noFill/>
        </p:spPr>
        <p:txBody>
          <a:bodyPr wrap="square" rtlCol="1">
            <a:spAutoFit/>
          </a:bodyPr>
          <a:lstStyle/>
          <a:p>
            <a:pPr algn="just"/>
            <a:r>
              <a:rPr lang="he-IL" dirty="0" smtClean="0"/>
              <a:t>שאיבת יתר מאקוויפר החוף. נתוני רשות המים הפלסטינית </a:t>
            </a:r>
            <a:r>
              <a:rPr lang="en-US" dirty="0">
                <a:hlinkClick r:id="rId3"/>
              </a:rPr>
              <a:t>http://</a:t>
            </a:r>
            <a:r>
              <a:rPr lang="en-US" dirty="0" smtClean="0">
                <a:hlinkClick r:id="rId3"/>
              </a:rPr>
              <a:t>www.pwa.ps/index.aspx</a:t>
            </a:r>
            <a:r>
              <a:rPr lang="he-IL" dirty="0" smtClean="0"/>
              <a:t> </a:t>
            </a:r>
            <a:endParaRPr lang="he-IL" dirty="0"/>
          </a:p>
        </p:txBody>
      </p:sp>
    </p:spTree>
    <p:extLst>
      <p:ext uri="{BB962C8B-B14F-4D97-AF65-F5344CB8AC3E}">
        <p14:creationId xmlns:p14="http://schemas.microsoft.com/office/powerpoint/2010/main" val="4045426349"/>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369</TotalTime>
  <Words>1391</Words>
  <Application>Microsoft Office PowerPoint</Application>
  <PresentationFormat>Widescreen</PresentationFormat>
  <Paragraphs>103</Paragraphs>
  <Slides>21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Guttman Hatzvi</vt:lpstr>
      <vt:lpstr>Times New Roman</vt:lpstr>
      <vt:lpstr>ערכת נושא Office</vt:lpstr>
      <vt:lpstr>"המים של עזה" </vt:lpstr>
      <vt:lpstr>הטענה המרכזית </vt:lpstr>
      <vt:lpstr>רצועת עזה - תעודת זהות </vt:lpstr>
      <vt:lpstr>רקע: משק המים ברצועת עזה</vt:lpstr>
      <vt:lpstr>משק המים ברצועת עזה: הזווית ההסכמית</vt:lpstr>
      <vt:lpstr>משק המים בעזה: תלות באקוויפר החוף </vt:lpstr>
      <vt:lpstr>משק המים בעזה: תלות באקוויפר החוף - המשך </vt:lpstr>
      <vt:lpstr>קווים לדמותו של משבר המים ברצועת עזה</vt:lpstr>
      <vt:lpstr>הסיבות המרכזיות למשבר המים: שאיבת יתר מהאקוויפר</vt:lpstr>
      <vt:lpstr>שאיבת יתר מהאקוויפר – השלכות (1) </vt:lpstr>
      <vt:lpstr>שאיבת יתר מהאקוויפר – השלכות (2) </vt:lpstr>
      <vt:lpstr>הסיבות המרכזיות למשבר המים: טיפול לקוי בשפכים</vt:lpstr>
      <vt:lpstr>הסיבות המרכזיות למשבר המים: העימות מול ישראל</vt:lpstr>
      <vt:lpstr>הסיבות המרכזיות למשבר המים: חמאס והמשבר הפנימי</vt:lpstr>
      <vt:lpstr>השלכות משבר במים בראי הביטחון הלאומי </vt:lpstr>
      <vt:lpstr>השלכות משבר במים בראי הביטחון הלאומי </vt:lpstr>
      <vt:lpstr>השלכות משבר במים בראי הביטחון הלאומי </vt:lpstr>
      <vt:lpstr>סיכום ומסקנות</vt:lpstr>
      <vt:lpstr>המלצות</vt:lpstr>
      <vt:lpstr>מקורות</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"מלחמות המים"</dc:title>
  <dc:creator>u26633</dc:creator>
  <cp:lastModifiedBy>yossib@univ.haifa.ac.il</cp:lastModifiedBy>
  <cp:revision>39</cp:revision>
  <dcterms:created xsi:type="dcterms:W3CDTF">2018-02-17T09:43:19Z</dcterms:created>
  <dcterms:modified xsi:type="dcterms:W3CDTF">2018-05-25T18:38:12Z</dcterms:modified>
</cp:coreProperties>
</file>