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6" r:id="rId4"/>
  </p:sldMasterIdLst>
  <p:notesMasterIdLst>
    <p:notesMasterId r:id="rId40"/>
  </p:notesMasterIdLst>
  <p:handoutMasterIdLst>
    <p:handoutMasterId r:id="rId41"/>
  </p:handoutMasterIdLst>
  <p:sldIdLst>
    <p:sldId id="256" r:id="rId5"/>
    <p:sldId id="275" r:id="rId6"/>
    <p:sldId id="274" r:id="rId7"/>
    <p:sldId id="257" r:id="rId8"/>
    <p:sldId id="267" r:id="rId9"/>
    <p:sldId id="258" r:id="rId10"/>
    <p:sldId id="265" r:id="rId11"/>
    <p:sldId id="259" r:id="rId12"/>
    <p:sldId id="271" r:id="rId13"/>
    <p:sldId id="272" r:id="rId14"/>
    <p:sldId id="268" r:id="rId15"/>
    <p:sldId id="260" r:id="rId16"/>
    <p:sldId id="261" r:id="rId17"/>
    <p:sldId id="262" r:id="rId18"/>
    <p:sldId id="264" r:id="rId19"/>
    <p:sldId id="270" r:id="rId20"/>
    <p:sldId id="269" r:id="rId21"/>
    <p:sldId id="266" r:id="rId22"/>
    <p:sldId id="273" r:id="rId23"/>
    <p:sldId id="276" r:id="rId24"/>
    <p:sldId id="277" r:id="rId25"/>
    <p:sldId id="278" r:id="rId26"/>
    <p:sldId id="279" r:id="rId27"/>
    <p:sldId id="280" r:id="rId28"/>
    <p:sldId id="281" r:id="rId29"/>
    <p:sldId id="284" r:id="rId30"/>
    <p:sldId id="282" r:id="rId31"/>
    <p:sldId id="283" r:id="rId32"/>
    <p:sldId id="285" r:id="rId33"/>
    <p:sldId id="286" r:id="rId34"/>
    <p:sldId id="287" r:id="rId35"/>
    <p:sldId id="288" r:id="rId36"/>
    <p:sldId id="289" r:id="rId37"/>
    <p:sldId id="290" r:id="rId38"/>
    <p:sldId id="291" r:id="rId39"/>
  </p:sldIdLst>
  <p:sldSz cx="9144000" cy="6858000" type="screen4x3"/>
  <p:notesSz cx="6819900" cy="99187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5pPr>
    <a:lvl6pPr marL="2286000" algn="r" defTabSz="914400" rtl="1" eaLnBrk="1" latinLnBrk="0" hangingPunct="1">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6pPr>
    <a:lvl7pPr marL="2743200" algn="r" defTabSz="914400" rtl="1" eaLnBrk="1" latinLnBrk="0" hangingPunct="1">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7pPr>
    <a:lvl8pPr marL="3200400" algn="r" defTabSz="914400" rtl="1" eaLnBrk="1" latinLnBrk="0" hangingPunct="1">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8pPr>
    <a:lvl9pPr marL="3657600" algn="r" defTabSz="914400" rtl="1" eaLnBrk="1" latinLnBrk="0" hangingPunct="1">
      <a:defRPr sz="2400" kern="1200">
        <a:solidFill>
          <a:schemeClr val="tx1"/>
        </a:solidFill>
        <a:latin typeface="Times New Roman" panose="02020603050405020304" pitchFamily="18" charset="0"/>
        <a:ea typeface="Times New Roman (Hebrew)" panose="02020603050405020304" pitchFamily="18" charset="0"/>
        <a:cs typeface="Times New Roman (Hebrew)"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FF"/>
    <a:srgbClr val="FF9900"/>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423" autoAdjust="0"/>
    <p:restoredTop sz="95411" autoAdjust="0"/>
  </p:normalViewPr>
  <p:slideViewPr>
    <p:cSldViewPr>
      <p:cViewPr varScale="1">
        <p:scale>
          <a:sx n="70" d="100"/>
          <a:sy n="70" d="100"/>
        </p:scale>
        <p:origin x="142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3864610" y="0"/>
            <a:ext cx="2955290" cy="4959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0" hangingPunct="0">
              <a:defRPr sz="1200">
                <a:ea typeface="+mn-ea"/>
                <a:cs typeface="Times New Roman (Hebrew)" charset="0"/>
              </a:defRPr>
            </a:lvl1pPr>
          </a:lstStyle>
          <a:p>
            <a:pPr>
              <a:defRPr/>
            </a:pPr>
            <a:endParaRPr lang="en-US"/>
          </a:p>
        </p:txBody>
      </p:sp>
      <p:sp>
        <p:nvSpPr>
          <p:cNvPr id="17411" name="Rectangle 3"/>
          <p:cNvSpPr>
            <a:spLocks noGrp="1" noChangeArrowheads="1"/>
          </p:cNvSpPr>
          <p:nvPr>
            <p:ph type="dt" sz="quarter" idx="1"/>
          </p:nvPr>
        </p:nvSpPr>
        <p:spPr bwMode="auto">
          <a:xfrm>
            <a:off x="0" y="0"/>
            <a:ext cx="2955290" cy="4959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0" hangingPunct="0">
              <a:defRPr sz="1200">
                <a:ea typeface="+mn-ea"/>
                <a:cs typeface="Times New Roman (Hebrew)" charset="0"/>
              </a:defRPr>
            </a:lvl1pPr>
          </a:lstStyle>
          <a:p>
            <a:pPr>
              <a:defRPr/>
            </a:pPr>
            <a:endParaRPr lang="en-US"/>
          </a:p>
        </p:txBody>
      </p:sp>
      <p:sp>
        <p:nvSpPr>
          <p:cNvPr id="17412" name="Rectangle 4"/>
          <p:cNvSpPr>
            <a:spLocks noGrp="1" noChangeArrowheads="1"/>
          </p:cNvSpPr>
          <p:nvPr>
            <p:ph type="ftr" sz="quarter" idx="2"/>
          </p:nvPr>
        </p:nvSpPr>
        <p:spPr bwMode="auto">
          <a:xfrm>
            <a:off x="3864610" y="9422765"/>
            <a:ext cx="2955290" cy="4959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a:lvl1pPr>
          </a:lstStyle>
          <a:p>
            <a:r>
              <a:rPr lang="he-IL" altLang="he-IL"/>
              <a:t>פרופ' גבי בן דור קורס : תשתית הביטחון הלאומי</a:t>
            </a:r>
          </a:p>
        </p:txBody>
      </p:sp>
      <p:sp>
        <p:nvSpPr>
          <p:cNvPr id="17413" name="Rectangle 5"/>
          <p:cNvSpPr>
            <a:spLocks noGrp="1" noChangeArrowheads="1"/>
          </p:cNvSpPr>
          <p:nvPr>
            <p:ph type="sldNum" sz="quarter" idx="3"/>
          </p:nvPr>
        </p:nvSpPr>
        <p:spPr bwMode="auto">
          <a:xfrm>
            <a:off x="0" y="9422765"/>
            <a:ext cx="2955290" cy="4959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eaLnBrk="0" hangingPunct="0">
              <a:defRPr sz="1200"/>
            </a:lvl1pPr>
          </a:lstStyle>
          <a:p>
            <a:pPr>
              <a:defRPr/>
            </a:pPr>
            <a:fld id="{E46A2123-78B0-4444-8CEF-B567762FEA33}" type="slidenum">
              <a:rPr lang="en-US" altLang="he-IL"/>
              <a:pPr>
                <a:defRPr/>
              </a:pPr>
              <a:t>‹#›</a:t>
            </a:fld>
            <a:endParaRPr lang="en-US" altLang="he-IL"/>
          </a:p>
        </p:txBody>
      </p:sp>
    </p:spTree>
    <p:extLst>
      <p:ext uri="{BB962C8B-B14F-4D97-AF65-F5344CB8AC3E}">
        <p14:creationId xmlns:p14="http://schemas.microsoft.com/office/powerpoint/2010/main" val="219614365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3864610" y="0"/>
            <a:ext cx="2955290" cy="4959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0" hangingPunct="0">
              <a:defRPr sz="1200">
                <a:ea typeface="+mn-ea"/>
                <a:cs typeface="Times New Roman (Hebrew)" charset="0"/>
              </a:defRPr>
            </a:lvl1pPr>
          </a:lstStyle>
          <a:p>
            <a:pPr>
              <a:defRPr/>
            </a:pPr>
            <a:endParaRPr lang="en-US"/>
          </a:p>
        </p:txBody>
      </p:sp>
      <p:sp>
        <p:nvSpPr>
          <p:cNvPr id="15363" name="Rectangle 3"/>
          <p:cNvSpPr>
            <a:spLocks noGrp="1" noChangeArrowheads="1"/>
          </p:cNvSpPr>
          <p:nvPr>
            <p:ph type="dt" idx="1"/>
          </p:nvPr>
        </p:nvSpPr>
        <p:spPr bwMode="auto">
          <a:xfrm>
            <a:off x="0" y="0"/>
            <a:ext cx="2955290" cy="4959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0" hangingPunct="0">
              <a:defRPr sz="1200">
                <a:ea typeface="+mn-ea"/>
                <a:cs typeface="Times New Roman (Hebrew)"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930275" y="744538"/>
            <a:ext cx="4959350" cy="3719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09320" y="4711383"/>
            <a:ext cx="5001260" cy="446341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he-IL" altLang="en-US" noProof="0" smtClean="0"/>
              <a:t>לחץ כדי לשנות סגנון טקסט בסיס</a:t>
            </a:r>
          </a:p>
          <a:p>
            <a:pPr lvl="1"/>
            <a:r>
              <a:rPr lang="he-IL" altLang="en-US" noProof="0" smtClean="0"/>
              <a:t>רמה שניה</a:t>
            </a:r>
          </a:p>
          <a:p>
            <a:pPr lvl="2"/>
            <a:r>
              <a:rPr lang="he-IL" altLang="en-US" noProof="0" smtClean="0"/>
              <a:t>רמה שלישית</a:t>
            </a:r>
          </a:p>
          <a:p>
            <a:pPr lvl="3"/>
            <a:r>
              <a:rPr lang="he-IL" altLang="en-US" noProof="0" smtClean="0"/>
              <a:t>רמה רביעית</a:t>
            </a:r>
          </a:p>
          <a:p>
            <a:pPr lvl="4"/>
            <a:r>
              <a:rPr lang="he-IL" altLang="en-US" noProof="0" smtClean="0"/>
              <a:t>רמה חמישית</a:t>
            </a:r>
          </a:p>
        </p:txBody>
      </p:sp>
      <p:sp>
        <p:nvSpPr>
          <p:cNvPr id="15366" name="Rectangle 6"/>
          <p:cNvSpPr>
            <a:spLocks noGrp="1" noChangeArrowheads="1"/>
          </p:cNvSpPr>
          <p:nvPr>
            <p:ph type="ftr" sz="quarter" idx="4"/>
          </p:nvPr>
        </p:nvSpPr>
        <p:spPr bwMode="auto">
          <a:xfrm>
            <a:off x="3864610" y="9422765"/>
            <a:ext cx="2955290" cy="4959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rtl="1">
              <a:defRPr sz="1200"/>
            </a:lvl1pPr>
          </a:lstStyle>
          <a:p>
            <a:r>
              <a:rPr lang="he-IL" altLang="he-IL"/>
              <a:t>פרופ' גבי בן דור קורס : תשתית הביטחון הלאומי</a:t>
            </a:r>
            <a:endParaRPr lang="en-US" altLang="he-IL"/>
          </a:p>
        </p:txBody>
      </p:sp>
      <p:sp>
        <p:nvSpPr>
          <p:cNvPr id="15367" name="Rectangle 7"/>
          <p:cNvSpPr>
            <a:spLocks noGrp="1" noChangeArrowheads="1"/>
          </p:cNvSpPr>
          <p:nvPr>
            <p:ph type="sldNum" sz="quarter" idx="5"/>
          </p:nvPr>
        </p:nvSpPr>
        <p:spPr bwMode="auto">
          <a:xfrm>
            <a:off x="0" y="9422765"/>
            <a:ext cx="2955290" cy="49593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rtl="1" eaLnBrk="0" hangingPunct="0">
              <a:defRPr sz="1200"/>
            </a:lvl1pPr>
          </a:lstStyle>
          <a:p>
            <a:pPr>
              <a:defRPr/>
            </a:pPr>
            <a:fld id="{8DA6C044-D66F-4E3D-A476-B5B522391BF2}" type="slidenum">
              <a:rPr lang="en-US" altLang="he-IL"/>
              <a:pPr>
                <a:defRPr/>
              </a:pPr>
              <a:t>‹#›</a:t>
            </a:fld>
            <a:endParaRPr lang="en-US" altLang="he-IL"/>
          </a:p>
        </p:txBody>
      </p:sp>
    </p:spTree>
    <p:extLst>
      <p:ext uri="{BB962C8B-B14F-4D97-AF65-F5344CB8AC3E}">
        <p14:creationId xmlns:p14="http://schemas.microsoft.com/office/powerpoint/2010/main" val="340356522"/>
      </p:ext>
    </p:extLst>
  </p:cSld>
  <p:clrMap bg1="lt1" tx1="dk1" bg2="lt2" tx2="dk2" accent1="accent1" accent2="accent2" accent3="accent3" accent4="accent4" accent5="accent5" accent6="accent6" hlink="hlink" folHlink="folHlink"/>
  <p:hf hdr="0" dt="0"/>
  <p:notesStyle>
    <a:lvl1pPr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1pPr>
    <a:lvl2pPr marL="457200"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2pPr>
    <a:lvl3pPr marL="914400"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3pPr>
    <a:lvl4pPr marL="1371600"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4pPr>
    <a:lvl5pPr marL="1828800" algn="r" rtl="1" eaLnBrk="0" fontAlgn="base" hangingPunct="0">
      <a:spcBef>
        <a:spcPct val="30000"/>
      </a:spcBef>
      <a:spcAft>
        <a:spcPct val="0"/>
      </a:spcAft>
      <a:defRPr kumimoji="1"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616929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10</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31628817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11</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3266974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12</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3892832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13</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953089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14</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654146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15</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514206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16</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4804833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17</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639307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18</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9725692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19</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582410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5001061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20</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8645983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21</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39899793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22</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33399015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23</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005045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24</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5088264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25</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0764948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26</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36616079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27</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2261491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28</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1416038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29</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3282731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3</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2799229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30</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9648350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31</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34856175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32</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40054654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33</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4308770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34</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1430614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35</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725536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4</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621608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5</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3240598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6</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2629224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7</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523892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8</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7287418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lgn="l">
              <a:spcBef>
                <a:spcPct val="0"/>
              </a:spcBef>
            </a:pPr>
            <a:fld id="{52823BC2-B0AF-4AB3-9A9B-22DE4AA658C8}" type="slidenum">
              <a:rPr kumimoji="0" lang="en-US" altLang="he-IL" smtClean="0">
                <a:latin typeface="Times New Roman" panose="02020603050405020304" pitchFamily="18" charset="0"/>
              </a:rPr>
              <a:pPr algn="l">
                <a:spcBef>
                  <a:spcPct val="0"/>
                </a:spcBef>
              </a:pPr>
              <a:t>9</a:t>
            </a:fld>
            <a:endParaRPr kumimoji="0" lang="en-US" altLang="he-IL" dirty="0" smtClean="0">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he-IL" altLang="he-IL" dirty="0" smtClean="0"/>
          </a:p>
        </p:txBody>
      </p:sp>
      <p:sp>
        <p:nvSpPr>
          <p:cNvPr id="16389" name="מציין מיקום של כותרת תחתונה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kumimoji="1" sz="1200">
                <a:solidFill>
                  <a:schemeClr val="tx1"/>
                </a:solidFill>
                <a:latin typeface="Arial" panose="020B0604020202020204" pitchFamily="34" charset="0"/>
                <a:cs typeface="Arial" panose="020B0604020202020204" pitchFamily="34" charset="0"/>
              </a:defRPr>
            </a:lvl1pPr>
            <a:lvl2pPr marL="742950" indent="-285750" algn="r" rtl="1">
              <a:spcBef>
                <a:spcPct val="30000"/>
              </a:spcBef>
              <a:defRPr kumimoji="1" sz="1200">
                <a:solidFill>
                  <a:schemeClr val="tx1"/>
                </a:solidFill>
                <a:latin typeface="Arial" panose="020B0604020202020204" pitchFamily="34" charset="0"/>
                <a:cs typeface="Arial" panose="020B0604020202020204" pitchFamily="34" charset="0"/>
              </a:defRPr>
            </a:lvl2pPr>
            <a:lvl3pPr marL="1143000" indent="-228600" algn="r" rtl="1">
              <a:spcBef>
                <a:spcPct val="30000"/>
              </a:spcBef>
              <a:defRPr kumimoji="1" sz="1200">
                <a:solidFill>
                  <a:schemeClr val="tx1"/>
                </a:solidFill>
                <a:latin typeface="Arial" panose="020B0604020202020204" pitchFamily="34" charset="0"/>
                <a:cs typeface="Arial" panose="020B0604020202020204" pitchFamily="34" charset="0"/>
              </a:defRPr>
            </a:lvl3pPr>
            <a:lvl4pPr marL="1600200" indent="-228600" algn="r" rtl="1">
              <a:spcBef>
                <a:spcPct val="30000"/>
              </a:spcBef>
              <a:defRPr kumimoji="1" sz="1200">
                <a:solidFill>
                  <a:schemeClr val="tx1"/>
                </a:solidFill>
                <a:latin typeface="Arial" panose="020B0604020202020204" pitchFamily="34" charset="0"/>
                <a:cs typeface="Arial" panose="020B0604020202020204" pitchFamily="34" charset="0"/>
              </a:defRPr>
            </a:lvl4pPr>
            <a:lvl5pPr marL="2057400" indent="-228600" algn="r" rtl="1">
              <a:spcBef>
                <a:spcPct val="30000"/>
              </a:spcBef>
              <a:defRPr kumimoji="1"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cs typeface="Arial" panose="020B0604020202020204" pitchFamily="34" charset="0"/>
              </a:defRPr>
            </a:lvl9pPr>
          </a:lstStyle>
          <a:p>
            <a:pPr>
              <a:spcBef>
                <a:spcPct val="0"/>
              </a:spcBef>
            </a:pPr>
            <a:r>
              <a:rPr kumimoji="0" lang="he-IL" altLang="he-IL" dirty="0">
                <a:latin typeface="Times New Roman" panose="02020603050405020304" pitchFamily="18" charset="0"/>
              </a:rPr>
              <a:t>פרופ' גבי בן דור קורס : תשתית הביטחון הלאומי</a:t>
            </a:r>
            <a:endParaRPr kumimoji="0" lang="en-US" altLang="he-IL" dirty="0">
              <a:latin typeface="Times New Roman" panose="02020603050405020304" pitchFamily="18" charset="0"/>
            </a:endParaRPr>
          </a:p>
        </p:txBody>
      </p:sp>
    </p:spTree>
    <p:extLst>
      <p:ext uri="{BB962C8B-B14F-4D97-AF65-F5344CB8AC3E}">
        <p14:creationId xmlns:p14="http://schemas.microsoft.com/office/powerpoint/2010/main" val="19889939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4" name="מלבן מעוגל 3"/>
          <p:cNvSpPr/>
          <p:nvPr userDrawn="1"/>
        </p:nvSpPr>
        <p:spPr>
          <a:xfrm>
            <a:off x="107504" y="116632"/>
            <a:ext cx="8928992" cy="6425646"/>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b="1">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 name="כותרת 4"/>
          <p:cNvSpPr>
            <a:spLocks noGrp="1"/>
          </p:cNvSpPr>
          <p:nvPr>
            <p:ph type="ctrTitle"/>
          </p:nvPr>
        </p:nvSpPr>
        <p:spPr>
          <a:xfrm>
            <a:off x="722376" y="1820206"/>
            <a:ext cx="7772400" cy="1828800"/>
          </a:xfrm>
        </p:spPr>
        <p:txBody>
          <a:bodyPr lIns="45720" rIns="45720"/>
          <a:lstStyle>
            <a:lvl1pPr algn="r">
              <a:defRPr sz="4500" b="1">
                <a:solidFill>
                  <a:srgbClr val="FF0000"/>
                </a:solidFill>
                <a:effectLst>
                  <a:outerShdw blurRad="38100" dist="38100" dir="2700000" algn="tl" rotWithShape="0">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defRPr>
            </a:lvl1pPr>
            <a:extLst/>
          </a:lstStyle>
          <a:p>
            <a:r>
              <a:rPr lang="he-IL" dirty="0" smtClean="0"/>
              <a:t>לחץ כדי לערוך סגנון כותרת של תבנית בסיס</a:t>
            </a:r>
            <a:endParaRPr lang="en-US" dirty="0"/>
          </a:p>
        </p:txBody>
      </p:sp>
      <p:sp>
        <p:nvSpPr>
          <p:cNvPr id="20" name="כותרת משנה 19"/>
          <p:cNvSpPr>
            <a:spLocks noGrp="1"/>
          </p:cNvSpPr>
          <p:nvPr>
            <p:ph type="subTitle" idx="1"/>
          </p:nvPr>
        </p:nvSpPr>
        <p:spPr>
          <a:xfrm>
            <a:off x="722376" y="3685032"/>
            <a:ext cx="7772400" cy="914400"/>
          </a:xfrm>
        </p:spPr>
        <p:txBody>
          <a:bodyPr tIns="0"/>
          <a:lstStyle>
            <a:lvl1pPr marL="36576" indent="0" algn="r">
              <a:spcBef>
                <a:spcPts val="0"/>
              </a:spcBef>
              <a:buNone/>
              <a:defRPr sz="2000" b="1">
                <a:solidFill>
                  <a:schemeClr val="bg2">
                    <a:shade val="25000"/>
                  </a:schemeClr>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he-IL" smtClean="0"/>
              <a:t>לחץ כדי לערוך סגנון כותרת משנה של תבנית בסיס</a:t>
            </a:r>
            <a:endParaRPr lang="en-US"/>
          </a:p>
        </p:txBody>
      </p:sp>
      <p:sp>
        <p:nvSpPr>
          <p:cNvPr id="9" name="מציין מיקום של מספר שקופית 10"/>
          <p:cNvSpPr>
            <a:spLocks noGrp="1"/>
          </p:cNvSpPr>
          <p:nvPr>
            <p:ph type="sldNum" sz="quarter" idx="12"/>
          </p:nvPr>
        </p:nvSpPr>
        <p:spPr>
          <a:xfrm>
            <a:off x="8587763" y="6470270"/>
            <a:ext cx="457200" cy="365125"/>
          </a:xfrm>
        </p:spPr>
        <p:txBody>
          <a:bodyPr/>
          <a:lstStyle>
            <a:lvl1pPr>
              <a:defRPr b="1">
                <a:solidFill>
                  <a:schemeClr val="tx1"/>
                </a:solidFill>
                <a:effectLst>
                  <a:outerShdw blurRad="38100" dist="38100" dir="2700000" algn="tl">
                    <a:srgbClr val="000000">
                      <a:alpha val="43137"/>
                    </a:srgbClr>
                  </a:outerShdw>
                </a:effectLst>
                <a:latin typeface="Arial Unicode MS" panose="020B0604020202020204" pitchFamily="34" charset="-128"/>
                <a:ea typeface="Arial Unicode MS" panose="020B0604020202020204" pitchFamily="34" charset="-128"/>
                <a:cs typeface="Arial Unicode MS" panose="020B0604020202020204" pitchFamily="34" charset="-128"/>
              </a:defRPr>
            </a:lvl1pPr>
          </a:lstStyle>
          <a:p>
            <a:pPr>
              <a:defRPr/>
            </a:pPr>
            <a:fld id="{D9E85899-8AB9-4970-9E9B-357BCE9392C2}" type="slidenum">
              <a:rPr lang="en-US" altLang="he-IL" smtClean="0"/>
              <a:pPr>
                <a:defRPr/>
              </a:pPr>
              <a:t>‹#›</a:t>
            </a:fld>
            <a:endParaRPr lang="en-US" altLang="he-IL"/>
          </a:p>
        </p:txBody>
      </p:sp>
      <p:pic>
        <p:nvPicPr>
          <p:cNvPr id="11" name="Picture 5" descr="מבל חדש"/>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935170" y="247089"/>
            <a:ext cx="985053" cy="920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693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lstStyle>
            <a:extLs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502920" y="530352"/>
            <a:ext cx="8183880" cy="4187952"/>
          </a:xfrm>
        </p:spPr>
        <p:txBody>
          <a:bodyPr vert="eaVert"/>
          <a:lstStyle>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EFE1EA84-69B2-4DE3-A821-1CC166198049}" type="datetime1">
              <a:rPr lang="en-US"/>
              <a:pPr>
                <a:defRPr/>
              </a:pPr>
              <a:t>10/19/2018</a:t>
            </a:fld>
            <a:endParaRPr lang="en-US"/>
          </a:p>
        </p:txBody>
      </p:sp>
      <p:sp>
        <p:nvSpPr>
          <p:cNvPr id="5" name="מציין מיקום של כותרת תחתונה 4"/>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6" name="מציין מיקום של מספר שקופית 5"/>
          <p:cNvSpPr>
            <a:spLocks noGrp="1"/>
          </p:cNvSpPr>
          <p:nvPr>
            <p:ph type="sldNum" sz="quarter" idx="12"/>
          </p:nvPr>
        </p:nvSpPr>
        <p:spPr/>
        <p:txBody>
          <a:bodyPr/>
          <a:lstStyle>
            <a:lvl1pPr>
              <a:defRPr/>
            </a:lvl1pPr>
          </a:lstStyle>
          <a:p>
            <a:pPr>
              <a:defRPr/>
            </a:pPr>
            <a:fld id="{300BFF7D-A14B-4895-B19F-BA2A3BB19335}" type="slidenum">
              <a:rPr lang="en-US" altLang="he-IL"/>
              <a:pPr>
                <a:defRPr/>
              </a:pPr>
              <a:t>‹#›</a:t>
            </a:fld>
            <a:endParaRPr lang="en-US" altLang="he-IL"/>
          </a:p>
        </p:txBody>
      </p:sp>
    </p:spTree>
    <p:extLst>
      <p:ext uri="{BB962C8B-B14F-4D97-AF65-F5344CB8AC3E}">
        <p14:creationId xmlns:p14="http://schemas.microsoft.com/office/powerpoint/2010/main" val="1507796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533404"/>
            <a:ext cx="1981200" cy="5257799"/>
          </a:xfrm>
        </p:spPr>
        <p:txBody>
          <a:bodyPr vert="eaVert"/>
          <a:lstStyle>
            <a:extLs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533400" y="533402"/>
            <a:ext cx="5943600" cy="5257801"/>
          </a:xfrm>
        </p:spPr>
        <p:txBody>
          <a:bodyPr vert="eaVert"/>
          <a:lstStyle>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9B9B6A7B-2C32-4A9B-B64D-A0C490CC0D76}" type="datetime1">
              <a:rPr lang="en-US"/>
              <a:pPr>
                <a:defRPr/>
              </a:pPr>
              <a:t>10/19/2018</a:t>
            </a:fld>
            <a:endParaRPr lang="en-US"/>
          </a:p>
        </p:txBody>
      </p:sp>
      <p:sp>
        <p:nvSpPr>
          <p:cNvPr id="5" name="מציין מיקום של כותרת תחתונה 4"/>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6" name="מציין מיקום של מספר שקופית 5"/>
          <p:cNvSpPr>
            <a:spLocks noGrp="1"/>
          </p:cNvSpPr>
          <p:nvPr>
            <p:ph type="sldNum" sz="quarter" idx="12"/>
          </p:nvPr>
        </p:nvSpPr>
        <p:spPr/>
        <p:txBody>
          <a:bodyPr/>
          <a:lstStyle>
            <a:lvl1pPr>
              <a:defRPr/>
            </a:lvl1pPr>
          </a:lstStyle>
          <a:p>
            <a:pPr>
              <a:defRPr/>
            </a:pPr>
            <a:fld id="{40E1C13E-0B14-46D3-B43C-F4E96B537429}" type="slidenum">
              <a:rPr lang="en-US" altLang="he-IL"/>
              <a:pPr>
                <a:defRPr/>
              </a:pPr>
              <a:t>‹#›</a:t>
            </a:fld>
            <a:endParaRPr lang="en-US" altLang="he-IL"/>
          </a:p>
        </p:txBody>
      </p:sp>
    </p:spTree>
    <p:extLst>
      <p:ext uri="{BB962C8B-B14F-4D97-AF65-F5344CB8AC3E}">
        <p14:creationId xmlns:p14="http://schemas.microsoft.com/office/powerpoint/2010/main" val="3956670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lstStyle>
            <a:extLst/>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502920" y="530352"/>
            <a:ext cx="8183880" cy="4187952"/>
          </a:xfrm>
        </p:spPr>
        <p:txBody>
          <a:bodyPr/>
          <a:lstStyle>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0B1D3B0E-3A9A-4354-BBB6-98CB852A986C}" type="datetime1">
              <a:rPr lang="en-US"/>
              <a:pPr>
                <a:defRPr/>
              </a:pPr>
              <a:t>10/19/2018</a:t>
            </a:fld>
            <a:endParaRPr lang="en-US"/>
          </a:p>
        </p:txBody>
      </p:sp>
      <p:sp>
        <p:nvSpPr>
          <p:cNvPr id="5" name="מציין מיקום של כותרת תחתונה 4"/>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6" name="מציין מיקום של מספר שקופית 5"/>
          <p:cNvSpPr>
            <a:spLocks noGrp="1"/>
          </p:cNvSpPr>
          <p:nvPr>
            <p:ph type="sldNum" sz="quarter" idx="12"/>
          </p:nvPr>
        </p:nvSpPr>
        <p:spPr/>
        <p:txBody>
          <a:bodyPr/>
          <a:lstStyle>
            <a:lvl1pPr>
              <a:defRPr/>
            </a:lvl1pPr>
          </a:lstStyle>
          <a:p>
            <a:pPr>
              <a:defRPr/>
            </a:pPr>
            <a:fld id="{65F9120E-0878-40A6-8C35-ED11A93C764E}" type="slidenum">
              <a:rPr lang="en-US" altLang="he-IL"/>
              <a:pPr>
                <a:defRPr/>
              </a:pPr>
              <a:t>‹#›</a:t>
            </a:fld>
            <a:endParaRPr lang="en-US" altLang="he-IL"/>
          </a:p>
        </p:txBody>
      </p:sp>
    </p:spTree>
    <p:extLst>
      <p:ext uri="{BB962C8B-B14F-4D97-AF65-F5344CB8AC3E}">
        <p14:creationId xmlns:p14="http://schemas.microsoft.com/office/powerpoint/2010/main" val="2567286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4" name="מלבן מעוגל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5" name="מלבן מעוגל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2" name="כותרת 1"/>
          <p:cNvSpPr>
            <a:spLocks noGrp="1"/>
          </p:cNvSpPr>
          <p:nvPr>
            <p:ph type="title"/>
          </p:nvPr>
        </p:nvSpPr>
        <p:spPr>
          <a:xfrm>
            <a:off x="468344" y="4928616"/>
            <a:ext cx="8183880" cy="676656"/>
          </a:xfrm>
        </p:spPr>
        <p:txBody>
          <a:bodyPr bIns="0"/>
          <a:lstStyle>
            <a:lvl1pPr algn="l">
              <a:buNone/>
              <a:defRPr sz="3600" b="0" cap="none" baseline="0">
                <a:solidFill>
                  <a:schemeClr val="bg2">
                    <a:shade val="25000"/>
                  </a:schemeClr>
                </a:solidFill>
                <a:effectLst/>
              </a:defRPr>
            </a:lvl1pPr>
            <a:extLst/>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he-IL" smtClean="0"/>
              <a:t>לחץ כדי לערוך סגנונות טקסט של תבנית בסיס</a:t>
            </a:r>
          </a:p>
        </p:txBody>
      </p:sp>
      <p:sp>
        <p:nvSpPr>
          <p:cNvPr id="6" name="מציין מיקום של תאריך 3"/>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DC55483D-599F-464A-ADF4-CF5F98DE2162}" type="datetime1">
              <a:rPr lang="en-US"/>
              <a:pPr>
                <a:defRPr/>
              </a:pPr>
              <a:t>10/19/2018</a:t>
            </a:fld>
            <a:endParaRPr lang="en-US"/>
          </a:p>
        </p:txBody>
      </p:sp>
      <p:sp>
        <p:nvSpPr>
          <p:cNvPr id="7" name="מציין מיקום של כותרת תחתונה 4"/>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8" name="מציין מיקום של מספר שקופית 5"/>
          <p:cNvSpPr>
            <a:spLocks noGrp="1"/>
          </p:cNvSpPr>
          <p:nvPr>
            <p:ph type="sldNum" sz="quarter" idx="12"/>
          </p:nvPr>
        </p:nvSpPr>
        <p:spPr/>
        <p:txBody>
          <a:bodyPr/>
          <a:lstStyle>
            <a:lvl1pPr>
              <a:defRPr/>
            </a:lvl1pPr>
          </a:lstStyle>
          <a:p>
            <a:pPr>
              <a:defRPr/>
            </a:pPr>
            <a:fld id="{A9EBFF37-52B6-4631-80CC-D09238763C93}" type="slidenum">
              <a:rPr lang="en-US" altLang="he-IL"/>
              <a:pPr>
                <a:defRPr/>
              </a:pPr>
              <a:t>‹#›</a:t>
            </a:fld>
            <a:endParaRPr lang="en-US" altLang="he-IL"/>
          </a:p>
        </p:txBody>
      </p:sp>
    </p:spTree>
    <p:extLst>
      <p:ext uri="{BB962C8B-B14F-4D97-AF65-F5344CB8AC3E}">
        <p14:creationId xmlns:p14="http://schemas.microsoft.com/office/powerpoint/2010/main" val="3874327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D56F53D3-3C3A-43A8-B3D8-2F53A3F833C0}" type="datetime1">
              <a:rPr lang="en-US"/>
              <a:pPr>
                <a:defRPr/>
              </a:pPr>
              <a:t>10/19/2018</a:t>
            </a:fld>
            <a:endParaRPr lang="en-US"/>
          </a:p>
        </p:txBody>
      </p:sp>
      <p:sp>
        <p:nvSpPr>
          <p:cNvPr id="6" name="מציין מיקום של כותרת תחתונה 5"/>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7" name="מציין מיקום של מספר שקופית 6"/>
          <p:cNvSpPr>
            <a:spLocks noGrp="1"/>
          </p:cNvSpPr>
          <p:nvPr>
            <p:ph type="sldNum" sz="quarter" idx="12"/>
          </p:nvPr>
        </p:nvSpPr>
        <p:spPr/>
        <p:txBody>
          <a:bodyPr/>
          <a:lstStyle>
            <a:lvl1pPr>
              <a:defRPr/>
            </a:lvl1pPr>
          </a:lstStyle>
          <a:p>
            <a:pPr>
              <a:defRPr/>
            </a:pPr>
            <a:fld id="{1CC526F8-38BD-49F2-BEBC-A8EEF297CF8C}" type="slidenum">
              <a:rPr lang="en-US" altLang="he-IL"/>
              <a:pPr>
                <a:defRPr/>
              </a:pPr>
              <a:t>‹#›</a:t>
            </a:fld>
            <a:endParaRPr lang="en-US" altLang="he-IL"/>
          </a:p>
        </p:txBody>
      </p:sp>
    </p:spTree>
    <p:extLst>
      <p:ext uri="{BB962C8B-B14F-4D97-AF65-F5344CB8AC3E}">
        <p14:creationId xmlns:p14="http://schemas.microsoft.com/office/powerpoint/2010/main" val="1600033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502920" y="4983480"/>
            <a:ext cx="8183880" cy="1051560"/>
          </a:xfrm>
        </p:spPr>
        <p:txBody>
          <a:bodyPr/>
          <a:lstStyle>
            <a:lvl1pPr>
              <a:defRPr b="1"/>
            </a:lvl1pPr>
            <a:extLst/>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he-IL" smtClean="0"/>
              <a:t>לחץ כדי לערוך סגנונות טקסט של תבנית בסיס</a:t>
            </a:r>
          </a:p>
        </p:txBody>
      </p:sp>
      <p:sp>
        <p:nvSpPr>
          <p:cNvPr id="4" name="מציין מיקום טקסט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he-IL" smtClean="0"/>
              <a:t>לחץ כדי לערוך סגנונות טקסט של תבנית בסיס</a:t>
            </a:r>
          </a:p>
        </p:txBody>
      </p:sp>
      <p:sp>
        <p:nvSpPr>
          <p:cNvPr id="5" name="מציין מיקום תוכן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תוכן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2B218918-2A8C-43DB-B016-A79636E793D3}" type="datetime1">
              <a:rPr lang="en-US"/>
              <a:pPr>
                <a:defRPr/>
              </a:pPr>
              <a:t>10/19/2018</a:t>
            </a:fld>
            <a:endParaRPr lang="en-US"/>
          </a:p>
        </p:txBody>
      </p:sp>
      <p:sp>
        <p:nvSpPr>
          <p:cNvPr id="8" name="מציין מיקום של כותרת תחתונה 7"/>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9" name="מציין מיקום של מספר שקופית 8"/>
          <p:cNvSpPr>
            <a:spLocks noGrp="1"/>
          </p:cNvSpPr>
          <p:nvPr>
            <p:ph type="sldNum" sz="quarter" idx="12"/>
          </p:nvPr>
        </p:nvSpPr>
        <p:spPr/>
        <p:txBody>
          <a:bodyPr/>
          <a:lstStyle>
            <a:lvl1pPr>
              <a:defRPr/>
            </a:lvl1pPr>
          </a:lstStyle>
          <a:p>
            <a:pPr>
              <a:defRPr/>
            </a:pPr>
            <a:fld id="{91456CC1-FFA5-4548-8555-0F3AE693235F}" type="slidenum">
              <a:rPr lang="en-US" altLang="he-IL"/>
              <a:pPr>
                <a:defRPr/>
              </a:pPr>
              <a:t>‹#›</a:t>
            </a:fld>
            <a:endParaRPr lang="en-US" altLang="he-IL"/>
          </a:p>
        </p:txBody>
      </p:sp>
    </p:spTree>
    <p:extLst>
      <p:ext uri="{BB962C8B-B14F-4D97-AF65-F5344CB8AC3E}">
        <p14:creationId xmlns:p14="http://schemas.microsoft.com/office/powerpoint/2010/main" val="3708818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01D930C6-5DE5-42F2-85C0-DCD972299F73}" type="datetime1">
              <a:rPr lang="en-US"/>
              <a:pPr>
                <a:defRPr/>
              </a:pPr>
              <a:t>10/19/2018</a:t>
            </a:fld>
            <a:endParaRPr lang="en-US"/>
          </a:p>
        </p:txBody>
      </p:sp>
      <p:sp>
        <p:nvSpPr>
          <p:cNvPr id="4" name="מציין מיקום של כותרת תחתונה 3"/>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5" name="מציין מיקום של מספר שקופית 4"/>
          <p:cNvSpPr>
            <a:spLocks noGrp="1"/>
          </p:cNvSpPr>
          <p:nvPr>
            <p:ph type="sldNum" sz="quarter" idx="12"/>
          </p:nvPr>
        </p:nvSpPr>
        <p:spPr/>
        <p:txBody>
          <a:bodyPr/>
          <a:lstStyle>
            <a:lvl1pPr>
              <a:defRPr/>
            </a:lvl1pPr>
          </a:lstStyle>
          <a:p>
            <a:pPr>
              <a:defRPr/>
            </a:pPr>
            <a:fld id="{3BA180DF-3B6B-4CD2-B1AA-131464B707F2}" type="slidenum">
              <a:rPr lang="en-US" altLang="he-IL"/>
              <a:pPr>
                <a:defRPr/>
              </a:pPr>
              <a:t>‹#›</a:t>
            </a:fld>
            <a:endParaRPr lang="en-US" altLang="he-IL"/>
          </a:p>
        </p:txBody>
      </p:sp>
    </p:spTree>
    <p:extLst>
      <p:ext uri="{BB962C8B-B14F-4D97-AF65-F5344CB8AC3E}">
        <p14:creationId xmlns:p14="http://schemas.microsoft.com/office/powerpoint/2010/main" val="353560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2" name="מלבן מעוגל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3" name="מציין מיקום של תאריך 1"/>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B800C1C7-976C-46AF-B781-3D371B66A6F4}" type="datetime1">
              <a:rPr lang="en-US"/>
              <a:pPr>
                <a:defRPr/>
              </a:pPr>
              <a:t>10/19/2018</a:t>
            </a:fld>
            <a:endParaRPr lang="en-US"/>
          </a:p>
        </p:txBody>
      </p:sp>
      <p:sp>
        <p:nvSpPr>
          <p:cNvPr id="4" name="מציין מיקום של כותרת תחתונה 2"/>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5" name="מציין מיקום של מספר שקופית 3"/>
          <p:cNvSpPr>
            <a:spLocks noGrp="1"/>
          </p:cNvSpPr>
          <p:nvPr>
            <p:ph type="sldNum" sz="quarter" idx="12"/>
          </p:nvPr>
        </p:nvSpPr>
        <p:spPr/>
        <p:txBody>
          <a:bodyPr/>
          <a:lstStyle>
            <a:lvl1pPr>
              <a:defRPr/>
            </a:lvl1pPr>
          </a:lstStyle>
          <a:p>
            <a:pPr>
              <a:defRPr/>
            </a:pPr>
            <a:fld id="{981BA4F3-18E0-43A5-A377-2B2209C610A2}" type="slidenum">
              <a:rPr lang="en-US" altLang="he-IL"/>
              <a:pPr>
                <a:defRPr/>
              </a:pPr>
              <a:t>‹#›</a:t>
            </a:fld>
            <a:endParaRPr lang="en-US" altLang="he-IL"/>
          </a:p>
        </p:txBody>
      </p:sp>
    </p:spTree>
    <p:extLst>
      <p:ext uri="{BB962C8B-B14F-4D97-AF65-F5344CB8AC3E}">
        <p14:creationId xmlns:p14="http://schemas.microsoft.com/office/powerpoint/2010/main" val="33618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he-IL" smtClean="0"/>
              <a:t>לחץ כדי לערוך סגנון כותרת של תבנית בסיס</a:t>
            </a:r>
            <a:endParaRPr lang="en-US"/>
          </a:p>
        </p:txBody>
      </p:sp>
      <p:sp>
        <p:nvSpPr>
          <p:cNvPr id="3" name="מציין מיקום טקסט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134AECE4-301E-4678-ADF1-3AF7819064C4}" type="datetime1">
              <a:rPr lang="en-US"/>
              <a:pPr>
                <a:defRPr/>
              </a:pPr>
              <a:t>10/19/2018</a:t>
            </a:fld>
            <a:endParaRPr lang="en-US"/>
          </a:p>
        </p:txBody>
      </p:sp>
      <p:sp>
        <p:nvSpPr>
          <p:cNvPr id="6" name="מציין מיקום של כותרת תחתונה 5"/>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7" name="מציין מיקום של מספר שקופית 6"/>
          <p:cNvSpPr>
            <a:spLocks noGrp="1"/>
          </p:cNvSpPr>
          <p:nvPr>
            <p:ph type="sldNum" sz="quarter" idx="12"/>
          </p:nvPr>
        </p:nvSpPr>
        <p:spPr/>
        <p:txBody>
          <a:bodyPr/>
          <a:lstStyle>
            <a:lvl1pPr>
              <a:defRPr/>
            </a:lvl1pPr>
          </a:lstStyle>
          <a:p>
            <a:pPr>
              <a:defRPr/>
            </a:pPr>
            <a:fld id="{46626AD0-0F96-4933-81B8-2B9E27E175DC}" type="slidenum">
              <a:rPr lang="en-US" altLang="he-IL"/>
              <a:pPr>
                <a:defRPr/>
              </a:pPr>
              <a:t>‹#›</a:t>
            </a:fld>
            <a:endParaRPr lang="en-US" altLang="he-IL"/>
          </a:p>
        </p:txBody>
      </p:sp>
    </p:spTree>
    <p:extLst>
      <p:ext uri="{BB962C8B-B14F-4D97-AF65-F5344CB8AC3E}">
        <p14:creationId xmlns:p14="http://schemas.microsoft.com/office/powerpoint/2010/main" val="286131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5" name="מלבן מעוגל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6" name="מלבן עם פינה יחידה מעוגלת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2" name="כותרת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he-IL" smtClean="0"/>
              <a:t>לחץ כדי לערוך סגנון כותרת של תבנית בסיס</a:t>
            </a:r>
            <a:endParaRPr lang="en-US"/>
          </a:p>
        </p:txBody>
      </p:sp>
      <p:sp>
        <p:nvSpPr>
          <p:cNvPr id="4" name="מציין מיקום טקסט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3" name="מציין מיקום של תמונה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he-IL" noProof="0" smtClean="0"/>
              <a:t>לחץ על הסמל כדי להוסיף תמונה</a:t>
            </a:r>
            <a:endParaRPr lang="en-US" noProof="0"/>
          </a:p>
        </p:txBody>
      </p:sp>
      <p:sp>
        <p:nvSpPr>
          <p:cNvPr id="7" name="מציין מיקום של תאריך 4"/>
          <p:cNvSpPr>
            <a:spLocks noGrp="1"/>
          </p:cNvSpPr>
          <p:nvPr>
            <p:ph type="dt" sz="half" idx="10"/>
          </p:nvPr>
        </p:nvSpPr>
        <p:spPr/>
        <p:txBody>
          <a:bodyPr/>
          <a:lstStyle>
            <a:lvl1pPr>
              <a:defRPr>
                <a:solidFill>
                  <a:schemeClr val="bg2">
                    <a:shade val="50000"/>
                  </a:schemeClr>
                </a:solidFill>
                <a:ea typeface="Times New Roman (Hebrew)" charset="0"/>
                <a:cs typeface="Times New Roman (Hebrew)" charset="0"/>
              </a:defRPr>
            </a:lvl1pPr>
            <a:extLst/>
          </a:lstStyle>
          <a:p>
            <a:pPr>
              <a:defRPr/>
            </a:pPr>
            <a:fld id="{BC14491F-66B5-472C-A743-52B24D231240}" type="datetime1">
              <a:rPr lang="en-US"/>
              <a:pPr>
                <a:defRPr/>
              </a:pPr>
              <a:t>10/19/2018</a:t>
            </a:fld>
            <a:endParaRPr lang="en-US"/>
          </a:p>
        </p:txBody>
      </p:sp>
      <p:sp>
        <p:nvSpPr>
          <p:cNvPr id="8" name="מציין מיקום של כותרת תחתונה 5"/>
          <p:cNvSpPr>
            <a:spLocks noGrp="1"/>
          </p:cNvSpPr>
          <p:nvPr>
            <p:ph type="ftr" sz="quarter" idx="11"/>
          </p:nvPr>
        </p:nvSpPr>
        <p:spPr/>
        <p:txBody>
          <a:bodyPr/>
          <a:lstStyle>
            <a:lvl1pPr>
              <a:defRPr>
                <a:solidFill>
                  <a:schemeClr val="bg2">
                    <a:shade val="50000"/>
                  </a:schemeClr>
                </a:solidFill>
                <a:ea typeface="Times New Roman (Hebrew)" charset="0"/>
                <a:cs typeface="Times New Roman (Hebrew)" charset="0"/>
              </a:defRPr>
            </a:lvl1pPr>
            <a:extLst/>
          </a:lstStyle>
          <a:p>
            <a:pPr>
              <a:defRPr/>
            </a:pPr>
            <a:endParaRPr lang="en-US"/>
          </a:p>
        </p:txBody>
      </p:sp>
      <p:sp>
        <p:nvSpPr>
          <p:cNvPr id="9" name="מציין מיקום של מספר שקופית 6"/>
          <p:cNvSpPr>
            <a:spLocks noGrp="1"/>
          </p:cNvSpPr>
          <p:nvPr>
            <p:ph type="sldNum" sz="quarter" idx="12"/>
          </p:nvPr>
        </p:nvSpPr>
        <p:spPr/>
        <p:txBody>
          <a:bodyPr/>
          <a:lstStyle>
            <a:lvl1pPr>
              <a:defRPr/>
            </a:lvl1pPr>
          </a:lstStyle>
          <a:p>
            <a:pPr>
              <a:defRPr/>
            </a:pPr>
            <a:fld id="{DF17ADFE-9BD4-481B-9FBD-5557B4526B4C}" type="slidenum">
              <a:rPr lang="en-US" altLang="he-IL"/>
              <a:pPr>
                <a:defRPr/>
              </a:pPr>
              <a:t>‹#›</a:t>
            </a:fld>
            <a:endParaRPr lang="en-US" altLang="he-IL"/>
          </a:p>
        </p:txBody>
      </p:sp>
    </p:spTree>
    <p:extLst>
      <p:ext uri="{BB962C8B-B14F-4D97-AF65-F5344CB8AC3E}">
        <p14:creationId xmlns:p14="http://schemas.microsoft.com/office/powerpoint/2010/main" val="4158784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מלבן מעוגל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9" name="מלבן מעוגל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1" eaLnBrk="1" hangingPunct="1">
              <a:defRPr/>
            </a:pPr>
            <a:endParaRPr lang="en-US"/>
          </a:p>
        </p:txBody>
      </p:sp>
      <p:sp>
        <p:nvSpPr>
          <p:cNvPr id="13" name="מציין מיקום של כותרת 12"/>
          <p:cNvSpPr>
            <a:spLocks noGrp="1"/>
          </p:cNvSpPr>
          <p:nvPr>
            <p:ph type="title"/>
          </p:nvPr>
        </p:nvSpPr>
        <p:spPr>
          <a:xfrm>
            <a:off x="503238" y="4986338"/>
            <a:ext cx="8183562" cy="1050925"/>
          </a:xfrm>
          <a:prstGeom prst="rect">
            <a:avLst/>
          </a:prstGeom>
        </p:spPr>
        <p:txBody>
          <a:bodyPr vert="horz" wrap="square" lIns="91440" tIns="45720" rIns="91440" bIns="45720" numCol="1" anchor="b" anchorCtr="0" compatLnSpc="1">
            <a:prstTxWarp prst="textNoShape">
              <a:avLst/>
            </a:prstTxWarp>
            <a:normAutofit/>
          </a:bodyPr>
          <a:lstStyle/>
          <a:p>
            <a:pPr lvl="0"/>
            <a:r>
              <a:rPr lang="he-IL" smtClean="0"/>
              <a:t>לחץ כדי לערוך סגנון כותרת של תבנית בסיס</a:t>
            </a:r>
          </a:p>
        </p:txBody>
      </p:sp>
      <p:sp>
        <p:nvSpPr>
          <p:cNvPr id="1031" name="מציין מיקום טקסט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25" name="מציין מיקום של תאריך 24"/>
          <p:cNvSpPr>
            <a:spLocks noGrp="1"/>
          </p:cNvSpPr>
          <p:nvPr>
            <p:ph type="dt" sz="half" idx="2"/>
          </p:nvPr>
        </p:nvSpPr>
        <p:spPr>
          <a:xfrm>
            <a:off x="3776663" y="6111875"/>
            <a:ext cx="2286000" cy="365125"/>
          </a:xfrm>
          <a:prstGeom prst="rect">
            <a:avLst/>
          </a:prstGeom>
        </p:spPr>
        <p:txBody>
          <a:bodyPr vert="horz" wrap="square" lIns="91440" tIns="45720" rIns="91440" bIns="45720" numCol="1" anchor="b" anchorCtr="0" compatLnSpc="1">
            <a:prstTxWarp prst="textNoShape">
              <a:avLst/>
            </a:prstTxWarp>
          </a:bodyPr>
          <a:lstStyle>
            <a:lvl1pPr algn="r" rtl="1" eaLnBrk="1" hangingPunct="1">
              <a:defRPr sz="1000">
                <a:solidFill>
                  <a:srgbClr val="A7A399"/>
                </a:solidFill>
              </a:defRPr>
            </a:lvl1pPr>
          </a:lstStyle>
          <a:p>
            <a:fld id="{5C3A3411-3A83-4CDE-81FD-630AD6DF21DD}" type="datetime1">
              <a:rPr lang="en-US" altLang="he-IL"/>
              <a:pPr/>
              <a:t>10/19/2018</a:t>
            </a:fld>
            <a:endParaRPr lang="he-IL" altLang="he-IL"/>
          </a:p>
        </p:txBody>
      </p:sp>
      <p:sp>
        <p:nvSpPr>
          <p:cNvPr id="18" name="מציין מיקום של כותרת תחתונה 17"/>
          <p:cNvSpPr>
            <a:spLocks noGrp="1"/>
          </p:cNvSpPr>
          <p:nvPr>
            <p:ph type="ftr" sz="quarter" idx="3"/>
          </p:nvPr>
        </p:nvSpPr>
        <p:spPr>
          <a:xfrm>
            <a:off x="6062663" y="6111875"/>
            <a:ext cx="2286000" cy="365125"/>
          </a:xfrm>
          <a:prstGeom prst="rect">
            <a:avLst/>
          </a:prstGeom>
        </p:spPr>
        <p:txBody>
          <a:bodyPr vert="horz" wrap="square" lIns="91440" tIns="45720" rIns="91440" bIns="45720" numCol="1" anchor="b" anchorCtr="0" compatLnSpc="1">
            <a:prstTxWarp prst="textNoShape">
              <a:avLst/>
            </a:prstTxWarp>
          </a:bodyPr>
          <a:lstStyle>
            <a:lvl1pPr rtl="1" eaLnBrk="1" hangingPunct="1">
              <a:defRPr sz="1000">
                <a:solidFill>
                  <a:srgbClr val="A7A399"/>
                </a:solidFill>
              </a:defRPr>
            </a:lvl1pPr>
          </a:lstStyle>
          <a:p>
            <a:endParaRPr lang="he-IL" altLang="he-IL"/>
          </a:p>
        </p:txBody>
      </p:sp>
      <p:sp>
        <p:nvSpPr>
          <p:cNvPr id="5" name="מציין מיקום של מספר שקופית 4"/>
          <p:cNvSpPr>
            <a:spLocks noGrp="1"/>
          </p:cNvSpPr>
          <p:nvPr>
            <p:ph type="sldNum" sz="quarter" idx="4"/>
          </p:nvPr>
        </p:nvSpPr>
        <p:spPr>
          <a:xfrm>
            <a:off x="8348663" y="6111875"/>
            <a:ext cx="457200" cy="365125"/>
          </a:xfrm>
          <a:prstGeom prst="rect">
            <a:avLst/>
          </a:prstGeom>
        </p:spPr>
        <p:txBody>
          <a:bodyPr vert="horz" wrap="square" lIns="91440" tIns="45720" rIns="91440" bIns="45720" numCol="1" anchor="b" anchorCtr="0" compatLnSpc="1">
            <a:prstTxWarp prst="textNoShape">
              <a:avLst/>
            </a:prstTxWarp>
          </a:bodyPr>
          <a:lstStyle>
            <a:lvl1pPr algn="r" rtl="1" eaLnBrk="1" hangingPunct="1">
              <a:defRPr sz="1000">
                <a:solidFill>
                  <a:srgbClr val="A7A399"/>
                </a:solidFill>
              </a:defRPr>
            </a:lvl1pPr>
          </a:lstStyle>
          <a:p>
            <a:fld id="{2526099B-0592-4F7A-82A7-138706674496}" type="slidenum">
              <a:rPr lang="he-IL" altLang="he-IL"/>
              <a:pPr/>
              <a:t>‹#›</a:t>
            </a:fld>
            <a:endParaRPr lang="he-IL" altLang="he-IL"/>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hf hdr="0" dt="0"/>
  <p:txStyles>
    <p:titleStyle>
      <a:lvl1pPr algn="l" rtl="1"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Arial" pitchFamily="34" charset="0"/>
        </a:defRPr>
      </a:lvl1pPr>
      <a:lvl2pPr algn="l" rtl="1" eaLnBrk="0" fontAlgn="base" hangingPunct="0">
        <a:spcBef>
          <a:spcPct val="0"/>
        </a:spcBef>
        <a:spcAft>
          <a:spcPct val="0"/>
        </a:spcAft>
        <a:defRPr sz="3600" b="1">
          <a:solidFill>
            <a:srgbClr val="FF8D3E"/>
          </a:solidFill>
          <a:latin typeface="Verdana" pitchFamily="34" charset="0"/>
          <a:cs typeface="Arial" pitchFamily="34" charset="0"/>
        </a:defRPr>
      </a:lvl2pPr>
      <a:lvl3pPr algn="l" rtl="1" eaLnBrk="0" fontAlgn="base" hangingPunct="0">
        <a:spcBef>
          <a:spcPct val="0"/>
        </a:spcBef>
        <a:spcAft>
          <a:spcPct val="0"/>
        </a:spcAft>
        <a:defRPr sz="3600" b="1">
          <a:solidFill>
            <a:srgbClr val="FF8D3E"/>
          </a:solidFill>
          <a:latin typeface="Verdana" pitchFamily="34" charset="0"/>
          <a:cs typeface="Arial" pitchFamily="34" charset="0"/>
        </a:defRPr>
      </a:lvl3pPr>
      <a:lvl4pPr algn="l" rtl="1" eaLnBrk="0" fontAlgn="base" hangingPunct="0">
        <a:spcBef>
          <a:spcPct val="0"/>
        </a:spcBef>
        <a:spcAft>
          <a:spcPct val="0"/>
        </a:spcAft>
        <a:defRPr sz="3600" b="1">
          <a:solidFill>
            <a:srgbClr val="FF8D3E"/>
          </a:solidFill>
          <a:latin typeface="Verdana" pitchFamily="34" charset="0"/>
          <a:cs typeface="Arial" pitchFamily="34" charset="0"/>
        </a:defRPr>
      </a:lvl4pPr>
      <a:lvl5pPr algn="l" rtl="1" eaLnBrk="0" fontAlgn="base" hangingPunct="0">
        <a:spcBef>
          <a:spcPct val="0"/>
        </a:spcBef>
        <a:spcAft>
          <a:spcPct val="0"/>
        </a:spcAft>
        <a:defRPr sz="3600" b="1">
          <a:solidFill>
            <a:srgbClr val="FF8D3E"/>
          </a:solidFill>
          <a:latin typeface="Verdana" pitchFamily="34" charset="0"/>
          <a:cs typeface="Arial" pitchFamily="34" charset="0"/>
        </a:defRPr>
      </a:lvl5pPr>
      <a:lvl6pPr marL="457200" algn="l" rtl="1" fontAlgn="base">
        <a:spcBef>
          <a:spcPct val="0"/>
        </a:spcBef>
        <a:spcAft>
          <a:spcPct val="0"/>
        </a:spcAft>
        <a:defRPr sz="3600" b="1">
          <a:solidFill>
            <a:srgbClr val="FF8D3E"/>
          </a:solidFill>
          <a:latin typeface="Verdana" pitchFamily="34" charset="0"/>
          <a:cs typeface="Arial" pitchFamily="34" charset="0"/>
        </a:defRPr>
      </a:lvl6pPr>
      <a:lvl7pPr marL="914400" algn="l" rtl="1" fontAlgn="base">
        <a:spcBef>
          <a:spcPct val="0"/>
        </a:spcBef>
        <a:spcAft>
          <a:spcPct val="0"/>
        </a:spcAft>
        <a:defRPr sz="3600" b="1">
          <a:solidFill>
            <a:srgbClr val="FF8D3E"/>
          </a:solidFill>
          <a:latin typeface="Verdana" pitchFamily="34" charset="0"/>
          <a:cs typeface="Arial" pitchFamily="34" charset="0"/>
        </a:defRPr>
      </a:lvl7pPr>
      <a:lvl8pPr marL="1371600" algn="l" rtl="1" fontAlgn="base">
        <a:spcBef>
          <a:spcPct val="0"/>
        </a:spcBef>
        <a:spcAft>
          <a:spcPct val="0"/>
        </a:spcAft>
        <a:defRPr sz="3600" b="1">
          <a:solidFill>
            <a:srgbClr val="FF8D3E"/>
          </a:solidFill>
          <a:latin typeface="Verdana" pitchFamily="34" charset="0"/>
          <a:cs typeface="Arial" pitchFamily="34" charset="0"/>
        </a:defRPr>
      </a:lvl8pPr>
      <a:lvl9pPr marL="1828800" algn="l" rtl="1" fontAlgn="base">
        <a:spcBef>
          <a:spcPct val="0"/>
        </a:spcBef>
        <a:spcAft>
          <a:spcPct val="0"/>
        </a:spcAft>
        <a:defRPr sz="3600" b="1">
          <a:solidFill>
            <a:srgbClr val="FF8D3E"/>
          </a:solidFill>
          <a:latin typeface="Verdana" pitchFamily="34" charset="0"/>
          <a:cs typeface="Arial" pitchFamily="34" charset="0"/>
        </a:defRPr>
      </a:lvl9pPr>
      <a:extLst/>
    </p:titleStyle>
    <p:bodyStyle>
      <a:lvl1pPr marL="265113" indent="-265113" algn="r" rtl="1" eaLnBrk="0" fontAlgn="base" hangingPunct="0">
        <a:spcBef>
          <a:spcPts val="250"/>
        </a:spcBef>
        <a:spcAft>
          <a:spcPct val="0"/>
        </a:spcAft>
        <a:buClr>
          <a:schemeClr val="accent1"/>
        </a:buClr>
        <a:buSzPct val="80000"/>
        <a:buFont typeface="Wingdings 2" panose="05020102010507070707" pitchFamily="18" charset="2"/>
        <a:buChar char=""/>
        <a:defRPr sz="2800" kern="1200">
          <a:solidFill>
            <a:schemeClr val="tx1"/>
          </a:solidFill>
          <a:latin typeface="+mn-lt"/>
          <a:ea typeface="+mn-ea"/>
          <a:cs typeface="Arial" pitchFamily="34" charset="0"/>
        </a:defRPr>
      </a:lvl1pPr>
      <a:lvl2pPr marL="547688" indent="-200025" algn="r" rtl="1" eaLnBrk="0" fontAlgn="base" hangingPunct="0">
        <a:spcBef>
          <a:spcPts val="250"/>
        </a:spcBef>
        <a:spcAft>
          <a:spcPct val="0"/>
        </a:spcAft>
        <a:buClr>
          <a:schemeClr val="accent1"/>
        </a:buClr>
        <a:buSzPct val="100000"/>
        <a:buFont typeface="Verdana" panose="020B0604030504040204" pitchFamily="34" charset="0"/>
        <a:buChar char="◦"/>
        <a:defRPr sz="2400" kern="1200">
          <a:solidFill>
            <a:schemeClr val="tx1"/>
          </a:solidFill>
          <a:latin typeface="+mn-lt"/>
          <a:ea typeface="+mn-ea"/>
          <a:cs typeface="Arial" pitchFamily="34" charset="0"/>
        </a:defRPr>
      </a:lvl2pPr>
      <a:lvl3pPr marL="785813" indent="-182563" algn="r" rtl="1" eaLnBrk="0" fontAlgn="base" hangingPunct="0">
        <a:spcBef>
          <a:spcPts val="250"/>
        </a:spcBef>
        <a:spcAft>
          <a:spcPct val="0"/>
        </a:spcAft>
        <a:buClr>
          <a:srgbClr val="ED3742"/>
        </a:buClr>
        <a:buSzPct val="100000"/>
        <a:buFont typeface="Wingdings 2" panose="05020102010507070707" pitchFamily="18" charset="2"/>
        <a:buChar char=""/>
        <a:defRPr sz="2200" kern="1200">
          <a:solidFill>
            <a:schemeClr val="tx1"/>
          </a:solidFill>
          <a:latin typeface="+mn-lt"/>
          <a:ea typeface="+mn-ea"/>
          <a:cs typeface="Arial" pitchFamily="34" charset="0"/>
        </a:defRPr>
      </a:lvl3pPr>
      <a:lvl4pPr marL="1023938" indent="-182563" algn="r" rtl="1" eaLnBrk="0" fontAlgn="base" hangingPunct="0">
        <a:spcBef>
          <a:spcPts val="225"/>
        </a:spcBef>
        <a:spcAft>
          <a:spcPct val="0"/>
        </a:spcAft>
        <a:buClr>
          <a:srgbClr val="ED3742"/>
        </a:buClr>
        <a:buSzPct val="112000"/>
        <a:buFont typeface="Verdana" panose="020B0604030504040204" pitchFamily="34" charset="0"/>
        <a:buChar char="◦"/>
        <a:defRPr sz="1900" kern="1200">
          <a:solidFill>
            <a:schemeClr val="tx1"/>
          </a:solidFill>
          <a:latin typeface="+mn-lt"/>
          <a:ea typeface="+mn-ea"/>
          <a:cs typeface="Arial" pitchFamily="34" charset="0"/>
        </a:defRPr>
      </a:lvl4pPr>
      <a:lvl5pPr marL="1279525" indent="-182563" algn="r" rtl="1" eaLnBrk="0" fontAlgn="base" hangingPunct="0">
        <a:spcBef>
          <a:spcPts val="250"/>
        </a:spcBef>
        <a:spcAft>
          <a:spcPct val="0"/>
        </a:spcAft>
        <a:buClr>
          <a:srgbClr val="4A85BF"/>
        </a:buClr>
        <a:buSzPct val="100000"/>
        <a:buFont typeface="Wingdings 2" panose="05020102010507070707" pitchFamily="18" charset="2"/>
        <a:buChar char=""/>
        <a:defRPr kern="1200">
          <a:solidFill>
            <a:schemeClr val="tx1"/>
          </a:solidFill>
          <a:latin typeface="+mn-lt"/>
          <a:ea typeface="+mn-ea"/>
          <a:cs typeface="Arial" pitchFamily="34" charset="0"/>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363237" y="2204864"/>
            <a:ext cx="8244408" cy="851323"/>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תהליך הכנת עבודה שנתית </a:t>
            </a:r>
            <a:r>
              <a:rPr lang="he-IL" sz="3600" b="1" dirty="0" err="1" smtClean="0">
                <a:latin typeface="Calibri" panose="020F0502020204030204" pitchFamily="34" charset="0"/>
                <a:ea typeface="Calibri" panose="020F0502020204030204" pitchFamily="34" charset="0"/>
                <a:cs typeface="David" panose="020E0502060401010101" pitchFamily="34" charset="-79"/>
              </a:rPr>
              <a:t>במב"ל</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10</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868205" y="404664"/>
            <a:ext cx="9684568" cy="5037276"/>
          </a:xfrm>
          <a:prstGeom prst="rect">
            <a:avLst/>
          </a:prstGeom>
        </p:spPr>
        <p:txBody>
          <a:bodyPr wrap="square">
            <a:spAutoFit/>
          </a:bodyPr>
          <a:lstStyle/>
          <a:p>
            <a:pPr algn="ctr" rtl="1">
              <a:lnSpc>
                <a:spcPct val="150000"/>
              </a:lnSpc>
              <a:spcAft>
                <a:spcPts val="800"/>
              </a:spcAft>
            </a:pP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פרדיגמה ראשונה </a:t>
            </a:r>
          </a:p>
          <a:p>
            <a:pPr algn="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"ניצחון על האפס"</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בניית אימון </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מאפשר ניצחון </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(גם בצה"ל)</a:t>
            </a:r>
          </a:p>
        </p:txBody>
      </p:sp>
      <p:pic>
        <p:nvPicPr>
          <p:cNvPr id="3" name="תמונה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436158"/>
            <a:ext cx="4752528" cy="6840760"/>
          </a:xfrm>
          <a:prstGeom prst="rect">
            <a:avLst/>
          </a:prstGeom>
        </p:spPr>
      </p:pic>
    </p:spTree>
    <p:extLst>
      <p:ext uri="{BB962C8B-B14F-4D97-AF65-F5344CB8AC3E}">
        <p14:creationId xmlns:p14="http://schemas.microsoft.com/office/powerpoint/2010/main" val="1138572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11</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540568" y="0"/>
            <a:ext cx="9684568" cy="7284045"/>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פרדיגמה ראשונה "ניצחון על האפס"</a:t>
            </a:r>
          </a:p>
          <a:p>
            <a:pPr algn="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 הטיות שמחזקות את הפרדיגמה</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הטיית העיגון – נתון המשמש כעוגן - הניצחון על האפס כעוגן</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הטיית האישוש – התעלמות ממידע שלילי, </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מידע שמערער את הסיכוי מודחק (טיל קרקע אוויר מתקדם ועוד)</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אם לא המידע עצמו אז המשמעות (</a:t>
            </a:r>
            <a:r>
              <a:rPr lang="he-IL" sz="2800" dirty="0" err="1" smtClean="0">
                <a:latin typeface="Calibri" panose="020F0502020204030204" pitchFamily="34" charset="0"/>
                <a:ea typeface="Calibri" panose="020F0502020204030204" pitchFamily="34" charset="0"/>
                <a:cs typeface="Arial" panose="020B0604020202020204" pitchFamily="34" charset="0"/>
              </a:rPr>
              <a:t>סאגר</a:t>
            </a:r>
            <a:r>
              <a:rPr lang="he-IL" sz="2800" dirty="0" smtClean="0">
                <a:latin typeface="Calibri" panose="020F0502020204030204" pitchFamily="34" charset="0"/>
                <a:ea typeface="Calibri" panose="020F0502020204030204" pitchFamily="34" charset="0"/>
                <a:cs typeface="Arial" panose="020B0604020202020204" pitchFamily="34" charset="0"/>
              </a:rPr>
              <a:t>, מנהרות, </a:t>
            </a:r>
            <a:r>
              <a:rPr lang="he-IL" sz="2800" dirty="0" err="1" smtClean="0">
                <a:latin typeface="Calibri" panose="020F0502020204030204" pitchFamily="34" charset="0"/>
                <a:ea typeface="Calibri" panose="020F0502020204030204" pitchFamily="34" charset="0"/>
                <a:cs typeface="Arial" panose="020B0604020202020204" pitchFamily="34" charset="0"/>
              </a:rPr>
              <a:t>רחפנים</a:t>
            </a:r>
            <a:r>
              <a:rPr lang="he-IL" sz="2800" dirty="0" smtClean="0">
                <a:latin typeface="Calibri" panose="020F0502020204030204" pitchFamily="34" charset="0"/>
                <a:ea typeface="Calibri" panose="020F0502020204030204" pitchFamily="34" charset="0"/>
                <a:cs typeface="Arial" panose="020B0604020202020204" pitchFamily="34" charset="0"/>
              </a:rPr>
              <a:t>)</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הטיית הרגש – חשיפה להשפעות רגשיות כשלא מצליחים</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אובדן חיי אדם, </a:t>
            </a:r>
            <a:r>
              <a:rPr lang="he-IL" sz="2800" dirty="0" err="1" smtClean="0">
                <a:latin typeface="Calibri" panose="020F0502020204030204" pitchFamily="34" charset="0"/>
                <a:ea typeface="Calibri" panose="020F0502020204030204" pitchFamily="34" charset="0"/>
                <a:cs typeface="Arial" panose="020B0604020202020204" pitchFamily="34" charset="0"/>
              </a:rPr>
              <a:t>כשלונות</a:t>
            </a:r>
            <a:r>
              <a:rPr lang="he-IL" sz="2800" dirty="0" smtClean="0">
                <a:latin typeface="Calibri" panose="020F0502020204030204" pitchFamily="34" charset="0"/>
                <a:ea typeface="Calibri" panose="020F0502020204030204" pitchFamily="34" charset="0"/>
                <a:cs typeface="Arial" panose="020B0604020202020204" pitchFamily="34" charset="0"/>
              </a:rPr>
              <a:t> ועוד</a:t>
            </a: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576296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12</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606987" y="322878"/>
            <a:ext cx="9684568" cy="7284045"/>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פרדיגמה שניה</a:t>
            </a:r>
          </a:p>
          <a:p>
            <a:pPr algn="r" rtl="1">
              <a:lnSpc>
                <a:spcPct val="150000"/>
              </a:lnSpc>
              <a:spcAft>
                <a:spcPts val="800"/>
              </a:spcAft>
            </a:pPr>
            <a:r>
              <a:rPr lang="he-IL" sz="3200" b="1" dirty="0" smtClean="0">
                <a:latin typeface="Calibri" panose="020F0502020204030204" pitchFamily="34" charset="0"/>
                <a:ea typeface="Calibri" panose="020F0502020204030204" pitchFamily="34" charset="0"/>
                <a:cs typeface="David" panose="020E0502060401010101" pitchFamily="34" charset="-79"/>
              </a:rPr>
              <a:t>תבנית הפעלה קבועה של הכוח האווירי</a:t>
            </a:r>
          </a:p>
          <a:p>
            <a:pPr algn="r" rtl="1">
              <a:lnSpc>
                <a:spcPct val="150000"/>
              </a:lnSpc>
              <a:spcAft>
                <a:spcPts val="800"/>
              </a:spcAft>
            </a:pPr>
            <a:r>
              <a:rPr lang="he-IL" sz="3200" b="1" dirty="0" smtClean="0">
                <a:latin typeface="Calibri" panose="020F0502020204030204" pitchFamily="34" charset="0"/>
                <a:ea typeface="Calibri" panose="020F0502020204030204" pitchFamily="34" charset="0"/>
                <a:cs typeface="David" panose="020E0502060401010101" pitchFamily="34" charset="-79"/>
              </a:rPr>
              <a:t>מאז 1955</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מבצע פתיחה (תמיד וח"א) – עליונות – מטרות תשתית – סיוע</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היעדר חלופות – סדר הפעלה אחר, עדיפות לכוחות קרקע ועוד</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"אפקט הבעלות" – שיוך להצלחה במשימות מזוהות חיל אוויר</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הטיית "ההוצאה האבודה" – האנשים כבר כשירים, </a:t>
            </a:r>
            <a:r>
              <a:rPr lang="he-IL" sz="2800" dirty="0" err="1" smtClean="0">
                <a:latin typeface="Calibri" panose="020F0502020204030204" pitchFamily="34" charset="0"/>
                <a:ea typeface="Calibri" panose="020F0502020204030204" pitchFamily="34" charset="0"/>
                <a:cs typeface="Arial" panose="020B0604020202020204" pitchFamily="34" charset="0"/>
              </a:rPr>
              <a:t>תו"לים</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672696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13</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639605" y="188640"/>
            <a:ext cx="9684568" cy="7755969"/>
          </a:xfrm>
          <a:prstGeom prst="rect">
            <a:avLst/>
          </a:prstGeom>
        </p:spPr>
        <p:txBody>
          <a:bodyPr wrap="square">
            <a:spAutoFit/>
          </a:bodyPr>
          <a:lstStyle/>
          <a:p>
            <a:pPr algn="ctr" rtl="1">
              <a:lnSpc>
                <a:spcPct val="150000"/>
              </a:lnSpc>
              <a:spcAft>
                <a:spcPts val="800"/>
              </a:spcAft>
            </a:pPr>
            <a:r>
              <a:rPr lang="he-IL" sz="3200" b="1" dirty="0" smtClean="0">
                <a:latin typeface="Calibri" panose="020F0502020204030204" pitchFamily="34" charset="0"/>
                <a:ea typeface="Calibri" panose="020F0502020204030204" pitchFamily="34" charset="0"/>
                <a:cs typeface="David" panose="020E0502060401010101" pitchFamily="34" charset="-79"/>
              </a:rPr>
              <a:t>פרדיגמה שלישית "בשם היעילות וההירארכיה"</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היעילות בחיל האוויר – מטייס הקרב לדיון וסדר היום</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מבנה הירארכי – לא מתאים לסביבה משתנה</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בירוקרטיה ורגולציה</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קבוצות החשיבה והדיון / חשיבת יחד – דיון צבאי סדור</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הטיות יוריסטיות שמחזקות את הפרדיגמה -</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"אפקט ההילה" – היושב בראש השולחן</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"חכמה שלאחר מעשה" – מגבלות התחקיר</a:t>
            </a:r>
          </a:p>
          <a:p>
            <a:pPr algn="r" rtl="1">
              <a:lnSpc>
                <a:spcPct val="150000"/>
              </a:lnSpc>
              <a:spcAft>
                <a:spcPts val="800"/>
              </a:spcAft>
            </a:pP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34255058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14</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640392" y="116632"/>
            <a:ext cx="9684568" cy="2605842"/>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עקרונות ומנגנונים להתאמה מציאות משתנה</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פרדיגמה מסתגלת</a:t>
            </a: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pic>
        <p:nvPicPr>
          <p:cNvPr id="22" name="תמונה 21"/>
          <p:cNvPicPr>
            <a:picLocks noChangeAspect="1"/>
          </p:cNvPicPr>
          <p:nvPr/>
        </p:nvPicPr>
        <p:blipFill>
          <a:blip r:embed="rId3"/>
          <a:stretch>
            <a:fillRect/>
          </a:stretch>
        </p:blipFill>
        <p:spPr>
          <a:xfrm>
            <a:off x="350316" y="2060848"/>
            <a:ext cx="8215081" cy="3770471"/>
          </a:xfrm>
          <a:prstGeom prst="rect">
            <a:avLst/>
          </a:prstGeom>
        </p:spPr>
      </p:pic>
    </p:spTree>
    <p:extLst>
      <p:ext uri="{BB962C8B-B14F-4D97-AF65-F5344CB8AC3E}">
        <p14:creationId xmlns:p14="http://schemas.microsoft.com/office/powerpoint/2010/main" val="660409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15</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639605" y="-59493"/>
            <a:ext cx="9684568" cy="8781891"/>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עקרונות ומנגנונים להתאמה למציאות משתנה</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(פרדיגמה מסתגלת)</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marL="514350" indent="-514350" algn="r" rtl="1">
              <a:lnSpc>
                <a:spcPct val="150000"/>
              </a:lnSpc>
              <a:spcAft>
                <a:spcPts val="800"/>
              </a:spcAft>
              <a:buAutoNum type="arabicPeriod"/>
            </a:pPr>
            <a:r>
              <a:rPr lang="he-IL" sz="2800" dirty="0" smtClean="0">
                <a:latin typeface="Calibri" panose="020F0502020204030204" pitchFamily="34" charset="0"/>
                <a:ea typeface="Calibri" panose="020F0502020204030204" pitchFamily="34" charset="0"/>
                <a:cs typeface="Arial" panose="020B0604020202020204" pitchFamily="34" charset="0"/>
              </a:rPr>
              <a:t>גישת המענה לפערים או היתרון היחסי – "גם וגם"</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גם יתרון יחסי (35</a:t>
            </a:r>
            <a:r>
              <a:rPr lang="en-US" sz="2800" dirty="0" smtClean="0">
                <a:latin typeface="Calibri" panose="020F0502020204030204" pitchFamily="34" charset="0"/>
                <a:ea typeface="Calibri" panose="020F0502020204030204" pitchFamily="34" charset="0"/>
                <a:cs typeface="Arial" panose="020B0604020202020204" pitchFamily="34" charset="0"/>
              </a:rPr>
              <a:t>F</a:t>
            </a:r>
            <a:r>
              <a:rPr lang="he-IL" sz="2800" dirty="0" smtClean="0">
                <a:latin typeface="Calibri" panose="020F0502020204030204" pitchFamily="34" charset="0"/>
                <a:ea typeface="Calibri" panose="020F0502020204030204" pitchFamily="34" charset="0"/>
                <a:cs typeface="Arial" panose="020B0604020202020204" pitchFamily="34" charset="0"/>
              </a:rPr>
              <a:t>) וגם מענה למציאות משתנה (</a:t>
            </a:r>
            <a:r>
              <a:rPr lang="he-IL" sz="2800" dirty="0" err="1" smtClean="0">
                <a:latin typeface="Calibri" panose="020F0502020204030204" pitchFamily="34" charset="0"/>
                <a:ea typeface="Calibri" panose="020F0502020204030204" pitchFamily="34" charset="0"/>
                <a:cs typeface="Arial" panose="020B0604020202020204" pitchFamily="34" charset="0"/>
              </a:rPr>
              <a:t>רחפנים</a:t>
            </a:r>
            <a:r>
              <a:rPr lang="he-IL" sz="2800" dirty="0">
                <a:latin typeface="Calibri" panose="020F0502020204030204" pitchFamily="34" charset="0"/>
                <a:ea typeface="Calibri" panose="020F0502020204030204" pitchFamily="34" charset="0"/>
                <a:cs typeface="Arial" panose="020B0604020202020204" pitchFamily="34" charset="0"/>
              </a:rPr>
              <a:t>)</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lvl="0" algn="r" rtl="1">
              <a:lnSpc>
                <a:spcPct val="150000"/>
              </a:lnSpc>
              <a:spcAft>
                <a:spcPts val="800"/>
              </a:spcAft>
            </a:pPr>
            <a:r>
              <a:rPr lang="he-IL" sz="2800" dirty="0" smtClean="0">
                <a:solidFill>
                  <a:prstClr val="black"/>
                </a:solidFill>
                <a:latin typeface="Calibri" panose="020F0502020204030204" pitchFamily="34" charset="0"/>
                <a:ea typeface="Calibri" panose="020F0502020204030204" pitchFamily="34" charset="0"/>
                <a:cs typeface="Arial" panose="020B0604020202020204" pitchFamily="34" charset="0"/>
              </a:rPr>
              <a:t>2. מעבד </a:t>
            </a:r>
            <a:r>
              <a:rPr lang="he-IL" sz="2800" dirty="0">
                <a:solidFill>
                  <a:prstClr val="black"/>
                </a:solidFill>
                <a:latin typeface="Calibri" panose="020F0502020204030204" pitchFamily="34" charset="0"/>
                <a:ea typeface="Calibri" panose="020F0502020204030204" pitchFamily="34" charset="0"/>
                <a:cs typeface="Arial" panose="020B0604020202020204" pitchFamily="34" charset="0"/>
              </a:rPr>
              <a:t>אופרטיבי ארגוני </a:t>
            </a:r>
          </a:p>
          <a:p>
            <a:pPr lvl="0" algn="r" rtl="1">
              <a:lnSpc>
                <a:spcPct val="150000"/>
              </a:lnSpc>
              <a:spcAft>
                <a:spcPts val="800"/>
              </a:spcAft>
            </a:pPr>
            <a:r>
              <a:rPr lang="he-IL" sz="2800" dirty="0" smtClean="0">
                <a:solidFill>
                  <a:prstClr val="black"/>
                </a:solidFill>
                <a:latin typeface="Calibri" panose="020F0502020204030204" pitchFamily="34" charset="0"/>
                <a:ea typeface="Calibri" panose="020F0502020204030204" pitchFamily="34" charset="0"/>
                <a:cs typeface="Arial" panose="020B0604020202020204" pitchFamily="34" charset="0"/>
              </a:rPr>
              <a:t>העברת מידע, צ'אטים, מיפוי (אילת), </a:t>
            </a:r>
            <a:r>
              <a:rPr lang="he-IL" sz="2800" dirty="0">
                <a:solidFill>
                  <a:prstClr val="black"/>
                </a:solidFill>
                <a:latin typeface="Calibri" panose="020F0502020204030204" pitchFamily="34" charset="0"/>
                <a:ea typeface="Calibri" panose="020F0502020204030204" pitchFamily="34" charset="0"/>
                <a:cs typeface="Arial" panose="020B0604020202020204" pitchFamily="34" charset="0"/>
              </a:rPr>
              <a:t>בחינת פתרונות אפשריים, </a:t>
            </a:r>
            <a:endParaRPr lang="he-IL" sz="2800" dirty="0" smtClean="0">
              <a:solidFill>
                <a:prstClr val="black"/>
              </a:solidFill>
              <a:latin typeface="Calibri" panose="020F0502020204030204" pitchFamily="34" charset="0"/>
              <a:ea typeface="Calibri" panose="020F0502020204030204" pitchFamily="34" charset="0"/>
              <a:cs typeface="Arial" panose="020B0604020202020204" pitchFamily="34" charset="0"/>
            </a:endParaRPr>
          </a:p>
          <a:p>
            <a:pPr lvl="0" algn="r" rtl="1">
              <a:lnSpc>
                <a:spcPct val="150000"/>
              </a:lnSpc>
              <a:spcAft>
                <a:spcPts val="800"/>
              </a:spcAft>
            </a:pPr>
            <a:r>
              <a:rPr lang="he-IL" sz="2800" smtClean="0">
                <a:solidFill>
                  <a:prstClr val="black"/>
                </a:solidFill>
                <a:latin typeface="Calibri" panose="020F0502020204030204" pitchFamily="34" charset="0"/>
                <a:ea typeface="Calibri" panose="020F0502020204030204" pitchFamily="34" charset="0"/>
                <a:cs typeface="Arial" panose="020B0604020202020204" pitchFamily="34" charset="0"/>
              </a:rPr>
              <a:t>יישום</a:t>
            </a:r>
            <a:r>
              <a:rPr lang="he-IL" sz="2800">
                <a:solidFill>
                  <a:prstClr val="black"/>
                </a:solidFill>
                <a:latin typeface="Calibri" panose="020F0502020204030204" pitchFamily="34" charset="0"/>
                <a:ea typeface="Calibri" panose="020F0502020204030204" pitchFamily="34" charset="0"/>
                <a:cs typeface="Arial" panose="020B0604020202020204" pitchFamily="34" charset="0"/>
              </a:rPr>
              <a:t>, </a:t>
            </a:r>
            <a:r>
              <a:rPr lang="he-IL" sz="2800" smtClean="0">
                <a:solidFill>
                  <a:prstClr val="black"/>
                </a:solidFill>
                <a:latin typeface="Calibri" panose="020F0502020204030204" pitchFamily="34" charset="0"/>
                <a:ea typeface="Calibri" panose="020F0502020204030204" pitchFamily="34" charset="0"/>
                <a:cs typeface="Arial" panose="020B0604020202020204" pitchFamily="34" charset="0"/>
              </a:rPr>
              <a:t>חכמת </a:t>
            </a:r>
            <a:r>
              <a:rPr lang="he-IL" sz="2800" dirty="0" smtClean="0">
                <a:solidFill>
                  <a:prstClr val="black"/>
                </a:solidFill>
                <a:latin typeface="Calibri" panose="020F0502020204030204" pitchFamily="34" charset="0"/>
                <a:ea typeface="Calibri" panose="020F0502020204030204" pitchFamily="34" charset="0"/>
                <a:cs typeface="Arial" panose="020B0604020202020204" pitchFamily="34" charset="0"/>
              </a:rPr>
              <a:t>ההמונים (עפיפונים), </a:t>
            </a:r>
            <a:r>
              <a:rPr lang="he-IL" sz="2800" dirty="0">
                <a:solidFill>
                  <a:prstClr val="black"/>
                </a:solidFill>
                <a:latin typeface="Calibri" panose="020F0502020204030204" pitchFamily="34" charset="0"/>
                <a:ea typeface="Calibri" panose="020F0502020204030204" pitchFamily="34" charset="0"/>
                <a:cs typeface="Arial" panose="020B0604020202020204" pitchFamily="34" charset="0"/>
              </a:rPr>
              <a:t>איוש, שוני מתחקיר</a:t>
            </a:r>
            <a:r>
              <a:rPr lang="he-IL" sz="2800" smtClean="0">
                <a:solidFill>
                  <a:prstClr val="black"/>
                </a:solidFill>
                <a:latin typeface="Calibri" panose="020F0502020204030204" pitchFamily="34" charset="0"/>
                <a:ea typeface="Calibri" panose="020F0502020204030204" pitchFamily="34" charset="0"/>
                <a:cs typeface="Arial" panose="020B0604020202020204" pitchFamily="34" charset="0"/>
              </a:rPr>
              <a:t>, </a:t>
            </a:r>
          </a:p>
          <a:p>
            <a:pPr lvl="0" algn="r" rtl="1">
              <a:lnSpc>
                <a:spcPct val="150000"/>
              </a:lnSpc>
              <a:spcAft>
                <a:spcPts val="800"/>
              </a:spcAft>
            </a:pPr>
            <a:r>
              <a:rPr lang="he-IL" sz="2800" smtClean="0">
                <a:solidFill>
                  <a:prstClr val="black"/>
                </a:solidFill>
                <a:latin typeface="Calibri" panose="020F0502020204030204" pitchFamily="34" charset="0"/>
                <a:ea typeface="Calibri" panose="020F0502020204030204" pitchFamily="34" charset="0"/>
                <a:cs typeface="Arial" panose="020B0604020202020204" pitchFamily="34" charset="0"/>
              </a:rPr>
              <a:t>"</a:t>
            </a:r>
            <a:r>
              <a:rPr lang="he-IL" sz="2800" dirty="0" smtClean="0">
                <a:solidFill>
                  <a:prstClr val="black"/>
                </a:solidFill>
                <a:latin typeface="Calibri" panose="020F0502020204030204" pitchFamily="34" charset="0"/>
                <a:ea typeface="Calibri" panose="020F0502020204030204" pitchFamily="34" charset="0"/>
                <a:cs typeface="Arial" panose="020B0604020202020204" pitchFamily="34" charset="0"/>
              </a:rPr>
              <a:t>ברבור שחור", הגדרת </a:t>
            </a:r>
            <a:r>
              <a:rPr lang="he-IL" sz="2800" dirty="0">
                <a:solidFill>
                  <a:prstClr val="black"/>
                </a:solidFill>
                <a:latin typeface="Calibri" panose="020F0502020204030204" pitchFamily="34" charset="0"/>
                <a:ea typeface="Calibri" panose="020F0502020204030204" pitchFamily="34" charset="0"/>
                <a:cs typeface="Arial" panose="020B0604020202020204" pitchFamily="34" charset="0"/>
              </a:rPr>
              <a:t>היעדר </a:t>
            </a:r>
            <a:r>
              <a:rPr lang="he-IL" sz="2800" dirty="0" smtClean="0">
                <a:solidFill>
                  <a:prstClr val="black"/>
                </a:solidFill>
                <a:latin typeface="Calibri" panose="020F0502020204030204" pitchFamily="34" charset="0"/>
                <a:ea typeface="Calibri" panose="020F0502020204030204" pitchFamily="34" charset="0"/>
                <a:cs typeface="Arial" panose="020B0604020202020204" pitchFamily="34" charset="0"/>
              </a:rPr>
              <a:t>מענה (טק"א חדש בזירה)</a:t>
            </a:r>
            <a:endParaRPr lang="he-IL" sz="2800" dirty="0">
              <a:solidFill>
                <a:prstClr val="black"/>
              </a:solidFill>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5817669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16</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868205" y="4448"/>
            <a:ext cx="9684568" cy="5786199"/>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עקרונות ומנגנונים להתאמה למציאות משתנה</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(פרדיגמה מסתגלת)</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3. הטמעה בתרבות האימון – תרגול המנגנון, משחקי מלחמה</a:t>
            </a:r>
          </a:p>
          <a:p>
            <a:pPr algn="r" rtl="1">
              <a:lnSpc>
                <a:spcPct val="150000"/>
              </a:lnSpc>
              <a:spcAft>
                <a:spcPts val="800"/>
              </a:spcAft>
            </a:pP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4. שימוש בלחימה (קבועי זמן קצרים) ובין המלחמות (תהליך)</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דוגמת מערב למסוקים, המנהרות</a:t>
            </a: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2992428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17</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251520" y="44624"/>
            <a:ext cx="8892480" cy="6299160"/>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סיכום</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r>
              <a:rPr lang="he-IL" sz="2800" b="1" dirty="0" smtClean="0">
                <a:latin typeface="Calibri" panose="020F0502020204030204" pitchFamily="34" charset="0"/>
                <a:ea typeface="Calibri" panose="020F0502020204030204" pitchFamily="34" charset="0"/>
                <a:cs typeface="Arial" panose="020B0604020202020204" pitchFamily="34" charset="0"/>
              </a:rPr>
              <a:t>אסטרטגיית צה"ל (2015) </a:t>
            </a:r>
            <a:r>
              <a:rPr lang="he-IL" sz="2800" dirty="0" smtClean="0">
                <a:latin typeface="Calibri" panose="020F0502020204030204" pitchFamily="34" charset="0"/>
                <a:ea typeface="Calibri" panose="020F0502020204030204" pitchFamily="34" charset="0"/>
                <a:cs typeface="Arial" panose="020B0604020202020204" pitchFamily="34" charset="0"/>
              </a:rPr>
              <a:t>– </a:t>
            </a:r>
            <a:r>
              <a:rPr lang="he-IL" sz="2800" dirty="0">
                <a:latin typeface="Calibri" panose="020F0502020204030204" pitchFamily="34" charset="0"/>
                <a:ea typeface="Calibri" panose="020F0502020204030204" pitchFamily="34" charset="0"/>
                <a:cs typeface="David" panose="020E0502060401010101" pitchFamily="34" charset="-79"/>
              </a:rPr>
              <a:t>"פיתוח תפיסה כוללת להפעלת הכוח בזירת הלחימה (...) המותאמת לשינויים המהירים במאפייני האיומים בלחימה (...) הכשרה ואימונים לחיזוק העצמאות, יוזמה ויצירתיות של מפקדים (...) תהליכי למידה תוך כדי לחימה (...) יכולת שינוי גבוהה בהתאמה לבעיות (...) לאור התפתחות איומים בסדרי עדיפויות שונים."  (אסטרטגיית צה"ל, אוגוסט 2015). </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r>
              <a:rPr lang="he-IL" sz="2800" b="1" dirty="0" smtClean="0">
                <a:latin typeface="Calibri" panose="020F0502020204030204" pitchFamily="34" charset="0"/>
                <a:ea typeface="Calibri" panose="020F0502020204030204" pitchFamily="34" charset="0"/>
                <a:cs typeface="Arial" panose="020B0604020202020204" pitchFamily="34" charset="0"/>
              </a:rPr>
              <a:t>עמיקם </a:t>
            </a:r>
            <a:r>
              <a:rPr lang="he-IL" sz="2800" b="1" dirty="0" err="1" smtClean="0">
                <a:latin typeface="Calibri" panose="020F0502020204030204" pitchFamily="34" charset="0"/>
                <a:ea typeface="Calibri" panose="020F0502020204030204" pitchFamily="34" charset="0"/>
                <a:cs typeface="Arial" panose="020B0604020202020204" pitchFamily="34" charset="0"/>
              </a:rPr>
              <a:t>נורקין</a:t>
            </a:r>
            <a:r>
              <a:rPr lang="he-IL" sz="2800" b="1" dirty="0" smtClean="0">
                <a:latin typeface="Calibri" panose="020F0502020204030204" pitchFamily="34" charset="0"/>
                <a:ea typeface="Calibri" panose="020F0502020204030204" pitchFamily="34" charset="0"/>
                <a:cs typeface="Arial" panose="020B0604020202020204" pitchFamily="34" charset="0"/>
              </a:rPr>
              <a:t> (</a:t>
            </a:r>
            <a:r>
              <a:rPr lang="he-IL" sz="2800" b="1" dirty="0" err="1" smtClean="0">
                <a:latin typeface="Calibri" panose="020F0502020204030204" pitchFamily="34" charset="0"/>
                <a:ea typeface="Calibri" panose="020F0502020204030204" pitchFamily="34" charset="0"/>
                <a:cs typeface="Arial" panose="020B0604020202020204" pitchFamily="34" charset="0"/>
              </a:rPr>
              <a:t>מב"ל</a:t>
            </a:r>
            <a:r>
              <a:rPr lang="he-IL" sz="2800" b="1" dirty="0" smtClean="0">
                <a:latin typeface="Calibri" panose="020F0502020204030204" pitchFamily="34" charset="0"/>
                <a:ea typeface="Calibri" panose="020F0502020204030204" pitchFamily="34" charset="0"/>
                <a:cs typeface="Arial" panose="020B0604020202020204" pitchFamily="34" charset="0"/>
              </a:rPr>
              <a:t>, 2008) </a:t>
            </a:r>
            <a:r>
              <a:rPr lang="he-IL" sz="2800" dirty="0" smtClean="0">
                <a:latin typeface="Calibri" panose="020F0502020204030204" pitchFamily="34" charset="0"/>
                <a:ea typeface="Calibri" panose="020F0502020204030204" pitchFamily="34" charset="0"/>
                <a:cs typeface="Arial" panose="020B0604020202020204" pitchFamily="34" charset="0"/>
              </a:rPr>
              <a:t>- </a:t>
            </a:r>
            <a:r>
              <a:rPr lang="he-IL" sz="2800" dirty="0">
                <a:latin typeface="Calibri" panose="020F0502020204030204" pitchFamily="34" charset="0"/>
                <a:ea typeface="Calibri" panose="020F0502020204030204" pitchFamily="34" charset="0"/>
                <a:cs typeface="David" panose="020E0502060401010101" pitchFamily="34" charset="-79"/>
              </a:rPr>
              <a:t>"לדעת ללמוד – לשכוח את מה שלמדת וללמוד מחדש תוך התאמה מתמדת לחדש. להיות זיקית" </a:t>
            </a:r>
            <a:endParaRPr lang="he-IL"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116139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18</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36512" y="765472"/>
            <a:ext cx="9144000" cy="4103688"/>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סיכום</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המציאות המשתנה מכתיבה שינוי מבני וחשיבתי</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בחינה מתמדת של המצב הקיים, חשיבה יצירתית, יוזמת ואקטיבית</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נדרשים מנגנונים הלכה למעשה, התאמה מבנית ארגונית</a:t>
            </a: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246535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19</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106969" y="2204864"/>
            <a:ext cx="9144000" cy="854080"/>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תהליך הכנת העבודה ותובנות</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470156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343355" y="1700808"/>
            <a:ext cx="8244408" cy="2790508"/>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הצגת העבודה – כותרות</a:t>
            </a:r>
          </a:p>
          <a:p>
            <a:pPr algn="ct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תהליך הכנה ותובנות</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252839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20</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692696"/>
            <a:ext cx="9144000" cy="5591274"/>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1 - </a:t>
            </a:r>
            <a:r>
              <a:rPr lang="he-IL" sz="3600" b="1" dirty="0" smtClean="0">
                <a:effectLst/>
                <a:latin typeface="Calibri" panose="020F0502020204030204" pitchFamily="34" charset="0"/>
                <a:ea typeface="Calibri" panose="020F0502020204030204" pitchFamily="34" charset="0"/>
                <a:cs typeface="David" panose="020E0502060401010101" pitchFamily="34" charset="-79"/>
              </a:rPr>
              <a:t>הגדרה עצמית:</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רקע בכתיבת עבודות – אין</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לא קורא ספרים</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גרוע בניסוחים (דיסגרפיה)</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שביזות ומועקה</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איש של בוקר</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8385142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21</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836712"/>
            <a:ext cx="9144000" cy="5591274"/>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2 – </a:t>
            </a:r>
            <a:r>
              <a:rPr lang="he-IL" sz="3600" b="1" dirty="0" smtClean="0">
                <a:effectLst/>
                <a:latin typeface="Calibri" panose="020F0502020204030204" pitchFamily="34" charset="0"/>
                <a:ea typeface="Calibri" panose="020F0502020204030204" pitchFamily="34" charset="0"/>
                <a:cs typeface="David" panose="020E0502060401010101" pitchFamily="34" charset="-79"/>
              </a:rPr>
              <a:t>מטען </a:t>
            </a:r>
            <a:r>
              <a:rPr lang="he-IL" sz="3600" b="1" dirty="0" err="1" smtClean="0">
                <a:effectLst/>
                <a:latin typeface="Calibri" panose="020F0502020204030204" pitchFamily="34" charset="0"/>
                <a:ea typeface="Calibri" panose="020F0502020204030204" pitchFamily="34" charset="0"/>
                <a:cs typeface="David" panose="020E0502060401010101" pitchFamily="34" charset="-79"/>
              </a:rPr>
              <a:t>תיאוריתי</a:t>
            </a:r>
            <a:r>
              <a:rPr lang="he-IL" sz="3600" b="1" dirty="0" smtClean="0">
                <a:effectLst/>
                <a:latin typeface="Calibri" panose="020F0502020204030204" pitchFamily="34" charset="0"/>
                <a:ea typeface="Calibri" panose="020F0502020204030204" pitchFamily="34" charset="0"/>
                <a:cs typeface="David" panose="020E0502060401010101" pitchFamily="34" charset="-79"/>
              </a:rPr>
              <a:t> (אוקטובר):</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חידוד נושאי עניין שהצטברו עם השנים-</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חינוך</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למידה מארגונים ותחומים אחרים – כלכלה (</a:t>
            </a:r>
            <a:r>
              <a:rPr lang="he-IL" sz="3600" b="1" dirty="0" err="1" smtClean="0">
                <a:latin typeface="Calibri" panose="020F0502020204030204" pitchFamily="34" charset="0"/>
                <a:ea typeface="Calibri" panose="020F0502020204030204" pitchFamily="34" charset="0"/>
                <a:cs typeface="David" panose="020E0502060401010101" pitchFamily="34" charset="-79"/>
              </a:rPr>
              <a:t>כהנמן</a:t>
            </a:r>
            <a:r>
              <a:rPr lang="he-IL" sz="3600" b="1" dirty="0" smtClean="0">
                <a:latin typeface="Calibri" panose="020F0502020204030204" pitchFamily="34" charset="0"/>
                <a:ea typeface="Calibri" panose="020F0502020204030204" pitchFamily="34" charset="0"/>
                <a:cs typeface="David" panose="020E0502060401010101" pitchFamily="34" charset="-79"/>
              </a:rPr>
              <a:t>)</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פסיכולוגיה</a:t>
            </a:r>
          </a:p>
          <a:p>
            <a:pPr algn="ct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3474904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22</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836712"/>
            <a:ext cx="9144000" cy="5591274"/>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2 – </a:t>
            </a:r>
            <a:r>
              <a:rPr lang="he-IL" sz="3600" b="1" dirty="0" smtClean="0">
                <a:effectLst/>
                <a:latin typeface="Calibri" panose="020F0502020204030204" pitchFamily="34" charset="0"/>
                <a:ea typeface="Calibri" panose="020F0502020204030204" pitchFamily="34" charset="0"/>
                <a:cs typeface="David" panose="020E0502060401010101" pitchFamily="34" charset="-79"/>
              </a:rPr>
              <a:t>מטען </a:t>
            </a:r>
            <a:r>
              <a:rPr lang="he-IL" sz="3600" b="1" dirty="0" err="1" smtClean="0">
                <a:effectLst/>
                <a:latin typeface="Calibri" panose="020F0502020204030204" pitchFamily="34" charset="0"/>
                <a:ea typeface="Calibri" panose="020F0502020204030204" pitchFamily="34" charset="0"/>
                <a:cs typeface="David" panose="020E0502060401010101" pitchFamily="34" charset="-79"/>
              </a:rPr>
              <a:t>תיאוריתי</a:t>
            </a:r>
            <a:r>
              <a:rPr lang="he-IL" sz="3600" b="1" dirty="0" smtClean="0">
                <a:effectLst/>
                <a:latin typeface="Calibri" panose="020F0502020204030204" pitchFamily="34" charset="0"/>
                <a:ea typeface="Calibri" panose="020F0502020204030204" pitchFamily="34" charset="0"/>
                <a:cs typeface="David" panose="020E0502060401010101" pitchFamily="34" charset="-79"/>
              </a:rPr>
              <a:t> (אוקטובר):</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חידוד נושאי עניין שהצטברו עם השנים-</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צהל וחיל האוויר:</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ניצחון על האפס</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הירארכיה ובירוקרטיה</a:t>
            </a:r>
          </a:p>
          <a:p>
            <a:pPr algn="ctr" rtl="1">
              <a:lnSpc>
                <a:spcPct val="150000"/>
              </a:lnSpc>
              <a:spcAft>
                <a:spcPts val="800"/>
              </a:spcAft>
            </a:pPr>
            <a:r>
              <a:rPr lang="en-US" sz="3600" b="1" dirty="0" smtClean="0">
                <a:latin typeface="Calibri" panose="020F0502020204030204" pitchFamily="34" charset="0"/>
                <a:ea typeface="Calibri" panose="020F0502020204030204" pitchFamily="34" charset="0"/>
                <a:cs typeface="David" panose="020E0502060401010101" pitchFamily="34" charset="-79"/>
              </a:rPr>
              <a:t>F16 </a:t>
            </a:r>
            <a:r>
              <a:rPr lang="en-US" sz="3600" b="1" dirty="0">
                <a:latin typeface="Calibri" panose="020F0502020204030204" pitchFamily="34" charset="0"/>
                <a:ea typeface="Calibri" panose="020F0502020204030204" pitchFamily="34" charset="0"/>
                <a:cs typeface="David" panose="020E0502060401010101" pitchFamily="34" charset="-79"/>
              </a:rPr>
              <a:t> </a:t>
            </a:r>
            <a:r>
              <a:rPr lang="he-IL" sz="3600" b="1" dirty="0">
                <a:latin typeface="Calibri" panose="020F0502020204030204" pitchFamily="34" charset="0"/>
                <a:ea typeface="Calibri" panose="020F0502020204030204" pitchFamily="34" charset="0"/>
                <a:cs typeface="David" panose="020E0502060401010101" pitchFamily="34" charset="-79"/>
              </a:rPr>
              <a:t> </a:t>
            </a:r>
            <a:r>
              <a:rPr lang="he-IL" sz="3600" b="1" dirty="0" smtClean="0">
                <a:latin typeface="Calibri" panose="020F0502020204030204" pitchFamily="34" charset="0"/>
                <a:ea typeface="Calibri" panose="020F0502020204030204" pitchFamily="34" charset="0"/>
                <a:cs typeface="David" panose="020E0502060401010101" pitchFamily="34" charset="-79"/>
              </a:rPr>
              <a:t>לכל חייל – תבנית הפעלת </a:t>
            </a:r>
            <a:r>
              <a:rPr lang="he-IL" sz="3600" b="1" dirty="0" err="1" smtClean="0">
                <a:latin typeface="Calibri" panose="020F0502020204030204" pitchFamily="34" charset="0"/>
                <a:ea typeface="Calibri" panose="020F0502020204030204" pitchFamily="34" charset="0"/>
                <a:cs typeface="David" panose="020E0502060401010101" pitchFamily="34" charset="-79"/>
              </a:rPr>
              <a:t>הכח</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34122348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23</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1916832"/>
            <a:ext cx="9144000" cy="1856919"/>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3 – </a:t>
            </a:r>
            <a:r>
              <a:rPr lang="he-IL" sz="3600" b="1" dirty="0" smtClean="0">
                <a:latin typeface="Calibri" panose="020F0502020204030204" pitchFamily="34" charset="0"/>
                <a:ea typeface="Calibri" panose="020F0502020204030204" pitchFamily="34" charset="0"/>
                <a:cs typeface="David" panose="020E0502060401010101" pitchFamily="34" charset="-79"/>
              </a:rPr>
              <a:t>על מה כתבו? </a:t>
            </a:r>
            <a:r>
              <a:rPr lang="he-IL" sz="3600" b="1" dirty="0" smtClean="0">
                <a:effectLst/>
                <a:latin typeface="Calibri" panose="020F0502020204030204" pitchFamily="34" charset="0"/>
                <a:ea typeface="Calibri" panose="020F0502020204030204" pitchFamily="34" charset="0"/>
                <a:cs typeface="David" panose="020E0502060401010101" pitchFamily="34" charset="-79"/>
              </a:rPr>
              <a:t>אוקטובר / נובמבר</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(אורנה, ספריה)</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304854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24</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1916832"/>
            <a:ext cx="9144000" cy="1856919"/>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4 – </a:t>
            </a:r>
            <a:r>
              <a:rPr lang="he-IL" sz="3600" b="1" dirty="0" smtClean="0">
                <a:latin typeface="Calibri" panose="020F0502020204030204" pitchFamily="34" charset="0"/>
                <a:ea typeface="Calibri" panose="020F0502020204030204" pitchFamily="34" charset="0"/>
                <a:cs typeface="David" panose="020E0502060401010101" pitchFamily="34" charset="-79"/>
              </a:rPr>
              <a:t>חוט מקשר בין נושאי העניין</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(אורנה)</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2492340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25</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1916832"/>
            <a:ext cx="9144000" cy="1856919"/>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5 – </a:t>
            </a:r>
            <a:r>
              <a:rPr lang="he-IL" sz="3600" b="1" dirty="0" smtClean="0">
                <a:latin typeface="Calibri" panose="020F0502020204030204" pitchFamily="34" charset="0"/>
                <a:ea typeface="Calibri" panose="020F0502020204030204" pitchFamily="34" charset="0"/>
                <a:cs typeface="David" panose="020E0502060401010101" pitchFamily="34" charset="-79"/>
              </a:rPr>
              <a:t>הגדרה ראשונית של נושא העבודה</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(אורנה </a:t>
            </a:r>
            <a:r>
              <a:rPr lang="he-IL" sz="3600" b="1" dirty="0" err="1" smtClean="0">
                <a:effectLst/>
                <a:latin typeface="Calibri" panose="020F0502020204030204" pitchFamily="34" charset="0"/>
                <a:ea typeface="Calibri" panose="020F0502020204030204" pitchFamily="34" charset="0"/>
                <a:cs typeface="David" panose="020E0502060401010101" pitchFamily="34" charset="-79"/>
              </a:rPr>
              <a:t>ומפק"צ</a:t>
            </a:r>
            <a:r>
              <a:rPr lang="he-IL" sz="3600" b="1" dirty="0" smtClean="0">
                <a:effectLst/>
                <a:latin typeface="Calibri" panose="020F0502020204030204" pitchFamily="34" charset="0"/>
                <a:ea typeface="Calibri" panose="020F0502020204030204" pitchFamily="34" charset="0"/>
                <a:cs typeface="David" panose="020E0502060401010101" pitchFamily="34" charset="-79"/>
              </a:rPr>
              <a:t>)</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38193018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26</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1916832"/>
            <a:ext cx="9144000" cy="851323"/>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6 – </a:t>
            </a:r>
            <a:r>
              <a:rPr lang="he-IL" sz="3600" b="1" dirty="0" smtClean="0">
                <a:latin typeface="Calibri" panose="020F0502020204030204" pitchFamily="34" charset="0"/>
                <a:ea typeface="Calibri" panose="020F0502020204030204" pitchFamily="34" charset="0"/>
                <a:cs typeface="David" panose="020E0502060401010101" pitchFamily="34" charset="-79"/>
              </a:rPr>
              <a:t>בחירת מנחה</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6428014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27</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1916832"/>
            <a:ext cx="9144000" cy="1856919"/>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7 – </a:t>
            </a:r>
            <a:r>
              <a:rPr lang="he-IL" sz="3600" b="1" dirty="0" smtClean="0">
                <a:latin typeface="Calibri" panose="020F0502020204030204" pitchFamily="34" charset="0"/>
                <a:ea typeface="Calibri" panose="020F0502020204030204" pitchFamily="34" charset="0"/>
                <a:cs typeface="David" panose="020E0502060401010101" pitchFamily="34" charset="-79"/>
              </a:rPr>
              <a:t>התייעצות ראשונית על נושא העבודה</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(בכירים)</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6885442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28</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56726"/>
            <a:ext cx="9144000" cy="6524863"/>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8 – איסוף חומרים וקריאה</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ספריה</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אינטרנט</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אורנה</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מנחה</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ראיונות</a:t>
            </a: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קריאת בכירים</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64066859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29</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764704"/>
            <a:ext cx="9144000" cy="5591274"/>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9 – תחילת כתיבה (דצמבר)</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להקיא הכול על הדף</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לשים קישורים</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לסדר </a:t>
            </a:r>
            <a:r>
              <a:rPr lang="he-IL" sz="3600" b="1" dirty="0" err="1" smtClean="0">
                <a:latin typeface="Calibri" panose="020F0502020204030204" pitchFamily="34" charset="0"/>
                <a:ea typeface="Calibri" panose="020F0502020204030204" pitchFamily="34" charset="0"/>
                <a:cs typeface="David" panose="020E0502060401010101" pitchFamily="34" charset="-79"/>
              </a:rPr>
              <a:t>אחכ</a:t>
            </a: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הגיגי הפרקים לאורנה ולמנחה</a:t>
            </a: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98777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3</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371293" y="1268760"/>
            <a:ext cx="8244408" cy="3724096"/>
          </a:xfrm>
          <a:prstGeom prst="rect">
            <a:avLst/>
          </a:prstGeom>
        </p:spPr>
        <p:txBody>
          <a:bodyPr wrap="square">
            <a:spAutoFit/>
          </a:bodyPr>
          <a:lstStyle/>
          <a:p>
            <a:pPr algn="ctr" rtl="1">
              <a:lnSpc>
                <a:spcPct val="150000"/>
              </a:lnSpc>
              <a:spcAft>
                <a:spcPts val="800"/>
              </a:spcAft>
            </a:pPr>
            <a:r>
              <a:rPr lang="he-IL" sz="3600" b="1" dirty="0">
                <a:latin typeface="Calibri" panose="020F0502020204030204" pitchFamily="34" charset="0"/>
                <a:ea typeface="Calibri" panose="020F0502020204030204" pitchFamily="34" charset="0"/>
                <a:cs typeface="David" panose="020E0502060401010101" pitchFamily="34" charset="-79"/>
              </a:rPr>
              <a:t>פרדיגמות וגמישות תפיסתית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ctr" rtl="1">
              <a:lnSpc>
                <a:spcPct val="150000"/>
              </a:lnSpc>
              <a:spcAft>
                <a:spcPts val="800"/>
              </a:spcAft>
            </a:pPr>
            <a:r>
              <a:rPr lang="he-IL" sz="3600" b="1" dirty="0">
                <a:latin typeface="Calibri" panose="020F0502020204030204" pitchFamily="34" charset="0"/>
                <a:ea typeface="Calibri" panose="020F0502020204030204" pitchFamily="34" charset="0"/>
                <a:cs typeface="David" panose="020E0502060401010101" pitchFamily="34" charset="-79"/>
              </a:rPr>
              <a:t>בחיל האוויר:</a:t>
            </a:r>
            <a:endParaRPr lang="en-US" sz="1400" dirty="0">
              <a:latin typeface="Calibri" panose="020F0502020204030204" pitchFamily="34" charset="0"/>
              <a:ea typeface="Calibri" panose="020F0502020204030204" pitchFamily="34" charset="0"/>
              <a:cs typeface="Arial" panose="020B0604020202020204" pitchFamily="34" charset="0"/>
            </a:endParaRPr>
          </a:p>
          <a:p>
            <a:pPr algn="ctr" rtl="1">
              <a:lnSpc>
                <a:spcPct val="150000"/>
              </a:lnSpc>
              <a:spcAft>
                <a:spcPts val="800"/>
              </a:spcAft>
            </a:pPr>
            <a:r>
              <a:rPr lang="he-IL" sz="3600" b="1" dirty="0">
                <a:latin typeface="Calibri" panose="020F0502020204030204" pitchFamily="34" charset="0"/>
                <a:ea typeface="Calibri" panose="020F0502020204030204" pitchFamily="34" charset="0"/>
                <a:cs typeface="David" panose="020E0502060401010101" pitchFamily="34" charset="-79"/>
              </a:rPr>
              <a:t>חשיפה להטיות יוריסטיות כארגון</a:t>
            </a:r>
            <a:endParaRPr lang="en-US" sz="1400" dirty="0">
              <a:latin typeface="Calibri" panose="020F0502020204030204" pitchFamily="34" charset="0"/>
              <a:ea typeface="Calibri" panose="020F0502020204030204" pitchFamily="34" charset="0"/>
              <a:cs typeface="Arial" panose="020B0604020202020204" pitchFamily="34" charset="0"/>
            </a:endParaRPr>
          </a:p>
          <a:p>
            <a:pPr algn="ctr" rtl="1">
              <a:lnSpc>
                <a:spcPct val="150000"/>
              </a:lnSpc>
              <a:spcAft>
                <a:spcPts val="800"/>
              </a:spcAft>
            </a:pPr>
            <a:r>
              <a:rPr lang="he-IL" sz="3600" b="1" dirty="0">
                <a:latin typeface="Calibri" panose="020F0502020204030204" pitchFamily="34" charset="0"/>
                <a:ea typeface="Calibri" panose="020F0502020204030204" pitchFamily="34" charset="0"/>
                <a:cs typeface="David" panose="020E0502060401010101" pitchFamily="34" charset="-79"/>
              </a:rPr>
              <a:t>והתאמה למציאות משתנה</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001882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30</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19239" y="2132856"/>
            <a:ext cx="9144000" cy="1856919"/>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10 – אישור אלוף</a:t>
            </a:r>
          </a:p>
          <a:p>
            <a:pPr algn="ct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42058606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31</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19239" y="2132856"/>
            <a:ext cx="9144000" cy="1856919"/>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11 – אישור אלוף</a:t>
            </a:r>
          </a:p>
          <a:p>
            <a:pPr algn="ct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962796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32</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19239" y="2132856"/>
            <a:ext cx="9144000" cy="2790508"/>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12 – פגרה - 70% כתוב (פברואר)</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פינוי של הזמן לעבודה – ראיונות אחרונים ועיבוי </a:t>
            </a: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4017554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33</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764704"/>
            <a:ext cx="9144000" cy="5591274"/>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שלב 13 – אחרי הפגרה (90% כתוב)</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נהנים מחו"ל </a:t>
            </a:r>
            <a:r>
              <a:rPr lang="he-IL" sz="3600" b="1" dirty="0" err="1" smtClean="0">
                <a:latin typeface="Calibri" panose="020F0502020204030204" pitchFamily="34" charset="0"/>
                <a:ea typeface="Calibri" panose="020F0502020204030204" pitchFamily="34" charset="0"/>
                <a:cs typeface="David" panose="020E0502060401010101" pitchFamily="34" charset="-79"/>
              </a:rPr>
              <a:t>וממב"ל</a:t>
            </a: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מתלטפים עם העבודה</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סגירות, עוד קצת תוספות</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טיוטה לאורנה </a:t>
            </a:r>
            <a:r>
              <a:rPr lang="he-IL" sz="3600" b="1" dirty="0" err="1" smtClean="0">
                <a:latin typeface="Calibri" panose="020F0502020204030204" pitchFamily="34" charset="0"/>
                <a:ea typeface="Calibri" panose="020F0502020204030204" pitchFamily="34" charset="0"/>
                <a:cs typeface="David" panose="020E0502060401010101" pitchFamily="34" charset="-79"/>
              </a:rPr>
              <a:t>למפקצ</a:t>
            </a:r>
            <a:r>
              <a:rPr lang="he-IL" sz="3600" b="1" dirty="0" smtClean="0">
                <a:latin typeface="Calibri" panose="020F0502020204030204" pitchFamily="34" charset="0"/>
                <a:ea typeface="Calibri" panose="020F0502020204030204" pitchFamily="34" charset="0"/>
                <a:cs typeface="David" panose="020E0502060401010101" pitchFamily="34" charset="-79"/>
              </a:rPr>
              <a:t> ליוני ולמנחה</a:t>
            </a:r>
          </a:p>
          <a:p>
            <a:pPr algn="ct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33526814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34</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908720"/>
            <a:ext cx="9144000" cy="6524863"/>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נוספים:</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עוברים תהליך ושינויים, לבוא גמישים</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עבודה "שלכם"</a:t>
            </a: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עבודות קטנות – במקביל, חומרים דומים</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הפצת העבודה – בכירים, מכתב מלווה</a:t>
            </a:r>
          </a:p>
          <a:p>
            <a:pPr algn="ctr" rtl="1">
              <a:lnSpc>
                <a:spcPct val="150000"/>
              </a:lnSpc>
              <a:spcAft>
                <a:spcPts val="800"/>
              </a:spcAft>
            </a:pP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0996602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35</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99037" y="908720"/>
            <a:ext cx="9144000" cy="4657685"/>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סיכום:</a:t>
            </a:r>
          </a:p>
          <a:p>
            <a:pPr algn="ctr" rtl="1">
              <a:lnSpc>
                <a:spcPct val="150000"/>
              </a:lnSpc>
              <a:spcAft>
                <a:spcPts val="800"/>
              </a:spcAft>
            </a:pPr>
            <a:r>
              <a:rPr lang="he-IL" sz="3600" b="1" dirty="0" smtClean="0">
                <a:effectLst/>
                <a:latin typeface="Calibri" panose="020F0502020204030204" pitchFamily="34" charset="0"/>
                <a:ea typeface="Calibri" panose="020F0502020204030204" pitchFamily="34" charset="0"/>
                <a:cs typeface="David" panose="020E0502060401010101" pitchFamily="34" charset="-79"/>
              </a:rPr>
              <a:t>תיק</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היערכות נכונה ונהנים מהתהליך</a:t>
            </a: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אורנה, אורנה, אורנה</a:t>
            </a:r>
            <a:endParaRPr lang="he-IL" sz="3600" b="1" dirty="0" smtClean="0">
              <a:latin typeface="Calibri" panose="020F0502020204030204" pitchFamily="34" charset="0"/>
              <a:ea typeface="Calibri" panose="020F0502020204030204" pitchFamily="34" charset="0"/>
              <a:cs typeface="David" panose="020E0502060401010101" pitchFamily="34" charset="-79"/>
            </a:endParaRPr>
          </a:p>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מקנא בחצי שנה השנייה</a:t>
            </a: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3649927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576064" y="1484784"/>
            <a:ext cx="9684568" cy="4750018"/>
          </a:xfrm>
          <a:prstGeom prst="rect">
            <a:avLst/>
          </a:prstGeom>
        </p:spPr>
        <p:txBody>
          <a:bodyPr wrap="square">
            <a:spAutoFit/>
          </a:bodyPr>
          <a:lstStyle/>
          <a:p>
            <a:pPr algn="r" rtl="1">
              <a:spcAft>
                <a:spcPts val="800"/>
              </a:spcAft>
            </a:pPr>
            <a:r>
              <a:rPr lang="he-IL" sz="3200" b="1" dirty="0" smtClean="0">
                <a:latin typeface="Calibri" panose="020F0502020204030204" pitchFamily="34" charset="0"/>
                <a:ea typeface="Calibri" panose="020F0502020204030204" pitchFamily="34" charset="0"/>
                <a:cs typeface="David" panose="020E0502060401010101" pitchFamily="34" charset="-79"/>
              </a:rPr>
              <a:t>פרדיגמה  </a:t>
            </a:r>
          </a:p>
          <a:p>
            <a:pPr lvl="0" algn="r" rtl="1">
              <a:spcAft>
                <a:spcPts val="800"/>
              </a:spcAft>
            </a:pPr>
            <a:r>
              <a:rPr lang="he-IL" sz="3200" dirty="0">
                <a:solidFill>
                  <a:prstClr val="black"/>
                </a:solidFill>
                <a:latin typeface="David" panose="020E0502060401010101" pitchFamily="34" charset="-79"/>
                <a:ea typeface="Calibri" panose="020F0502020204030204" pitchFamily="34" charset="0"/>
                <a:cs typeface="David" panose="020E0502060401010101" pitchFamily="34" charset="-79"/>
              </a:rPr>
              <a:t>מקור המילה הינו בשפה היוונית, על פיה, פרדיגמה היא תבנית. </a:t>
            </a:r>
          </a:p>
          <a:p>
            <a:pPr lvl="0" algn="r" rtl="1">
              <a:spcAft>
                <a:spcPts val="800"/>
              </a:spcAft>
            </a:pPr>
            <a:r>
              <a:rPr lang="he-IL" sz="3200" dirty="0">
                <a:solidFill>
                  <a:prstClr val="black"/>
                </a:solidFill>
                <a:latin typeface="David" panose="020E0502060401010101" pitchFamily="34" charset="-79"/>
                <a:ea typeface="Calibri" panose="020F0502020204030204" pitchFamily="34" charset="0"/>
                <a:cs typeface="David" panose="020E0502060401010101" pitchFamily="34" charset="-79"/>
              </a:rPr>
              <a:t>לא בהכרח שלילית. </a:t>
            </a:r>
          </a:p>
          <a:p>
            <a:pPr algn="r" rtl="1">
              <a:spcAft>
                <a:spcPts val="800"/>
              </a:spcAft>
            </a:pPr>
            <a:endParaRPr lang="he-IL" sz="3200" b="1" dirty="0" smtClean="0">
              <a:latin typeface="Calibri" panose="020F0502020204030204" pitchFamily="34" charset="0"/>
              <a:ea typeface="Calibri" panose="020F0502020204030204" pitchFamily="34" charset="0"/>
              <a:cs typeface="David" panose="020E0502060401010101" pitchFamily="34" charset="-79"/>
            </a:endParaRPr>
          </a:p>
          <a:p>
            <a:pPr lvl="0" algn="r" rtl="1">
              <a:spcAft>
                <a:spcPts val="800"/>
              </a:spcAft>
            </a:pPr>
            <a:r>
              <a:rPr lang="he-IL" sz="3200" dirty="0" smtClean="0">
                <a:solidFill>
                  <a:prstClr val="black"/>
                </a:solidFill>
                <a:latin typeface="David" panose="020E0502060401010101" pitchFamily="34" charset="-79"/>
                <a:ea typeface="Calibri" panose="020F0502020204030204" pitchFamily="34" charset="0"/>
                <a:cs typeface="David" panose="020E0502060401010101" pitchFamily="34" charset="-79"/>
              </a:rPr>
              <a:t>על פי </a:t>
            </a:r>
            <a:r>
              <a:rPr lang="he-IL" sz="3200" dirty="0" err="1" smtClean="0">
                <a:solidFill>
                  <a:prstClr val="black"/>
                </a:solidFill>
                <a:latin typeface="David" panose="020E0502060401010101" pitchFamily="34" charset="-79"/>
                <a:ea typeface="Calibri" panose="020F0502020204030204" pitchFamily="34" charset="0"/>
                <a:cs typeface="David" panose="020E0502060401010101" pitchFamily="34" charset="-79"/>
              </a:rPr>
              <a:t>קון</a:t>
            </a:r>
            <a:r>
              <a:rPr lang="he-IL" sz="3200" dirty="0" smtClean="0">
                <a:solidFill>
                  <a:prstClr val="black"/>
                </a:solidFill>
                <a:latin typeface="David" panose="020E0502060401010101" pitchFamily="34" charset="-79"/>
                <a:ea typeface="Calibri" panose="020F0502020204030204" pitchFamily="34" charset="0"/>
                <a:cs typeface="David" panose="020E0502060401010101" pitchFamily="34" charset="-79"/>
              </a:rPr>
              <a:t>, </a:t>
            </a:r>
          </a:p>
          <a:p>
            <a:pPr lvl="0" algn="r" rtl="1">
              <a:spcAft>
                <a:spcPts val="800"/>
              </a:spcAft>
            </a:pPr>
            <a:r>
              <a:rPr lang="he-IL" sz="3200" dirty="0" smtClean="0">
                <a:solidFill>
                  <a:prstClr val="black"/>
                </a:solidFill>
                <a:latin typeface="David" panose="020E0502060401010101" pitchFamily="34" charset="-79"/>
                <a:ea typeface="Calibri" panose="020F0502020204030204" pitchFamily="34" charset="0"/>
                <a:cs typeface="David" panose="020E0502060401010101" pitchFamily="34" charset="-79"/>
              </a:rPr>
              <a:t>פרדיגמה </a:t>
            </a:r>
            <a:r>
              <a:rPr lang="he-IL" sz="3200" dirty="0">
                <a:solidFill>
                  <a:prstClr val="black"/>
                </a:solidFill>
                <a:latin typeface="David" panose="020E0502060401010101" pitchFamily="34" charset="-79"/>
                <a:ea typeface="Calibri" panose="020F0502020204030204" pitchFamily="34" charset="0"/>
                <a:cs typeface="David" panose="020E0502060401010101" pitchFamily="34" charset="-79"/>
              </a:rPr>
              <a:t>הינה מסגרת תפיסתית או תיאוריה </a:t>
            </a:r>
            <a:r>
              <a:rPr lang="he-IL" sz="3200" dirty="0" smtClean="0">
                <a:solidFill>
                  <a:prstClr val="black"/>
                </a:solidFill>
                <a:latin typeface="David" panose="020E0502060401010101" pitchFamily="34" charset="-79"/>
                <a:ea typeface="Calibri" panose="020F0502020204030204" pitchFamily="34" charset="0"/>
                <a:cs typeface="David" panose="020E0502060401010101" pitchFamily="34" charset="-79"/>
              </a:rPr>
              <a:t>משותפת</a:t>
            </a:r>
          </a:p>
          <a:p>
            <a:pPr lvl="0" algn="r" rtl="1">
              <a:spcAft>
                <a:spcPts val="800"/>
              </a:spcAft>
            </a:pPr>
            <a:r>
              <a:rPr lang="he-IL" sz="3200" dirty="0" smtClean="0">
                <a:solidFill>
                  <a:prstClr val="black"/>
                </a:solidFill>
                <a:latin typeface="David" panose="020E0502060401010101" pitchFamily="34" charset="-79"/>
                <a:ea typeface="Calibri" panose="020F0502020204030204" pitchFamily="34" charset="0"/>
                <a:cs typeface="David" panose="020E0502060401010101" pitchFamily="34" charset="-79"/>
              </a:rPr>
              <a:t>בקהילה מסוימת</a:t>
            </a:r>
            <a:r>
              <a:rPr lang="he-IL" sz="3200" dirty="0">
                <a:solidFill>
                  <a:prstClr val="black"/>
                </a:solidFill>
                <a:latin typeface="David" panose="020E0502060401010101" pitchFamily="34" charset="-79"/>
                <a:ea typeface="Calibri" panose="020F0502020204030204" pitchFamily="34" charset="0"/>
                <a:cs typeface="David" panose="020E0502060401010101" pitchFamily="34" charset="-79"/>
              </a:rPr>
              <a:t>, בעלת מכלול של ערכים, דעות וטכניקות.</a:t>
            </a:r>
            <a:endParaRPr lang="en-US" sz="3200" dirty="0">
              <a:solidFill>
                <a:prstClr val="black"/>
              </a:solidFill>
              <a:latin typeface="David" panose="020E0502060401010101" pitchFamily="34" charset="-79"/>
              <a:ea typeface="Calibri" panose="020F0502020204030204" pitchFamily="34" charset="0"/>
              <a:cs typeface="David" panose="020E0502060401010101" pitchFamily="34" charset="-79"/>
            </a:endParaRPr>
          </a:p>
          <a:p>
            <a:pPr algn="r" rtl="1">
              <a:spcAft>
                <a:spcPts val="800"/>
              </a:spcAft>
            </a:pPr>
            <a:endParaRPr lang="he-IL" sz="3200" dirty="0" smtClean="0">
              <a:latin typeface="David" panose="020E0502060401010101" pitchFamily="34" charset="-79"/>
              <a:ea typeface="Calibri" panose="020F0502020204030204" pitchFamily="34" charset="0"/>
              <a:cs typeface="David" panose="020E0502060401010101" pitchFamily="34" charset="-79"/>
            </a:endParaRPr>
          </a:p>
        </p:txBody>
      </p:sp>
      <p:sp>
        <p:nvSpPr>
          <p:cNvPr id="3" name="TextBox 2"/>
          <p:cNvSpPr txBox="1"/>
          <p:nvPr/>
        </p:nvSpPr>
        <p:spPr>
          <a:xfrm>
            <a:off x="3203848" y="169862"/>
            <a:ext cx="3960440" cy="769441"/>
          </a:xfrm>
          <a:prstGeom prst="rect">
            <a:avLst/>
          </a:prstGeom>
          <a:noFill/>
        </p:spPr>
        <p:txBody>
          <a:bodyPr wrap="square" rtlCol="1">
            <a:spAutoFit/>
          </a:bodyPr>
          <a:lstStyle/>
          <a:p>
            <a:r>
              <a:rPr lang="he-IL" sz="4400" b="1" dirty="0" smtClean="0">
                <a:latin typeface="David" panose="020E0502060401010101" pitchFamily="34" charset="-79"/>
                <a:cs typeface="David" panose="020E0502060401010101" pitchFamily="34" charset="-79"/>
              </a:rPr>
              <a:t>מושגי יסוד</a:t>
            </a:r>
            <a:endParaRPr lang="he-IL" sz="44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611918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07504" y="1268760"/>
            <a:ext cx="8793443" cy="4175502"/>
          </a:xfrm>
          <a:prstGeom prst="rect">
            <a:avLst/>
          </a:prstGeom>
        </p:spPr>
        <p:txBody>
          <a:bodyPr wrap="square">
            <a:spAutoFit/>
          </a:bodyPr>
          <a:lstStyle/>
          <a:p>
            <a:pPr algn="r" rtl="1">
              <a:lnSpc>
                <a:spcPct val="150000"/>
              </a:lnSpc>
              <a:spcAft>
                <a:spcPts val="800"/>
              </a:spcAft>
            </a:pPr>
            <a:r>
              <a:rPr lang="he-IL" sz="2800" b="1" dirty="0" smtClean="0">
                <a:latin typeface="Calibri" panose="020F0502020204030204" pitchFamily="34" charset="0"/>
                <a:ea typeface="Calibri" panose="020F0502020204030204" pitchFamily="34" charset="0"/>
                <a:cs typeface="David" panose="020E0502060401010101" pitchFamily="34" charset="-79"/>
              </a:rPr>
              <a:t>הטיות יוריסטית</a:t>
            </a:r>
            <a:endParaRPr lang="he-IL" sz="2800" b="1" dirty="0">
              <a:latin typeface="Calibri" panose="020F0502020204030204" pitchFamily="34" charset="0"/>
              <a:ea typeface="Calibri" panose="020F0502020204030204" pitchFamily="34" charset="0"/>
              <a:cs typeface="David" panose="020E0502060401010101" pitchFamily="34" charset="-79"/>
            </a:endParaRP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David" panose="020E0502060401010101" pitchFamily="34" charset="-79"/>
              </a:rPr>
              <a:t>יוריסטיקה – כלל חשיבה פשוט, פעולה אינטואיטיבית, דרך קלה לקבלת החלטות ללא התעמקות במחיר.</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David" panose="020E0502060401010101" pitchFamily="34" charset="-79"/>
              </a:rPr>
              <a:t> "דפוסים </a:t>
            </a:r>
            <a:r>
              <a:rPr lang="he-IL" sz="2800" dirty="0">
                <a:latin typeface="Calibri" panose="020F0502020204030204" pitchFamily="34" charset="0"/>
                <a:ea typeface="Calibri" panose="020F0502020204030204" pitchFamily="34" charset="0"/>
                <a:cs typeface="David" panose="020E0502060401010101" pitchFamily="34" charset="-79"/>
              </a:rPr>
              <a:t>ברורים בטעויות של אנשים (...) טעויות שיטתיות הידועות כהטיות, והן חוזרות ונשנות בנסיבות מסוימות באופן שהוא בר ניבוי" (</a:t>
            </a:r>
            <a:r>
              <a:rPr lang="he-IL" sz="2800" dirty="0" err="1">
                <a:latin typeface="Calibri" panose="020F0502020204030204" pitchFamily="34" charset="0"/>
                <a:ea typeface="Calibri" panose="020F0502020204030204" pitchFamily="34" charset="0"/>
                <a:cs typeface="David" panose="020E0502060401010101" pitchFamily="34" charset="-79"/>
              </a:rPr>
              <a:t>כהנמן</a:t>
            </a:r>
            <a:r>
              <a:rPr lang="he-IL" sz="2800" dirty="0">
                <a:latin typeface="Calibri" panose="020F0502020204030204" pitchFamily="34" charset="0"/>
                <a:ea typeface="Calibri" panose="020F0502020204030204" pitchFamily="34" charset="0"/>
                <a:cs typeface="David" panose="020E0502060401010101" pitchFamily="34" charset="-79"/>
              </a:rPr>
              <a:t>, </a:t>
            </a:r>
            <a:r>
              <a:rPr lang="he-IL" sz="2800" dirty="0" smtClean="0">
                <a:latin typeface="Calibri" panose="020F0502020204030204" pitchFamily="34" charset="0"/>
                <a:ea typeface="Calibri" panose="020F0502020204030204" pitchFamily="34" charset="0"/>
                <a:cs typeface="David" panose="020E0502060401010101" pitchFamily="34" charset="-79"/>
              </a:rPr>
              <a:t>2011).</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TextBox 2"/>
          <p:cNvSpPr txBox="1"/>
          <p:nvPr/>
        </p:nvSpPr>
        <p:spPr>
          <a:xfrm>
            <a:off x="3203848" y="169862"/>
            <a:ext cx="3960440" cy="769441"/>
          </a:xfrm>
          <a:prstGeom prst="rect">
            <a:avLst/>
          </a:prstGeom>
          <a:noFill/>
        </p:spPr>
        <p:txBody>
          <a:bodyPr wrap="square" rtlCol="1">
            <a:spAutoFit/>
          </a:bodyPr>
          <a:lstStyle/>
          <a:p>
            <a:r>
              <a:rPr lang="he-IL" sz="4400" b="1" dirty="0" smtClean="0">
                <a:latin typeface="David" panose="020E0502060401010101" pitchFamily="34" charset="-79"/>
                <a:cs typeface="David" panose="020E0502060401010101" pitchFamily="34" charset="-79"/>
              </a:rPr>
              <a:t>מושגי יסוד</a:t>
            </a:r>
            <a:endParaRPr lang="he-IL" sz="44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446600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6</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639605" y="1499101"/>
            <a:ext cx="9684568" cy="6063198"/>
          </a:xfrm>
          <a:prstGeom prst="rect">
            <a:avLst/>
          </a:prstGeom>
        </p:spPr>
        <p:txBody>
          <a:bodyPr wrap="square">
            <a:spAutoFit/>
          </a:bodyPr>
          <a:lstStyle/>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נקודת מבט על חיל האוויר </a:t>
            </a:r>
            <a:r>
              <a:rPr lang="he-IL" sz="2800" b="1" u="sng" dirty="0" smtClean="0">
                <a:latin typeface="Calibri" panose="020F0502020204030204" pitchFamily="34" charset="0"/>
                <a:ea typeface="Calibri" panose="020F0502020204030204" pitchFamily="34" charset="0"/>
                <a:cs typeface="Arial" panose="020B0604020202020204" pitchFamily="34" charset="0"/>
              </a:rPr>
              <a:t>כארגון</a:t>
            </a:r>
            <a:r>
              <a:rPr lang="he-IL" sz="2800" dirty="0" smtClean="0">
                <a:latin typeface="Calibri" panose="020F0502020204030204" pitchFamily="34" charset="0"/>
                <a:ea typeface="Calibri" panose="020F0502020204030204" pitchFamily="34" charset="0"/>
                <a:cs typeface="Arial" panose="020B0604020202020204" pitchFamily="34" charset="0"/>
              </a:rPr>
              <a:t> (לא מהקוקפיט)</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מנתחת 3 פרדיגמות מרכזיות (תבניות תפיסתיות), </a:t>
            </a:r>
          </a:p>
          <a:p>
            <a:pPr algn="r" rtl="1">
              <a:lnSpc>
                <a:spcPct val="150000"/>
              </a:lnSpc>
              <a:spcAft>
                <a:spcPts val="800"/>
              </a:spcAft>
            </a:pPr>
            <a:r>
              <a:rPr lang="he-IL" sz="2800" dirty="0">
                <a:latin typeface="Calibri" panose="020F0502020204030204" pitchFamily="34" charset="0"/>
                <a:ea typeface="Calibri" panose="020F0502020204030204" pitchFamily="34" charset="0"/>
                <a:cs typeface="Arial" panose="020B0604020202020204" pitchFamily="34" charset="0"/>
              </a:rPr>
              <a:t> </a:t>
            </a:r>
            <a:r>
              <a:rPr lang="he-IL" sz="2800" dirty="0" smtClean="0">
                <a:latin typeface="Calibri" panose="020F0502020204030204" pitchFamily="34" charset="0"/>
                <a:ea typeface="Calibri" panose="020F0502020204030204" pitchFamily="34" charset="0"/>
                <a:cs typeface="Arial" panose="020B0604020202020204" pitchFamily="34" charset="0"/>
              </a:rPr>
              <a:t>    ואת התאמתן למציאות משתנה </a:t>
            </a:r>
          </a:p>
          <a:p>
            <a:pPr algn="r" rtl="1">
              <a:lnSpc>
                <a:spcPct val="150000"/>
              </a:lnSpc>
              <a:spcAft>
                <a:spcPts val="800"/>
              </a:spcAft>
            </a:pPr>
            <a:r>
              <a:rPr lang="he-IL" sz="2800" dirty="0">
                <a:latin typeface="Calibri" panose="020F0502020204030204" pitchFamily="34" charset="0"/>
                <a:ea typeface="Calibri" panose="020F0502020204030204" pitchFamily="34" charset="0"/>
                <a:cs typeface="Arial" panose="020B0604020202020204" pitchFamily="34" charset="0"/>
              </a:rPr>
              <a:t> </a:t>
            </a:r>
            <a:r>
              <a:rPr lang="he-IL" sz="2800" dirty="0" smtClean="0">
                <a:latin typeface="Calibri" panose="020F0502020204030204" pitchFamily="34" charset="0"/>
                <a:ea typeface="Calibri" panose="020F0502020204030204" pitchFamily="34" charset="0"/>
                <a:cs typeface="Arial" panose="020B0604020202020204" pitchFamily="34" charset="0"/>
              </a:rPr>
              <a:t>    (שבריריות מדינית, לחימה אסימטרית, מהפכה טכנולוגית)</a:t>
            </a: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השפעת ההטיות היוריסטיות על הארגון ותרומתן לקיבעון הפרדיגמות – השלכה מהשפעה על הפרט.</a:t>
            </a:r>
          </a:p>
          <a:p>
            <a:pPr algn="r" rtl="1">
              <a:lnSpc>
                <a:spcPct val="150000"/>
              </a:lnSpc>
              <a:spcAft>
                <a:spcPts val="800"/>
              </a:spcAft>
            </a:pP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
        <p:nvSpPr>
          <p:cNvPr id="3" name="TextBox 2"/>
          <p:cNvSpPr txBox="1"/>
          <p:nvPr/>
        </p:nvSpPr>
        <p:spPr>
          <a:xfrm>
            <a:off x="2987824" y="332656"/>
            <a:ext cx="3036409" cy="707886"/>
          </a:xfrm>
          <a:prstGeom prst="rect">
            <a:avLst/>
          </a:prstGeom>
          <a:noFill/>
        </p:spPr>
        <p:txBody>
          <a:bodyPr wrap="none" rtlCol="1">
            <a:spAutoFit/>
          </a:bodyPr>
          <a:lstStyle/>
          <a:p>
            <a:r>
              <a:rPr lang="he-IL" sz="4000" b="1" dirty="0" smtClean="0">
                <a:latin typeface="David" panose="020E0502060401010101" pitchFamily="34" charset="-79"/>
                <a:cs typeface="David" panose="020E0502060401010101" pitchFamily="34" charset="-79"/>
              </a:rPr>
              <a:t>מתודת העבודה</a:t>
            </a:r>
            <a:endParaRPr lang="he-IL" sz="40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070272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7</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639605" y="1235964"/>
            <a:ext cx="9684568" cy="6914713"/>
          </a:xfrm>
          <a:prstGeom prst="rect">
            <a:avLst/>
          </a:prstGeom>
        </p:spPr>
        <p:txBody>
          <a:bodyPr wrap="square">
            <a:spAutoFit/>
          </a:bodyPr>
          <a:lstStyle/>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אינטגרציה בין תחומי הלימוד במב"ל </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גישות ואסכולות, אסטרטגיה, התאמה למציאות משתנה ועוד</a:t>
            </a:r>
          </a:p>
          <a:p>
            <a:pPr marL="342900" indent="-3429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הבניית עקרונות וכלים לארגון להתאמתו למציאות </a:t>
            </a:r>
            <a:r>
              <a:rPr lang="he-IL" sz="2800" dirty="0" smtClean="0">
                <a:latin typeface="Calibri" panose="020F0502020204030204" pitchFamily="34" charset="0"/>
                <a:ea typeface="Calibri" panose="020F0502020204030204" pitchFamily="34" charset="0"/>
                <a:cs typeface="Arial" panose="020B0604020202020204" pitchFamily="34" charset="0"/>
              </a:rPr>
              <a:t>משתנה</a:t>
            </a:r>
          </a:p>
          <a:p>
            <a:pPr marL="342900" indent="-3429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השפעת הטיות יוריסטיות על הפרדיגמה</a:t>
            </a: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50000"/>
              </a:lnSpc>
              <a:spcAft>
                <a:spcPts val="800"/>
              </a:spcAft>
              <a:buFont typeface="Arial" panose="020B0604020202020204" pitchFamily="34" charset="0"/>
              <a:buChar char="•"/>
            </a:pPr>
            <a:r>
              <a:rPr lang="he-IL" sz="2800" dirty="0" smtClean="0">
                <a:latin typeface="Calibri" panose="020F0502020204030204" pitchFamily="34" charset="0"/>
                <a:ea typeface="Calibri" panose="020F0502020204030204" pitchFamily="34" charset="0"/>
                <a:cs typeface="Arial" panose="020B0604020202020204" pitchFamily="34" charset="0"/>
              </a:rPr>
              <a:t>רלוונטיות לארגונים נוספים – </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צה"ל ככלל, שב"כ, משטרה, עסק, משפחה </a:t>
            </a:r>
          </a:p>
          <a:p>
            <a:pPr algn="r" rtl="1">
              <a:lnSpc>
                <a:spcPct val="150000"/>
              </a:lnSpc>
              <a:spcAft>
                <a:spcPts val="800"/>
              </a:spcAft>
            </a:pPr>
            <a:r>
              <a:rPr lang="he-IL" sz="2800" dirty="0">
                <a:latin typeface="Calibri" panose="020F0502020204030204" pitchFamily="34" charset="0"/>
                <a:ea typeface="Calibri" panose="020F0502020204030204" pitchFamily="34" charset="0"/>
                <a:cs typeface="Arial" panose="020B0604020202020204" pitchFamily="34" charset="0"/>
              </a:rPr>
              <a:t> </a:t>
            </a:r>
            <a:r>
              <a:rPr lang="he-IL" sz="2800" dirty="0" smtClean="0">
                <a:latin typeface="Calibri" panose="020F0502020204030204" pitchFamily="34" charset="0"/>
                <a:ea typeface="Calibri" panose="020F0502020204030204" pitchFamily="34" charset="0"/>
                <a:cs typeface="Arial" panose="020B0604020202020204" pitchFamily="34" charset="0"/>
              </a:rPr>
              <a:t>   </a:t>
            </a:r>
          </a:p>
          <a:p>
            <a:pPr algn="r" rtl="1">
              <a:lnSpc>
                <a:spcPct val="150000"/>
              </a:lnSpc>
              <a:spcAft>
                <a:spcPts val="800"/>
              </a:spcAft>
            </a:pPr>
            <a:endParaRPr lang="he-IL" sz="2800" dirty="0" smtClean="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800"/>
              </a:spcAft>
            </a:pPr>
            <a:endParaRPr lang="he-IL" sz="3600" b="1" dirty="0">
              <a:effectLst/>
              <a:latin typeface="Calibri" panose="020F0502020204030204" pitchFamily="34" charset="0"/>
              <a:ea typeface="Calibri" panose="020F0502020204030204" pitchFamily="34" charset="0"/>
              <a:cs typeface="David" panose="020E0502060401010101" pitchFamily="34" charset="-79"/>
            </a:endParaRPr>
          </a:p>
        </p:txBody>
      </p:sp>
      <p:sp>
        <p:nvSpPr>
          <p:cNvPr id="3" name="TextBox 2"/>
          <p:cNvSpPr txBox="1"/>
          <p:nvPr/>
        </p:nvSpPr>
        <p:spPr>
          <a:xfrm>
            <a:off x="2843808" y="188640"/>
            <a:ext cx="3036409" cy="707886"/>
          </a:xfrm>
          <a:prstGeom prst="rect">
            <a:avLst/>
          </a:prstGeom>
          <a:noFill/>
        </p:spPr>
        <p:txBody>
          <a:bodyPr wrap="none" rtlCol="1">
            <a:spAutoFit/>
          </a:bodyPr>
          <a:lstStyle/>
          <a:p>
            <a:r>
              <a:rPr lang="he-IL" sz="4000" b="1" dirty="0" smtClean="0">
                <a:latin typeface="David" panose="020E0502060401010101" pitchFamily="34" charset="-79"/>
                <a:cs typeface="David" panose="020E0502060401010101" pitchFamily="34" charset="-79"/>
              </a:rPr>
              <a:t>מתודת העבודה</a:t>
            </a:r>
            <a:endParaRPr lang="he-IL" sz="40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1564015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8</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568650" y="601132"/>
            <a:ext cx="9684568" cy="4196020"/>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פרדיגמה ראשונה "ניצחון על האפס"</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a:t>
            </a:r>
            <a:endParaRPr lang="he-IL" sz="3200" dirty="0" smtClean="0">
              <a:latin typeface="Calibri" panose="020F0502020204030204" pitchFamily="34" charset="0"/>
              <a:ea typeface="Calibri" panose="020F0502020204030204" pitchFamily="34" charset="0"/>
              <a:cs typeface="Arial" panose="020B0604020202020204" pitchFamily="34" charset="0"/>
            </a:endParaRPr>
          </a:p>
          <a:p>
            <a:pPr marL="457200" indent="-457200" algn="r" rtl="1">
              <a:lnSpc>
                <a:spcPct val="150000"/>
              </a:lnSpc>
              <a:spcAft>
                <a:spcPts val="800"/>
              </a:spcAft>
              <a:buFont typeface="Arial" panose="020B0604020202020204" pitchFamily="34" charset="0"/>
              <a:buChar char="•"/>
            </a:pPr>
            <a:r>
              <a:rPr lang="he-IL" sz="3200" dirty="0" smtClean="0">
                <a:latin typeface="Calibri" panose="020F0502020204030204" pitchFamily="34" charset="0"/>
                <a:ea typeface="Calibri" panose="020F0502020204030204" pitchFamily="34" charset="0"/>
                <a:cs typeface="Arial" panose="020B0604020202020204" pitchFamily="34" charset="0"/>
              </a:rPr>
              <a:t>המתח מ1982 ועד היום </a:t>
            </a:r>
          </a:p>
          <a:p>
            <a:pPr marL="457200" indent="-457200" algn="r" rtl="1">
              <a:lnSpc>
                <a:spcPct val="150000"/>
              </a:lnSpc>
              <a:spcAft>
                <a:spcPts val="800"/>
              </a:spcAft>
              <a:buFont typeface="Arial" panose="020B0604020202020204" pitchFamily="34" charset="0"/>
              <a:buChar char="•"/>
            </a:pPr>
            <a:r>
              <a:rPr lang="he-IL" sz="3200" dirty="0" smtClean="0">
                <a:latin typeface="Calibri" panose="020F0502020204030204" pitchFamily="34" charset="0"/>
                <a:ea typeface="Calibri" panose="020F0502020204030204" pitchFamily="34" charset="0"/>
                <a:cs typeface="Arial" panose="020B0604020202020204" pitchFamily="34" charset="0"/>
              </a:rPr>
              <a:t>קרבות האוויר ומערך הקרב </a:t>
            </a:r>
          </a:p>
          <a:p>
            <a:pPr marL="457200" indent="-457200" algn="r" rtl="1">
              <a:lnSpc>
                <a:spcPct val="150000"/>
              </a:lnSpc>
              <a:spcAft>
                <a:spcPts val="800"/>
              </a:spcAft>
              <a:buFont typeface="Arial" panose="020B0604020202020204" pitchFamily="34" charset="0"/>
              <a:buChar char="•"/>
            </a:pPr>
            <a:r>
              <a:rPr lang="he-IL" sz="3200" dirty="0" smtClean="0">
                <a:latin typeface="Calibri" panose="020F0502020204030204" pitchFamily="34" charset="0"/>
                <a:ea typeface="Calibri" panose="020F0502020204030204" pitchFamily="34" charset="0"/>
                <a:cs typeface="Arial" panose="020B0604020202020204" pitchFamily="34" charset="0"/>
              </a:rPr>
              <a:t>התפיסה והתרבות בחיל (סלנג)</a:t>
            </a:r>
          </a:p>
        </p:txBody>
      </p:sp>
    </p:spTree>
    <p:extLst>
      <p:ext uri="{BB962C8B-B14F-4D97-AF65-F5344CB8AC3E}">
        <p14:creationId xmlns:p14="http://schemas.microsoft.com/office/powerpoint/2010/main" val="4171255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מציין מיקום של מספר שקופית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250"/>
              </a:spcBef>
              <a:buClr>
                <a:schemeClr val="accent1"/>
              </a:buClr>
              <a:buSzPct val="80000"/>
              <a:buFont typeface="Wingdings 2" panose="05020102010507070707" pitchFamily="18" charset="2"/>
              <a:buChar char=""/>
              <a:defRPr sz="2800">
                <a:solidFill>
                  <a:schemeClr val="tx1"/>
                </a:solidFill>
                <a:latin typeface="Verdana" panose="020B0604030504040204" pitchFamily="34" charset="0"/>
                <a:cs typeface="Arial" panose="020B0604020202020204" pitchFamily="34" charset="0"/>
              </a:defRPr>
            </a:lvl1pPr>
            <a:lvl2pPr marL="742950" indent="-285750" algn="r" rtl="1">
              <a:spcBef>
                <a:spcPts val="250"/>
              </a:spcBef>
              <a:buClr>
                <a:schemeClr val="accent1"/>
              </a:buClr>
              <a:buSzPct val="100000"/>
              <a:buFont typeface="Verdana" panose="020B0604030504040204" pitchFamily="34" charset="0"/>
              <a:buChar char="◦"/>
              <a:defRPr sz="2400">
                <a:solidFill>
                  <a:schemeClr val="tx1"/>
                </a:solidFill>
                <a:latin typeface="Verdana" panose="020B0604030504040204" pitchFamily="34" charset="0"/>
                <a:cs typeface="Arial" panose="020B0604020202020204" pitchFamily="34" charset="0"/>
              </a:defRPr>
            </a:lvl2pPr>
            <a:lvl3pPr marL="1143000" indent="-228600" algn="r" rtl="1">
              <a:spcBef>
                <a:spcPts val="250"/>
              </a:spcBef>
              <a:buClr>
                <a:srgbClr val="ED3742"/>
              </a:buClr>
              <a:buSzPct val="100000"/>
              <a:buFont typeface="Wingdings 2" panose="05020102010507070707" pitchFamily="18" charset="2"/>
              <a:buChar char=""/>
              <a:defRPr sz="2200">
                <a:solidFill>
                  <a:schemeClr val="tx1"/>
                </a:solidFill>
                <a:latin typeface="Verdana" panose="020B0604030504040204" pitchFamily="34" charset="0"/>
                <a:cs typeface="Arial" panose="020B0604020202020204" pitchFamily="34" charset="0"/>
              </a:defRPr>
            </a:lvl3pPr>
            <a:lvl4pPr marL="1600200" indent="-228600" algn="r" rtl="1">
              <a:spcBef>
                <a:spcPts val="225"/>
              </a:spcBef>
              <a:buClr>
                <a:srgbClr val="ED3742"/>
              </a:buClr>
              <a:buSzPct val="112000"/>
              <a:buFont typeface="Verdana" panose="020B0604030504040204" pitchFamily="34" charset="0"/>
              <a:buChar char="◦"/>
              <a:defRPr sz="1900">
                <a:solidFill>
                  <a:schemeClr val="tx1"/>
                </a:solidFill>
                <a:latin typeface="Verdana" panose="020B0604030504040204" pitchFamily="34" charset="0"/>
                <a:cs typeface="Arial" panose="020B0604020202020204" pitchFamily="34" charset="0"/>
              </a:defRPr>
            </a:lvl4pPr>
            <a:lvl5pPr marL="2057400" indent="-228600" algn="r" rtl="1">
              <a:spcBef>
                <a:spcPts val="250"/>
              </a:spcBef>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ts val="250"/>
              </a:spcBef>
              <a:spcAft>
                <a:spcPct val="0"/>
              </a:spcAft>
              <a:buClr>
                <a:srgbClr val="4A85BF"/>
              </a:buClr>
              <a:buSzPct val="100000"/>
              <a:buFont typeface="Wingdings 2" panose="05020102010507070707" pitchFamily="18"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64A19F5B-F23F-4651-BD34-6F67C2075613}" type="slidenum">
              <a:rPr lang="en-US" altLang="he-IL" sz="1000" smtClean="0">
                <a:solidFill>
                  <a:srgbClr val="A7A399"/>
                </a:solidFill>
                <a:latin typeface="Times New Roman" panose="02020603050405020304" pitchFamily="18" charset="0"/>
              </a:rPr>
              <a:pPr>
                <a:spcBef>
                  <a:spcPct val="0"/>
                </a:spcBef>
                <a:buClrTx/>
                <a:buSzTx/>
                <a:buFontTx/>
                <a:buNone/>
              </a:pPr>
              <a:t>9</a:t>
            </a:fld>
            <a:endParaRPr lang="en-US" altLang="he-IL" sz="1000" dirty="0" smtClean="0">
              <a:solidFill>
                <a:srgbClr val="A7A399"/>
              </a:solidFill>
              <a:latin typeface="Times New Roman" panose="02020603050405020304" pitchFamily="18" charset="0"/>
            </a:endParaRPr>
          </a:p>
        </p:txBody>
      </p:sp>
      <p:sp>
        <p:nvSpPr>
          <p:cNvPr id="2" name="מלבן 1"/>
          <p:cNvSpPr/>
          <p:nvPr/>
        </p:nvSpPr>
        <p:spPr>
          <a:xfrm>
            <a:off x="-664829" y="334259"/>
            <a:ext cx="9684568" cy="2605842"/>
          </a:xfrm>
          <a:prstGeom prst="rect">
            <a:avLst/>
          </a:prstGeom>
        </p:spPr>
        <p:txBody>
          <a:bodyPr wrap="square">
            <a:spAutoFit/>
          </a:bodyPr>
          <a:lstStyle/>
          <a:p>
            <a:pPr algn="ctr" rtl="1">
              <a:lnSpc>
                <a:spcPct val="150000"/>
              </a:lnSpc>
              <a:spcAft>
                <a:spcPts val="800"/>
              </a:spcAft>
            </a:pPr>
            <a:r>
              <a:rPr lang="he-IL" sz="3600" b="1" dirty="0" smtClean="0">
                <a:latin typeface="Calibri" panose="020F0502020204030204" pitchFamily="34" charset="0"/>
                <a:ea typeface="Calibri" panose="020F0502020204030204" pitchFamily="34" charset="0"/>
                <a:cs typeface="David" panose="020E0502060401010101" pitchFamily="34" charset="-79"/>
              </a:rPr>
              <a:t>פרדיגמה ראשונה "ניצחון על האפס"</a:t>
            </a:r>
          </a:p>
          <a:p>
            <a:pPr algn="r" rtl="1">
              <a:lnSpc>
                <a:spcPct val="150000"/>
              </a:lnSpc>
              <a:spcAft>
                <a:spcPts val="800"/>
              </a:spcAft>
            </a:pPr>
            <a:r>
              <a:rPr lang="he-IL" sz="2800" dirty="0" smtClean="0">
                <a:latin typeface="Calibri" panose="020F0502020204030204" pitchFamily="34" charset="0"/>
                <a:ea typeface="Calibri" panose="020F0502020204030204" pitchFamily="34" charset="0"/>
                <a:cs typeface="Arial" panose="020B0604020202020204" pitchFamily="34" charset="0"/>
              </a:rPr>
              <a:t> </a:t>
            </a:r>
            <a:r>
              <a:rPr lang="he-IL" sz="3200" dirty="0" smtClean="0">
                <a:latin typeface="Calibri" panose="020F0502020204030204" pitchFamily="34" charset="0"/>
                <a:ea typeface="Calibri" panose="020F0502020204030204" pitchFamily="34" charset="0"/>
                <a:cs typeface="Arial" panose="020B0604020202020204" pitchFamily="34" charset="0"/>
              </a:rPr>
              <a:t>יעדים – </a:t>
            </a:r>
            <a:r>
              <a:rPr lang="he-IL" sz="3200" dirty="0" err="1" smtClean="0">
                <a:latin typeface="Calibri" panose="020F0502020204030204" pitchFamily="34" charset="0"/>
                <a:ea typeface="Calibri" panose="020F0502020204030204" pitchFamily="34" charset="0"/>
                <a:cs typeface="Arial" panose="020B0604020202020204" pitchFamily="34" charset="0"/>
              </a:rPr>
              <a:t>הכל</a:t>
            </a:r>
            <a:r>
              <a:rPr lang="he-IL" sz="3200" dirty="0" smtClean="0">
                <a:latin typeface="Calibri" panose="020F0502020204030204" pitchFamily="34" charset="0"/>
                <a:ea typeface="Calibri" panose="020F0502020204030204" pitchFamily="34" charset="0"/>
                <a:cs typeface="Arial" panose="020B0604020202020204" pitchFamily="34" charset="0"/>
              </a:rPr>
              <a:t> על האפס</a:t>
            </a:r>
          </a:p>
          <a:p>
            <a:pPr algn="r" rtl="1">
              <a:lnSpc>
                <a:spcPct val="150000"/>
              </a:lnSpc>
              <a:spcAft>
                <a:spcPts val="800"/>
              </a:spcAft>
            </a:pPr>
            <a:endParaRPr lang="he-IL" sz="3200" dirty="0" smtClean="0">
              <a:latin typeface="Calibri" panose="020F0502020204030204" pitchFamily="34" charset="0"/>
              <a:ea typeface="Calibri" panose="020F0502020204030204" pitchFamily="34" charset="0"/>
              <a:cs typeface="Arial" panose="020B0604020202020204" pitchFamily="34" charset="0"/>
            </a:endParaRPr>
          </a:p>
        </p:txBody>
      </p:sp>
      <p:sp>
        <p:nvSpPr>
          <p:cNvPr id="4" name="מלבן 3"/>
          <p:cNvSpPr/>
          <p:nvPr/>
        </p:nvSpPr>
        <p:spPr>
          <a:xfrm>
            <a:off x="82280" y="2132856"/>
            <a:ext cx="8937459" cy="4380686"/>
          </a:xfrm>
          <a:prstGeom prst="rect">
            <a:avLst/>
          </a:prstGeom>
        </p:spPr>
        <p:txBody>
          <a:bodyPr wrap="square">
            <a:spAutoFit/>
          </a:bodyPr>
          <a:lstStyle/>
          <a:p>
            <a:pPr algn="just" rtl="1">
              <a:spcAft>
                <a:spcPts val="800"/>
              </a:spcAft>
            </a:pPr>
            <a:r>
              <a:rPr lang="he-IL" sz="2800" dirty="0">
                <a:latin typeface="Calibri" panose="020F0502020204030204" pitchFamily="34" charset="0"/>
                <a:ea typeface="Calibri" panose="020F0502020204030204" pitchFamily="34" charset="0"/>
                <a:cs typeface="David" panose="020E0502060401010101" pitchFamily="34" charset="-79"/>
              </a:rPr>
              <a:t>כך לדוגמה, הוגדרו היעדים בתדריך הבוקר, בסדנת אימון למשימת הגנת שמי המדינה, באחת מטייסות הקרב (25.2.17):</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he-IL" sz="2800" dirty="0">
                <a:latin typeface="Calibri" panose="020F0502020204030204" pitchFamily="34" charset="0"/>
                <a:ea typeface="Calibri" panose="020F0502020204030204" pitchFamily="34" charset="0"/>
                <a:cs typeface="David" panose="020E0502060401010101" pitchFamily="34" charset="-79"/>
              </a:rPr>
              <a:t>0 תקיפות אויב באזורי ההגנה (הכוונה לאזורים עליהם מטוסי חיל האוויר מגנים).</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he-IL" sz="2800" dirty="0">
                <a:latin typeface="Calibri" panose="020F0502020204030204" pitchFamily="34" charset="0"/>
                <a:ea typeface="Calibri" panose="020F0502020204030204" pitchFamily="34" charset="0"/>
                <a:cs typeface="David" panose="020E0502060401010101" pitchFamily="34" charset="-79"/>
              </a:rPr>
              <a:t>0 הפלות עמית (הכוונה למטוס ישראלי אחד, אשר מפיל מטוס אחר מהצד הישראלי).</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he-IL" sz="2800" dirty="0">
                <a:latin typeface="Calibri" panose="020F0502020204030204" pitchFamily="34" charset="0"/>
                <a:ea typeface="Calibri" panose="020F0502020204030204" pitchFamily="34" charset="0"/>
                <a:cs typeface="David" panose="020E0502060401010101" pitchFamily="34" charset="-79"/>
              </a:rPr>
              <a:t>0 תקיפות של האויב בנקודות עניין (הכוונה למקומות אסטרטגים בשטח ישראל).</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spcAft>
                <a:spcPts val="800"/>
              </a:spcAft>
            </a:pPr>
            <a:r>
              <a:rPr lang="he-IL" sz="2800" dirty="0">
                <a:latin typeface="Calibri" panose="020F0502020204030204" pitchFamily="34" charset="0"/>
                <a:ea typeface="Calibri" panose="020F0502020204030204" pitchFamily="34" charset="0"/>
                <a:cs typeface="David" panose="020E0502060401010101" pitchFamily="34" charset="-79"/>
              </a:rPr>
              <a:t>0 נפילות (הכוונה לנפילת מטוסי חיל האוויר הישראלי).</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724114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היב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היבט">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היבט">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מסמך" ma:contentTypeID="0x010100784BA1560C8A96459B5D3959D6C7889A" ma:contentTypeVersion="0" ma:contentTypeDescription="צור מסמך חדש." ma:contentTypeScope="" ma:versionID="5b5cff8ab8d8af4037dd7c6942abc46e">
  <xsd:schema xmlns:xsd="http://www.w3.org/2001/XMLSchema" xmlns:xs="http://www.w3.org/2001/XMLSchema" xmlns:p="http://schemas.microsoft.com/office/2006/metadata/properties" targetNamespace="http://schemas.microsoft.com/office/2006/metadata/properties" ma:root="true" ma:fieldsID="38b7e03a44970c78dd112c94fcd37a6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D8B250-2CC5-4504-B9C3-DE9CA37B74D8}">
  <ds:schemaRefs>
    <ds:schemaRef ds:uri="http://schemas.microsoft.com/sharepoint/v3/contenttype/forms"/>
  </ds:schemaRefs>
</ds:datastoreItem>
</file>

<file path=customXml/itemProps2.xml><?xml version="1.0" encoding="utf-8"?>
<ds:datastoreItem xmlns:ds="http://schemas.openxmlformats.org/officeDocument/2006/customXml" ds:itemID="{EB475543-2FC2-45BD-BF97-C602B41CE4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674D257-F4FE-4B0E-B338-1C72D5746A08}">
  <ds:schemaRefs>
    <ds:schemaRef ds:uri="http://www.w3.org/XML/1998/namespace"/>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dcmityp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2387</TotalTime>
  <Words>1443</Words>
  <Application>Microsoft Office PowerPoint</Application>
  <PresentationFormat>‫הצגה על המסך (4:3)</PresentationFormat>
  <Paragraphs>260</Paragraphs>
  <Slides>35</Slides>
  <Notes>35</Notes>
  <HiddenSlides>0</HiddenSlides>
  <MMClips>0</MMClips>
  <ScaleCrop>false</ScaleCrop>
  <HeadingPairs>
    <vt:vector size="6" baseType="variant">
      <vt:variant>
        <vt:lpstr>גופנים בשימוש</vt:lpstr>
      </vt:variant>
      <vt:variant>
        <vt:i4>8</vt:i4>
      </vt:variant>
      <vt:variant>
        <vt:lpstr>ערכת נושא</vt:lpstr>
      </vt:variant>
      <vt:variant>
        <vt:i4>1</vt:i4>
      </vt:variant>
      <vt:variant>
        <vt:lpstr>כותרות שקופיות</vt:lpstr>
      </vt:variant>
      <vt:variant>
        <vt:i4>35</vt:i4>
      </vt:variant>
    </vt:vector>
  </HeadingPairs>
  <TitlesOfParts>
    <vt:vector size="44" baseType="lpstr">
      <vt:lpstr>Arial Unicode MS</vt:lpstr>
      <vt:lpstr>Arial</vt:lpstr>
      <vt:lpstr>Calibri</vt:lpstr>
      <vt:lpstr>David</vt:lpstr>
      <vt:lpstr>Times New Roman</vt:lpstr>
      <vt:lpstr>Times New Roman (Hebrew)</vt:lpstr>
      <vt:lpstr>Verdana</vt:lpstr>
      <vt:lpstr>Wingdings 2</vt:lpstr>
      <vt:lpstr>היבט</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הערות מבוא למהות הביטחון                  הלאומי</dc:title>
  <dc:creator>u26698</dc:creator>
  <cp:lastModifiedBy>asafzalel</cp:lastModifiedBy>
  <cp:revision>486</cp:revision>
  <cp:lastPrinted>2018-06-28T03:43:40Z</cp:lastPrinted>
  <dcterms:modified xsi:type="dcterms:W3CDTF">2018-10-19T09:49:00Z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0x010100784BA1560C8A96459B5D3959D6C7889A</vt:lpwstr>
  </property>
</Properties>
</file>