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1" r:id="rId3"/>
    <p:sldId id="288" r:id="rId4"/>
    <p:sldId id="282" r:id="rId5"/>
    <p:sldId id="299" r:id="rId6"/>
    <p:sldId id="269" r:id="rId7"/>
    <p:sldId id="296" r:id="rId8"/>
    <p:sldId id="297" r:id="rId9"/>
    <p:sldId id="276" r:id="rId10"/>
    <p:sldId id="303" r:id="rId11"/>
    <p:sldId id="263" r:id="rId12"/>
    <p:sldId id="284" r:id="rId13"/>
    <p:sldId id="278" r:id="rId14"/>
    <p:sldId id="294" r:id="rId15"/>
    <p:sldId id="295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680" y="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11A8C6-9336-4120-9EFB-65B15CA5A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2932530-EE72-4194-BFD8-30D577C4A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6FF096-BF44-40FA-B25F-CBB2AC70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26C5-EE7C-4785-9391-0EBB8D1BC8D6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1682D16-2B00-490F-91D0-25FF6497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4C81FC9-DDDB-4F16-8D0B-9EB19D7E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333-380A-4BE0-AF8B-AC551E32FD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1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ACF6AD-3AEE-47D8-AA54-2D11AF9C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54E4B36-5A9F-4D06-B136-6B8B0F389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07901F5-60AE-4301-8CC0-EC259F79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26C5-EE7C-4785-9391-0EBB8D1BC8D6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245BD18-69AF-4255-A57C-FC13662C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C31466-0DE1-47B1-9E77-0690C49D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333-380A-4BE0-AF8B-AC551E32FD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18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483AAEA-7D73-4F20-9540-1C0024C29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C47C7C5-788A-4757-8989-0F1D7754D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F2CEEFA-B200-4E24-99D8-78C04058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26C5-EE7C-4785-9391-0EBB8D1BC8D6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DBF8AF2-525B-4A5F-8A0B-80DF3CE0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59EBF7-FA73-4D39-B6BC-F7DDD3D7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333-380A-4BE0-AF8B-AC551E32FD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642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D61F26-A6E6-410B-8003-4520AE91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257EE8A-C85E-4B9E-8276-7FA1A739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F9DEB9D-FBF9-4BEF-ADFE-864A0366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26C5-EE7C-4785-9391-0EBB8D1BC8D6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7D0047-28D6-486E-9BDB-ED0729E2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8E9089-8BBD-4692-B2DA-094FAB3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333-380A-4BE0-AF8B-AC551E32FD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63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034BF6-E3F2-4489-ADE7-B4935540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13EA514-A7C3-4892-AF29-4CAE05FEE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8406EA4-DEC0-43A1-8544-FE34B778E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26C5-EE7C-4785-9391-0EBB8D1BC8D6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FAF106-817A-4C0E-BE44-915D9EC4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8F7C01-755C-4617-892A-69C25EFD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333-380A-4BE0-AF8B-AC551E32FD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76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37702A-AF02-4414-90DB-AE5C034B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EB775C6-41A5-4A84-A795-48E980AAC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25C89B0-C313-41C1-8C36-6816C1A70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7210AE6-ABD7-4E4E-B9EA-64D20684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26C5-EE7C-4785-9391-0EBB8D1BC8D6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69F49F3-342C-4AAD-A262-63B3953D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6CFD529-EE38-4387-B219-4482FACA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333-380A-4BE0-AF8B-AC551E32FD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12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74E0EA-3962-4C93-9929-398CACF5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870A789-4E86-44A2-83DA-6DA5AB942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867CFB7-272A-452B-80A6-141DA22CE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22B9BBE-4877-4411-B29F-621CEE419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4E9895B-6D2A-46E1-8947-75BB62CF4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83AB9B1-2DE6-4660-A906-4299627D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26C5-EE7C-4785-9391-0EBB8D1BC8D6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DA24EF0-69B6-40EF-A76A-EF93BFB7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D38AFAD-B983-497A-9927-BBA0EFD9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333-380A-4BE0-AF8B-AC551E32FD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267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3511DB-F96B-49CA-B191-DF1D92BEE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7A62293-39EA-457D-84E5-F3115B53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26C5-EE7C-4785-9391-0EBB8D1BC8D6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3FD8807-E0E5-4A9F-B2EB-02D202A4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8919F17-C8B0-404E-9299-E4002E97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333-380A-4BE0-AF8B-AC551E32FD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979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D3BB62D-6C51-45D6-B431-5B5EB9F07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26C5-EE7C-4785-9391-0EBB8D1BC8D6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10B74E6-56F7-4830-9519-25F45B6A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A3F40FA-DEB6-445D-AD05-A6E2E44B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333-380A-4BE0-AF8B-AC551E32FD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110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9D2484-93F9-4BBB-9659-9E437D71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E7FA35-A8F3-4400-8854-89CAAE4C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F2AAD51-F802-400B-B1CB-370199DE4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031FE18-ABBC-48E7-B2E3-C004A05F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26C5-EE7C-4785-9391-0EBB8D1BC8D6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DA33AD1-8346-47B4-9775-19C7BB2B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5CE3FDE-7083-433B-AEDC-A0015409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333-380A-4BE0-AF8B-AC551E32FD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1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D5D6E8-8869-471A-9112-80724B37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671633B-30FF-4E55-8FC2-DCC1E779B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4075A60-D3B1-4AE9-9EEF-4F7EC5A1D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5A42BA0-F2EF-4C29-B4BE-98B21297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26C5-EE7C-4785-9391-0EBB8D1BC8D6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544C334-D483-4462-B72C-6617D7E4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265818-BEE0-4959-8D5E-1FBB85E6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333-380A-4BE0-AF8B-AC551E32FD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684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68F23A6-DE2E-4FA4-A3DA-A8B8341D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B278AF0-5E2E-4394-A6EF-07840364E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96E3EEC-78E3-44F4-BBCD-C5984883F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826C5-EE7C-4785-9391-0EBB8D1BC8D6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12E7C0B-59FE-4038-81C0-47AD7ED76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418CA3A-6EB4-4C21-99DE-E47C6FB9A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8333-380A-4BE0-AF8B-AC551E32FD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4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S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NCHTurkish people enter a movie theater in Istanbul, on January 28, 2011. &quot;Valley of the Wolves: Palestine&quot; -- to be shown in a dozen of European...">
            <a:extLst>
              <a:ext uri="{FF2B5EF4-FFF2-40B4-BE49-F238E27FC236}">
                <a16:creationId xmlns:a16="http://schemas.microsoft.com/office/drawing/2014/main" id="{ACD94D0A-70EB-462F-8397-2501686D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13" y="120650"/>
            <a:ext cx="10356574" cy="66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7841B01-120D-4460-A9D1-81B9F9961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5043836"/>
            <a:ext cx="6858000" cy="726315"/>
          </a:xfrm>
          <a:solidFill>
            <a:srgbClr val="B6A35E"/>
          </a:solidFill>
        </p:spPr>
        <p:txBody>
          <a:bodyPr>
            <a:normAutofit fontScale="90000"/>
          </a:bodyPr>
          <a:lstStyle/>
          <a:p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סרט טורקי / קפה אמנות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0FAC0B3-B9F4-40CE-BFCC-CEDEF550A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1291" y="5967552"/>
            <a:ext cx="4707835" cy="572397"/>
          </a:xfrm>
          <a:solidFill>
            <a:srgbClr val="B6A35E"/>
          </a:solidFill>
        </p:spPr>
        <p:txBody>
          <a:bodyPr/>
          <a:lstStyle/>
          <a:p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הקולנוע כמשל חברתי-פוליטי</a:t>
            </a:r>
          </a:p>
        </p:txBody>
      </p:sp>
    </p:spTree>
    <p:extLst>
      <p:ext uri="{BB962C8B-B14F-4D97-AF65-F5344CB8AC3E}">
        <p14:creationId xmlns:p14="http://schemas.microsoft.com/office/powerpoint/2010/main" val="271956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9F2C41A-598E-4971-BD8B-05C273346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56" t="14493" r="25571" b="11449"/>
          <a:stretch/>
        </p:blipFill>
        <p:spPr>
          <a:xfrm>
            <a:off x="7073140" y="413467"/>
            <a:ext cx="4774406" cy="5686995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129CFCA-D45D-4246-9E71-21D80E9B4DCC}"/>
              </a:ext>
            </a:extLst>
          </p:cNvPr>
          <p:cNvSpPr txBox="1"/>
          <p:nvPr/>
        </p:nvSpPr>
        <p:spPr>
          <a:xfrm>
            <a:off x="947320" y="731519"/>
            <a:ext cx="5718656" cy="45495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2800" b="1" dirty="0" err="1">
                <a:latin typeface="Assistant" panose="00000500000000000000" pitchFamily="2" charset="-79"/>
                <a:cs typeface="Assistant" panose="00000500000000000000" pitchFamily="2" charset="-79"/>
              </a:rPr>
              <a:t>ארדואן</a:t>
            </a: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 על הסדרה ה"סולטן": </a:t>
            </a:r>
          </a:p>
          <a:p>
            <a:pPr algn="just">
              <a:lnSpc>
                <a:spcPct val="150000"/>
              </a:lnSpc>
            </a:pP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"מבקרי השלטון שואלים למה אנחנו מתערבים בענייני עיראק וסוריה. זאת משום שהם מכירים את אבות אבותינו </a:t>
            </a:r>
            <a:r>
              <a:rPr lang="he-IL" sz="2800" b="1" dirty="0" err="1">
                <a:latin typeface="Assistant" panose="00000500000000000000" pitchFamily="2" charset="-79"/>
                <a:cs typeface="Assistant" panose="00000500000000000000" pitchFamily="2" charset="-79"/>
              </a:rPr>
              <a:t>מה"מאה</a:t>
            </a: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 המופלאה", אבל איננו מכירים סולטן שכזה. הוא בילה 30 שנים ברכיבה, לא בארמון, לא מה שרואים בסדרה"</a:t>
            </a:r>
          </a:p>
        </p:txBody>
      </p:sp>
    </p:spTree>
    <p:extLst>
      <p:ext uri="{BB962C8B-B14F-4D97-AF65-F5344CB8AC3E}">
        <p14:creationId xmlns:p14="http://schemas.microsoft.com/office/powerpoint/2010/main" val="280105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C1B7BD0-09D5-4CB4-B7D3-E2C4936A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5" t="13542" r="32501" b="29583"/>
          <a:stretch/>
        </p:blipFill>
        <p:spPr>
          <a:xfrm>
            <a:off x="6649279" y="462675"/>
            <a:ext cx="5145499" cy="5859626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D37A81A-D58E-4E02-BA6D-AF746CB2AE13}"/>
              </a:ext>
            </a:extLst>
          </p:cNvPr>
          <p:cNvSpPr txBox="1"/>
          <p:nvPr/>
        </p:nvSpPr>
        <p:spPr>
          <a:xfrm>
            <a:off x="526431" y="419432"/>
            <a:ext cx="5718656" cy="64885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שר התרבות והתיירות עדכן כי אופרות סבון טורקיות מכניסות לקופת המדינה עשרות מיליוני דולרים" </a:t>
            </a:r>
          </a:p>
          <a:p>
            <a:pPr algn="just">
              <a:lnSpc>
                <a:spcPct val="150000"/>
              </a:lnSpc>
            </a:pP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"במאה המופלאה" צופים 200 מיליון בני אדם מחוץ לטורקיה. </a:t>
            </a:r>
          </a:p>
          <a:p>
            <a:pPr algn="just">
              <a:lnSpc>
                <a:spcPct val="150000"/>
              </a:lnSpc>
            </a:pP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הבישוף של סלוניקי יוצא נגד הסדרה: "אף אחד לא צריך לצפות בה. על ידי צפייה בסדרה הטורקית אנחנו מראים להם שאנחנו נכנעים"</a:t>
            </a:r>
          </a:p>
          <a:p>
            <a:pPr algn="just">
              <a:lnSpc>
                <a:spcPct val="150000"/>
              </a:lnSpc>
            </a:pPr>
            <a:endParaRPr lang="he-IL" sz="2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907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17E0A8-26FD-4345-9EF1-0BB53F6E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10" y="5996535"/>
            <a:ext cx="9799412" cy="6206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כניסה לאולם הקולנוע באיסטנבול, ב- 28 בינואר 2011</a:t>
            </a:r>
            <a:r>
              <a:rPr lang="he-IL" altLang="he-IL" sz="2100" dirty="0">
                <a:solidFill>
                  <a:srgbClr val="202124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בו מוצג הסרט </a:t>
            </a:r>
            <a:r>
              <a:rPr kumimoji="0" lang="he-IL" altLang="he-IL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"עמק הזאבים: פלסטין"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שובר קופות בעולם הערבי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10244" name="Picture 4" descr="FRENCHTurkish people enter a movie theater in Istanbul, on January 28, 2011. &quot;Valley of the Wolves: Palestine&quot; -- to be shown in a dozen of European...">
            <a:extLst>
              <a:ext uri="{FF2B5EF4-FFF2-40B4-BE49-F238E27FC236}">
                <a16:creationId xmlns:a16="http://schemas.microsoft.com/office/drawing/2014/main" id="{E823CF20-64BD-4E9B-AE2A-B05F7C22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83" y="240774"/>
            <a:ext cx="7519780" cy="556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2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CF076E9-A5B0-4922-A6E3-4E2382CC99FD}"/>
              </a:ext>
            </a:extLst>
          </p:cNvPr>
          <p:cNvSpPr txBox="1"/>
          <p:nvPr/>
        </p:nvSpPr>
        <p:spPr>
          <a:xfrm>
            <a:off x="2412723" y="5343074"/>
            <a:ext cx="2765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 err="1"/>
              <a:t>Istanbul</a:t>
            </a:r>
            <a:r>
              <a:rPr lang="he-IL" dirty="0"/>
              <a:t>, </a:t>
            </a:r>
            <a:r>
              <a:rPr lang="he-IL" dirty="0" err="1"/>
              <a:t>Turkey</a:t>
            </a:r>
            <a:r>
              <a:rPr lang="he-IL" dirty="0"/>
              <a:t> - </a:t>
            </a:r>
            <a:r>
              <a:rPr lang="he-IL" dirty="0" err="1"/>
              <a:t>March</a:t>
            </a:r>
            <a:r>
              <a:rPr lang="he-IL" dirty="0"/>
              <a:t> 03, 2017:Cinemo </a:t>
            </a:r>
            <a:r>
              <a:rPr lang="he-IL" dirty="0" err="1"/>
              <a:t>Grand</a:t>
            </a:r>
            <a:r>
              <a:rPr lang="he-IL" dirty="0"/>
              <a:t> </a:t>
            </a:r>
            <a:r>
              <a:rPr lang="he-IL" dirty="0" err="1"/>
              <a:t>Pera</a:t>
            </a:r>
            <a:r>
              <a:rPr lang="he-IL" dirty="0"/>
              <a:t> </a:t>
            </a:r>
            <a:r>
              <a:rPr lang="he-IL" dirty="0" err="1"/>
              <a:t>movie</a:t>
            </a:r>
            <a:r>
              <a:rPr lang="he-IL" dirty="0"/>
              <a:t> </a:t>
            </a:r>
            <a:r>
              <a:rPr lang="he-IL" dirty="0" err="1"/>
              <a:t>theater</a:t>
            </a:r>
            <a:r>
              <a:rPr lang="he-IL" dirty="0"/>
              <a:t> </a:t>
            </a:r>
            <a:r>
              <a:rPr lang="he-IL" dirty="0" err="1"/>
              <a:t>in</a:t>
            </a:r>
            <a:r>
              <a:rPr lang="he-IL" dirty="0"/>
              <a:t> </a:t>
            </a:r>
            <a:r>
              <a:rPr lang="he-IL" dirty="0" err="1"/>
              <a:t>İstiklal</a:t>
            </a:r>
            <a:r>
              <a:rPr lang="he-IL" dirty="0"/>
              <a:t> </a:t>
            </a:r>
            <a:r>
              <a:rPr lang="he-IL" dirty="0" err="1"/>
              <a:t>street</a:t>
            </a:r>
            <a:r>
              <a:rPr lang="he-IL" dirty="0"/>
              <a:t>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FA552C6-246A-42B8-9525-91D59C362237}"/>
              </a:ext>
            </a:extLst>
          </p:cNvPr>
          <p:cNvSpPr txBox="1"/>
          <p:nvPr/>
        </p:nvSpPr>
        <p:spPr>
          <a:xfrm>
            <a:off x="5632175" y="594323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https://www.ynet.co.il/articles/0,7340,L-4928873,00.html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8E906E5-7D63-40E7-ADD8-3F778D838FAE}"/>
              </a:ext>
            </a:extLst>
          </p:cNvPr>
          <p:cNvSpPr txBox="1"/>
          <p:nvPr/>
        </p:nvSpPr>
        <p:spPr>
          <a:xfrm>
            <a:off x="5724114" y="4345311"/>
            <a:ext cx="60057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"אדם מת רק פעם אחת. </a:t>
            </a:r>
          </a:p>
          <a:p>
            <a:pPr algn="ctr"/>
            <a:r>
              <a:rPr lang="he-IL" sz="3200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אם נמות, בואו נמות כמו גברים!"</a:t>
            </a:r>
            <a:endParaRPr lang="he-IL" sz="32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5122" name="Picture 2" descr="cinemo grand pera movie theater in i̇stiklal street. - istanbul cinema stock pictures, royalty-free photos &amp; images">
            <a:extLst>
              <a:ext uri="{FF2B5EF4-FFF2-40B4-BE49-F238E27FC236}">
                <a16:creationId xmlns:a16="http://schemas.microsoft.com/office/drawing/2014/main" id="{6115E22C-A221-448A-BCC9-145912BF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9" y="46527"/>
            <a:ext cx="4937155" cy="65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 (צילום: AP) (צילום: AP)">
            <a:extLst>
              <a:ext uri="{FF2B5EF4-FFF2-40B4-BE49-F238E27FC236}">
                <a16:creationId xmlns:a16="http://schemas.microsoft.com/office/drawing/2014/main" id="{D9BFB3C3-549E-4667-91C1-888A3CA7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31" y="12501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0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נס בתא מספר 7 טריילר">
            <a:extLst>
              <a:ext uri="{FF2B5EF4-FFF2-40B4-BE49-F238E27FC236}">
                <a16:creationId xmlns:a16="http://schemas.microsoft.com/office/drawing/2014/main" id="{16032BD9-24A6-4804-BAA4-3CACD36E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36" y="522217"/>
            <a:ext cx="6105288" cy="343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כרזת הסרט">
            <a:extLst>
              <a:ext uri="{FF2B5EF4-FFF2-40B4-BE49-F238E27FC236}">
                <a16:creationId xmlns:a16="http://schemas.microsoft.com/office/drawing/2014/main" id="{14850205-AC20-4B7D-94BC-7C624A60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84" y="522217"/>
            <a:ext cx="4188389" cy="597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79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5DE01F-728B-48A9-834B-4C696B4E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194" y="209858"/>
            <a:ext cx="7454347" cy="477078"/>
          </a:xfrm>
        </p:spPr>
        <p:txBody>
          <a:bodyPr>
            <a:normAutofit fontScale="90000"/>
          </a:bodyPr>
          <a:lstStyle/>
          <a:p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קדי, החתולים של איסטנבול / </a:t>
            </a:r>
            <a:r>
              <a:rPr lang="he-IL" sz="3200" dirty="0" err="1">
                <a:latin typeface="Assistant" panose="00000500000000000000" pitchFamily="2" charset="-79"/>
                <a:cs typeface="Assistant" panose="00000500000000000000" pitchFamily="2" charset="-79"/>
              </a:rPr>
              <a:t>צ'יידה</a:t>
            </a:r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3200" dirty="0" err="1">
                <a:latin typeface="Assistant" panose="00000500000000000000" pitchFamily="2" charset="-79"/>
                <a:cs typeface="Assistant" panose="00000500000000000000" pitchFamily="2" charset="-79"/>
              </a:rPr>
              <a:t>טורון</a:t>
            </a:r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 /2017 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3D95E1F-A255-4869-A2E1-28E2901D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858"/>
            <a:ext cx="4171950" cy="610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6BB86B3-3F42-435C-BACA-705BB4FCBD97}"/>
              </a:ext>
            </a:extLst>
          </p:cNvPr>
          <p:cNvSpPr txBox="1"/>
          <p:nvPr/>
        </p:nvSpPr>
        <p:spPr>
          <a:xfrm>
            <a:off x="3730487" y="6316076"/>
            <a:ext cx="7282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https://www.youtube.com/watch?v=lKq7UqplcL8&amp;ab_channel=oscopelabs</a:t>
            </a:r>
          </a:p>
        </p:txBody>
      </p:sp>
      <p:pic>
        <p:nvPicPr>
          <p:cNvPr id="6148" name="Picture 4" descr="Image result for קדי החתולים של איסטנבול טריילר">
            <a:extLst>
              <a:ext uri="{FF2B5EF4-FFF2-40B4-BE49-F238E27FC236}">
                <a16:creationId xmlns:a16="http://schemas.microsoft.com/office/drawing/2014/main" id="{511D0300-DFBB-4E57-8967-A17ABC106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7"/>
          <a:stretch/>
        </p:blipFill>
        <p:spPr bwMode="auto">
          <a:xfrm>
            <a:off x="4945476" y="1237976"/>
            <a:ext cx="6641065" cy="49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n this aerial photo taken with a drone, people watch a classic Turkish movie from their cars at a temporary drive-in theatre held in a shopping mall...">
            <a:extLst>
              <a:ext uri="{FF2B5EF4-FFF2-40B4-BE49-F238E27FC236}">
                <a16:creationId xmlns:a16="http://schemas.microsoft.com/office/drawing/2014/main" id="{33683908-3EF1-479F-8E76-C2FF0D37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37" y="277030"/>
            <a:ext cx="6412638" cy="464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B26E358-D059-4740-8D32-03D76FCCB69D}"/>
              </a:ext>
            </a:extLst>
          </p:cNvPr>
          <p:cNvSpPr txBox="1"/>
          <p:nvPr/>
        </p:nvSpPr>
        <p:spPr>
          <a:xfrm>
            <a:off x="6308156" y="5267739"/>
            <a:ext cx="5029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חניונים של דרייב אין באיסטנבול מקרינים סרטים טורקיים משנת ה-60 וה-70 </a:t>
            </a:r>
          </a:p>
          <a:p>
            <a:pPr algn="ctr"/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בזמן מגפת הקורונה, מאי 2020</a:t>
            </a:r>
          </a:p>
        </p:txBody>
      </p:sp>
      <p:pic>
        <p:nvPicPr>
          <p:cNvPr id="9218" name="Picture 2" descr="Cinema-goers watch a movie from their cars at a drive-in theater on the car park of a supermarket in Istanbul, on May 28 amid the ongoing pandemic of...">
            <a:extLst>
              <a:ext uri="{FF2B5EF4-FFF2-40B4-BE49-F238E27FC236}">
                <a16:creationId xmlns:a16="http://schemas.microsoft.com/office/drawing/2014/main" id="{CA2EC2C6-D95C-434C-B54C-D4814498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7" y="277030"/>
            <a:ext cx="5085764" cy="33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is aerial view shows cinema-goers watching a movie from their cars at a drive-in theater on the car park of a supermarket in Istanbul, on May 28...">
            <a:extLst>
              <a:ext uri="{FF2B5EF4-FFF2-40B4-BE49-F238E27FC236}">
                <a16:creationId xmlns:a16="http://schemas.microsoft.com/office/drawing/2014/main" id="{981D32EE-E32A-4423-BB51-9DBDE667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7" y="3880948"/>
            <a:ext cx="5085764" cy="277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7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8E89AB-2274-4FAC-92BD-EA0473A01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53" y="6046667"/>
            <a:ext cx="10581859" cy="589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איסטנבול 27 במאי 2013: אנשים מפגינים מול בניין העירייה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נגד הריסת קולנוע עמק ההיסטורי</a:t>
            </a:r>
            <a:endParaRPr kumimoji="0" lang="he-IL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10247" name="Picture 7" descr="People demonstrate against the demolition of the historic Emek Cinema during a protest in front of the municipality building in Beyoglu on May 27,...">
            <a:extLst>
              <a:ext uri="{FF2B5EF4-FFF2-40B4-BE49-F238E27FC236}">
                <a16:creationId xmlns:a16="http://schemas.microsoft.com/office/drawing/2014/main" id="{CF1A0B79-552F-4B97-8227-AB868B28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14" y="221420"/>
            <a:ext cx="4909102" cy="293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People demonstrate against the demolition of the historic Emek Cinema during a protest in front of the municipality building in Beyoglu on May 27,...">
            <a:extLst>
              <a:ext uri="{FF2B5EF4-FFF2-40B4-BE49-F238E27FC236}">
                <a16:creationId xmlns:a16="http://schemas.microsoft.com/office/drawing/2014/main" id="{829F151C-648A-4DEB-A369-2FF62AA4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14" y="3284146"/>
            <a:ext cx="4909102" cy="261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People demonstrate against the demolition of the historic Emek Cinema during a protest in front of the municipality building in Beyoglu on May 27,...">
            <a:extLst>
              <a:ext uri="{FF2B5EF4-FFF2-40B4-BE49-F238E27FC236}">
                <a16:creationId xmlns:a16="http://schemas.microsoft.com/office/drawing/2014/main" id="{D8BEB912-CD25-4874-8513-CB7FAA822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323"/>
            <a:ext cx="6769046" cy="56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4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60E5E-B706-4E76-AB0F-752EE6AD7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453" y="5537105"/>
            <a:ext cx="8341217" cy="10823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מפגינים מחזיקים כרזות שעליהן כתוב "אל תיגע בקולנוע שלי"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או "אל תיגע בבמה שלי" "אל תיגע באמנות שלי" או "אל תיגע בסגנון חיי".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כיכר הטקסים, איסטנבול, 7 ביוני 2013. </a:t>
            </a:r>
          </a:p>
        </p:txBody>
      </p:sp>
      <p:pic>
        <p:nvPicPr>
          <p:cNvPr id="4099" name="Picture 3" descr="Demonstrators hold placards reading &quot;Dont touch my cinema , dont touch my stage , dont touch my art , dont touch my life style as they stand during a...">
            <a:extLst>
              <a:ext uri="{FF2B5EF4-FFF2-40B4-BE49-F238E27FC236}">
                <a16:creationId xmlns:a16="http://schemas.microsoft.com/office/drawing/2014/main" id="{15A41FC5-2BA2-4E6E-8D2D-432EB85E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81" y="348727"/>
            <a:ext cx="7553693" cy="50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1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אקספרס של חצות">
            <a:extLst>
              <a:ext uri="{FF2B5EF4-FFF2-40B4-BE49-F238E27FC236}">
                <a16:creationId xmlns:a16="http://schemas.microsoft.com/office/drawing/2014/main" id="{EE3F83D3-6E78-4230-90AC-E7E0C1B6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006" y="189094"/>
            <a:ext cx="2863122" cy="58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אקספרס של חצות">
            <a:extLst>
              <a:ext uri="{FF2B5EF4-FFF2-40B4-BE49-F238E27FC236}">
                <a16:creationId xmlns:a16="http://schemas.microsoft.com/office/drawing/2014/main" id="{A683CEC5-601B-45FC-9249-B8E68039E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2" y="189094"/>
            <a:ext cx="8325056" cy="58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6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46B4948-61E0-4E5E-9108-5784198BBB1A}"/>
              </a:ext>
            </a:extLst>
          </p:cNvPr>
          <p:cNvSpPr txBox="1"/>
          <p:nvPr/>
        </p:nvSpPr>
        <p:spPr>
          <a:xfrm>
            <a:off x="115422" y="5753675"/>
            <a:ext cx="1033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0" i="0" dirty="0">
                <a:solidFill>
                  <a:srgbClr val="2D2D2D"/>
                </a:solidFill>
                <a:effectLst/>
                <a:latin typeface="Open Sans Hebrew"/>
              </a:rPr>
              <a:t> שיא הפריחה של הקולנוע הטורקי היה בשנות ה-60 וה-70. קצב מסחרר של הפקות קולנועיות. </a:t>
            </a:r>
            <a:endParaRPr lang="he-IL" dirty="0"/>
          </a:p>
        </p:txBody>
      </p:sp>
      <p:pic>
        <p:nvPicPr>
          <p:cNvPr id="8200" name="Picture 8" descr="Image result for Turkish films in the 60s">
            <a:extLst>
              <a:ext uri="{FF2B5EF4-FFF2-40B4-BE49-F238E27FC236}">
                <a16:creationId xmlns:a16="http://schemas.microsoft.com/office/drawing/2014/main" id="{F155239F-EFAB-4B7A-96E7-5ABCFE9E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73" y="325497"/>
            <a:ext cx="8556227" cy="525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AD39245-0F5F-4951-9AA6-26127EA0BEBD}"/>
              </a:ext>
            </a:extLst>
          </p:cNvPr>
          <p:cNvSpPr txBox="1"/>
          <p:nvPr/>
        </p:nvSpPr>
        <p:spPr>
          <a:xfrm>
            <a:off x="1250026" y="6296294"/>
            <a:ext cx="920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https://theculturetrip.com/europe/turkey/articles/the-10-best-turkish-movies-of-all-time/</a:t>
            </a:r>
          </a:p>
        </p:txBody>
      </p:sp>
    </p:spTree>
    <p:extLst>
      <p:ext uri="{BB962C8B-B14F-4D97-AF65-F5344CB8AC3E}">
        <p14:creationId xmlns:p14="http://schemas.microsoft.com/office/powerpoint/2010/main" val="374257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F96945-29F0-4B34-9B80-C6C006B75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526" y="5744869"/>
            <a:ext cx="7987748" cy="29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"</a:t>
            </a:r>
            <a:r>
              <a:rPr kumimoji="0" lang="he-IL" altLang="he-IL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אסקיה</a:t>
            </a:r>
            <a:r>
              <a:rPr kumimoji="0" lang="he-IL" altLang="he-IL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" (הבנדיט) סרט העוקב אחר סיפורו של גנגסטר מקומי בשם ברן. 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A144E3A-958C-4E28-B16B-1A1E7FC71DD6}"/>
              </a:ext>
            </a:extLst>
          </p:cNvPr>
          <p:cNvSpPr txBox="1"/>
          <p:nvPr/>
        </p:nvSpPr>
        <p:spPr>
          <a:xfrm>
            <a:off x="525834" y="6300721"/>
            <a:ext cx="10079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https://theculturetrip.com/europe/turkey/articles/the-10-best-turkish-movies-of-all-time/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FC07388-8AF6-4311-8390-FB7EFA87C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4" t="40000" r="27690" b="15942"/>
          <a:stretch/>
        </p:blipFill>
        <p:spPr>
          <a:xfrm>
            <a:off x="1329729" y="349296"/>
            <a:ext cx="9532541" cy="51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0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Turkish films in the 60s">
            <a:extLst>
              <a:ext uri="{FF2B5EF4-FFF2-40B4-BE49-F238E27FC236}">
                <a16:creationId xmlns:a16="http://schemas.microsoft.com/office/drawing/2014/main" id="{FA8030F0-F5C5-48DB-BF62-B4ADA9B0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3" y="94421"/>
            <a:ext cx="4495012" cy="66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A4A70C2-AB0C-480C-B0AE-B7975E701C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49" r="2349" b="14185"/>
          <a:stretch/>
        </p:blipFill>
        <p:spPr>
          <a:xfrm>
            <a:off x="5347266" y="4237934"/>
            <a:ext cx="6534060" cy="241134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797525E-F14A-4269-A8A7-32ACDA16C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66" y="208721"/>
            <a:ext cx="65340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C48B81C-158A-41DD-9DF3-2AD3BA3C8E40}"/>
              </a:ext>
            </a:extLst>
          </p:cNvPr>
          <p:cNvSpPr txBox="1"/>
          <p:nvPr/>
        </p:nvSpPr>
        <p:spPr>
          <a:xfrm>
            <a:off x="2293454" y="3737113"/>
            <a:ext cx="9514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i="0" dirty="0">
                <a:solidFill>
                  <a:srgbClr val="000000"/>
                </a:solidFill>
                <a:effectLst/>
                <a:latin typeface="Open Sans Hebrew"/>
              </a:rPr>
              <a:t>רדיפה על ידי השלטונות - בחיים ועל מסך הקולנוע. סצנה מתוך "יול"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412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6D8E43A-AA1A-4A44-8529-340731A69001}"/>
              </a:ext>
            </a:extLst>
          </p:cNvPr>
          <p:cNvSpPr txBox="1"/>
          <p:nvPr/>
        </p:nvSpPr>
        <p:spPr>
          <a:xfrm>
            <a:off x="2673626" y="5764696"/>
            <a:ext cx="6579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hlinkClick r:id="rId2"/>
              </a:rPr>
              <a:t>https://www.youtube.com/watch?v=SM</a:t>
            </a:r>
            <a:endParaRPr lang="he-IL" dirty="0"/>
          </a:p>
          <a:p>
            <a:r>
              <a:rPr lang="he-IL" dirty="0"/>
              <a:t>3E4pYpn3s&amp;ab_channel=Doclisboa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62DC6F-E393-42B6-A118-DD5DA590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2" y="274362"/>
            <a:ext cx="8746435" cy="49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4828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9340</TotalTime>
  <Words>376</Words>
  <Application>Microsoft Office PowerPoint</Application>
  <PresentationFormat>מסך רחב</PresentationFormat>
  <Paragraphs>29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Arial</vt:lpstr>
      <vt:lpstr>Assistant</vt:lpstr>
      <vt:lpstr>Calibri</vt:lpstr>
      <vt:lpstr>Calibri Light</vt:lpstr>
      <vt:lpstr>inherit</vt:lpstr>
      <vt:lpstr>Open Sans Hebrew</vt:lpstr>
      <vt:lpstr>ערכת נושא Office</vt:lpstr>
      <vt:lpstr>סרט טורקי / קפה אמנות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קדי, החתולים של איסטנבול / צ'יידה טורון /2017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סרט טורקי</dc:title>
  <dc:creator>ענת חן</dc:creator>
  <cp:lastModifiedBy>ענת חן</cp:lastModifiedBy>
  <cp:revision>52</cp:revision>
  <dcterms:created xsi:type="dcterms:W3CDTF">2021-01-18T11:02:58Z</dcterms:created>
  <dcterms:modified xsi:type="dcterms:W3CDTF">2021-02-06T08:26:12Z</dcterms:modified>
</cp:coreProperties>
</file>