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65" r:id="rId13"/>
    <p:sldId id="273" r:id="rId14"/>
    <p:sldId id="274" r:id="rId15"/>
    <p:sldId id="275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594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318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6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53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1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57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52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8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49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674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26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59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96DE-5068-440A-BDD1-EF9E946B20FC}" type="datetimeFigureOut">
              <a:rPr lang="he-IL" smtClean="0"/>
              <a:t>י"ב/חשון/תשע"ד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B6A4-23E0-49B3-9A30-499AABD77A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6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אתר עולים על מדים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סקר דרישות (שלב א')</a:t>
            </a:r>
          </a:p>
          <a:p>
            <a:r>
              <a:rPr lang="he-IL" dirty="0" smtClean="0"/>
              <a:t>אוקטובר, 2013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91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פרוט דרישות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32285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326"/>
                <a:gridCol w="1541796"/>
                <a:gridCol w="1451896"/>
                <a:gridCol w="2792626"/>
                <a:gridCol w="19369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#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דרישות לקוח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/ תבנית / 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פירוט</a:t>
                      </a:r>
                      <a:r>
                        <a:rPr lang="he-IL" sz="1200" baseline="0" dirty="0" smtClean="0"/>
                        <a:t> הדרישה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הערות / אילוצים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15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מערכת צ'אטים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</a:t>
                      </a:r>
                      <a:r>
                        <a:rPr lang="he-IL" sz="1200" baseline="0" dirty="0" smtClean="0"/>
                        <a:t> שבו </a:t>
                      </a:r>
                      <a:r>
                        <a:rPr lang="he-IL" sz="1200" baseline="0" dirty="0" err="1" smtClean="0"/>
                        <a:t>המלש"ב</a:t>
                      </a:r>
                      <a:r>
                        <a:rPr lang="he-IL" sz="1200" baseline="0" dirty="0" smtClean="0"/>
                        <a:t> יוכל לדבר עם ישות צבאית (במיטב). הרכיב יכיל גם בינה מלאכותית לתשובות אוטומטיות.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ממתינים לרכישת ברכיב והבנת כל היכולות</a:t>
                      </a:r>
                      <a:r>
                        <a:rPr lang="he-IL" sz="1200" baseline="0" dirty="0" smtClean="0"/>
                        <a:t> שלו בפועל.</a:t>
                      </a:r>
                    </a:p>
                    <a:p>
                      <a:pPr rtl="1"/>
                      <a:r>
                        <a:rPr lang="he-IL" sz="1200" dirty="0" smtClean="0"/>
                        <a:t>פניה זאת אינה מחייבת הזדהות.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rtl="1"/>
                      <a:r>
                        <a:rPr lang="he-IL" sz="1200" dirty="0" smtClean="0"/>
                        <a:t>16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הזדהות חזקה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 חדשה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הזדהות לאתר תהיה דרך המערכת החדשה להזדהות בה המשתמש יוכל לשנות את סיסמתו הראשונית ואף לאחזר אותה.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17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סטטיסטיקות על שימוש באתר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התממשקות למערכת </a:t>
                      </a:r>
                      <a:r>
                        <a:rPr lang="en-US" sz="1200" dirty="0" err="1" smtClean="0"/>
                        <a:t>Piwik</a:t>
                      </a:r>
                      <a:r>
                        <a:rPr lang="he-IL" sz="1200" baseline="0" dirty="0" smtClean="0"/>
                        <a:t> ליצירת דו"חות סטטיסטים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הדו"חות</a:t>
                      </a:r>
                      <a:r>
                        <a:rPr lang="he-IL" sz="1200" baseline="0" dirty="0" smtClean="0"/>
                        <a:t> יהיו בהתאם ליכולות מערכת </a:t>
                      </a:r>
                      <a:r>
                        <a:rPr lang="en-US" sz="1200" baseline="0" dirty="0" err="1" smtClean="0"/>
                        <a:t>Piwik</a:t>
                      </a:r>
                      <a:r>
                        <a:rPr lang="he-IL" sz="1200" baseline="0" dirty="0" smtClean="0"/>
                        <a:t> בלבד. באחריות מיטב להגדיר את הדו"חות.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18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גלגלת מידע.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המציג גלגלת של חדשות והודעות / לו"ז ואירועים / מדריכים וסקרים.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באחריות מיטב להזין את התכנים. בדמ"צ זה נקרא חדשות + אירועים.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18.1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המציג חדשות והודעות</a:t>
                      </a:r>
                      <a:r>
                        <a:rPr lang="he-IL" sz="1200" baseline="0" dirty="0" smtClean="0"/>
                        <a:t> בצורה מעגלית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באחריות מיטב להזין את התכנים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18.2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במציג לו"ז ואירועים</a:t>
                      </a:r>
                      <a:r>
                        <a:rPr lang="he-IL" sz="1200" baseline="0" dirty="0" smtClean="0"/>
                        <a:t> בצורה מעגלית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באחריות מיטב להזין את התכנים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18.3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במציג מדריכים</a:t>
                      </a:r>
                      <a:r>
                        <a:rPr lang="he-IL" sz="1200" baseline="0" dirty="0" smtClean="0"/>
                        <a:t> וטפסים בצורה מעגלית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באחריות מיטב להזין את התכנים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33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פרוט דרישות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פרוט דרישות</a:t>
            </a:r>
            <a:endParaRPr lang="he-IL" dirty="0"/>
          </a:p>
        </p:txBody>
      </p:sp>
      <p:graphicFrame>
        <p:nvGraphicFramePr>
          <p:cNvPr id="5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20486"/>
              </p:ext>
            </p:extLst>
          </p:nvPr>
        </p:nvGraphicFramePr>
        <p:xfrm>
          <a:off x="457200" y="1600200"/>
          <a:ext cx="8229600" cy="4033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326"/>
                <a:gridCol w="1541796"/>
                <a:gridCol w="1451896"/>
                <a:gridCol w="2792626"/>
                <a:gridCol w="19369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#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דרישות לקוח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/ תבנית / 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פירוט</a:t>
                      </a:r>
                      <a:r>
                        <a:rPr lang="he-IL" sz="1200" baseline="0" dirty="0" smtClean="0"/>
                        <a:t> הדרישה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הערות / אילוצים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19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סנכרון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סנכרון עם מערכת</a:t>
                      </a:r>
                      <a:r>
                        <a:rPr lang="he-IL" sz="1200" baseline="0" dirty="0" smtClean="0"/>
                        <a:t> ה </a:t>
                      </a:r>
                      <a:r>
                        <a:rPr lang="en-US" sz="1200" baseline="0" dirty="0" smtClean="0"/>
                        <a:t>ERP</a:t>
                      </a:r>
                      <a:r>
                        <a:rPr lang="he-IL" sz="1200" baseline="0" dirty="0" smtClean="0"/>
                        <a:t> פעמים ביום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הנושא מצריך אישור של שימוש</a:t>
                      </a:r>
                      <a:r>
                        <a:rPr lang="he-IL" sz="1200" baseline="0" dirty="0" smtClean="0"/>
                        <a:t> במערכת צוהר לבן.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rtl="1"/>
                      <a:r>
                        <a:rPr lang="he-IL" sz="1200" dirty="0" smtClean="0"/>
                        <a:t>20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שאלונים ממערכת</a:t>
                      </a:r>
                      <a:r>
                        <a:rPr lang="he-IL" sz="1200" baseline="0" dirty="0" smtClean="0"/>
                        <a:t> צמרת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האתר יאפשר פניה למערכת צמרת לעדכון</a:t>
                      </a:r>
                      <a:r>
                        <a:rPr lang="he-IL" sz="1200" baseline="0" dirty="0" smtClean="0"/>
                        <a:t> פרטי המשתמש.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בנית השאלונים</a:t>
                      </a:r>
                      <a:r>
                        <a:rPr lang="he-IL" sz="1200" baseline="0" dirty="0" smtClean="0"/>
                        <a:t> תהיה במערכת צמרת.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מערכת </a:t>
                      </a:r>
                      <a:r>
                        <a:rPr lang="he-IL" sz="1200" dirty="0" err="1" smtClean="0"/>
                        <a:t>האופסנטר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התממשקות למערכת </a:t>
                      </a:r>
                      <a:r>
                        <a:rPr lang="he-IL" sz="1200" dirty="0" err="1" smtClean="0"/>
                        <a:t>האופסנטר</a:t>
                      </a:r>
                      <a:r>
                        <a:rPr lang="he-IL" sz="1200" dirty="0" smtClean="0"/>
                        <a:t> לצורך:</a:t>
                      </a:r>
                      <a:r>
                        <a:rPr lang="he-IL" sz="1200" baseline="0" dirty="0" smtClean="0"/>
                        <a:t> ניהול הזהויות, הפקת דוחות על שאלונים, צפייה בשדרים אל ומהמערכת, ניהול מערכת זימונים, טיפול בטפסים מכוונים, וניהול רשימות שחורות.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השימוש</a:t>
                      </a:r>
                      <a:r>
                        <a:rPr lang="he-IL" sz="1200" baseline="0" dirty="0" smtClean="0"/>
                        <a:t> יהיה בהתאם ליכולות המערכת בלבד. באחריות מיטב להגדיר את השאלונים.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22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העתק צו גיוס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 smtClean="0"/>
                        <a:t>המלש"ב</a:t>
                      </a:r>
                      <a:r>
                        <a:rPr lang="he-IL" sz="1200" baseline="0" dirty="0" smtClean="0"/>
                        <a:t> יוכל להדפיס זימון / צו אשר נשלח אליו.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23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ניהול</a:t>
                      </a:r>
                      <a:r>
                        <a:rPr lang="he-IL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הודעות ב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יכולת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שליחת הודעות כלליות ופרטניות </a:t>
                      </a:r>
                      <a:r>
                        <a:rPr lang="he-I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למלש"ב</a:t>
                      </a: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e-IL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אחזור הודעות, שליחת מסמכים (בלמ"ס).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הפיתוח יהיה במערכת ה</a:t>
                      </a:r>
                      <a:r>
                        <a:rPr lang="he-IL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r>
                        <a:rPr lang="he-IL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וע"י אנשי האגף</a:t>
                      </a:r>
                      <a:endParaRPr lang="he-IL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5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70122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המחשת הפתרון – עמוד הבית</a:t>
            </a:r>
            <a:endParaRPr lang="he-IL" sz="2000" dirty="0"/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30700"/>
              </p:ext>
            </p:extLst>
          </p:nvPr>
        </p:nvGraphicFramePr>
        <p:xfrm>
          <a:off x="4787922" y="692696"/>
          <a:ext cx="4329218" cy="612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122" imgH="8019915" progId="AcroExch.Document.11">
                  <p:embed/>
                </p:oleObj>
              </mc:Choice>
              <mc:Fallback>
                <p:oleObj name="Acrobat Document" r:id="rId3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22" y="692696"/>
                        <a:ext cx="4329218" cy="6126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06225"/>
              </p:ext>
            </p:extLst>
          </p:nvPr>
        </p:nvGraphicFramePr>
        <p:xfrm>
          <a:off x="281482" y="729444"/>
          <a:ext cx="4146502" cy="586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5667122" imgH="8019915" progId="AcroExch.Document.11">
                  <p:embed/>
                </p:oleObj>
              </mc:Choice>
              <mc:Fallback>
                <p:oleObj name="Acrobat Document" r:id="rId5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482" y="729444"/>
                        <a:ext cx="4146502" cy="5867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1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\Pictures\עולים על מדים דף כניסה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48" y="116632"/>
            <a:ext cx="4356984" cy="67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19056" cy="490066"/>
          </a:xfrm>
        </p:spPr>
        <p:txBody>
          <a:bodyPr>
            <a:normAutofit/>
          </a:bodyPr>
          <a:lstStyle/>
          <a:p>
            <a:r>
              <a:rPr lang="he-IL" sz="2000" dirty="0"/>
              <a:t>המחשת הפתרון – </a:t>
            </a:r>
            <a:r>
              <a:rPr lang="he-IL" sz="2000" dirty="0" smtClean="0"/>
              <a:t>עמודים נוספים</a:t>
            </a:r>
            <a:endParaRPr lang="he-IL" sz="2000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35929"/>
              </p:ext>
            </p:extLst>
          </p:nvPr>
        </p:nvGraphicFramePr>
        <p:xfrm>
          <a:off x="4788024" y="692696"/>
          <a:ext cx="4167930" cy="589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667122" imgH="8019915" progId="AcroExch.Document.11">
                  <p:embed/>
                </p:oleObj>
              </mc:Choice>
              <mc:Fallback>
                <p:oleObj name="Acrobat Document" r:id="rId3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692696"/>
                        <a:ext cx="4167930" cy="5898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77665"/>
              </p:ext>
            </p:extLst>
          </p:nvPr>
        </p:nvGraphicFramePr>
        <p:xfrm>
          <a:off x="242988" y="692696"/>
          <a:ext cx="4329012" cy="612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5" imgW="5667122" imgH="8019915" progId="AcroExch.Document.11">
                  <p:embed/>
                </p:oleObj>
              </mc:Choice>
              <mc:Fallback>
                <p:oleObj name="Acrobat Document" r:id="rId5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988" y="692696"/>
                        <a:ext cx="4329012" cy="612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1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9820"/>
              </p:ext>
            </p:extLst>
          </p:nvPr>
        </p:nvGraphicFramePr>
        <p:xfrm>
          <a:off x="4788024" y="692696"/>
          <a:ext cx="4194768" cy="593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5667122" imgH="8019915" progId="AcroExch.Document.11">
                  <p:embed/>
                </p:oleObj>
              </mc:Choice>
              <mc:Fallback>
                <p:oleObj name="Acrobat Document" r:id="rId3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692696"/>
                        <a:ext cx="4194768" cy="593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16703"/>
              </p:ext>
            </p:extLst>
          </p:nvPr>
        </p:nvGraphicFramePr>
        <p:xfrm>
          <a:off x="323528" y="543174"/>
          <a:ext cx="4329012" cy="61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5" imgW="5667122" imgH="8019915" progId="AcroExch.Document.11">
                  <p:embed/>
                </p:oleObj>
              </mc:Choice>
              <mc:Fallback>
                <p:oleObj name="Acrobat Document" r:id="rId5" imgW="5667122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543174"/>
                        <a:ext cx="4329012" cy="612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19056" cy="490066"/>
          </a:xfrm>
        </p:spPr>
        <p:txBody>
          <a:bodyPr>
            <a:normAutofit/>
          </a:bodyPr>
          <a:lstStyle/>
          <a:p>
            <a:r>
              <a:rPr lang="he-IL" sz="2000" dirty="0"/>
              <a:t>המחשת הפתרון – </a:t>
            </a:r>
            <a:r>
              <a:rPr lang="he-IL" sz="2000" dirty="0" smtClean="0"/>
              <a:t>האזור האישי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717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תכנית עבודה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824798"/>
              </p:ext>
            </p:extLst>
          </p:nvPr>
        </p:nvGraphicFramePr>
        <p:xfrm>
          <a:off x="457200" y="1600200"/>
          <a:ext cx="8229600" cy="3881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4090"/>
                <a:gridCol w="1639910"/>
                <a:gridCol w="14982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משימה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מועד התחלה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מועד סיום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הערות</a:t>
                      </a:r>
                      <a:endParaRPr lang="he-I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אפיון ועיצוב</a:t>
                      </a:r>
                      <a:r>
                        <a:rPr lang="he-IL" baseline="0" dirty="0" smtClean="0"/>
                        <a:t> האתר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8/9/13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פיתוח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בדיקות</a:t>
                      </a:r>
                      <a:r>
                        <a:rPr lang="he-IL" baseline="0" dirty="0" smtClean="0"/>
                        <a:t> (צוות פיתוח)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הזנת תכנים, בדיקות משתמש,</a:t>
                      </a:r>
                      <a:r>
                        <a:rPr lang="he-IL" baseline="0" dirty="0" smtClean="0"/>
                        <a:t> התקנה בסביבת הייצור + הערכות לבדיקות חדירות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בדיקות חדירות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תיקוני בדיקות חדירות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בדיקות  רגרסיה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עליה לאוויר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71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משימות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591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האתר עולים על מדים הקיים עלה לאוויר בתחילת שנות ה 90 ופותח ע"י לשם ומיטב.</a:t>
            </a:r>
          </a:p>
          <a:p>
            <a:r>
              <a:rPr lang="he-IL" dirty="0" smtClean="0"/>
              <a:t>האתר הקיים מאפשר </a:t>
            </a:r>
            <a:r>
              <a:rPr lang="he-IL" dirty="0" err="1" smtClean="0"/>
              <a:t>למלש"ב</a:t>
            </a:r>
            <a:r>
              <a:rPr lang="he-IL" dirty="0" smtClean="0"/>
              <a:t> לקבל מידע </a:t>
            </a:r>
            <a:r>
              <a:rPr lang="en-US" dirty="0" err="1" smtClean="0"/>
              <a:t>OnLine</a:t>
            </a:r>
            <a:r>
              <a:rPr lang="he-IL" dirty="0"/>
              <a:t> </a:t>
            </a:r>
            <a:r>
              <a:rPr lang="he-IL" dirty="0" smtClean="0"/>
              <a:t>על נתוניו האישיים, לקבל מידע רלוונטי על תהליך הגיוס ופניה </a:t>
            </a:r>
            <a:r>
              <a:rPr lang="he-IL" dirty="0" err="1" smtClean="0"/>
              <a:t>למיט"ב</a:t>
            </a:r>
            <a:r>
              <a:rPr lang="he-IL" dirty="0" smtClean="0"/>
              <a:t> בנושאים שונים.</a:t>
            </a:r>
          </a:p>
          <a:p>
            <a:r>
              <a:rPr lang="he-IL" dirty="0" smtClean="0"/>
              <a:t>האתר הקיים מתבסס על תשתית ישנה המסרבלת את תהליך עדכון הנתונים.</a:t>
            </a:r>
          </a:p>
          <a:p>
            <a:r>
              <a:rPr lang="he-IL" dirty="0" smtClean="0"/>
              <a:t>האתר הקיים מכיל כ 250 דפים שרובם אינם רלוונטיים ו/או נצפים.</a:t>
            </a:r>
          </a:p>
          <a:p>
            <a:r>
              <a:rPr lang="he-IL" dirty="0" smtClean="0"/>
              <a:t>האתר יחסית איננו ידידותי למשתמש והמשתמש מאלץ לחתת את רגליו כדי למצוא בו מידע (לדוגמא טופס).</a:t>
            </a:r>
          </a:p>
          <a:p>
            <a:r>
              <a:rPr lang="he-IL" dirty="0" smtClean="0"/>
              <a:t>האתר מכוון ליצירת קשר טלפוני / פקסי ואינו מכוון לתכתובת אלקטרונית.</a:t>
            </a:r>
          </a:p>
          <a:p>
            <a:pPr marL="0" indent="0">
              <a:buNone/>
            </a:pPr>
            <a:r>
              <a:rPr lang="he-IL" dirty="0" smtClean="0"/>
              <a:t>המטרה:</a:t>
            </a:r>
          </a:p>
          <a:p>
            <a:pPr marL="0" indent="0">
              <a:buNone/>
            </a:pPr>
            <a:r>
              <a:rPr lang="he-IL" dirty="0" smtClean="0"/>
              <a:t>פיתוח אתר חדש עם עיצוב ויזואלי מודרני ומשוך. הפיתוח שם את </a:t>
            </a:r>
            <a:r>
              <a:rPr lang="he-IL" dirty="0" err="1" smtClean="0"/>
              <a:t>המלש"ב</a:t>
            </a:r>
            <a:r>
              <a:rPr lang="he-IL" dirty="0" smtClean="0"/>
              <a:t> במרכז ומספק לו ב"קלות" את המידע הרלוונטי </a:t>
            </a:r>
            <a:r>
              <a:rPr lang="he-IL" dirty="0"/>
              <a:t>א</a:t>
            </a:r>
            <a:r>
              <a:rPr lang="he-IL" dirty="0" smtClean="0"/>
              <a:t>ליו באזור אישי ומידע כללי באזור הציבורי.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876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התייחסות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3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מטרות הסקר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לוודא כי כל הדרישות מובנות, מוגדרות ומתועדות היטב עבור האתר החדש "עולים על מדים".</a:t>
            </a:r>
          </a:p>
          <a:p>
            <a:r>
              <a:rPr lang="he-IL" dirty="0" smtClean="0"/>
              <a:t>לוודא כי אין סתירה, כפילות, אי התאמות או חוסר בדרישות.</a:t>
            </a:r>
          </a:p>
          <a:p>
            <a:r>
              <a:rPr lang="he-IL" dirty="0" smtClean="0"/>
              <a:t>אישור דרישות המערכת לפני תחילת מימושה.</a:t>
            </a:r>
          </a:p>
          <a:p>
            <a:r>
              <a:rPr lang="he-IL" dirty="0" smtClean="0"/>
              <a:t>הצגת המענה לדרישות.</a:t>
            </a:r>
          </a:p>
          <a:p>
            <a:r>
              <a:rPr lang="he-IL" dirty="0" smtClean="0"/>
              <a:t>תיאום ציפיות בין המעורבים בפרויקט.</a:t>
            </a:r>
          </a:p>
          <a:p>
            <a:r>
              <a:rPr lang="he-IL" dirty="0" smtClean="0"/>
              <a:t>מתן אישור רשמי להמשך עבודה.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816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המערכת – הנחות יסוד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גלישה לאתר תתאפשר באינטרנט האזרחי בלבד.</a:t>
            </a:r>
          </a:p>
          <a:p>
            <a:pPr lvl="1"/>
            <a:r>
              <a:rPr lang="he-IL" dirty="0" smtClean="0"/>
              <a:t>אפשרות לעדכון שותף של תוכן </a:t>
            </a:r>
            <a:r>
              <a:rPr lang="he-IL" dirty="0"/>
              <a:t>ה</a:t>
            </a:r>
            <a:r>
              <a:rPr lang="he-IL" dirty="0" smtClean="0"/>
              <a:t>אתר ללא תלות בתהליך הסנכרון.</a:t>
            </a:r>
          </a:p>
          <a:p>
            <a:r>
              <a:rPr lang="he-IL" dirty="0" smtClean="0"/>
              <a:t>עדכון תוכן האתר יעשה באינטרנט האזרחי בלבד.</a:t>
            </a:r>
          </a:p>
          <a:p>
            <a:pPr lvl="1"/>
            <a:r>
              <a:rPr lang="he-IL" dirty="0" smtClean="0"/>
              <a:t>נדרש כרטיס חכם לביצוע עדכון (הכרטיס של מיטב).</a:t>
            </a:r>
          </a:p>
          <a:p>
            <a:pPr lvl="1"/>
            <a:r>
              <a:rPr lang="he-IL" dirty="0" smtClean="0"/>
              <a:t>נדרש כתובת </a:t>
            </a:r>
            <a:r>
              <a:rPr lang="en-US" dirty="0" smtClean="0"/>
              <a:t>IP</a:t>
            </a:r>
            <a:r>
              <a:rPr lang="he-IL" dirty="0" smtClean="0"/>
              <a:t> קבועה וידוע מראש לביצוע עדכון.</a:t>
            </a:r>
          </a:p>
          <a:p>
            <a:r>
              <a:rPr lang="he-IL" dirty="0" smtClean="0"/>
              <a:t>הגברת השימוש באתר לצורך התקשרות בין </a:t>
            </a:r>
            <a:r>
              <a:rPr lang="he-IL" dirty="0" err="1" smtClean="0"/>
              <a:t>המלש"ב</a:t>
            </a:r>
            <a:r>
              <a:rPr lang="he-IL" dirty="0" smtClean="0"/>
              <a:t> ליחידת מיטב.</a:t>
            </a:r>
          </a:p>
          <a:p>
            <a:r>
              <a:rPr lang="he-IL" dirty="0" smtClean="0"/>
              <a:t>האתר ילמד את הגולש, ויציג לו מידע לפי אופי ההתנהגות שלו.</a:t>
            </a:r>
          </a:p>
        </p:txBody>
      </p:sp>
    </p:spTree>
    <p:extLst>
      <p:ext uri="{BB962C8B-B14F-4D97-AF65-F5344CB8AC3E}">
        <p14:creationId xmlns:p14="http://schemas.microsoft.com/office/powerpoint/2010/main" val="3837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מצב קיים - בעיות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חוסר יכולת של עדכון מהיר של תכני האתר.</a:t>
            </a:r>
          </a:p>
          <a:p>
            <a:r>
              <a:rPr lang="he-IL" dirty="0" smtClean="0"/>
              <a:t>כמות רבה של דפים שלא בשימוש.</a:t>
            </a:r>
          </a:p>
          <a:p>
            <a:r>
              <a:rPr lang="he-IL" dirty="0" smtClean="0"/>
              <a:t>סרבול בגישה למידע.</a:t>
            </a:r>
          </a:p>
          <a:p>
            <a:r>
              <a:rPr lang="he-IL" dirty="0" smtClean="0"/>
              <a:t>בתקופות שבהן </a:t>
            </a:r>
            <a:r>
              <a:rPr lang="he-IL" dirty="0" err="1" smtClean="0"/>
              <a:t>המלש"בים</a:t>
            </a:r>
            <a:r>
              <a:rPr lang="he-IL" dirty="0" smtClean="0"/>
              <a:t> ממלאים שאלוני העדפות, יש נפילות רבות בגלל עומס על המערכת.</a:t>
            </a:r>
          </a:p>
          <a:p>
            <a:r>
              <a:rPr lang="he-IL" dirty="0" smtClean="0"/>
              <a:t>האתר לא מזמין את </a:t>
            </a:r>
            <a:r>
              <a:rPr lang="he-IL" dirty="0" err="1" smtClean="0"/>
              <a:t>המלש"ב</a:t>
            </a:r>
            <a:r>
              <a:rPr lang="he-IL" dirty="0" smtClean="0"/>
              <a:t> לנהל שיחה באמצעים אלקטרונים.</a:t>
            </a:r>
          </a:p>
          <a:p>
            <a:r>
              <a:rPr lang="he-IL" dirty="0" smtClean="0"/>
              <a:t>אין תזכורות לביצוע פעולות ויכולת להעביר מידע אישי </a:t>
            </a:r>
            <a:r>
              <a:rPr lang="he-IL" dirty="0" err="1" smtClean="0"/>
              <a:t>למלש"ב</a:t>
            </a:r>
            <a:r>
              <a:rPr lang="he-IL" dirty="0" smtClean="0"/>
              <a:t>.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7092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דרישות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err="1" smtClean="0"/>
              <a:t>המלש"ב</a:t>
            </a:r>
            <a:r>
              <a:rPr lang="he-IL" dirty="0" smtClean="0"/>
              <a:t> במרכז – ריכוז המידע </a:t>
            </a:r>
            <a:r>
              <a:rPr lang="he-IL" dirty="0" err="1" smtClean="0"/>
              <a:t>למלש"ב</a:t>
            </a:r>
            <a:r>
              <a:rPr lang="he-IL" dirty="0" smtClean="0"/>
              <a:t> במקום אחד.</a:t>
            </a:r>
          </a:p>
          <a:p>
            <a:pPr lvl="1"/>
            <a:r>
              <a:rPr lang="he-IL" dirty="0"/>
              <a:t>פניות </a:t>
            </a:r>
            <a:r>
              <a:rPr lang="he-IL" dirty="0" err="1"/>
              <a:t>מלש"ב</a:t>
            </a:r>
            <a:endParaRPr lang="he-IL" dirty="0"/>
          </a:p>
          <a:p>
            <a:pPr lvl="1"/>
            <a:r>
              <a:rPr lang="he-IL" dirty="0"/>
              <a:t>הודאות אישיות </a:t>
            </a:r>
            <a:r>
              <a:rPr lang="he-IL" dirty="0" err="1"/>
              <a:t>למלש"ב</a:t>
            </a:r>
            <a:endParaRPr lang="he-IL" dirty="0"/>
          </a:p>
          <a:p>
            <a:pPr lvl="1"/>
            <a:r>
              <a:rPr lang="he-IL" dirty="0"/>
              <a:t>מידע </a:t>
            </a:r>
            <a:r>
              <a:rPr lang="he-IL" dirty="0" smtClean="0"/>
              <a:t>זימונים</a:t>
            </a:r>
          </a:p>
          <a:p>
            <a:r>
              <a:rPr lang="he-IL" dirty="0" smtClean="0"/>
              <a:t>חשיפת תכנים מהירה</a:t>
            </a:r>
          </a:p>
          <a:p>
            <a:r>
              <a:rPr lang="he-IL" dirty="0" smtClean="0"/>
              <a:t>עיצוב גרפי חדש ואטרקטיבי</a:t>
            </a:r>
          </a:p>
          <a:p>
            <a:r>
              <a:rPr lang="he-IL" dirty="0" smtClean="0"/>
              <a:t>מיצג חילות</a:t>
            </a:r>
          </a:p>
          <a:p>
            <a:r>
              <a:rPr lang="he-IL" dirty="0" smtClean="0"/>
              <a:t>אירועים</a:t>
            </a:r>
          </a:p>
          <a:p>
            <a:r>
              <a:rPr lang="he-IL" dirty="0" smtClean="0"/>
              <a:t>חיפוש תפקידים ומסלולים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770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פירוט דרישות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82017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326"/>
                <a:gridCol w="1682438"/>
                <a:gridCol w="1409366"/>
                <a:gridCol w="2694514"/>
                <a:gridCol w="19369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#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דרישות לקוח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/ תבנית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פירוט</a:t>
                      </a:r>
                      <a:r>
                        <a:rPr lang="he-IL" sz="1200" baseline="0" dirty="0" smtClean="0"/>
                        <a:t> הדרישה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הערות / אילוצים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אזור אישי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הזדהות</a:t>
                      </a:r>
                      <a:r>
                        <a:rPr lang="he-IL" sz="1200" baseline="0" dirty="0" smtClean="0"/>
                        <a:t> למערכת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 smtClean="0"/>
                        <a:t>המלש"ב</a:t>
                      </a:r>
                      <a:r>
                        <a:rPr lang="he-IL" sz="1200" dirty="0" smtClean="0"/>
                        <a:t> יוכל להיכנס</a:t>
                      </a:r>
                      <a:r>
                        <a:rPr lang="he-IL" sz="1200" baseline="0" dirty="0" smtClean="0"/>
                        <a:t> לאזור אישי בו ירוכז כל המידע הרלוונטי אליו.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 smtClean="0"/>
                        <a:t>המלש"ב</a:t>
                      </a:r>
                      <a:r>
                        <a:rPr lang="he-IL" sz="1200" baseline="0" dirty="0" smtClean="0"/>
                        <a:t> יצטרך לשנות את סיסמתו מפעם לפעם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rtl="1"/>
                      <a:r>
                        <a:rPr lang="he-IL" sz="1200" dirty="0" smtClean="0"/>
                        <a:t>1.1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ציר</a:t>
                      </a:r>
                      <a:r>
                        <a:rPr lang="he-IL" sz="1200" baseline="0" dirty="0" smtClean="0"/>
                        <a:t> הזמן (</a:t>
                      </a:r>
                      <a:r>
                        <a:rPr lang="en-US" sz="1200" baseline="0" dirty="0" smtClean="0"/>
                        <a:t>Time Line</a:t>
                      </a:r>
                      <a:r>
                        <a:rPr lang="he-IL" sz="1200" baseline="0" dirty="0" smtClean="0"/>
                        <a:t>)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פיתוח</a:t>
                      </a:r>
                      <a:r>
                        <a:rPr lang="he-IL" sz="1200" baseline="0" dirty="0" smtClean="0"/>
                        <a:t>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הממחיש את מצבו הכרונולוגי של </a:t>
                      </a:r>
                      <a:r>
                        <a:rPr lang="he-IL" sz="1200" dirty="0" err="1" smtClean="0"/>
                        <a:t>המלש"ב</a:t>
                      </a:r>
                      <a:r>
                        <a:rPr lang="he-IL" sz="1200" baseline="0" dirty="0" smtClean="0"/>
                        <a:t> בתהליך הגיוס.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עמידה על "מצב" תפתח </a:t>
                      </a:r>
                      <a:r>
                        <a:rPr lang="en-US" sz="1200" dirty="0" smtClean="0"/>
                        <a:t>Tool</a:t>
                      </a:r>
                      <a:r>
                        <a:rPr lang="en-US" sz="1200" baseline="0" dirty="0" smtClean="0"/>
                        <a:t> Tip</a:t>
                      </a:r>
                      <a:r>
                        <a:rPr lang="he-IL" sz="1200" baseline="0" dirty="0" smtClean="0"/>
                        <a:t> המסביר על השלב.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1.2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הודעות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פיתוח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יצירת תשתית לשמירה על קשר עם </a:t>
                      </a:r>
                      <a:r>
                        <a:rPr lang="he-IL" sz="1200" dirty="0" err="1" smtClean="0"/>
                        <a:t>המלש"ב</a:t>
                      </a:r>
                      <a:r>
                        <a:rPr lang="he-IL" sz="1200" baseline="0" dirty="0" smtClean="0"/>
                        <a:t> ע"י רכיב </a:t>
                      </a:r>
                      <a:r>
                        <a:rPr lang="he-IL" sz="1200" dirty="0" smtClean="0"/>
                        <a:t>דמוי תיבת דוא"ל, </a:t>
                      </a:r>
                    </a:p>
                    <a:p>
                      <a:pPr rtl="1"/>
                      <a:r>
                        <a:rPr lang="he-IL" sz="1200" dirty="0" smtClean="0"/>
                        <a:t>המציג </a:t>
                      </a:r>
                      <a:r>
                        <a:rPr lang="he-IL" sz="1200" dirty="0" err="1" smtClean="0"/>
                        <a:t>למלש"ב</a:t>
                      </a:r>
                      <a:r>
                        <a:rPr lang="he-IL" sz="1200" dirty="0" smtClean="0"/>
                        <a:t> את ההודעות</a:t>
                      </a:r>
                      <a:r>
                        <a:rPr lang="he-IL" sz="1200" baseline="0" dirty="0" smtClean="0"/>
                        <a:t> שמיטב שולחת אליו.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ההודעות יהיו ממערכת ה </a:t>
                      </a:r>
                      <a:r>
                        <a:rPr lang="en-US" sz="1200" dirty="0" smtClean="0"/>
                        <a:t>ERP</a:t>
                      </a:r>
                      <a:r>
                        <a:rPr lang="he-IL" sz="1200" dirty="0" smtClean="0"/>
                        <a:t> בלבד. שליחת דוא"ל / מסרון </a:t>
                      </a:r>
                      <a:r>
                        <a:rPr lang="he-IL" sz="1200" dirty="0" err="1" smtClean="0"/>
                        <a:t>למלש"ב</a:t>
                      </a:r>
                      <a:r>
                        <a:rPr lang="he-IL" sz="1200" baseline="0" dirty="0" smtClean="0"/>
                        <a:t> עד דבר הודעה חדשה תצא ממערכת ה </a:t>
                      </a:r>
                      <a:r>
                        <a:rPr lang="en-US" sz="1200" baseline="0" dirty="0" smtClean="0"/>
                        <a:t>ERP</a:t>
                      </a:r>
                      <a:r>
                        <a:rPr lang="he-IL" sz="1200" baseline="0" dirty="0" smtClean="0"/>
                        <a:t>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1.3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פעילויות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פיתוח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יצירת תשתית להנעת </a:t>
                      </a:r>
                      <a:r>
                        <a:rPr lang="he-IL" sz="1200" dirty="0" err="1" smtClean="0"/>
                        <a:t>המלש"ב</a:t>
                      </a:r>
                      <a:r>
                        <a:rPr lang="he-IL" sz="1200" dirty="0" smtClean="0"/>
                        <a:t> לביצוע פעולות ע"י רכיב המסב</a:t>
                      </a:r>
                      <a:r>
                        <a:rPr lang="he-IL" sz="1200" baseline="0" dirty="0" smtClean="0"/>
                        <a:t> את תשומת ליבו של </a:t>
                      </a:r>
                      <a:r>
                        <a:rPr lang="he-IL" sz="1200" baseline="0" dirty="0" err="1" smtClean="0"/>
                        <a:t>המלש"ב</a:t>
                      </a:r>
                      <a:r>
                        <a:rPr lang="he-IL" sz="1200" baseline="0" dirty="0" smtClean="0"/>
                        <a:t> על פעילויות שמיטב מעוניינת שיבצע עוד טרם התייצבותו.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הופרד מרכיב ההודעות.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הרכיב לא בוקש</a:t>
                      </a:r>
                      <a:r>
                        <a:rPr lang="he-IL" sz="1200" baseline="0" dirty="0" smtClean="0"/>
                        <a:t> בדמ"צ כרכיב נפרד.</a:t>
                      </a:r>
                    </a:p>
                    <a:p>
                      <a:pPr rtl="1"/>
                      <a:r>
                        <a:rPr lang="he-IL" sz="1200" baseline="0" dirty="0" smtClean="0"/>
                        <a:t>הפעילויות יצאו ממערכת ה </a:t>
                      </a:r>
                      <a:r>
                        <a:rPr lang="en-US" sz="1200" baseline="0" dirty="0" smtClean="0"/>
                        <a:t>ERP</a:t>
                      </a:r>
                      <a:r>
                        <a:rPr lang="he-IL" sz="1200" baseline="0" dirty="0" smtClean="0"/>
                        <a:t> בלבד.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1.4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פניות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פיתוח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המנהל את פניות </a:t>
                      </a:r>
                      <a:r>
                        <a:rPr lang="he-IL" sz="1200" dirty="0" err="1" smtClean="0"/>
                        <a:t>המלש"ב</a:t>
                      </a:r>
                      <a:r>
                        <a:rPr lang="he-IL" sz="1200" dirty="0" smtClean="0"/>
                        <a:t> למיטב. הרכיב יאפשר לצרף קובץ לפניה </a:t>
                      </a:r>
                      <a:r>
                        <a:rPr lang="en-US" sz="1200" dirty="0" smtClean="0"/>
                        <a:t>tiff, </a:t>
                      </a:r>
                      <a:r>
                        <a:rPr lang="en-US" sz="1200" dirty="0" err="1" smtClean="0"/>
                        <a:t>pdf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doc,jpg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he-IL" sz="1200" dirty="0" smtClean="0"/>
                        <a:t>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הרכיב יפנה למערכת ה </a:t>
                      </a:r>
                      <a:r>
                        <a:rPr lang="en-US" sz="1200" dirty="0" smtClean="0"/>
                        <a:t>ERP</a:t>
                      </a:r>
                      <a:r>
                        <a:rPr lang="he-IL" sz="1200" dirty="0" smtClean="0"/>
                        <a:t> מתונה ביכולות תהילה.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1.5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זימונים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פיתוח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המציג </a:t>
                      </a:r>
                      <a:r>
                        <a:rPr lang="he-IL" sz="1200" dirty="0" err="1" smtClean="0"/>
                        <a:t>למלש"ב</a:t>
                      </a:r>
                      <a:r>
                        <a:rPr lang="he-IL" sz="1200" dirty="0" smtClean="0"/>
                        <a:t> את רשימת הזימונים שאליו להגיע אליהם.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בחלק זה,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err="1" smtClean="0"/>
                        <a:t>למלש"ב</a:t>
                      </a:r>
                      <a:r>
                        <a:rPr lang="he-IL" sz="1200" baseline="0" dirty="0" smtClean="0"/>
                        <a:t> יהיה יכולת להדפיס / לאחד / להזיז את הזימונים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1.6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מידע אישי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דף</a:t>
                      </a:r>
                      <a:r>
                        <a:rPr lang="he-IL" sz="1200" baseline="0" dirty="0" smtClean="0"/>
                        <a:t> מידע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המציג </a:t>
                      </a:r>
                      <a:r>
                        <a:rPr lang="he-IL" sz="1200" dirty="0" err="1" smtClean="0"/>
                        <a:t>למלש"ב</a:t>
                      </a:r>
                      <a:r>
                        <a:rPr lang="he-IL" sz="1200" dirty="0" smtClean="0"/>
                        <a:t> את נתוניו האישיים.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 smtClean="0"/>
                        <a:t>המלש"ב</a:t>
                      </a:r>
                      <a:r>
                        <a:rPr lang="he-IL" sz="1200" dirty="0" smtClean="0"/>
                        <a:t> יהיה מסוגל לעדכן את נתוניו במערכת צמרת.</a:t>
                      </a:r>
                      <a:endParaRPr lang="he-I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פירוט דרישות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78038"/>
              </p:ext>
            </p:extLst>
          </p:nvPr>
        </p:nvGraphicFramePr>
        <p:xfrm>
          <a:off x="457200" y="1600200"/>
          <a:ext cx="8229600" cy="503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326"/>
                <a:gridCol w="1682438"/>
                <a:gridCol w="1464950"/>
                <a:gridCol w="2638930"/>
                <a:gridCol w="19369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#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דרישות לקוח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/ תבנית / 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פירוט</a:t>
                      </a:r>
                      <a:r>
                        <a:rPr lang="he-IL" sz="1200" baseline="0" dirty="0" smtClean="0"/>
                        <a:t> הדרישה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הערות / אילוצים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2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טפסים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האתר יכלול דף דפדפן המכיל את רשימת הטפסים </a:t>
                      </a:r>
                      <a:r>
                        <a:rPr lang="en-US" sz="1200" dirty="0" smtClean="0"/>
                        <a:t>PDF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הקשורים לתהליך הגיוס,</a:t>
                      </a:r>
                      <a:r>
                        <a:rPr lang="he-IL" sz="1200" baseline="0" dirty="0" smtClean="0"/>
                        <a:t> כך </a:t>
                      </a:r>
                      <a:r>
                        <a:rPr lang="he-IL" sz="1200" baseline="0" dirty="0" err="1" smtClean="0"/>
                        <a:t>שהמלש"ב</a:t>
                      </a:r>
                      <a:r>
                        <a:rPr lang="he-IL" sz="1200" baseline="0" dirty="0" smtClean="0"/>
                        <a:t> יוכל להוריד ו/או להדפיס  את הטופס לצורך מילויו.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טפסים</a:t>
                      </a:r>
                      <a:r>
                        <a:rPr lang="he-IL" sz="1200" baseline="0" dirty="0" smtClean="0"/>
                        <a:t> אלקטרוניים ייעודים יפותחו בנפרד בשלב מאוחר יותר. רשימת הטפסים ותכולתם תהיה באחריות מיטב.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rtl="1"/>
                      <a:r>
                        <a:rPr lang="he-IL" sz="1200" dirty="0" smtClean="0"/>
                        <a:t>3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מילון מונחים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תבנית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אתר יכיל דף דפדפן עם מילון של מונחים צה"ליים.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רשימת המונחים ופרושם תהיה באחריות מיטב.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3.1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מילון מונחים מוטמע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רכיב </a:t>
                      </a:r>
                      <a:r>
                        <a:rPr lang="en-US" sz="1200" dirty="0" smtClean="0"/>
                        <a:t>Tool</a:t>
                      </a:r>
                      <a:r>
                        <a:rPr lang="en-US" sz="1200" baseline="0" dirty="0" smtClean="0"/>
                        <a:t> Tip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אשר מסביר מונח המופיע בדף מידע באתר.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aseline="0" dirty="0" smtClean="0"/>
                        <a:t>באחריות מזין התוכן במיטב לקשר כיתוב לרשימת מונחים למילון רשימת המונחים.</a:t>
                      </a:r>
                      <a:endParaRPr lang="he-IL" sz="1200" dirty="0" smtClean="0"/>
                    </a:p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4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חיפוש פקידים</a:t>
                      </a:r>
                      <a:r>
                        <a:rPr lang="he-IL" sz="1200" baseline="0" dirty="0" smtClean="0"/>
                        <a:t> ומסלולים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חדש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מערכת חיפוש על תפקידים ומסלולים בצה"ל בחתכים</a:t>
                      </a:r>
                      <a:r>
                        <a:rPr lang="he-IL" sz="1200" baseline="0" dirty="0" smtClean="0"/>
                        <a:t> שונים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5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מנוע לחיפוש באתר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גנרי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חיפוש</a:t>
                      </a:r>
                      <a:r>
                        <a:rPr lang="he-IL" sz="1200" baseline="0" dirty="0" smtClean="0"/>
                        <a:t> מידע באתר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החיפוש יבוצע רק על אזורים ציבוריים.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6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אתר בשפות זרות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תבנית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נדרש להקים אתרי </a:t>
                      </a:r>
                      <a:r>
                        <a:rPr lang="en-US" sz="1200" dirty="0" err="1" smtClean="0"/>
                        <a:t>MiniSite</a:t>
                      </a:r>
                      <a:r>
                        <a:rPr lang="he-IL" sz="1200" baseline="0" dirty="0" smtClean="0"/>
                        <a:t> להצגת מידע בשפות זרות. אתרי המידע יהיו באנגלית, צרפתית, רוסית וספרדית.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err="1" smtClean="0"/>
                        <a:t>מצפ"ן</a:t>
                      </a:r>
                      <a:r>
                        <a:rPr lang="he-IL" sz="1200" baseline="0" dirty="0" smtClean="0"/>
                        <a:t> יקים תשתית לאתרי </a:t>
                      </a:r>
                      <a:r>
                        <a:rPr lang="en-US" sz="1200" baseline="0" dirty="0" err="1" smtClean="0"/>
                        <a:t>MiniSite</a:t>
                      </a:r>
                      <a:r>
                        <a:rPr lang="he-IL" sz="1200" baseline="0" dirty="0" smtClean="0"/>
                        <a:t> באחריות מיטב לתרגם והזין את התוכן של דפי אתר.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7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חיבור לרשתות חברתיות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 גנרי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המשתמש יוכל לשתף את חבריו</a:t>
                      </a:r>
                      <a:r>
                        <a:rPr lang="he-IL" sz="1200" baseline="0" dirty="0" smtClean="0"/>
                        <a:t> ב</a:t>
                      </a:r>
                      <a:r>
                        <a:rPr lang="he-IL" sz="1200" dirty="0" smtClean="0"/>
                        <a:t>דף מידע  (ציבורי)</a:t>
                      </a:r>
                      <a:r>
                        <a:rPr lang="he-IL" sz="1200" baseline="0" dirty="0" smtClean="0"/>
                        <a:t> המופיע באתר ברשת החברתית שבה הוא קיים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השיתוף</a:t>
                      </a:r>
                      <a:r>
                        <a:rPr lang="he-IL" sz="1200" baseline="0" dirty="0" smtClean="0"/>
                        <a:t> יהיה בהתאם ליכולת הרכיב הגנרי.</a:t>
                      </a:r>
                      <a:endParaRPr lang="he-I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46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פרוט דרישות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4954"/>
              </p:ext>
            </p:extLst>
          </p:nvPr>
        </p:nvGraphicFramePr>
        <p:xfrm>
          <a:off x="457200" y="1600200"/>
          <a:ext cx="8229600" cy="503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326"/>
                <a:gridCol w="1682438"/>
                <a:gridCol w="1550010"/>
                <a:gridCol w="2553870"/>
                <a:gridCol w="19369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#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דרישות לקוח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רכיב</a:t>
                      </a:r>
                      <a:r>
                        <a:rPr lang="he-IL" sz="1200" baseline="0" dirty="0" smtClean="0"/>
                        <a:t> / תבנית / 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פירוט</a:t>
                      </a:r>
                      <a:r>
                        <a:rPr lang="he-IL" sz="1200" baseline="0" dirty="0" smtClean="0"/>
                        <a:t> הדרישה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הערות / אילוצים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8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מיצג חילות </a:t>
                      </a:r>
                      <a:r>
                        <a:rPr lang="he-IL" sz="1200" dirty="0" err="1" smtClean="0"/>
                        <a:t>ורטואלי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תבנית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הצגה של כלל החילות והחטיבות</a:t>
                      </a:r>
                      <a:r>
                        <a:rPr lang="he-IL" sz="1200" baseline="0" dirty="0" smtClean="0"/>
                        <a:t> בצה"ל. עבור כל יחידה / חטיבה יוצג דף מידע נפרד.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בדפי המידע יוכלו</a:t>
                      </a:r>
                      <a:r>
                        <a:rPr lang="he-IL" sz="1200" baseline="0" dirty="0" smtClean="0"/>
                        <a:t> להכיל סרטונים וקישורים לתפקידים בתוך החיל / חטיבה.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rtl="1"/>
                      <a:r>
                        <a:rPr lang="he-IL" sz="1200" dirty="0" smtClean="0"/>
                        <a:t>9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חיילים מספרים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גלריית תמונות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אוסף</a:t>
                      </a:r>
                      <a:r>
                        <a:rPr lang="he-IL" sz="1200" baseline="0" dirty="0" smtClean="0"/>
                        <a:t> של תמונות של חיילים. כאשר תבחר תמונה האתר יציג דף מידע עם הסיפור האישי של אותו חייל.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10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כתובות אינטראקטיביות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הפעלת</a:t>
                      </a:r>
                      <a:r>
                        <a:rPr lang="he-IL" sz="1200" baseline="0" dirty="0" smtClean="0"/>
                        <a:t> מערכות חיצוניות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בגלישה במכשירים ניידים יהיה קישור</a:t>
                      </a:r>
                      <a:r>
                        <a:rPr lang="he-IL" sz="1200" baseline="0" dirty="0" smtClean="0"/>
                        <a:t> למערכות ניווט כגון </a:t>
                      </a:r>
                      <a:r>
                        <a:rPr lang="en-US" sz="1200" baseline="0" dirty="0" smtClean="0"/>
                        <a:t>WAZE</a:t>
                      </a:r>
                      <a:r>
                        <a:rPr lang="he-IL" sz="1200" baseline="0" dirty="0" smtClean="0"/>
                        <a:t> , </a:t>
                      </a:r>
                      <a:r>
                        <a:rPr lang="en-US" sz="1200" baseline="0" dirty="0" smtClean="0"/>
                        <a:t>Move It</a:t>
                      </a:r>
                      <a:r>
                        <a:rPr lang="he-IL" sz="1200" baseline="0" dirty="0" smtClean="0"/>
                        <a:t>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הנושא בבחינת</a:t>
                      </a:r>
                      <a:r>
                        <a:rPr lang="he-IL" sz="1200" baseline="0" dirty="0" smtClean="0"/>
                        <a:t> היתכנות. עורך התוכן יהיה אחראי לסמן את הכתובות.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11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מחשבון </a:t>
                      </a:r>
                      <a:r>
                        <a:rPr lang="he-IL" sz="1200" dirty="0" err="1" smtClean="0"/>
                        <a:t>פז"מ</a:t>
                      </a:r>
                      <a:r>
                        <a:rPr lang="he-IL" sz="1200" dirty="0" smtClean="0"/>
                        <a:t> - בוטל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תבנית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בוטל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בוטל – ניתן יהיה</a:t>
                      </a:r>
                      <a:r>
                        <a:rPr lang="he-IL" sz="1200" baseline="0" dirty="0" smtClean="0"/>
                        <a:t> להוסיף בשלב מאוחר דף באתר הנותן מידע בנושא זה.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12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שאלוני העדפות </a:t>
                      </a:r>
                      <a:r>
                        <a:rPr lang="he-IL" sz="1200" dirty="0" err="1" smtClean="0"/>
                        <a:t>מלש"בים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תהליך מילוי</a:t>
                      </a:r>
                      <a:r>
                        <a:rPr lang="he-IL" sz="1200" baseline="0" dirty="0" smtClean="0"/>
                        <a:t> טופס העדפות אלקטרוני ייעודי </a:t>
                      </a:r>
                      <a:r>
                        <a:rPr lang="he-IL" sz="1200" baseline="0" dirty="0" err="1" smtClean="0"/>
                        <a:t>למלש"ב</a:t>
                      </a:r>
                      <a:r>
                        <a:rPr lang="he-IL" sz="1200" baseline="0" dirty="0" smtClean="0"/>
                        <a:t> (ע"פ נתוניו </a:t>
                      </a:r>
                      <a:r>
                        <a:rPr lang="he-IL" sz="1200" baseline="0" dirty="0" err="1" smtClean="0"/>
                        <a:t>האיישים</a:t>
                      </a:r>
                      <a:r>
                        <a:rPr lang="he-IL" sz="1200" baseline="0" dirty="0" smtClean="0"/>
                        <a:t>). שליחת הטופס המלא למערכת ה </a:t>
                      </a:r>
                      <a:r>
                        <a:rPr lang="en-US" sz="1200" baseline="0" dirty="0" smtClean="0"/>
                        <a:t>ERP </a:t>
                      </a:r>
                      <a:r>
                        <a:rPr lang="he-IL" sz="1200" baseline="0" dirty="0" smtClean="0"/>
                        <a:t> במיטב.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עוד</a:t>
                      </a:r>
                      <a:r>
                        <a:rPr lang="he-IL" sz="1200" baseline="0" dirty="0" smtClean="0"/>
                        <a:t> לא התקבל מבנה הטופס החדש. באחריות מיטב להעביר מבנה זה בהקדם.</a:t>
                      </a:r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13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הרשמה לעתודה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תהליך</a:t>
                      </a:r>
                      <a:r>
                        <a:rPr lang="he-IL" sz="1200" baseline="0" dirty="0" smtClean="0"/>
                        <a:t> מילוי טופס להרשמה לעתודה. שליחת הטופס המלא למערכת ה </a:t>
                      </a:r>
                      <a:r>
                        <a:rPr lang="en-US" sz="1200" baseline="0" dirty="0" smtClean="0"/>
                        <a:t>ERP </a:t>
                      </a:r>
                      <a:r>
                        <a:rPr lang="he-IL" sz="1200" baseline="0" dirty="0" smtClean="0"/>
                        <a:t> במיטב. </a:t>
                      </a:r>
                      <a:endParaRPr lang="he-IL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14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שאלונים / סקרים גנריים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יכולת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בניית שאלונים /</a:t>
                      </a:r>
                      <a:r>
                        <a:rPr lang="he-IL" sz="1200" baseline="0" dirty="0" smtClean="0"/>
                        <a:t> סקרים </a:t>
                      </a:r>
                      <a:r>
                        <a:rPr lang="he-IL" sz="1200" dirty="0" smtClean="0"/>
                        <a:t>דינאמית</a:t>
                      </a:r>
                      <a:r>
                        <a:rPr lang="he-IL" sz="1200" baseline="0" dirty="0" smtClean="0"/>
                        <a:t> שאותם </a:t>
                      </a:r>
                      <a:r>
                        <a:rPr lang="he-IL" sz="1200" baseline="0" dirty="0" err="1" smtClean="0"/>
                        <a:t>המלש"ב</a:t>
                      </a:r>
                      <a:r>
                        <a:rPr lang="he-IL" sz="1200" baseline="0" dirty="0" smtClean="0"/>
                        <a:t> יוכל למלא. הטפסים המלאים ישמרו בקבצים (</a:t>
                      </a:r>
                      <a:r>
                        <a:rPr lang="en-US" sz="1200" baseline="0" dirty="0" smtClean="0"/>
                        <a:t>CSV</a:t>
                      </a:r>
                      <a:r>
                        <a:rPr lang="he-IL" sz="1200" baseline="0" dirty="0" smtClean="0"/>
                        <a:t>).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באחריות מיטב ליצור את השאלונים</a:t>
                      </a:r>
                      <a:r>
                        <a:rPr lang="he-IL" sz="1200" baseline="0" dirty="0" smtClean="0"/>
                        <a:t> / סקרים.</a:t>
                      </a:r>
                      <a:endParaRPr lang="he-I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5285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1390</Words>
  <Application>Microsoft Office PowerPoint</Application>
  <PresentationFormat>‫הצגה על המסך (4:3)</PresentationFormat>
  <Paragraphs>255</Paragraphs>
  <Slides>20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23" baseType="lpstr">
      <vt:lpstr>ערכת נושא Office</vt:lpstr>
      <vt:lpstr>Acrobat Document</vt:lpstr>
      <vt:lpstr>Adobe Acrobat Document</vt:lpstr>
      <vt:lpstr>אתר עולים על מדים</vt:lpstr>
      <vt:lpstr>רקע</vt:lpstr>
      <vt:lpstr>מטרות הסקר</vt:lpstr>
      <vt:lpstr>מבנה המערכת – הנחות יסוד</vt:lpstr>
      <vt:lpstr>מצב קיים - בעיות</vt:lpstr>
      <vt:lpstr>דרישות</vt:lpstr>
      <vt:lpstr>פירוט דרישות</vt:lpstr>
      <vt:lpstr>פירוט דרישות</vt:lpstr>
      <vt:lpstr>פרוט דרישות</vt:lpstr>
      <vt:lpstr>פרוט דרישות</vt:lpstr>
      <vt:lpstr>פרוט דרישות</vt:lpstr>
      <vt:lpstr>המחשת הפתרון – עמוד הבית</vt:lpstr>
      <vt:lpstr>מצגת של PowerPoint</vt:lpstr>
      <vt:lpstr>המחשת הפתרון – עמודים נוספים</vt:lpstr>
      <vt:lpstr>המחשת הפתרון – האזור האישי</vt:lpstr>
      <vt:lpstr>תכנית עבודה</vt:lpstr>
      <vt:lpstr>סיכונים</vt:lpstr>
      <vt:lpstr>מצגת של PowerPoint</vt:lpstr>
      <vt:lpstr>משימות</vt:lpstr>
      <vt:lpstr>התייחסות</vt:lpstr>
    </vt:vector>
  </TitlesOfParts>
  <Company>Yael Software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אתר עולים על מדים</dc:title>
  <dc:creator>מיכה רוטנברג</dc:creator>
  <cp:lastModifiedBy>מיכה רוטנברג</cp:lastModifiedBy>
  <cp:revision>74</cp:revision>
  <dcterms:created xsi:type="dcterms:W3CDTF">2013-09-23T13:08:01Z</dcterms:created>
  <dcterms:modified xsi:type="dcterms:W3CDTF">2013-10-16T13:27:14Z</dcterms:modified>
</cp:coreProperties>
</file>