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4"/>
  </p:notesMasterIdLst>
  <p:sldIdLst>
    <p:sldId id="257" r:id="rId2"/>
    <p:sldId id="256" r:id="rId3"/>
    <p:sldId id="263" r:id="rId4"/>
    <p:sldId id="262" r:id="rId5"/>
    <p:sldId id="264" r:id="rId6"/>
    <p:sldId id="306" r:id="rId7"/>
    <p:sldId id="309" r:id="rId8"/>
    <p:sldId id="310" r:id="rId9"/>
    <p:sldId id="307" r:id="rId10"/>
    <p:sldId id="313" r:id="rId11"/>
    <p:sldId id="268" r:id="rId12"/>
    <p:sldId id="269" r:id="rId13"/>
    <p:sldId id="272" r:id="rId14"/>
    <p:sldId id="271" r:id="rId15"/>
    <p:sldId id="270" r:id="rId16"/>
    <p:sldId id="274" r:id="rId17"/>
    <p:sldId id="277" r:id="rId18"/>
    <p:sldId id="275" r:id="rId19"/>
    <p:sldId id="278" r:id="rId20"/>
    <p:sldId id="276" r:id="rId21"/>
    <p:sldId id="279" r:id="rId22"/>
    <p:sldId id="282" r:id="rId23"/>
    <p:sldId id="290" r:id="rId24"/>
    <p:sldId id="314" r:id="rId25"/>
    <p:sldId id="292" r:id="rId26"/>
    <p:sldId id="285" r:id="rId27"/>
    <p:sldId id="315" r:id="rId28"/>
    <p:sldId id="316" r:id="rId29"/>
    <p:sldId id="317" r:id="rId30"/>
    <p:sldId id="289" r:id="rId31"/>
    <p:sldId id="304" r:id="rId32"/>
    <p:sldId id="305" r:id="rId3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E7E6E6"/>
    <a:srgbClr val="D98077"/>
    <a:srgbClr val="CD1225"/>
    <a:srgbClr val="C0C0C0"/>
    <a:srgbClr val="A6A6A6"/>
    <a:srgbClr val="2E75B6"/>
    <a:srgbClr val="607F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48" autoAdjust="0"/>
    <p:restoredTop sz="94301" autoAdjust="0"/>
  </p:normalViewPr>
  <p:slideViewPr>
    <p:cSldViewPr snapToGrid="0">
      <p:cViewPr varScale="1">
        <p:scale>
          <a:sx n="69" d="100"/>
          <a:sy n="69" d="100"/>
        </p:scale>
        <p:origin x="1272" y="66"/>
      </p:cViewPr>
      <p:guideLst/>
    </p:cSldViewPr>
  </p:slideViewPr>
  <p:outlineViewPr>
    <p:cViewPr>
      <p:scale>
        <a:sx n="100" d="100"/>
        <a:sy n="100" d="100"/>
      </p:scale>
      <p:origin x="0" y="0"/>
    </p:cViewPr>
  </p:outlineViewPr>
  <p:notesTextViewPr>
    <p:cViewPr>
      <p:scale>
        <a:sx n="75" d="100"/>
        <a:sy n="75" d="100"/>
      </p:scale>
      <p:origin x="0" y="0"/>
    </p:cViewPr>
  </p:notesTextViewPr>
  <p:sorterViewPr>
    <p:cViewPr>
      <p:scale>
        <a:sx n="110" d="100"/>
        <a:sy n="110" d="100"/>
      </p:scale>
      <p:origin x="0" y="-29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BBC7453-313C-44C9-808E-942059DB30AB}" type="datetimeFigureOut">
              <a:rPr lang="he-IL" smtClean="0"/>
              <a:t>י"ט/סיון/תשע"ט</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F4871E8-AB28-431B-AF01-242EAFA550A9}" type="slidenum">
              <a:rPr lang="he-IL" smtClean="0"/>
              <a:t>‹#›</a:t>
            </a:fld>
            <a:endParaRPr lang="he-IL"/>
          </a:p>
        </p:txBody>
      </p:sp>
    </p:spTree>
    <p:extLst>
      <p:ext uri="{BB962C8B-B14F-4D97-AF65-F5344CB8AC3E}">
        <p14:creationId xmlns:p14="http://schemas.microsoft.com/office/powerpoint/2010/main" val="704648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95388" y="1241425"/>
            <a:ext cx="4467225" cy="3349625"/>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218EA94-B5EA-4D53-A3AD-8C1F93270837}" type="slidenum">
              <a:rPr lang="he-IL" smtClean="0"/>
              <a:t>1</a:t>
            </a:fld>
            <a:endParaRPr lang="he-IL"/>
          </a:p>
        </p:txBody>
      </p:sp>
    </p:spTree>
    <p:extLst>
      <p:ext uri="{BB962C8B-B14F-4D97-AF65-F5344CB8AC3E}">
        <p14:creationId xmlns:p14="http://schemas.microsoft.com/office/powerpoint/2010/main" val="195469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rtl="0">
              <a:buAutoNum type="arabicPeriod"/>
            </a:pPr>
            <a:r>
              <a:rPr lang="en-US" b="1" baseline="0" dirty="0"/>
              <a:t>Strategic Relations:</a:t>
            </a:r>
            <a:r>
              <a:rPr lang="en-US" b="0" baseline="0" dirty="0"/>
              <a:t> Israel strives to continue to both maintain and enhance its relations with its greatest strategic ally and partner, the United States.</a:t>
            </a:r>
          </a:p>
          <a:p>
            <a:pPr marL="228600" indent="-228600" algn="l" rtl="0">
              <a:buAutoNum type="arabicPeriod"/>
            </a:pPr>
            <a:endParaRPr lang="en-US" b="0" baseline="0" dirty="0"/>
          </a:p>
          <a:p>
            <a:pPr marL="228600" indent="-228600" algn="l" rtl="0">
              <a:buAutoNum type="arabicPeriod"/>
            </a:pPr>
            <a:r>
              <a:rPr lang="en-US" b="1" baseline="0" dirty="0"/>
              <a:t>Safety Measures:</a:t>
            </a:r>
            <a:r>
              <a:rPr lang="en-US" b="0" baseline="0" dirty="0"/>
              <a:t> Israel continues to maintain its communications with Russia regarding their presence near the Israeli border and relations with the Assad Regime. </a:t>
            </a:r>
          </a:p>
          <a:p>
            <a:pPr marL="228600" indent="-228600" algn="l" rtl="0">
              <a:buAutoNum type="arabicPeriod"/>
            </a:pPr>
            <a:endParaRPr lang="en-US" b="0" baseline="0" dirty="0"/>
          </a:p>
          <a:p>
            <a:pPr marL="228600" indent="-228600" algn="l" rtl="0">
              <a:buAutoNum type="arabicPeriod"/>
            </a:pPr>
            <a:r>
              <a:rPr lang="en-US" sz="1200" b="1" i="0" kern="1200" dirty="0">
                <a:solidFill>
                  <a:schemeClr val="tx1"/>
                </a:solidFill>
                <a:effectLst/>
                <a:latin typeface="+mn-lt"/>
                <a:ea typeface="+mn-ea"/>
                <a:cs typeface="+mn-cs"/>
              </a:rPr>
              <a:t>Qualitative Military Edge: </a:t>
            </a: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IDF continues to operate to maintain its readiness, as well as its technological and tactical advantages, in order to deter and prevent a wide variety of threats.</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Civilian Assistance: </a:t>
            </a:r>
            <a:r>
              <a:rPr lang="en-US" sz="1200" b="0" i="0" kern="1200" baseline="0" dirty="0">
                <a:solidFill>
                  <a:schemeClr val="tx1"/>
                </a:solidFill>
                <a:effectLst/>
                <a:latin typeface="+mn-lt"/>
                <a:ea typeface="+mn-ea"/>
                <a:cs typeface="+mn-cs"/>
              </a:rPr>
              <a:t>Israel and the IDF constantly operate to strengthen the Homefront by conducting emergency drills and enhancing Israel’s defense systems and capabilities.  Israel has also acted in order to assist foreign civilians, such as operation “Good Neighbor” in the Golan Heights, and supplying and allowing entry of humanitarian relief to the Gaza Strip. </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Regional Network:</a:t>
            </a:r>
            <a:r>
              <a:rPr lang="en-US" sz="1200" b="0" i="0" kern="1200" baseline="0" dirty="0">
                <a:solidFill>
                  <a:schemeClr val="tx1"/>
                </a:solidFill>
                <a:effectLst/>
                <a:latin typeface="+mn-lt"/>
                <a:ea typeface="+mn-ea"/>
                <a:cs typeface="+mn-cs"/>
              </a:rPr>
              <a:t> Israel engages with neighboring countries in order to promote regional stability.</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Two-Front Offensive:</a:t>
            </a:r>
            <a:r>
              <a:rPr lang="en-US" sz="1200" b="0" i="0" kern="1200" baseline="0" dirty="0">
                <a:solidFill>
                  <a:schemeClr val="tx1"/>
                </a:solidFill>
                <a:effectLst/>
                <a:latin typeface="+mn-lt"/>
                <a:ea typeface="+mn-ea"/>
                <a:cs typeface="+mn-cs"/>
              </a:rPr>
              <a:t> Israel faces enemies both on both its northern (LH and Axis Forces) and southern (Hamas) fronts. Thus, the IDF operates to prepare itself for the possibility of deterioration and hostilities on both fronts, possibly even simultaneously. </a:t>
            </a:r>
            <a:endParaRPr lang="he-IL" b="1" dirty="0"/>
          </a:p>
        </p:txBody>
      </p:sp>
      <p:sp>
        <p:nvSpPr>
          <p:cNvPr id="4" name="Slide Number Placeholder 3"/>
          <p:cNvSpPr>
            <a:spLocks noGrp="1"/>
          </p:cNvSpPr>
          <p:nvPr>
            <p:ph type="sldNum" sz="quarter" idx="10"/>
          </p:nvPr>
        </p:nvSpPr>
        <p:spPr/>
        <p:txBody>
          <a:bodyPr/>
          <a:lstStyle/>
          <a:p>
            <a:fld id="{6F4871E8-AB28-431B-AF01-242EAFA550A9}" type="slidenum">
              <a:rPr lang="he-IL" smtClean="0"/>
              <a:t>10</a:t>
            </a:fld>
            <a:endParaRPr lang="he-IL"/>
          </a:p>
        </p:txBody>
      </p:sp>
    </p:spTree>
    <p:extLst>
      <p:ext uri="{BB962C8B-B14F-4D97-AF65-F5344CB8AC3E}">
        <p14:creationId xmlns:p14="http://schemas.microsoft.com/office/powerpoint/2010/main" val="229705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l" rtl="0">
              <a:buNone/>
            </a:pPr>
            <a:r>
              <a:rPr lang="en-US" sz="1200" b="1" kern="1200" noProof="0" dirty="0">
                <a:solidFill>
                  <a:schemeClr val="tx1"/>
                </a:solidFill>
                <a:effectLst/>
                <a:latin typeface="+mn-lt"/>
                <a:ea typeface="+mn-ea"/>
                <a:cs typeface="+mn-cs"/>
              </a:rPr>
              <a:t>Economic</a:t>
            </a:r>
            <a:r>
              <a:rPr lang="en-US" sz="1200" b="1" kern="1200" baseline="0" noProof="0" dirty="0">
                <a:solidFill>
                  <a:schemeClr val="tx1"/>
                </a:solidFill>
                <a:effectLst/>
                <a:latin typeface="+mn-lt"/>
                <a:ea typeface="+mn-ea"/>
                <a:cs typeface="+mn-cs"/>
              </a:rPr>
              <a:t> Instability: </a:t>
            </a:r>
            <a:r>
              <a:rPr lang="en-US" sz="1200" b="0" u="none" kern="1200" baseline="0" noProof="0" dirty="0">
                <a:solidFill>
                  <a:schemeClr val="tx1"/>
                </a:solidFill>
                <a:effectLst/>
                <a:latin typeface="+mn-lt"/>
                <a:ea typeface="+mn-ea"/>
                <a:cs typeface="+mn-cs"/>
              </a:rPr>
              <a:t>Despite six months having </a:t>
            </a:r>
            <a:r>
              <a:rPr lang="en-US" b="0" noProof="0" dirty="0"/>
              <a:t>passed since Lebanon’s governmental elections in May 2018, the country has yet</a:t>
            </a:r>
            <a:r>
              <a:rPr lang="en-US" b="0" baseline="0" noProof="0" dirty="0"/>
              <a:t> </a:t>
            </a:r>
            <a:r>
              <a:rPr lang="en-US" b="0" noProof="0" dirty="0"/>
              <a:t>to establish a new stable government (it is currently</a:t>
            </a:r>
            <a:r>
              <a:rPr lang="en-US" b="0" baseline="0" noProof="0" dirty="0"/>
              <a:t> managed by a surrogate, temporary government). </a:t>
            </a:r>
            <a:r>
              <a:rPr lang="en-US" sz="1200" b="0" i="0" kern="1200" dirty="0">
                <a:solidFill>
                  <a:schemeClr val="tx1"/>
                </a:solidFill>
                <a:effectLst/>
                <a:latin typeface="+mn-lt"/>
                <a:ea typeface="+mn-ea"/>
                <a:cs typeface="+mn-cs"/>
              </a:rPr>
              <a:t>The lack of an established parliament is </a:t>
            </a:r>
            <a:r>
              <a:rPr lang="en-US" b="0" noProof="0" dirty="0"/>
              <a:t>further proof that the Lebanese government is disorganized and structurally insecure at this time. The</a:t>
            </a:r>
            <a:r>
              <a:rPr lang="en-US" b="0" baseline="0" noProof="0" dirty="0"/>
              <a:t> lack of government has led to economical instability, due to inability to settle on a national budget, or create the necessary reforms to improve Lebanon’s financial systems.  </a:t>
            </a:r>
            <a:endParaRPr lang="en-US" b="0" noProof="0" dirty="0"/>
          </a:p>
          <a:p>
            <a:pPr marL="0" indent="0" algn="l" rtl="0">
              <a:buNone/>
            </a:pPr>
            <a:endParaRPr lang="en-US" b="0" baseline="0" noProof="0" dirty="0"/>
          </a:p>
          <a:p>
            <a:pPr marL="0" indent="0" algn="l" rtl="0">
              <a:buNone/>
            </a:pPr>
            <a:r>
              <a:rPr lang="en-US" b="1" baseline="0" noProof="0" dirty="0"/>
              <a:t>Lebanese Hezbollah (LH) Economic Crisis: </a:t>
            </a:r>
            <a:r>
              <a:rPr lang="en-US" b="0" baseline="0" noProof="0" dirty="0"/>
              <a:t>The economical instability has not only harmed Lebanon, but the terror organization Hezbollah as well. The decrease in the organization’s funding has severely harmed Hezbollah’s abilities to project its power. Despite this development, Hezbollah has continued to support the efforts of the Shiite Axis by stationing troops in southern Syria (and in the AOS in particular), and LH SG continues to threaten Israel – especially through ground infiltration.  </a:t>
            </a:r>
          </a:p>
          <a:p>
            <a:pPr marL="0" indent="0" algn="l" rtl="0">
              <a:buNone/>
            </a:pPr>
            <a:endParaRPr lang="en-US" b="0" baseline="0" noProof="0" dirty="0"/>
          </a:p>
          <a:p>
            <a:pPr marL="0" indent="0" algn="l" rtl="0">
              <a:buNone/>
            </a:pPr>
            <a:r>
              <a:rPr lang="en-US" b="1" baseline="0" noProof="0" dirty="0"/>
              <a:t>Israeli Defensive Obstacle: </a:t>
            </a:r>
            <a:r>
              <a:rPr lang="en-US" b="0" baseline="0" noProof="0" dirty="0"/>
              <a:t>Israel is continuing the construction of the Defense Obstacle near the BL. The process, which is occurring within Israeli territory and with full UNIFIL coordination is in response to LH SG threats and is focused on creating tactical depth for Israeli border communities. </a:t>
            </a:r>
          </a:p>
          <a:p>
            <a:pPr marL="0" indent="0" algn="l" rtl="0">
              <a:buNone/>
            </a:pPr>
            <a:endParaRPr lang="en-US" b="0" baseline="0" noProof="0" dirty="0"/>
          </a:p>
          <a:p>
            <a:pPr marL="0" indent="0" algn="l" rtl="0">
              <a:buNone/>
            </a:pPr>
            <a:r>
              <a:rPr lang="en-US" b="1" baseline="0" noProof="0" dirty="0"/>
              <a:t>UNIFIL: </a:t>
            </a:r>
            <a:r>
              <a:rPr lang="en-US" b="0" baseline="0" noProof="0" dirty="0"/>
              <a:t>On August 31</a:t>
            </a:r>
            <a:r>
              <a:rPr lang="en-US" b="0" baseline="30000" noProof="0" dirty="0"/>
              <a:t>st</a:t>
            </a:r>
            <a:r>
              <a:rPr lang="en-US" b="0" baseline="0" noProof="0" dirty="0"/>
              <a:t>, the UNSCR approved the extension of UNIFIL’s mandate in southern Lebanon to August 2019. The extension was accompanied by a call for both Israel and Lebanon to refrain from any activity that could endanger the regional stability, and to engage in order to create a permanent ceasefire between the two countries. </a:t>
            </a:r>
          </a:p>
          <a:p>
            <a:pPr marL="0" indent="0" algn="l" rtl="0">
              <a:buNone/>
            </a:pPr>
            <a:r>
              <a:rPr lang="en-US" b="0" baseline="0" noProof="0" dirty="0"/>
              <a:t>Soon, the UN will participate in the annual vote on Resolution 1701 and decide whether or not there will be any changes made to the establishment of the Blue Line. </a:t>
            </a:r>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11</a:t>
            </a:fld>
            <a:endParaRPr lang="he-IL"/>
          </a:p>
        </p:txBody>
      </p:sp>
    </p:spTree>
    <p:extLst>
      <p:ext uri="{BB962C8B-B14F-4D97-AF65-F5344CB8AC3E}">
        <p14:creationId xmlns:p14="http://schemas.microsoft.com/office/powerpoint/2010/main" val="230420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As</a:t>
            </a:r>
            <a:r>
              <a:rPr lang="en-US" sz="1200" b="0" baseline="0" dirty="0"/>
              <a:t> part of its attempts to gain a military edge, Hezbollah is constantly acting to purchase and develop advance weaponry and arms, especially advanced rockets and precision-guided missiles. These efforts are promoted mostly through its strong relations with Iran, but also through its relations with Russia.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12</a:t>
            </a:fld>
            <a:endParaRPr lang="he-IL"/>
          </a:p>
        </p:txBody>
      </p:sp>
    </p:spTree>
    <p:extLst>
      <p:ext uri="{BB962C8B-B14F-4D97-AF65-F5344CB8AC3E}">
        <p14:creationId xmlns:p14="http://schemas.microsoft.com/office/powerpoint/2010/main" val="3229607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Hezbollah has threatened</a:t>
            </a:r>
            <a:r>
              <a:rPr lang="en-US" sz="1200" b="0" baseline="0" dirty="0"/>
              <a:t> Israel multiple times with ground infiltration from the north, going as far as publishing their strategy for such an operation. However, the IDF is prepared for a wide variety of threats posed by Hezbollah, and is constructing a defense obstacle near the Blue Line to defend the Israeli close-border communities.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13</a:t>
            </a:fld>
            <a:endParaRPr lang="he-IL"/>
          </a:p>
        </p:txBody>
      </p:sp>
    </p:spTree>
    <p:extLst>
      <p:ext uri="{BB962C8B-B14F-4D97-AF65-F5344CB8AC3E}">
        <p14:creationId xmlns:p14="http://schemas.microsoft.com/office/powerpoint/2010/main" val="291089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In</a:t>
            </a:r>
            <a:r>
              <a:rPr lang="en-US" sz="1200" b="0" baseline="0" dirty="0"/>
              <a:t> order to support Assad’s regime, and the efforts of the Shiite Axis, Hezbollah sent military forces to southern Syria throughout the last few years. These units fought against rebel cells, thus gaining </a:t>
            </a:r>
            <a:r>
              <a:rPr lang="en-US" sz="1200" b="1" baseline="0" dirty="0"/>
              <a:t>combat experience </a:t>
            </a:r>
            <a:r>
              <a:rPr lang="en-US" sz="1200" b="0" baseline="0" dirty="0"/>
              <a:t>in the field, which </a:t>
            </a:r>
            <a:r>
              <a:rPr lang="en-US" sz="1200" b="1" baseline="0" dirty="0"/>
              <a:t>Hezbollah intends to use against Israel</a:t>
            </a:r>
            <a:r>
              <a:rPr lang="en-US" sz="1200" b="0" baseline="0" dirty="0"/>
              <a:t>.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14</a:t>
            </a:fld>
            <a:endParaRPr lang="he-IL"/>
          </a:p>
        </p:txBody>
      </p:sp>
    </p:spTree>
    <p:extLst>
      <p:ext uri="{BB962C8B-B14F-4D97-AF65-F5344CB8AC3E}">
        <p14:creationId xmlns:p14="http://schemas.microsoft.com/office/powerpoint/2010/main" val="135534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In the last few years</a:t>
            </a:r>
            <a:r>
              <a:rPr lang="en-US" sz="1200" b="0" baseline="0" dirty="0"/>
              <a:t>, the IDF exposed an LH network to gather intelligence about Israel under a civilian disguise (“Green Without Borders”). LH continues to promote these acts, while openly violating UNSCR 1701 during their efforts. </a:t>
            </a:r>
          </a:p>
          <a:p>
            <a:pPr marL="457200" lvl="1" indent="0" algn="l" rtl="0">
              <a:buNone/>
            </a:pPr>
            <a:endParaRPr lang="en-US" sz="1200" b="0" dirty="0"/>
          </a:p>
          <a:p>
            <a:pPr marL="457200" lvl="1" indent="0" algn="l" rtl="0">
              <a:buNone/>
            </a:pPr>
            <a:r>
              <a:rPr lang="en-US" sz="1200" b="0" dirty="0"/>
              <a:t>In September 2018, in addition to the locations already identified along the Israeli-Lebanese</a:t>
            </a:r>
            <a:r>
              <a:rPr lang="en-US" sz="1200" b="0" baseline="0" dirty="0"/>
              <a:t> frontier, </a:t>
            </a:r>
            <a:r>
              <a:rPr lang="en-US" sz="1200" b="0" dirty="0"/>
              <a:t>a new system of military infrastructure was discovered near civilian homes. </a:t>
            </a: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structures are observation posts built on the Lebanese side of the border. </a:t>
            </a:r>
          </a:p>
          <a:p>
            <a:pPr marL="457200" lvl="1" indent="0" algn="l" rtl="0">
              <a:buNone/>
            </a:pPr>
            <a:endParaRPr lang="en-US" sz="1200" b="0" i="0" kern="1200" baseline="0" dirty="0">
              <a:solidFill>
                <a:schemeClr val="tx1"/>
              </a:solidFill>
              <a:effectLst/>
              <a:latin typeface="+mn-lt"/>
              <a:ea typeface="+mn-ea"/>
              <a:cs typeface="+mn-cs"/>
            </a:endParaRPr>
          </a:p>
          <a:p>
            <a:pPr marL="457200" lvl="1" indent="0" algn="l" rtl="0">
              <a:buNone/>
            </a:pPr>
            <a:r>
              <a:rPr lang="en-US" sz="1200" b="0" i="0" kern="1200" baseline="0" dirty="0">
                <a:solidFill>
                  <a:schemeClr val="tx1"/>
                </a:solidFill>
                <a:effectLst/>
                <a:latin typeface="+mn-lt"/>
                <a:ea typeface="+mn-ea"/>
                <a:cs typeface="+mn-cs"/>
              </a:rPr>
              <a:t>Despite warnings, Hezbollah continues to operate in the Blue Line region.  Israel will not allow them to use the cover of “Green Without Borders” to spy on Israel and conduct illegal activity along the Blue Line.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15</a:t>
            </a:fld>
            <a:endParaRPr lang="he-IL"/>
          </a:p>
        </p:txBody>
      </p:sp>
    </p:spTree>
    <p:extLst>
      <p:ext uri="{BB962C8B-B14F-4D97-AF65-F5344CB8AC3E}">
        <p14:creationId xmlns:p14="http://schemas.microsoft.com/office/powerpoint/2010/main" val="315798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dirty="0"/>
              <a:t>Throughout</a:t>
            </a:r>
            <a:r>
              <a:rPr lang="en-US" baseline="0" dirty="0"/>
              <a:t> the years, Lebanese Hezbollah has constantly attempted to harm Israeli citizens, and encroach on Israeli territory. In addition to the violation of UNSCR 1701, many of these attempts have directly harmed (injuring of IDF soldier in 2016) and taken (murder of the IDF LTC. In 2010, murder of an IDF soldier in 2013) Israeli lives. </a:t>
            </a:r>
            <a:endParaRPr lang="he-IL" dirty="0"/>
          </a:p>
        </p:txBody>
      </p:sp>
      <p:sp>
        <p:nvSpPr>
          <p:cNvPr id="4" name="מציין מיקום של מספר שקופית 3"/>
          <p:cNvSpPr>
            <a:spLocks noGrp="1"/>
          </p:cNvSpPr>
          <p:nvPr>
            <p:ph type="sldNum" sz="quarter" idx="10"/>
          </p:nvPr>
        </p:nvSpPr>
        <p:spPr/>
        <p:txBody>
          <a:bodyPr/>
          <a:lstStyle/>
          <a:p>
            <a:fld id="{D4003734-30CE-4250-BF04-12EB7BAB5751}" type="slidenum">
              <a:rPr lang="he-IL" smtClean="0"/>
              <a:t>16</a:t>
            </a:fld>
            <a:endParaRPr lang="he-IL"/>
          </a:p>
        </p:txBody>
      </p:sp>
    </p:spTree>
    <p:extLst>
      <p:ext uri="{BB962C8B-B14F-4D97-AF65-F5344CB8AC3E}">
        <p14:creationId xmlns:p14="http://schemas.microsoft.com/office/powerpoint/2010/main" val="2593791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Despite the LAF’s intentions to act as an effective force in Lebanon, it is still deeply</a:t>
            </a:r>
            <a:r>
              <a:rPr lang="en-US" sz="1200" b="0" baseline="0" dirty="0"/>
              <a:t> influenced by Hezbollah. Hezbollah continues to be the leading and powerful organization in Lebanon, and the LAF is incapable of preventing its presence in southern Lebanon.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17</a:t>
            </a:fld>
            <a:endParaRPr lang="he-IL"/>
          </a:p>
        </p:txBody>
      </p:sp>
    </p:spTree>
    <p:extLst>
      <p:ext uri="{BB962C8B-B14F-4D97-AF65-F5344CB8AC3E}">
        <p14:creationId xmlns:p14="http://schemas.microsoft.com/office/powerpoint/2010/main" val="702625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914400" lvl="1" indent="-457200" algn="l" rtl="0">
              <a:buAutoNum type="arabicPeriod"/>
            </a:pPr>
            <a:r>
              <a:rPr lang="en-US" sz="1200" b="0" dirty="0"/>
              <a:t>In</a:t>
            </a:r>
            <a:r>
              <a:rPr lang="en-US" sz="1200" b="0" baseline="0" dirty="0"/>
              <a:t> August 2018, MG. Stefano Del Col (of the Italian Military) entered his position as the new commander of UNIFIL. MG Del Col met with the IDF Commander in Chief, as well as his Lebanese counterpart. </a:t>
            </a:r>
          </a:p>
          <a:p>
            <a:pPr marL="914400" lvl="1" indent="-457200" algn="l" rtl="0">
              <a:buAutoNum type="arabicPeriod"/>
            </a:pPr>
            <a:endParaRPr lang="en-US" sz="1200" b="0" baseline="0" dirty="0"/>
          </a:p>
          <a:p>
            <a:pPr marL="914400" lvl="1" indent="-457200" algn="l" rtl="0">
              <a:buAutoNum type="arabicPeriod"/>
            </a:pPr>
            <a:r>
              <a:rPr lang="en-US" sz="1200" b="0" baseline="0" dirty="0"/>
              <a:t>UNIFIL continues to enable dialogue between the IDF and the LAF. However, they have faced resistance from the local population and are hindered in their operations due to LH attempts to limit their freedom (such as the vehicle burning incident in </a:t>
            </a:r>
            <a:r>
              <a:rPr lang="en-US" sz="1200" b="0" baseline="0" dirty="0" err="1"/>
              <a:t>Majdal</a:t>
            </a:r>
            <a:r>
              <a:rPr lang="en-US" sz="1200" b="0" baseline="0" dirty="0"/>
              <a:t> </a:t>
            </a:r>
            <a:r>
              <a:rPr lang="en-US" sz="1200" b="0" baseline="0" dirty="0" err="1"/>
              <a:t>Zun</a:t>
            </a:r>
            <a:r>
              <a:rPr lang="en-US" sz="1200" b="0" baseline="0" dirty="0"/>
              <a:t> on August 4</a:t>
            </a:r>
            <a:r>
              <a:rPr lang="en-US" sz="1200" b="0" baseline="30000" dirty="0"/>
              <a:t>th</a:t>
            </a:r>
            <a:r>
              <a:rPr lang="en-US" sz="1200" b="0" baseline="0" dirty="0"/>
              <a:t>) . </a:t>
            </a:r>
          </a:p>
          <a:p>
            <a:pPr marL="914400" lvl="1" indent="-457200" algn="l" rtl="0">
              <a:buAutoNum type="arabicPeriod"/>
            </a:pPr>
            <a:endParaRPr lang="en-US" sz="1200" b="0" baseline="0" dirty="0"/>
          </a:p>
          <a:p>
            <a:pPr marL="914400" lvl="1" indent="-457200" algn="l" rtl="0">
              <a:buAutoNum type="arabicPeriod"/>
            </a:pPr>
            <a:r>
              <a:rPr lang="en-US" sz="1200" b="0" baseline="0" dirty="0"/>
              <a:t>The IDF views UNIFIL as an important force meant to maintain stability and promote resolutions related to the Lebanese frontier. </a:t>
            </a:r>
          </a:p>
          <a:p>
            <a:pPr marL="457200" lvl="1" indent="0" algn="l" rtl="0">
              <a:buNone/>
            </a:pPr>
            <a:endParaRPr lang="en-US" sz="2000" b="0" baseline="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18</a:t>
            </a:fld>
            <a:endParaRPr lang="he-IL"/>
          </a:p>
        </p:txBody>
      </p:sp>
    </p:spTree>
    <p:extLst>
      <p:ext uri="{BB962C8B-B14F-4D97-AF65-F5344CB8AC3E}">
        <p14:creationId xmlns:p14="http://schemas.microsoft.com/office/powerpoint/2010/main" val="81493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response to the threats from LH, in addition to their</a:t>
            </a:r>
            <a:r>
              <a:rPr lang="en-US" baseline="0" dirty="0"/>
              <a:t> multiple violations of the Blue Line, Israel has begun the construction of a defensive barrier. The obstacle, which is completely constructed in Israeli territory, runs parallel to the BL, and is built in full coordination with UNIFIL. </a:t>
            </a:r>
          </a:p>
          <a:p>
            <a:pPr algn="l"/>
            <a:endParaRPr lang="en-US" baseline="0" dirty="0"/>
          </a:p>
          <a:p>
            <a:pPr algn="l"/>
            <a:r>
              <a:rPr lang="en-US" baseline="0" dirty="0"/>
              <a:t>As of </a:t>
            </a:r>
            <a:r>
              <a:rPr lang="en-US" u="none" baseline="0" dirty="0"/>
              <a:t>November 2018</a:t>
            </a:r>
            <a:r>
              <a:rPr lang="en-US" baseline="0" dirty="0"/>
              <a:t>, an estimated 8.5km of 11.26km has been completed. The project is slated to end within 2 years. </a:t>
            </a:r>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19</a:t>
            </a:fld>
            <a:endParaRPr lang="he-IL"/>
          </a:p>
        </p:txBody>
      </p:sp>
    </p:spTree>
    <p:extLst>
      <p:ext uri="{BB962C8B-B14F-4D97-AF65-F5344CB8AC3E}">
        <p14:creationId xmlns:p14="http://schemas.microsoft.com/office/powerpoint/2010/main" val="311271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r>
              <a:rPr lang="en-US" b="1" u="none" dirty="0"/>
              <a:t>Sunni-Shia</a:t>
            </a:r>
            <a:r>
              <a:rPr lang="en-US" b="1" u="none" baseline="0" dirty="0"/>
              <a:t> Conflict: </a:t>
            </a:r>
            <a:r>
              <a:rPr lang="en-US" u="none" dirty="0"/>
              <a:t>As of 2018, an estimated 85% of Muslims worldwide are Sunni, with the remaining 15% identifying as Shia. In recent years, the relations between the two sects have been increasingly marked by conflict – particularly the Saudi Arabia-Iran Proxy Conflict. This conflict is struggle between the two nations for influence throughout the Middle East, and its surrounding regions. Both countries have provided various degrees of support to opposing sides in nearby conflicts, including the Yemenite Civil War, the Iraqi Civil War, and the internal fighting in Syria. </a:t>
            </a:r>
            <a:r>
              <a:rPr lang="en-US" sz="1200" u="none" dirty="0"/>
              <a:t>The rivalry also extends to disputes in Lebanon, Qatar, and Afghanistan, as well as North Africa, South Asia, and Central Asia, in what has been described as a modern-day Cold War </a:t>
            </a:r>
            <a:r>
              <a:rPr lang="en-US" sz="1200" b="0" u="none" dirty="0"/>
              <a:t>and</a:t>
            </a:r>
            <a:r>
              <a:rPr lang="en-US" sz="1200" b="0" u="none" baseline="0" dirty="0"/>
              <a:t> the </a:t>
            </a:r>
            <a:r>
              <a:rPr lang="en-US" sz="1200" b="1" u="none" baseline="0" dirty="0"/>
              <a:t>true largest conflict in the Middle East</a:t>
            </a:r>
            <a:r>
              <a:rPr lang="en-US" sz="1200" u="none" dirty="0"/>
              <a:t> (the conflict has been waged on multiple levels over geopolitical, economic, and religious influence in the region). </a:t>
            </a:r>
          </a:p>
          <a:p>
            <a:pPr lvl="0" algn="l" rtl="0"/>
            <a:endParaRPr lang="en-US" sz="1200" u="none" dirty="0"/>
          </a:p>
          <a:p>
            <a:pPr lvl="0" algn="l" rtl="0"/>
            <a:r>
              <a:rPr lang="en-US" sz="1200" b="1" u="none" dirty="0"/>
              <a:t>AWE (Advanced</a:t>
            </a:r>
            <a:r>
              <a:rPr lang="en-US" sz="1200" b="1" u="none" baseline="0" dirty="0"/>
              <a:t> Weapons &amp; Equipment)</a:t>
            </a:r>
            <a:r>
              <a:rPr lang="en-US" sz="1200" b="1" u="none" dirty="0"/>
              <a:t>:</a:t>
            </a:r>
            <a:r>
              <a:rPr lang="en-US" sz="1200" b="1" u="none" baseline="0" dirty="0"/>
              <a:t> </a:t>
            </a:r>
            <a:r>
              <a:rPr lang="en-US" sz="1200" u="none" dirty="0"/>
              <a:t>Parties affiliated with both</a:t>
            </a:r>
            <a:r>
              <a:rPr lang="en-US" sz="1200" u="none" baseline="0" dirty="0"/>
              <a:t> the Sunni Coalition, as well as the Shiite Axis, have continued their efforts to gain and develop advanced weaponry needed to maintain their military advantages in the various conflicts. This trend has been noticeable in both Lebanon and Syria, which both received transfers of Iranian and Russian arms. This arms race is a </a:t>
            </a:r>
            <a:r>
              <a:rPr lang="en-US" sz="1200" b="1" u="none" baseline="0" dirty="0"/>
              <a:t>threat to regional stability</a:t>
            </a:r>
            <a:r>
              <a:rPr lang="en-US" sz="1200" b="0" u="none" baseline="0" dirty="0"/>
              <a:t>, with potential to cause deterioration. </a:t>
            </a:r>
            <a:endParaRPr lang="en-US" sz="1200" u="none" baseline="0" dirty="0"/>
          </a:p>
          <a:p>
            <a:pPr lvl="0" algn="l" rtl="0"/>
            <a:endParaRPr lang="en-US" sz="1200" u="none" baseline="0" dirty="0"/>
          </a:p>
          <a:p>
            <a:pPr lvl="0" algn="l" rtl="0"/>
            <a:r>
              <a:rPr lang="en-US" sz="1200" b="1" u="none" baseline="0" dirty="0"/>
              <a:t>Presence of Powers: </a:t>
            </a:r>
            <a:r>
              <a:rPr lang="en-US" sz="1200" u="none" baseline="0" dirty="0"/>
              <a:t>Russia has continued to express its support of Assad’s regime in Syria, both by deploying Russian Military Police forces to southern Syria in order to support the ongoing restoration campaign there, as well as conducting an extensive military exercise in the Mediterranean Sea, off the coast of Syria. Russia, Syria, Turkey and Iran additionally held multiple summits throughout August and September seeking to end the Syrian conflict and fully restore Assad to power. </a:t>
            </a:r>
          </a:p>
          <a:p>
            <a:pPr lvl="0" algn="l" rtl="0"/>
            <a:r>
              <a:rPr lang="en-US" sz="1200" u="none" baseline="0" dirty="0"/>
              <a:t>In September, the United States decided to maintain its troops in Syria, in order to guarantee the departure of Iranian forces from the region, and establish a stable government in Damascus. This decision was made due to increasing doubts about Russia’s efforts and willingness to remove the Axis forces from the region. </a:t>
            </a:r>
          </a:p>
          <a:p>
            <a:pPr lvl="0" algn="l" rtl="0"/>
            <a:endParaRPr lang="en-US" sz="1200" u="none" baseline="0" dirty="0"/>
          </a:p>
          <a:p>
            <a:pPr lvl="0" algn="l" rtl="0"/>
            <a:r>
              <a:rPr lang="en-US" sz="1200" b="1" u="none" baseline="0" dirty="0"/>
              <a:t>PA-Hamas Conflict: </a:t>
            </a:r>
            <a:r>
              <a:rPr lang="en-US" sz="1200" u="none" baseline="0" dirty="0"/>
              <a:t>In July 2018, with Egyptian backing, Hamas and the PA entered a reconciliation process to end the decade-long rupture between both parties. However, as of September 2018, the unification has not been finalized. </a:t>
            </a:r>
            <a:r>
              <a:rPr lang="en-US" sz="1200" b="1" u="none" baseline="0" dirty="0"/>
              <a:t>This tension harms the ability to restore stability and calm in cooperation with Israel. </a:t>
            </a:r>
            <a:endParaRPr lang="he-IL" b="1" u="none" dirty="0"/>
          </a:p>
          <a:p>
            <a:pPr marL="0" indent="0" algn="l" rtl="0">
              <a:buNone/>
            </a:pPr>
            <a:endParaRPr lang="en-US" u="none" dirty="0"/>
          </a:p>
          <a:p>
            <a:pPr marL="0" indent="0" algn="l" rtl="0">
              <a:buNone/>
            </a:pPr>
            <a:r>
              <a:rPr lang="en-US" b="1" u="none" dirty="0">
                <a:solidFill>
                  <a:srgbClr val="FFFF00"/>
                </a:solidFill>
              </a:rPr>
              <a:t>Iran Power Projection: </a:t>
            </a:r>
            <a:r>
              <a:rPr lang="en-US" u="none" dirty="0">
                <a:solidFill>
                  <a:srgbClr val="FFFF00"/>
                </a:solidFill>
              </a:rPr>
              <a:t>Despite</a:t>
            </a:r>
            <a:r>
              <a:rPr lang="en-US" u="none" baseline="0" dirty="0">
                <a:solidFill>
                  <a:srgbClr val="FFFF00"/>
                </a:solidFill>
              </a:rPr>
              <a:t> the crumbling Iranian economy, the Islamic Republic has continued to fund and support its military proxies throughout the Middle East, (at the expense of the Iranian citizens). Iran has continued to strengthen its relations with both Assad’s regime in Syria (signing a military cooperation agreement during August), as well as Hezbollah in Lebanon and the </a:t>
            </a:r>
            <a:r>
              <a:rPr lang="en-US" u="none" baseline="0" dirty="0" err="1">
                <a:solidFill>
                  <a:srgbClr val="FFFF00"/>
                </a:solidFill>
              </a:rPr>
              <a:t>Houthi</a:t>
            </a:r>
            <a:r>
              <a:rPr lang="en-US" u="none" baseline="0" dirty="0">
                <a:solidFill>
                  <a:srgbClr val="FFFF00"/>
                </a:solidFill>
              </a:rPr>
              <a:t> rebels in Yemen in order to expand its </a:t>
            </a:r>
            <a:r>
              <a:rPr lang="en-US" b="1" u="none" baseline="0" dirty="0">
                <a:solidFill>
                  <a:srgbClr val="FFFF00"/>
                </a:solidFill>
              </a:rPr>
              <a:t>power projection and operate in regions it previously possessed no access to, such as the Mediterranean</a:t>
            </a:r>
            <a:r>
              <a:rPr lang="en-US" u="none" baseline="0" dirty="0">
                <a:solidFill>
                  <a:srgbClr val="FFFF00"/>
                </a:solidFill>
              </a:rPr>
              <a:t>. However, on the 5</a:t>
            </a:r>
            <a:r>
              <a:rPr lang="en-US" u="none" baseline="30000" dirty="0">
                <a:solidFill>
                  <a:srgbClr val="FFFF00"/>
                </a:solidFill>
              </a:rPr>
              <a:t>th</a:t>
            </a:r>
            <a:r>
              <a:rPr lang="en-US" u="none" baseline="0" dirty="0">
                <a:solidFill>
                  <a:srgbClr val="FFFF00"/>
                </a:solidFill>
              </a:rPr>
              <a:t> of November, the United States </a:t>
            </a:r>
            <a:r>
              <a:rPr lang="en-US" sz="1200" b="0" i="0" u="none" kern="1200" dirty="0">
                <a:solidFill>
                  <a:srgbClr val="FFFF00"/>
                </a:solidFill>
                <a:effectLst/>
                <a:latin typeface="+mn-lt"/>
                <a:ea typeface="+mn-ea"/>
                <a:cs typeface="+mn-cs"/>
              </a:rPr>
              <a:t>restored US sanctions that were lifted under a 2015</a:t>
            </a:r>
            <a:r>
              <a:rPr lang="en-US" sz="1200" b="0" i="0" u="none" kern="1200" baseline="0" dirty="0">
                <a:solidFill>
                  <a:srgbClr val="FFFF00"/>
                </a:solidFill>
                <a:effectLst/>
                <a:latin typeface="+mn-lt"/>
                <a:ea typeface="+mn-ea"/>
                <a:cs typeface="+mn-cs"/>
              </a:rPr>
              <a:t> nuclear deal</a:t>
            </a:r>
            <a:r>
              <a:rPr lang="en-US" sz="1200" b="0" i="0" u="none" kern="1200" dirty="0">
                <a:solidFill>
                  <a:srgbClr val="FFFF00"/>
                </a:solidFill>
                <a:effectLst/>
                <a:latin typeface="+mn-lt"/>
                <a:ea typeface="+mn-ea"/>
                <a:cs typeface="+mn-cs"/>
              </a:rPr>
              <a:t> negotiated by the administration of President Barack Obama, and added 300 new designations in Iran's oil, shipping, insurance and banking sectors. This has</a:t>
            </a:r>
            <a:r>
              <a:rPr lang="en-US" sz="1200" b="0" i="0" u="none" kern="1200" baseline="0" dirty="0">
                <a:solidFill>
                  <a:srgbClr val="FFFF00"/>
                </a:solidFill>
                <a:effectLst/>
                <a:latin typeface="+mn-lt"/>
                <a:ea typeface="+mn-ea"/>
                <a:cs typeface="+mn-cs"/>
              </a:rPr>
              <a:t> further fueled the series of strikes occurring in Iran in regards to the declining economic situation. </a:t>
            </a:r>
            <a:endParaRPr lang="en-US" u="none" baseline="0" dirty="0">
              <a:solidFill>
                <a:srgbClr val="FFFF00"/>
              </a:solidFill>
            </a:endParaRPr>
          </a:p>
          <a:p>
            <a:pPr marL="0" indent="0" algn="l" rtl="0">
              <a:buNone/>
            </a:pPr>
            <a:endParaRPr lang="en-US" u="none" baseline="0" dirty="0"/>
          </a:p>
          <a:p>
            <a:pPr marL="0" indent="0" algn="l" rtl="0">
              <a:buNone/>
            </a:pPr>
            <a:r>
              <a:rPr lang="en-US" b="1" u="none" baseline="0" dirty="0"/>
              <a:t>Syria 2019: </a:t>
            </a:r>
            <a:r>
              <a:rPr lang="en-US" u="none" baseline="0" dirty="0"/>
              <a:t>As of September, Assad’s forces completed their conquest of southern Syria, and are now operating to retake </a:t>
            </a:r>
            <a:r>
              <a:rPr lang="en-US" u="none" baseline="0" dirty="0" err="1"/>
              <a:t>Idlib</a:t>
            </a:r>
            <a:r>
              <a:rPr lang="en-US" u="none" baseline="0" dirty="0"/>
              <a:t> in the north. With the return of full-control to Assad, many questions have been raised regarding the future of Syria, such as handling of refugees, reestablishment of infrastructure, and the continued presence of Iranian and Russian forces in the country.  </a:t>
            </a:r>
          </a:p>
          <a:p>
            <a:pPr marL="228600" indent="-228600" algn="l" rtl="0">
              <a:buAutoNum type="arabicPeriod"/>
            </a:pPr>
            <a:endParaRPr lang="he-IL" u="none" dirty="0"/>
          </a:p>
        </p:txBody>
      </p:sp>
      <p:sp>
        <p:nvSpPr>
          <p:cNvPr id="4" name="Slide Number Placeholder 3"/>
          <p:cNvSpPr>
            <a:spLocks noGrp="1"/>
          </p:cNvSpPr>
          <p:nvPr>
            <p:ph type="sldNum" sz="quarter" idx="10"/>
          </p:nvPr>
        </p:nvSpPr>
        <p:spPr/>
        <p:txBody>
          <a:bodyPr/>
          <a:lstStyle/>
          <a:p>
            <a:fld id="{6F4871E8-AB28-431B-AF01-242EAFA550A9}" type="slidenum">
              <a:rPr lang="he-IL" smtClean="0"/>
              <a:t>2</a:t>
            </a:fld>
            <a:endParaRPr lang="he-IL"/>
          </a:p>
        </p:txBody>
      </p:sp>
    </p:spTree>
    <p:extLst>
      <p:ext uri="{BB962C8B-B14F-4D97-AF65-F5344CB8AC3E}">
        <p14:creationId xmlns:p14="http://schemas.microsoft.com/office/powerpoint/2010/main" val="1929245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noProof="0" dirty="0"/>
              <a:t>Despite five months passing since Lebanon’s governmental elections in May 2018, the country has yet</a:t>
            </a:r>
            <a:r>
              <a:rPr lang="en-US" sz="1200" b="0" baseline="0" noProof="0" dirty="0"/>
              <a:t> </a:t>
            </a:r>
            <a:r>
              <a:rPr lang="en-US" sz="1200" b="0" noProof="0" dirty="0"/>
              <a:t>to establish a new stable government (it is currently</a:t>
            </a:r>
            <a:r>
              <a:rPr lang="en-US" sz="1200" b="0" baseline="0" noProof="0" dirty="0"/>
              <a:t> managed by a surrogate, temporary government). </a:t>
            </a:r>
            <a:r>
              <a:rPr lang="en-US" sz="1200" b="0" i="0" kern="1200" dirty="0">
                <a:solidFill>
                  <a:schemeClr val="tx1"/>
                </a:solidFill>
                <a:effectLst/>
                <a:latin typeface="+mn-lt"/>
                <a:ea typeface="+mn-ea"/>
                <a:cs typeface="+mn-cs"/>
              </a:rPr>
              <a:t>The lack of an established parliament is </a:t>
            </a:r>
            <a:r>
              <a:rPr lang="en-US" sz="1200" b="0" noProof="0" dirty="0"/>
              <a:t>further proof that the Lebanese government is disorganized and structurally insecure at this time. The</a:t>
            </a:r>
            <a:r>
              <a:rPr lang="en-US" sz="1200" b="0" baseline="0" noProof="0" dirty="0"/>
              <a:t> lack of government has led to economical instability, due to inability to settle on a national budget, or create the necessary reforms to improve Lebanon’s financial systems.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0" baseline="0" noProof="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a:t>Due to the lack of elected government, the Lebanese government cannot elect a new Chief of Staff for their military. The current Chief of Staff is due to step down in the coming months, and the government has yet to nominate his replacement. </a:t>
            </a:r>
            <a:endParaRPr lang="en-US" sz="1200" b="0" noProof="0" dirty="0"/>
          </a:p>
          <a:p>
            <a:pPr marL="457200" lvl="1" indent="0" algn="l" rtl="0">
              <a:buNone/>
            </a:pPr>
            <a:endParaRPr lang="en-US" sz="1200" b="1"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20</a:t>
            </a:fld>
            <a:endParaRPr lang="he-IL"/>
          </a:p>
        </p:txBody>
      </p:sp>
    </p:spTree>
    <p:extLst>
      <p:ext uri="{BB962C8B-B14F-4D97-AF65-F5344CB8AC3E}">
        <p14:creationId xmlns:p14="http://schemas.microsoft.com/office/powerpoint/2010/main" val="3433102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n object"/>
          <p:cNvSpPr>
            <a:spLocks noGrp="1" noRot="1" noChangeAspect="1"/>
          </p:cNvSpPr>
          <p:nvPr>
            <p:ph type="sldImg"/>
          </p:nvPr>
        </p:nvSpPr>
        <p:spPr/>
      </p:sp>
      <p:sp>
        <p:nvSpPr>
          <p:cNvPr id="279" name="An object"/>
          <p:cNvSpPr>
            <a:spLocks noGrp="1"/>
          </p:cNvSpPr>
          <p:nvPr>
            <p:ph type="body" idx="1"/>
          </p:nvPr>
        </p:nvSpPr>
        <p:spPr/>
        <p:txBody>
          <a:bodyPr/>
          <a:lstStyle/>
          <a:p>
            <a:pPr lvl="0" algn="l" rtl="0"/>
            <a:r>
              <a:rPr lang="en-US" sz="1200" b="0" kern="1200" dirty="0">
                <a:solidFill>
                  <a:schemeClr val="tx1"/>
                </a:solidFill>
                <a:effectLst/>
                <a:latin typeface="+mn-lt"/>
                <a:ea typeface="+mn-ea"/>
                <a:cs typeface="+mn-cs"/>
              </a:rPr>
              <a:t>In</a:t>
            </a:r>
            <a:r>
              <a:rPr lang="en-US" sz="1200" b="0" kern="1200" baseline="0" dirty="0">
                <a:solidFill>
                  <a:schemeClr val="tx1"/>
                </a:solidFill>
                <a:effectLst/>
                <a:latin typeface="+mn-lt"/>
                <a:ea typeface="+mn-ea"/>
                <a:cs typeface="+mn-cs"/>
              </a:rPr>
              <a:t> August 2018, President Assad’s regime had fully recaptured southern Syria, solidifying his victory and control of the country. The end of the internal conflict led to the departure of the </a:t>
            </a:r>
            <a:r>
              <a:rPr lang="en-US" sz="1200" b="1" i="0" kern="1200" dirty="0">
                <a:solidFill>
                  <a:schemeClr val="tx1"/>
                </a:solidFill>
                <a:effectLst/>
                <a:latin typeface="+mn-lt"/>
                <a:ea typeface="+mn-ea"/>
                <a:cs typeface="+mn-cs"/>
              </a:rPr>
              <a:t>Syria Civil Defense </a:t>
            </a:r>
            <a:r>
              <a:rPr lang="en-US" sz="1200" b="0" i="0" kern="1200" dirty="0">
                <a:solidFill>
                  <a:schemeClr val="tx1"/>
                </a:solidFill>
                <a:effectLst/>
                <a:latin typeface="+mn-lt"/>
                <a:ea typeface="+mn-ea"/>
                <a:cs typeface="+mn-cs"/>
              </a:rPr>
              <a:t>organization (“The</a:t>
            </a:r>
            <a:r>
              <a:rPr lang="en-US" sz="1200" b="0" i="0" kern="1200" baseline="0" dirty="0">
                <a:solidFill>
                  <a:schemeClr val="tx1"/>
                </a:solidFill>
                <a:effectLst/>
                <a:latin typeface="+mn-lt"/>
                <a:ea typeface="+mn-ea"/>
                <a:cs typeface="+mn-cs"/>
              </a:rPr>
              <a:t> White Helmets”), who, with Israeli assistance, were extracted from Syria via Israel to a third country. In addition, due to the return of the Syrian Regime, Israel has halted operation “Good Neighbor”.    </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As part of the Assad regime’s return, Israel, the United States, Russia, Syria, and the U.N have all expressed support for the return of UNDOF to the AOS and AOL in accordance with the 1974 agreement between Israel and Syria. UNDOF’s return to Syria has concluded with the reopening of </a:t>
            </a:r>
            <a:r>
              <a:rPr lang="en-US" sz="1200" b="0" i="0" kern="1200" baseline="0" dirty="0" err="1">
                <a:solidFill>
                  <a:schemeClr val="tx1"/>
                </a:solidFill>
                <a:effectLst/>
                <a:latin typeface="+mn-lt"/>
                <a:ea typeface="+mn-ea"/>
                <a:cs typeface="+mn-cs"/>
              </a:rPr>
              <a:t>Quneitra</a:t>
            </a:r>
            <a:r>
              <a:rPr lang="en-US" sz="1200" b="0" i="0" kern="1200" baseline="0" dirty="0">
                <a:solidFill>
                  <a:schemeClr val="tx1"/>
                </a:solidFill>
                <a:effectLst/>
                <a:latin typeface="+mn-lt"/>
                <a:ea typeface="+mn-ea"/>
                <a:cs typeface="+mn-cs"/>
              </a:rPr>
              <a:t> Crossing (the sole crossing point between Israel and Syria on October 15</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However, despite President Assad’s insistence on Syria’s wish to return to the pre-internal conflict status quo, Syria has repeatedly violated the terms of the AOS. On July 11</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 a Syrian UAV infiltrated Israeli airspace and was downed by IDF. In addition, Syria permits Iran-backed forces, such as Hezbollah cells, to enter the AOS region.  </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In September, </a:t>
            </a:r>
            <a:r>
              <a:rPr lang="en-US" sz="1200" b="0" i="0" kern="1200" dirty="0">
                <a:solidFill>
                  <a:schemeClr val="tx1"/>
                </a:solidFill>
                <a:effectLst/>
                <a:latin typeface="+mn-lt"/>
                <a:ea typeface="+mn-ea"/>
                <a:cs typeface="+mn-cs"/>
              </a:rPr>
              <a:t>Syrian forces accidentally shot down a Russian military plane after an Israeli airstrike on Syrian territory.</a:t>
            </a:r>
            <a:r>
              <a:rPr lang="en-US" sz="1200" b="0" i="0" kern="1200" baseline="0" dirty="0">
                <a:solidFill>
                  <a:schemeClr val="tx1"/>
                </a:solidFill>
                <a:effectLst/>
                <a:latin typeface="+mn-lt"/>
                <a:ea typeface="+mn-ea"/>
                <a:cs typeface="+mn-cs"/>
              </a:rPr>
              <a:t> All 15 Russians aboard the plane were killed. The accident </a:t>
            </a:r>
            <a:r>
              <a:rPr lang="en-US" sz="1200" b="0" i="0" kern="1200" dirty="0">
                <a:solidFill>
                  <a:schemeClr val="tx1"/>
                </a:solidFill>
                <a:effectLst/>
                <a:latin typeface="+mn-lt"/>
                <a:ea typeface="+mn-ea"/>
                <a:cs typeface="+mn-cs"/>
              </a:rPr>
              <a:t>briefly caused a crisis in Russia-Israel relations as the Kremlin blamed the Israelis, underscoring the risks of escalation from unintended consequences among the different forces operating in Syria.  Two weeks</a:t>
            </a:r>
            <a:r>
              <a:rPr lang="en-US" sz="1200" b="0" i="0" kern="1200" baseline="0" dirty="0">
                <a:solidFill>
                  <a:schemeClr val="tx1"/>
                </a:solidFill>
                <a:effectLst/>
                <a:latin typeface="+mn-lt"/>
                <a:ea typeface="+mn-ea"/>
                <a:cs typeface="+mn-cs"/>
              </a:rPr>
              <a:t> after the Russian aircraft was shot down, Russia delivered</a:t>
            </a:r>
            <a:r>
              <a:rPr lang="en-US" sz="1200" b="0" i="0" kern="1200" dirty="0">
                <a:solidFill>
                  <a:schemeClr val="tx1"/>
                </a:solidFill>
                <a:effectLst/>
                <a:latin typeface="+mn-lt"/>
                <a:ea typeface="+mn-ea"/>
                <a:cs typeface="+mn-cs"/>
              </a:rPr>
              <a:t> four S-300s launchers to Syria,</a:t>
            </a:r>
            <a:r>
              <a:rPr lang="en-US" sz="1200" b="0" i="0" kern="1200" baseline="0" dirty="0">
                <a:solidFill>
                  <a:schemeClr val="tx1"/>
                </a:solidFill>
                <a:effectLst/>
                <a:latin typeface="+mn-lt"/>
                <a:ea typeface="+mn-ea"/>
                <a:cs typeface="+mn-cs"/>
              </a:rPr>
              <a:t> potentially making the already volatile region more dangerous.</a:t>
            </a:r>
            <a:r>
              <a:rPr lang="en-US" sz="1200" b="0" i="0" kern="1200" dirty="0">
                <a:solidFill>
                  <a:schemeClr val="tx1"/>
                </a:solidFill>
                <a:effectLst/>
                <a:latin typeface="+mn-lt"/>
                <a:ea typeface="+mn-ea"/>
                <a:cs typeface="+mn-cs"/>
              </a:rPr>
              <a:t> </a:t>
            </a:r>
            <a:endParaRPr lang="en-US" sz="1200" b="0" i="0" kern="1200" baseline="0" dirty="0">
              <a:solidFill>
                <a:schemeClr val="tx1"/>
              </a:solidFill>
              <a:effectLst/>
              <a:latin typeface="+mn-lt"/>
              <a:ea typeface="+mn-ea"/>
              <a:cs typeface="+mn-cs"/>
            </a:endParaRPr>
          </a:p>
          <a:p>
            <a:pPr lvl="0" algn="l" rtl="0"/>
            <a:endParaRPr lang="en-US" sz="1200" b="0" i="0" kern="1200" baseline="0" dirty="0">
              <a:solidFill>
                <a:schemeClr val="tx1"/>
              </a:solidFill>
              <a:effectLst/>
              <a:latin typeface="+mn-lt"/>
              <a:ea typeface="+mn-ea"/>
              <a:cs typeface="+mn-cs"/>
            </a:endParaRP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 </a:t>
            </a:r>
            <a:endParaRPr lang="en-US" b="0" dirty="0"/>
          </a:p>
        </p:txBody>
      </p:sp>
      <p:sp>
        <p:nvSpPr>
          <p:cNvPr id="176" name="An object"/>
          <p:cNvSpPr>
            <a:spLocks noGrp="1"/>
          </p:cNvSpPr>
          <p:nvPr>
            <p:ph type="sldNum" sz="quarter" idx="10"/>
          </p:nvPr>
        </p:nvSpPr>
        <p:spPr/>
        <p:txBody>
          <a:bodyPr/>
          <a:lstStyle/>
          <a:p>
            <a:fld id="{620E9EA7-6BC6-49B6-989A-DDEAE2246BD8}" type="slidenum">
              <a:rPr lang="en-US" smtClean="0"/>
              <a:t>21</a:t>
            </a:fld>
            <a:endParaRPr lang="en-US"/>
          </a:p>
        </p:txBody>
      </p:sp>
    </p:spTree>
    <p:extLst>
      <p:ext uri="{BB962C8B-B14F-4D97-AF65-F5344CB8AC3E}">
        <p14:creationId xmlns:p14="http://schemas.microsoft.com/office/powerpoint/2010/main" val="107700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a:t>
            </a:r>
            <a:r>
              <a:rPr lang="en-US" baseline="0" dirty="0"/>
              <a:t> 2014, due to the danger posed by the internal conflict in Syria, UNDOF forces had evacuated southern Syria. Following Assad’s return to the region, Israel, UNDOF, and Syria (with Russia and the U.S’ support) have engaged in regional normalization attempts, including the reopening of </a:t>
            </a:r>
            <a:r>
              <a:rPr lang="en-US" baseline="0" dirty="0" err="1"/>
              <a:t>Quneitra</a:t>
            </a:r>
            <a:r>
              <a:rPr lang="en-US" baseline="0" dirty="0"/>
              <a:t> Crossing, the sole crossing point between Israel and Syria. </a:t>
            </a:r>
          </a:p>
          <a:p>
            <a:pPr algn="l"/>
            <a:endParaRPr lang="en-US" u="sng" baseline="0" dirty="0"/>
          </a:p>
          <a:p>
            <a:pPr algn="l"/>
            <a:r>
              <a:rPr lang="en-US" u="none" dirty="0"/>
              <a:t>On</a:t>
            </a:r>
            <a:r>
              <a:rPr lang="en-US" u="none" baseline="0" dirty="0"/>
              <a:t> October 15, the critical crossing point at </a:t>
            </a:r>
            <a:r>
              <a:rPr lang="en-US" u="none" baseline="0" dirty="0" err="1"/>
              <a:t>Quneitra</a:t>
            </a:r>
            <a:r>
              <a:rPr lang="en-US" u="none" baseline="0" dirty="0"/>
              <a:t> was reopened by Israeli and UN forces. The use of the crossing will be exclusively for UNDOF forces for the time being. </a:t>
            </a:r>
            <a:endParaRPr lang="he-IL" u="none" dirty="0"/>
          </a:p>
        </p:txBody>
      </p:sp>
      <p:sp>
        <p:nvSpPr>
          <p:cNvPr id="4" name="Slide Number Placeholder 3"/>
          <p:cNvSpPr>
            <a:spLocks noGrp="1"/>
          </p:cNvSpPr>
          <p:nvPr>
            <p:ph type="sldNum" sz="quarter" idx="10"/>
          </p:nvPr>
        </p:nvSpPr>
        <p:spPr/>
        <p:txBody>
          <a:bodyPr/>
          <a:lstStyle/>
          <a:p>
            <a:fld id="{6F4871E8-AB28-431B-AF01-242EAFA550A9}" type="slidenum">
              <a:rPr lang="he-IL" smtClean="0"/>
              <a:t>22</a:t>
            </a:fld>
            <a:endParaRPr lang="he-IL"/>
          </a:p>
        </p:txBody>
      </p:sp>
    </p:spTree>
    <p:extLst>
      <p:ext uri="{BB962C8B-B14F-4D97-AF65-F5344CB8AC3E}">
        <p14:creationId xmlns:p14="http://schemas.microsoft.com/office/powerpoint/2010/main" val="1071667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The</a:t>
            </a:r>
            <a:r>
              <a:rPr lang="en-US" baseline="0" dirty="0"/>
              <a:t> IDF is continuing to support and promote its mutual efforts with the JAF and the Hashemite Kingdom of Jordan to guard the Israeli-Jordanian border.</a:t>
            </a:r>
          </a:p>
        </p:txBody>
      </p:sp>
      <p:sp>
        <p:nvSpPr>
          <p:cNvPr id="4" name="Slide Number Placeholder 3"/>
          <p:cNvSpPr>
            <a:spLocks noGrp="1"/>
          </p:cNvSpPr>
          <p:nvPr>
            <p:ph type="sldNum" sz="quarter" idx="10"/>
          </p:nvPr>
        </p:nvSpPr>
        <p:spPr/>
        <p:txBody>
          <a:bodyPr/>
          <a:lstStyle/>
          <a:p>
            <a:fld id="{6F4871E8-AB28-431B-AF01-242EAFA550A9}" type="slidenum">
              <a:rPr lang="he-IL" smtClean="0"/>
              <a:t>23</a:t>
            </a:fld>
            <a:endParaRPr lang="he-IL"/>
          </a:p>
        </p:txBody>
      </p:sp>
    </p:spTree>
    <p:extLst>
      <p:ext uri="{BB962C8B-B14F-4D97-AF65-F5344CB8AC3E}">
        <p14:creationId xmlns:p14="http://schemas.microsoft.com/office/powerpoint/2010/main" val="118377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In late October, </a:t>
            </a:r>
            <a:r>
              <a:rPr lang="en-US" sz="1200" b="0" i="0" kern="1200" dirty="0">
                <a:solidFill>
                  <a:schemeClr val="tx1"/>
                </a:solidFill>
                <a:effectLst/>
                <a:latin typeface="+mn-lt"/>
                <a:ea typeface="+mn-ea"/>
                <a:cs typeface="+mn-cs"/>
              </a:rPr>
              <a:t>Jordan has told Israel that it intends to reclaim two tracts of territories remained in Israeli private ownership under a 1994 peace treaty. Israel leased about 405 hectares of agricultural land in the southern sector of its border with Jordan called </a:t>
            </a:r>
            <a:r>
              <a:rPr lang="en-US" sz="1200" b="0" i="0" kern="1200" dirty="0" err="1">
                <a:solidFill>
                  <a:schemeClr val="tx1"/>
                </a:solidFill>
                <a:effectLst/>
                <a:latin typeface="+mn-lt"/>
                <a:ea typeface="+mn-ea"/>
                <a:cs typeface="+mn-cs"/>
              </a:rPr>
              <a:t>Tzofar</a:t>
            </a:r>
            <a:r>
              <a:rPr lang="en-US" sz="1200" b="0" i="0" kern="1200" dirty="0">
                <a:solidFill>
                  <a:schemeClr val="tx1"/>
                </a:solidFill>
                <a:effectLst/>
                <a:latin typeface="+mn-lt"/>
                <a:ea typeface="+mn-ea"/>
                <a:cs typeface="+mn-cs"/>
              </a:rPr>
              <a:t>, as well as the small </a:t>
            </a:r>
            <a:r>
              <a:rPr lang="en-US" sz="1200" b="0" i="0" kern="1200" dirty="0" err="1">
                <a:solidFill>
                  <a:schemeClr val="tx1"/>
                </a:solidFill>
                <a:effectLst/>
                <a:latin typeface="+mn-lt"/>
                <a:ea typeface="+mn-ea"/>
                <a:cs typeface="+mn-cs"/>
              </a:rPr>
              <a:t>Naharayim</a:t>
            </a:r>
            <a:r>
              <a:rPr lang="en-US" sz="1200" b="0" i="0" kern="1200" dirty="0">
                <a:solidFill>
                  <a:schemeClr val="tx1"/>
                </a:solidFill>
                <a:effectLst/>
                <a:latin typeface="+mn-lt"/>
                <a:ea typeface="+mn-ea"/>
                <a:cs typeface="+mn-cs"/>
              </a:rPr>
              <a:t> area near the confluence of Jordan and </a:t>
            </a:r>
            <a:r>
              <a:rPr lang="en-US" sz="1200" b="0" i="0" kern="1200" dirty="0" err="1">
                <a:solidFill>
                  <a:schemeClr val="tx1"/>
                </a:solidFill>
                <a:effectLst/>
                <a:latin typeface="+mn-lt"/>
                <a:ea typeface="+mn-ea"/>
                <a:cs typeface="+mn-cs"/>
              </a:rPr>
              <a:t>Yarmouk</a:t>
            </a:r>
            <a:r>
              <a:rPr lang="en-US" sz="1200" b="0" i="0" kern="1200" dirty="0">
                <a:solidFill>
                  <a:schemeClr val="tx1"/>
                </a:solidFill>
                <a:effectLst/>
                <a:latin typeface="+mn-lt"/>
                <a:ea typeface="+mn-ea"/>
                <a:cs typeface="+mn-cs"/>
              </a:rPr>
              <a:t> rivers. Following the king's announcement, Israeli Prime Minister Benjamin Netanyahu said that Israel would negotiate with Jordan an extension of the leases, which expire in</a:t>
            </a:r>
            <a:r>
              <a:rPr lang="en-US" sz="1200" b="0" i="0" kern="1200" baseline="0" dirty="0">
                <a:solidFill>
                  <a:schemeClr val="tx1"/>
                </a:solidFill>
                <a:effectLst/>
                <a:latin typeface="+mn-lt"/>
                <a:ea typeface="+mn-ea"/>
                <a:cs typeface="+mn-cs"/>
              </a:rPr>
              <a:t> 2019. </a:t>
            </a:r>
          </a:p>
          <a:p>
            <a:pPr algn="l" rtl="0"/>
            <a:endParaRPr lang="en-US" sz="1200" b="0" i="0" kern="1200" baseline="0" dirty="0">
              <a:solidFill>
                <a:schemeClr val="tx1"/>
              </a:solidFill>
              <a:effectLst/>
              <a:latin typeface="+mn-lt"/>
              <a:ea typeface="+mn-ea"/>
              <a:cs typeface="+mn-cs"/>
            </a:endParaRPr>
          </a:p>
          <a:p>
            <a:pPr algn="l" rtl="0"/>
            <a:r>
              <a:rPr lang="en-US" sz="1200" b="0" i="0" kern="1200" baseline="0" dirty="0">
                <a:solidFill>
                  <a:schemeClr val="tx1"/>
                </a:solidFill>
                <a:effectLst/>
                <a:latin typeface="+mn-lt"/>
                <a:ea typeface="+mn-ea"/>
                <a:cs typeface="+mn-cs"/>
              </a:rPr>
              <a:t>Despite the recent strains on the peace treaty and agreement, the IDF still maintains its cooperation with the Jordanian Armed Forces. For example, the IDF </a:t>
            </a:r>
            <a:r>
              <a:rPr lang="en-US" sz="1200" b="0" i="0" kern="1200" dirty="0">
                <a:solidFill>
                  <a:schemeClr val="tx1"/>
                </a:solidFill>
                <a:effectLst/>
                <a:latin typeface="+mn-lt"/>
                <a:ea typeface="+mn-ea"/>
                <a:cs typeface="+mn-cs"/>
              </a:rPr>
              <a:t>sent a number of elite forces and helicopters to assist in rescue operations at the request of Jordan during a flash flood</a:t>
            </a:r>
            <a:r>
              <a:rPr lang="en-US" sz="1200" b="0" i="0" kern="1200" baseline="0" dirty="0">
                <a:solidFill>
                  <a:schemeClr val="tx1"/>
                </a:solidFill>
                <a:effectLst/>
                <a:latin typeface="+mn-lt"/>
                <a:ea typeface="+mn-ea"/>
                <a:cs typeface="+mn-cs"/>
              </a:rPr>
              <a:t> near the dead sea.</a:t>
            </a:r>
            <a:r>
              <a:rPr lang="en-US" sz="1200" b="0" i="0" kern="1200" dirty="0">
                <a:solidFill>
                  <a:schemeClr val="tx1"/>
                </a:solidFill>
                <a:effectLst/>
                <a:latin typeface="+mn-lt"/>
                <a:ea typeface="+mn-ea"/>
                <a:cs typeface="+mn-cs"/>
              </a:rPr>
              <a:t> At least 18 people, mainly schoolchildren and teachers, were killed.</a:t>
            </a:r>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24</a:t>
            </a:fld>
            <a:endParaRPr lang="he-IL"/>
          </a:p>
        </p:txBody>
      </p:sp>
    </p:spTree>
    <p:extLst>
      <p:ext uri="{BB962C8B-B14F-4D97-AF65-F5344CB8AC3E}">
        <p14:creationId xmlns:p14="http://schemas.microsoft.com/office/powerpoint/2010/main" val="741177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The IDF continues </a:t>
            </a:r>
            <a:r>
              <a:rPr lang="en-US" baseline="0" dirty="0"/>
              <a:t>to support its efforts with the Egyptian Armed Forces to maintain security on the Egyptian-Israeli border, as well as its cooperation with the MFO to maintain stability and peace in the Sinai Peninsula. </a:t>
            </a:r>
          </a:p>
          <a:p>
            <a:pPr algn="l" rtl="0"/>
            <a:endParaRPr lang="en-US" baseline="0" dirty="0"/>
          </a:p>
          <a:p>
            <a:pPr algn="l" rtl="0"/>
            <a:r>
              <a:rPr lang="en-US" baseline="0" dirty="0"/>
              <a:t>In November 2018, the annual conference was held in Rome between the MFO, IDF, and the USA. The conference occurs to encourage support for the MFO and spread awareness of their work in the region. </a:t>
            </a:r>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25</a:t>
            </a:fld>
            <a:endParaRPr lang="he-IL"/>
          </a:p>
        </p:txBody>
      </p:sp>
    </p:spTree>
    <p:extLst>
      <p:ext uri="{BB962C8B-B14F-4D97-AF65-F5344CB8AC3E}">
        <p14:creationId xmlns:p14="http://schemas.microsoft.com/office/powerpoint/2010/main" val="316835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Violent Order Disruptions:</a:t>
            </a:r>
            <a:r>
              <a:rPr lang="en-US" altLang="he-IL" sz="1200" b="1" baseline="0" dirty="0">
                <a:solidFill>
                  <a:schemeClr val="tx1"/>
                </a:solidFill>
              </a:rPr>
              <a:t> </a:t>
            </a:r>
            <a:r>
              <a:rPr lang="en-US" altLang="he-IL" sz="1200" b="0" baseline="0" dirty="0">
                <a:solidFill>
                  <a:schemeClr val="tx1"/>
                </a:solidFill>
              </a:rPr>
              <a:t>The </a:t>
            </a:r>
            <a:r>
              <a:rPr lang="en-US" sz="1200" kern="1200" baseline="0" dirty="0">
                <a:solidFill>
                  <a:schemeClr val="tx1"/>
                </a:solidFill>
                <a:effectLst/>
                <a:latin typeface="+mn-lt"/>
                <a:ea typeface="+mn-ea"/>
                <a:cs typeface="+mn-cs"/>
              </a:rPr>
              <a:t>violent order disruptions and attacks that have plagued and characterized the southern region since March 2018 continue, with several thousand rioters attempting to forcefully enter Israeli territory. However, the number of arson kites and incendiary balloons has dropped, mostly due to Hamas efforts to prevent escalations during the ceasefire conferences in Egypt. </a:t>
            </a:r>
          </a:p>
          <a:p>
            <a:pPr marL="228600" lvl="0" indent="-228600" algn="l" rtl="0">
              <a:buAutoNum type="arabicPeriod"/>
            </a:pP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Hamas Rocket Fire:</a:t>
            </a:r>
            <a:r>
              <a:rPr lang="en-US" altLang="he-IL" sz="1200" b="1" baseline="0" dirty="0">
                <a:solidFill>
                  <a:schemeClr val="tx1"/>
                </a:solidFill>
              </a:rPr>
              <a:t> </a:t>
            </a:r>
            <a:r>
              <a:rPr lang="en-US" altLang="he-IL" sz="1200" b="0" baseline="0" dirty="0">
                <a:solidFill>
                  <a:schemeClr val="tx1"/>
                </a:solidFill>
              </a:rPr>
              <a:t>There were several small waves of rockets towards the end of September and early October, which reached a pinnacle mid-October. </a:t>
            </a:r>
            <a:r>
              <a:rPr lang="en-US" altLang="he-IL" sz="1200" b="0" kern="1200" baseline="0" dirty="0">
                <a:solidFill>
                  <a:schemeClr val="tx1"/>
                </a:solidFill>
                <a:effectLst/>
                <a:latin typeface="+mn-lt"/>
                <a:ea typeface="+mn-ea"/>
                <a:cs typeface="+mn-cs"/>
              </a:rPr>
              <a:t>On the morning of October 17, two rockets were launched from Gaza; one that landed off the coast of Tel Aviv, and another that damaged a house in </a:t>
            </a:r>
            <a:r>
              <a:rPr lang="en-US" altLang="he-IL" sz="1200" b="0" kern="1200" baseline="0" dirty="0" err="1">
                <a:solidFill>
                  <a:schemeClr val="tx1"/>
                </a:solidFill>
                <a:effectLst/>
                <a:latin typeface="+mn-lt"/>
                <a:ea typeface="+mn-ea"/>
                <a:cs typeface="+mn-cs"/>
              </a:rPr>
              <a:t>Beersheva</a:t>
            </a:r>
            <a:r>
              <a:rPr lang="en-US" altLang="he-IL" sz="1200" b="0" kern="1200" baseline="0" dirty="0">
                <a:solidFill>
                  <a:schemeClr val="tx1"/>
                </a:solidFill>
                <a:effectLst/>
                <a:latin typeface="+mn-lt"/>
                <a:ea typeface="+mn-ea"/>
                <a:cs typeface="+mn-cs"/>
              </a:rPr>
              <a:t>. No one was harmed by the two rockets, but Israel retaliated by striking 20 targets in Gaza, including a Hamas attack tunnel in the southern Strip.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he-IL"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kern="1200" baseline="0" dirty="0">
                <a:solidFill>
                  <a:schemeClr val="tx1"/>
                </a:solidFill>
                <a:effectLst/>
                <a:latin typeface="+mn-lt"/>
                <a:ea typeface="+mn-ea"/>
                <a:cs typeface="+mn-cs"/>
              </a:rPr>
              <a:t>Escalation in the Southern Region</a:t>
            </a:r>
            <a:r>
              <a:rPr lang="en-US" altLang="he-IL" sz="1200" b="0" kern="1200" baseline="0" dirty="0">
                <a:solidFill>
                  <a:schemeClr val="tx1"/>
                </a:solidFill>
                <a:effectLst/>
                <a:latin typeface="+mn-lt"/>
                <a:ea typeface="+mn-ea"/>
                <a:cs typeface="+mn-cs"/>
              </a:rPr>
              <a:t>: On November 11, an Israeli officer was killed and another was moderately wounded during an operation in the southern Gaza Strip. These clashes escalated throughout the 12</a:t>
            </a:r>
            <a:r>
              <a:rPr lang="en-US" altLang="he-IL" sz="1200" b="0" kern="1200" baseline="30000" dirty="0">
                <a:solidFill>
                  <a:schemeClr val="tx1"/>
                </a:solidFill>
                <a:effectLst/>
                <a:latin typeface="+mn-lt"/>
                <a:ea typeface="+mn-ea"/>
                <a:cs typeface="+mn-cs"/>
              </a:rPr>
              <a:t>th</a:t>
            </a:r>
            <a:r>
              <a:rPr lang="en-US" altLang="he-IL" sz="1200" b="0" kern="1200" baseline="0" dirty="0">
                <a:solidFill>
                  <a:schemeClr val="tx1"/>
                </a:solidFill>
                <a:effectLst/>
                <a:latin typeface="+mn-lt"/>
                <a:ea typeface="+mn-ea"/>
                <a:cs typeface="+mn-cs"/>
              </a:rPr>
              <a:t> and 13</a:t>
            </a:r>
            <a:r>
              <a:rPr lang="en-US" altLang="he-IL" sz="1200" b="0" kern="1200" baseline="30000" dirty="0">
                <a:solidFill>
                  <a:schemeClr val="tx1"/>
                </a:solidFill>
                <a:effectLst/>
                <a:latin typeface="+mn-lt"/>
                <a:ea typeface="+mn-ea"/>
                <a:cs typeface="+mn-cs"/>
              </a:rPr>
              <a:t>th</a:t>
            </a:r>
            <a:r>
              <a:rPr lang="en-US" altLang="he-IL" sz="1200" b="0" kern="1200" baseline="0" dirty="0">
                <a:solidFill>
                  <a:schemeClr val="tx1"/>
                </a:solidFill>
                <a:effectLst/>
                <a:latin typeface="+mn-lt"/>
                <a:ea typeface="+mn-ea"/>
                <a:cs typeface="+mn-cs"/>
              </a:rPr>
              <a:t> of November, with more than 460 missiles being fired into Israel. 28 citizens were wounded and 1 resident of Israel were killed. In response, the IDF struck over 150 military and strategic targets throughout the Gaza Strip, belonging to both Hamas and PIJ. Eventually, with the assistance of Egyptian brokers, both sides managed to reach a compromise and end the escalation.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Ceasefire Talks:</a:t>
            </a:r>
            <a:r>
              <a:rPr lang="en-US" altLang="he-IL" sz="1200" b="1" baseline="0" dirty="0">
                <a:solidFill>
                  <a:schemeClr val="tx1"/>
                </a:solidFill>
              </a:rPr>
              <a:t> </a:t>
            </a:r>
            <a:r>
              <a:rPr lang="en-US" sz="1200" kern="1200" baseline="0" dirty="0">
                <a:solidFill>
                  <a:schemeClr val="tx1"/>
                </a:solidFill>
                <a:effectLst/>
                <a:latin typeface="+mn-lt"/>
                <a:ea typeface="+mn-ea"/>
                <a:cs typeface="+mn-cs"/>
              </a:rPr>
              <a:t>The </a:t>
            </a:r>
            <a:r>
              <a:rPr lang="en-US" sz="1200" b="0" i="0" kern="1200" dirty="0">
                <a:solidFill>
                  <a:schemeClr val="tx1"/>
                </a:solidFill>
                <a:effectLst/>
                <a:latin typeface="+mn-lt"/>
                <a:ea typeface="+mn-ea"/>
                <a:cs typeface="+mn-cs"/>
              </a:rPr>
              <a:t>Hamas leadership agreed to an Egyptian-brokered reconciliation deal with the PA.</a:t>
            </a:r>
            <a:r>
              <a:rPr lang="en-US" sz="1200" b="0" i="0" kern="1200" baseline="0" dirty="0">
                <a:solidFill>
                  <a:schemeClr val="tx1"/>
                </a:solidFill>
                <a:effectLst/>
                <a:latin typeface="+mn-lt"/>
                <a:ea typeface="+mn-ea"/>
                <a:cs typeface="+mn-cs"/>
              </a:rPr>
              <a:t> This deal included the </a:t>
            </a:r>
            <a:r>
              <a:rPr lang="en-US" sz="1200" b="1" i="0" kern="1200" baseline="0" dirty="0">
                <a:solidFill>
                  <a:schemeClr val="tx1"/>
                </a:solidFill>
                <a:effectLst/>
                <a:latin typeface="+mn-lt"/>
                <a:ea typeface="+mn-ea"/>
                <a:cs typeface="+mn-cs"/>
              </a:rPr>
              <a:t>possibility</a:t>
            </a:r>
            <a:r>
              <a:rPr lang="en-US" sz="1200" b="0" i="0" kern="1200" baseline="0" dirty="0">
                <a:solidFill>
                  <a:schemeClr val="tx1"/>
                </a:solidFill>
                <a:effectLst/>
                <a:latin typeface="+mn-lt"/>
                <a:ea typeface="+mn-ea"/>
                <a:cs typeface="+mn-cs"/>
              </a:rPr>
              <a:t> of future ceasefire negotiations with Israel. </a:t>
            </a:r>
            <a:r>
              <a:rPr lang="en-US" sz="1200" b="0" i="0" kern="1200" dirty="0">
                <a:solidFill>
                  <a:schemeClr val="tx1"/>
                </a:solidFill>
                <a:effectLst/>
                <a:latin typeface="+mn-lt"/>
                <a:ea typeface="+mn-ea"/>
                <a:cs typeface="+mn-cs"/>
              </a:rPr>
              <a:t>The PA refused to cooperate due to the lack of recognition of Israel’s authority,</a:t>
            </a:r>
            <a:r>
              <a:rPr lang="en-US" sz="1200" b="0" i="0" kern="1200" baseline="0" dirty="0">
                <a:solidFill>
                  <a:schemeClr val="tx1"/>
                </a:solidFill>
                <a:effectLst/>
                <a:latin typeface="+mn-lt"/>
                <a:ea typeface="+mn-ea"/>
                <a:cs typeface="+mn-cs"/>
              </a:rPr>
              <a:t> as well as the belief that Hamas shouldn’t be a representative of the Palestinians. </a:t>
            </a:r>
            <a:r>
              <a:rPr lang="en-US" sz="1200" kern="1200" baseline="0" dirty="0">
                <a:solidFill>
                  <a:schemeClr val="tx1"/>
                </a:solidFill>
                <a:effectLst/>
                <a:latin typeface="+mn-lt"/>
                <a:ea typeface="+mn-ea"/>
                <a:cs typeface="+mn-cs"/>
              </a:rPr>
              <a:t> </a:t>
            </a:r>
          </a:p>
          <a:p>
            <a:pPr marL="228600" lvl="0" indent="-228600" algn="l" rtl="0">
              <a:buAutoNum type="arabicPeriod"/>
            </a:pPr>
            <a:endParaRPr lang="en-US" sz="1200" b="0" i="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Defensive Obstacle Construction:</a:t>
            </a:r>
            <a:r>
              <a:rPr lang="en-US" altLang="he-IL" sz="1200" b="1" baseline="0" dirty="0">
                <a:solidFill>
                  <a:schemeClr val="tx1"/>
                </a:solidFill>
              </a:rPr>
              <a:t> </a:t>
            </a:r>
            <a:r>
              <a:rPr lang="en-US" sz="1200" b="0" i="0" kern="1200" baseline="0" dirty="0">
                <a:solidFill>
                  <a:schemeClr val="tx1"/>
                </a:solidFill>
                <a:effectLst/>
                <a:latin typeface="+mn-lt"/>
                <a:ea typeface="+mn-ea"/>
                <a:cs typeface="+mn-cs"/>
              </a:rPr>
              <a:t>In addition the ceasefire initiative, the IDF is continuing the construction of the Indicative Wall – a </a:t>
            </a:r>
            <a:r>
              <a:rPr lang="en-US" sz="1200" b="0" i="0" kern="1200" dirty="0">
                <a:solidFill>
                  <a:schemeClr val="tx1"/>
                </a:solidFill>
                <a:effectLst/>
                <a:latin typeface="+mn-lt"/>
                <a:ea typeface="+mn-ea"/>
                <a:cs typeface="+mn-cs"/>
              </a:rPr>
              <a:t>subterranean barrier on its southern border in a bid to preemptively thwart threats emanating from the Gaza Strip. The Indicative Wall will</a:t>
            </a:r>
            <a:r>
              <a:rPr lang="en-US" sz="1200" b="0" i="0" kern="1200" baseline="0" dirty="0">
                <a:solidFill>
                  <a:schemeClr val="tx1"/>
                </a:solidFill>
                <a:effectLst/>
                <a:latin typeface="+mn-lt"/>
                <a:ea typeface="+mn-ea"/>
                <a:cs typeface="+mn-cs"/>
              </a:rPr>
              <a:t> further prevent Hamas from burrowing attack tunnels into Israel. The project, which consists of a 40 mile wall along the border with Gaza, is expected to be complete in 2020.</a:t>
            </a:r>
          </a:p>
        </p:txBody>
      </p:sp>
      <p:sp>
        <p:nvSpPr>
          <p:cNvPr id="4" name="Slide Number Placeholder 3"/>
          <p:cNvSpPr>
            <a:spLocks noGrp="1"/>
          </p:cNvSpPr>
          <p:nvPr>
            <p:ph type="sldNum" sz="quarter" idx="10"/>
          </p:nvPr>
        </p:nvSpPr>
        <p:spPr/>
        <p:txBody>
          <a:bodyPr/>
          <a:lstStyle/>
          <a:p>
            <a:fld id="{6F4871E8-AB28-431B-AF01-242EAFA550A9}" type="slidenum">
              <a:rPr lang="he-IL" smtClean="0"/>
              <a:t>26</a:t>
            </a:fld>
            <a:endParaRPr lang="he-IL"/>
          </a:p>
        </p:txBody>
      </p:sp>
    </p:spTree>
    <p:extLst>
      <p:ext uri="{BB962C8B-B14F-4D97-AF65-F5344CB8AC3E}">
        <p14:creationId xmlns:p14="http://schemas.microsoft.com/office/powerpoint/2010/main" val="806444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A4265C04-D11D-47FA-BAE4-D72ABF1114CD}" type="slidenum">
              <a:rPr lang="en-US" smtClean="0"/>
              <a:t>28</a:t>
            </a:fld>
            <a:endParaRPr lang="en-US"/>
          </a:p>
        </p:txBody>
      </p:sp>
    </p:spTree>
    <p:extLst>
      <p:ext uri="{BB962C8B-B14F-4D97-AF65-F5344CB8AC3E}">
        <p14:creationId xmlns:p14="http://schemas.microsoft.com/office/powerpoint/2010/main" val="708646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A4265C04-D11D-47FA-BAE4-D72ABF1114CD}" type="slidenum">
              <a:rPr lang="en-US" smtClean="0"/>
              <a:t>29</a:t>
            </a:fld>
            <a:endParaRPr lang="en-US"/>
          </a:p>
        </p:txBody>
      </p:sp>
    </p:spTree>
    <p:extLst>
      <p:ext uri="{BB962C8B-B14F-4D97-AF65-F5344CB8AC3E}">
        <p14:creationId xmlns:p14="http://schemas.microsoft.com/office/powerpoint/2010/main" val="2790881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endParaRPr lang="en-US" sz="1200" kern="1200" dirty="0">
              <a:solidFill>
                <a:schemeClr val="tx1"/>
              </a:solidFill>
              <a:effectLst/>
              <a:latin typeface="+mn-lt"/>
              <a:ea typeface="+mn-ea"/>
              <a:cs typeface="+mn-cs"/>
            </a:endParaRPr>
          </a:p>
          <a:p>
            <a:pPr lvl="0" algn="l" rtl="0"/>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PA-Hamas</a:t>
            </a:r>
            <a:r>
              <a:rPr lang="en-US" sz="1200" b="1" kern="1200" baseline="0" dirty="0">
                <a:solidFill>
                  <a:schemeClr val="tx1"/>
                </a:solidFill>
                <a:effectLst/>
                <a:latin typeface="+mn-lt"/>
                <a:ea typeface="+mn-ea"/>
                <a:cs typeface="+mn-cs"/>
              </a:rPr>
              <a:t> Talks: </a:t>
            </a:r>
            <a:r>
              <a:rPr lang="en-US" sz="1200" kern="1200" dirty="0">
                <a:solidFill>
                  <a:schemeClr val="tx1"/>
                </a:solidFill>
                <a:effectLst/>
                <a:latin typeface="+mn-lt"/>
                <a:ea typeface="+mn-ea"/>
                <a:cs typeface="+mn-cs"/>
              </a:rPr>
              <a:t>During July</a:t>
            </a:r>
            <a:r>
              <a:rPr lang="en-US" sz="1200" kern="1200" baseline="0" dirty="0">
                <a:solidFill>
                  <a:schemeClr val="tx1"/>
                </a:solidFill>
                <a:effectLst/>
                <a:latin typeface="+mn-lt"/>
                <a:ea typeface="+mn-ea"/>
                <a:cs typeface="+mn-cs"/>
              </a:rPr>
              <a:t> 2018, the PA and Hamas begun conducting talks in Egypt in order to </a:t>
            </a:r>
            <a:r>
              <a:rPr lang="en-US" sz="1200" b="0" i="0" kern="1200" dirty="0">
                <a:solidFill>
                  <a:schemeClr val="tx1"/>
                </a:solidFill>
                <a:effectLst/>
                <a:latin typeface="+mn-lt"/>
                <a:ea typeface="+mn-ea"/>
                <a:cs typeface="+mn-cs"/>
              </a:rPr>
              <a:t>end the Fatah-Hamas dispute.</a:t>
            </a:r>
            <a:r>
              <a:rPr lang="en-US" sz="1200" b="0" i="0" kern="1200" baseline="0" dirty="0">
                <a:solidFill>
                  <a:schemeClr val="tx1"/>
                </a:solidFill>
                <a:effectLst/>
                <a:latin typeface="+mn-lt"/>
                <a:ea typeface="+mn-ea"/>
                <a:cs typeface="+mn-cs"/>
              </a:rPr>
              <a:t> However, due to several disagreements between the PA and Hamas, among them negotiations with Israel regarding removal of economic sanctions on the Gaza Strip (the PA has refused to engage with Israel), and the PA’s wish that Hamas hand over the full responsibilities over the Gaza Strip, the talks were postponed to the end of August.</a:t>
            </a:r>
          </a:p>
          <a:p>
            <a:pPr lvl="0" algn="l" rtl="0"/>
            <a:r>
              <a:rPr lang="en-US" sz="1200" b="0" i="0" kern="1200" baseline="0" dirty="0">
                <a:solidFill>
                  <a:schemeClr val="tx1"/>
                </a:solidFill>
                <a:effectLst/>
                <a:latin typeface="+mn-lt"/>
                <a:ea typeface="+mn-ea"/>
                <a:cs typeface="+mn-cs"/>
              </a:rPr>
              <a:t>As of early September, the talks have yet to resume between the two parties, with the rift between Hamas and PA continuing to grow.</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2. </a:t>
            </a:r>
            <a:r>
              <a:rPr lang="en-US" sz="1200" b="1" i="0" kern="1200" baseline="0" dirty="0">
                <a:solidFill>
                  <a:schemeClr val="tx1"/>
                </a:solidFill>
                <a:effectLst/>
                <a:latin typeface="+mn-lt"/>
                <a:ea typeface="+mn-ea"/>
                <a:cs typeface="+mn-cs"/>
              </a:rPr>
              <a:t>UNRWA Funding: </a:t>
            </a:r>
            <a:r>
              <a:rPr lang="en-US" sz="1200" b="0" i="0" kern="1200" baseline="0" dirty="0">
                <a:solidFill>
                  <a:schemeClr val="tx1"/>
                </a:solidFill>
                <a:effectLst/>
                <a:latin typeface="+mn-lt"/>
                <a:ea typeface="+mn-ea"/>
                <a:cs typeface="+mn-cs"/>
              </a:rPr>
              <a:t>In late August, United States President Donald Trump announced that the U.S will halt all funding of </a:t>
            </a:r>
            <a:r>
              <a:rPr lang="en-US" sz="1200" b="0" i="0" kern="1200" dirty="0">
                <a:solidFill>
                  <a:schemeClr val="tx1"/>
                </a:solidFill>
                <a:effectLst/>
                <a:latin typeface="+mn-lt"/>
                <a:ea typeface="+mn-ea"/>
                <a:cs typeface="+mn-cs"/>
              </a:rPr>
              <a:t>UNRWA, the UN agency responsible for Palestinian humanitarian assistance. This move is</a:t>
            </a:r>
            <a:r>
              <a:rPr lang="en-US" sz="1200" b="0" i="0" kern="1200" baseline="0" dirty="0">
                <a:solidFill>
                  <a:schemeClr val="tx1"/>
                </a:solidFill>
                <a:effectLst/>
                <a:latin typeface="+mn-lt"/>
                <a:ea typeface="+mn-ea"/>
                <a:cs typeface="+mn-cs"/>
              </a:rPr>
              <a:t> the latest in a line of cuts of foreign aid given to Palestinians by the United States (the White House had previously cut $300 million dollars of annual funding from the organization). As a response, the German government announced it would boost its funding of the UN agency, although it was not stated what amount would be donated. </a:t>
            </a:r>
          </a:p>
          <a:p>
            <a:pPr lvl="0" algn="l" rtl="0"/>
            <a:endParaRPr lang="en-US" sz="1200" b="0" i="0" kern="1200" baseline="0" dirty="0">
              <a:solidFill>
                <a:schemeClr val="tx1"/>
              </a:solidFill>
              <a:effectLst/>
              <a:latin typeface="+mn-lt"/>
              <a:ea typeface="+mn-ea"/>
              <a:cs typeface="+mn-cs"/>
            </a:endParaRPr>
          </a:p>
          <a:p>
            <a:pPr lvl="0" algn="l" rtl="0"/>
            <a:r>
              <a:rPr lang="en-US" sz="1200" b="1" i="0" kern="1200" baseline="0" dirty="0">
                <a:solidFill>
                  <a:schemeClr val="tx1"/>
                </a:solidFill>
                <a:effectLst/>
                <a:latin typeface="+mn-lt"/>
                <a:ea typeface="+mn-ea"/>
                <a:cs typeface="+mn-cs"/>
              </a:rPr>
              <a:t>3. PLO Central Council: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PLO central council held its annual meeting in Ramallah, with focus on recent developments in its relations with the United States. The council decided to enact a number of resolutions, including the Palestinian Authority’s decision to suspend its recognition of Israel, and to </a:t>
            </a:r>
            <a:r>
              <a:rPr lang="en-US" sz="1200" b="0" i="0" kern="1200" dirty="0">
                <a:solidFill>
                  <a:schemeClr val="tx1"/>
                </a:solidFill>
                <a:effectLst/>
                <a:latin typeface="+mn-lt"/>
                <a:ea typeface="+mn-ea"/>
                <a:cs typeface="+mn-cs"/>
              </a:rPr>
              <a:t>end their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security coordination with Israel while also suspending all economic agreements. </a:t>
            </a:r>
          </a:p>
          <a:p>
            <a:pPr lvl="0" algn="l" rtl="0"/>
            <a:endParaRPr lang="en-US" sz="1200" b="0" i="0" kern="1200" dirty="0">
              <a:solidFill>
                <a:schemeClr val="tx1"/>
              </a:solidFill>
              <a:effectLst/>
              <a:latin typeface="+mn-lt"/>
              <a:ea typeface="+mn-ea"/>
              <a:cs typeface="+mn-cs"/>
            </a:endParaRPr>
          </a:p>
          <a:p>
            <a:pPr lvl="0" algn="l" rtl="0"/>
            <a:r>
              <a:rPr lang="en-US" sz="1200" b="0" i="0" kern="1200" dirty="0">
                <a:solidFill>
                  <a:schemeClr val="tx1"/>
                </a:solidFill>
                <a:effectLst/>
                <a:latin typeface="+mn-lt"/>
                <a:ea typeface="+mn-ea"/>
                <a:cs typeface="+mn-cs"/>
              </a:rPr>
              <a:t>4. </a:t>
            </a:r>
            <a:r>
              <a:rPr lang="en-US" sz="1200" b="1" i="0" kern="1200" dirty="0">
                <a:solidFill>
                  <a:schemeClr val="tx1"/>
                </a:solidFill>
                <a:effectLst/>
                <a:latin typeface="+mn-lt"/>
                <a:ea typeface="+mn-ea"/>
                <a:cs typeface="+mn-cs"/>
              </a:rPr>
              <a:t>Rise</a:t>
            </a:r>
            <a:r>
              <a:rPr lang="en-US" sz="1200" b="1" i="0" kern="1200" baseline="0" dirty="0">
                <a:solidFill>
                  <a:schemeClr val="tx1"/>
                </a:solidFill>
                <a:effectLst/>
                <a:latin typeface="+mn-lt"/>
                <a:ea typeface="+mn-ea"/>
                <a:cs typeface="+mn-cs"/>
              </a:rPr>
              <a:t> in Terrorism: </a:t>
            </a:r>
            <a:r>
              <a:rPr lang="en-US" sz="1200" b="0" i="0" kern="1200" dirty="0">
                <a:solidFill>
                  <a:schemeClr val="tx1"/>
                </a:solidFill>
                <a:effectLst/>
                <a:latin typeface="+mn-lt"/>
                <a:ea typeface="+mn-ea"/>
                <a:cs typeface="+mn-cs"/>
              </a:rPr>
              <a:t>There has been a recent rise in terror attacks, these attacks are believed to be independent</a:t>
            </a:r>
            <a:r>
              <a:rPr lang="en-US" sz="1200" b="0" i="0" kern="1200" baseline="0" dirty="0">
                <a:solidFill>
                  <a:schemeClr val="tx1"/>
                </a:solidFill>
                <a:effectLst/>
                <a:latin typeface="+mn-lt"/>
                <a:ea typeface="+mn-ea"/>
                <a:cs typeface="+mn-cs"/>
              </a:rPr>
              <a:t> of the rising tensions in Gaza. At the beginning of October, there was a terror attack in the </a:t>
            </a:r>
            <a:r>
              <a:rPr lang="en-US" sz="1200" b="0" i="0" kern="1200" baseline="0" dirty="0" err="1">
                <a:solidFill>
                  <a:schemeClr val="tx1"/>
                </a:solidFill>
                <a:effectLst/>
                <a:latin typeface="+mn-lt"/>
                <a:ea typeface="+mn-ea"/>
                <a:cs typeface="+mn-cs"/>
              </a:rPr>
              <a:t>Barkan</a:t>
            </a:r>
            <a:r>
              <a:rPr lang="en-US" sz="1200" b="0" i="0" kern="1200" baseline="0" dirty="0">
                <a:solidFill>
                  <a:schemeClr val="tx1"/>
                </a:solidFill>
                <a:effectLst/>
                <a:latin typeface="+mn-lt"/>
                <a:ea typeface="+mn-ea"/>
                <a:cs typeface="+mn-cs"/>
              </a:rPr>
              <a:t> Industrial Park, where a 23 year old Palestinian worker opened fire and killed two Israelis and critically injured a third. The PIJ called the attack a “natural response” to Israeli actions in Gaza, Jerusalem and Khan al-</a:t>
            </a:r>
            <a:r>
              <a:rPr lang="en-US" sz="1200" b="0" i="0" kern="1200" baseline="0" dirty="0" err="1">
                <a:solidFill>
                  <a:schemeClr val="tx1"/>
                </a:solidFill>
                <a:effectLst/>
                <a:latin typeface="+mn-lt"/>
                <a:ea typeface="+mn-ea"/>
                <a:cs typeface="+mn-cs"/>
              </a:rPr>
              <a:t>Ahmar</a:t>
            </a:r>
            <a:r>
              <a:rPr lang="en-US" sz="1200" b="0" i="0" kern="1200" baseline="0" dirty="0">
                <a:solidFill>
                  <a:schemeClr val="tx1"/>
                </a:solidFill>
                <a:effectLst/>
                <a:latin typeface="+mn-lt"/>
                <a:ea typeface="+mn-ea"/>
                <a:cs typeface="+mn-cs"/>
              </a:rPr>
              <a:t>. Most recently, on the 14</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 of November, four </a:t>
            </a:r>
            <a:r>
              <a:rPr lang="en-US" sz="1200" b="0" i="0" kern="1200" dirty="0">
                <a:solidFill>
                  <a:schemeClr val="tx1"/>
                </a:solidFill>
                <a:effectLst/>
                <a:latin typeface="+mn-lt"/>
                <a:ea typeface="+mn-ea"/>
                <a:cs typeface="+mn-cs"/>
              </a:rPr>
              <a:t>policemen were injured in a stabbing attack at a police station in Jerusalem’s </a:t>
            </a:r>
            <a:r>
              <a:rPr lang="en-US" sz="1200" b="0" i="0" kern="1200" dirty="0" err="1">
                <a:solidFill>
                  <a:schemeClr val="tx1"/>
                </a:solidFill>
                <a:effectLst/>
                <a:latin typeface="+mn-lt"/>
                <a:ea typeface="+mn-ea"/>
                <a:cs typeface="+mn-cs"/>
              </a:rPr>
              <a:t>Armon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Hanatziv</a:t>
            </a:r>
            <a:r>
              <a:rPr lang="en-US" sz="1200" b="0" i="0" kern="1200" dirty="0">
                <a:solidFill>
                  <a:schemeClr val="tx1"/>
                </a:solidFill>
                <a:effectLst/>
                <a:latin typeface="+mn-lt"/>
                <a:ea typeface="+mn-ea"/>
                <a:cs typeface="+mn-cs"/>
              </a:rPr>
              <a:t> neighborhood. Police reported that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attacker arrived at the entrance to the police station and attacked three officers. He was subsequently shot and seriously injured.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4871E8-AB28-431B-AF01-242EAFA550A9}" type="slidenum">
              <a:rPr lang="he-IL" smtClean="0"/>
              <a:t>30</a:t>
            </a:fld>
            <a:endParaRPr lang="he-IL"/>
          </a:p>
        </p:txBody>
      </p:sp>
    </p:spTree>
    <p:extLst>
      <p:ext uri="{BB962C8B-B14F-4D97-AF65-F5344CB8AC3E}">
        <p14:creationId xmlns:p14="http://schemas.microsoft.com/office/powerpoint/2010/main" val="173424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95388" y="1241425"/>
            <a:ext cx="4467225" cy="3349625"/>
          </a:xfrm>
        </p:spPr>
      </p:sp>
      <p:sp>
        <p:nvSpPr>
          <p:cNvPr id="3" name="מציין מיקום של הערות 2"/>
          <p:cNvSpPr>
            <a:spLocks noGrp="1"/>
          </p:cNvSpPr>
          <p:nvPr>
            <p:ph type="body" idx="1"/>
          </p:nvPr>
        </p:nvSpPr>
        <p:spPr/>
        <p:txBody>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endParaRPr lang="en-US" b="1" dirty="0"/>
          </a:p>
          <a:p>
            <a:pPr marL="457200" marR="0" lvl="1" indent="0" algn="just" defTabSz="914400" rtl="0" eaLnBrk="1" fontAlgn="auto" latinLnBrk="0" hangingPunct="1">
              <a:lnSpc>
                <a:spcPct val="100000"/>
              </a:lnSpc>
              <a:spcBef>
                <a:spcPts val="0"/>
              </a:spcBef>
              <a:spcAft>
                <a:spcPts val="0"/>
              </a:spcAft>
              <a:buClrTx/>
              <a:buSzTx/>
              <a:buFontTx/>
              <a:buNone/>
              <a:tabLst/>
              <a:defRPr/>
            </a:pPr>
            <a:endParaRPr lang="en-US" b="1" dirty="0"/>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b="1" dirty="0"/>
              <a:t>Sunni-Shia</a:t>
            </a:r>
            <a:r>
              <a:rPr lang="en-US" b="1" baseline="0" dirty="0"/>
              <a:t> Conflict: </a:t>
            </a:r>
            <a:r>
              <a:rPr lang="en-US" dirty="0"/>
              <a:t>As of 2018, an estimated 85% of Muslims worldwide are Sunni, with the remaining 15% identifying as Shia. In recent years, the relations between the two sects have been increasingly marked by conflict – particularly the Saudi Arabia-Iran Proxy Conflict. This conflict is struggle between the two nations for influence throughout the Middle East, and its surrounding regions. Both countries have provided various degrees of support to opposing sides in nearby conflicts, including the Yemenite Civil War, the Iraqi Civil War, and the internal fighting in Syria. </a:t>
            </a:r>
            <a:r>
              <a:rPr lang="en-US" sz="1200" dirty="0"/>
              <a:t>The rivalry also extends to disputes in Lebanon, Qatar, and Afghanistan, as well as North Africa, South Asia, and Central Asia, in what has been described as a modern-day Cold War</a:t>
            </a:r>
            <a:r>
              <a:rPr lang="en-US" sz="1200" baseline="0" dirty="0"/>
              <a:t> </a:t>
            </a:r>
            <a:r>
              <a:rPr lang="en-US" sz="1200" b="1" baseline="0" dirty="0"/>
              <a:t>and the true largest conflict in the Middle East</a:t>
            </a:r>
            <a:r>
              <a:rPr lang="en-US" sz="1200" baseline="0" dirty="0"/>
              <a:t> </a:t>
            </a:r>
            <a:r>
              <a:rPr lang="en-US" sz="1200" dirty="0"/>
              <a:t>(the conflict has been waged on multiple levels over geopolitical, economic, and religious influence in the region). </a:t>
            </a:r>
          </a:p>
          <a:p>
            <a:pPr lvl="1" algn="l" rtl="0"/>
            <a:endParaRPr lang="he-IL" dirty="0">
              <a:solidFill>
                <a:schemeClr val="tx1"/>
              </a:solidFill>
            </a:endParaRPr>
          </a:p>
        </p:txBody>
      </p:sp>
      <p:sp>
        <p:nvSpPr>
          <p:cNvPr id="4" name="מציין מיקום של מספר שקופית 3"/>
          <p:cNvSpPr>
            <a:spLocks noGrp="1"/>
          </p:cNvSpPr>
          <p:nvPr>
            <p:ph type="sldNum" sz="quarter" idx="10"/>
          </p:nvPr>
        </p:nvSpPr>
        <p:spPr/>
        <p:txBody>
          <a:bodyPr/>
          <a:lstStyle/>
          <a:p>
            <a:fld id="{6218EA94-B5EA-4D53-A3AD-8C1F93270837}" type="slidenum">
              <a:rPr lang="he-IL" smtClean="0"/>
              <a:t>3</a:t>
            </a:fld>
            <a:endParaRPr lang="he-IL"/>
          </a:p>
        </p:txBody>
      </p:sp>
    </p:spTree>
    <p:extLst>
      <p:ext uri="{BB962C8B-B14F-4D97-AF65-F5344CB8AC3E}">
        <p14:creationId xmlns:p14="http://schemas.microsoft.com/office/powerpoint/2010/main" val="3859668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6F4871E8-AB28-431B-AF01-242EAFA550A9}" type="slidenum">
              <a:rPr lang="he-IL" smtClean="0"/>
              <a:t>31</a:t>
            </a:fld>
            <a:endParaRPr lang="he-IL"/>
          </a:p>
        </p:txBody>
      </p:sp>
    </p:spTree>
    <p:extLst>
      <p:ext uri="{BB962C8B-B14F-4D97-AF65-F5344CB8AC3E}">
        <p14:creationId xmlns:p14="http://schemas.microsoft.com/office/powerpoint/2010/main" val="4026180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95388" y="1241425"/>
            <a:ext cx="4467225" cy="3349625"/>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6218EA94-B5EA-4D53-A3AD-8C1F93270837}" type="slidenum">
              <a:rPr lang="he-IL" smtClean="0"/>
              <a:t>32</a:t>
            </a:fld>
            <a:endParaRPr lang="he-IL"/>
          </a:p>
        </p:txBody>
      </p:sp>
    </p:spTree>
    <p:extLst>
      <p:ext uri="{BB962C8B-B14F-4D97-AF65-F5344CB8AC3E}">
        <p14:creationId xmlns:p14="http://schemas.microsoft.com/office/powerpoint/2010/main" val="250866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An object"/>
          <p:cNvSpPr>
            <a:spLocks noGrp="1" noRot="1" noChangeAspect="1"/>
          </p:cNvSpPr>
          <p:nvPr>
            <p:ph type="sldImg"/>
          </p:nvPr>
        </p:nvSpPr>
        <p:spPr/>
      </p:sp>
      <p:sp>
        <p:nvSpPr>
          <p:cNvPr id="188" name="An object"/>
          <p:cNvSpPr>
            <a:spLocks noGrp="1"/>
          </p:cNvSpPr>
          <p:nvPr>
            <p:ph type="body" idx="1"/>
          </p:nvPr>
        </p:nvSpPr>
        <p:spPr/>
        <p:txBody>
          <a:bodyPr/>
          <a:lstStyle/>
          <a:p>
            <a:pPr algn="l" rtl="0"/>
            <a:r>
              <a:rPr lang="en-US" b="0" baseline="0" dirty="0"/>
              <a:t>1. </a:t>
            </a:r>
            <a:r>
              <a:rPr lang="en-US" b="1" baseline="0" dirty="0"/>
              <a:t>Regional Instability: </a:t>
            </a:r>
            <a:r>
              <a:rPr lang="en-US" b="0" baseline="0" dirty="0"/>
              <a:t>The past few years have been defined by continued governmental instability throughout the Middle East (such as the Jordanian and Iranian protests in Summer 2018, and the lack of an established Lebanese government as of September 2018), as well as outright internal wars (Yemenite Civil War, Syrian Internal Conflict). </a:t>
            </a:r>
          </a:p>
          <a:p>
            <a:pPr algn="l" rtl="0"/>
            <a:endParaRPr lang="en-US" b="0" dirty="0"/>
          </a:p>
          <a:p>
            <a:pPr algn="l" rtl="0"/>
            <a:r>
              <a:rPr lang="en-US" b="0" dirty="0"/>
              <a:t>2. </a:t>
            </a:r>
            <a:r>
              <a:rPr lang="en-US" b="1" dirty="0"/>
              <a:t>Violent Non-State Actors:</a:t>
            </a:r>
            <a:r>
              <a:rPr lang="en-US" b="1" baseline="0" dirty="0"/>
              <a:t> </a:t>
            </a:r>
            <a:r>
              <a:rPr lang="en-US" b="0" dirty="0"/>
              <a:t>This instability</a:t>
            </a:r>
            <a:r>
              <a:rPr lang="en-US" b="0" baseline="0" dirty="0"/>
              <a:t> has allowed the rise of multiple Violent Non-State Actors, among them the Islamic State (in Syria and Sinai), as well as the </a:t>
            </a:r>
            <a:r>
              <a:rPr lang="en-US" b="0" baseline="0" dirty="0" err="1"/>
              <a:t>Houthis</a:t>
            </a:r>
            <a:r>
              <a:rPr lang="en-US" b="0" baseline="0" dirty="0"/>
              <a:t>, with no governmental forces to combat them. </a:t>
            </a:r>
          </a:p>
          <a:p>
            <a:pPr algn="l" rtl="0"/>
            <a:endParaRPr lang="en-US" b="0" baseline="0" dirty="0"/>
          </a:p>
          <a:p>
            <a:pPr algn="l" rtl="0"/>
            <a:r>
              <a:rPr lang="en-US" b="0" baseline="0" dirty="0"/>
              <a:t>3. </a:t>
            </a:r>
            <a:r>
              <a:rPr lang="en-US" b="1" baseline="0" dirty="0"/>
              <a:t>Regional Arms Race: </a:t>
            </a:r>
            <a:r>
              <a:rPr lang="en-US" b="0" baseline="0" dirty="0"/>
              <a:t>The conflict has led to a regional “arms race”, with all groups acquiring advanced arms both for defense and offense, and often outright terrorism. </a:t>
            </a:r>
          </a:p>
          <a:p>
            <a:pPr algn="l" rtl="0"/>
            <a:endParaRPr lang="en-US" b="0" baseline="0" dirty="0"/>
          </a:p>
          <a:p>
            <a:pPr algn="l" rtl="0"/>
            <a:r>
              <a:rPr lang="en-US" b="0" baseline="0" dirty="0"/>
              <a:t>4. </a:t>
            </a:r>
            <a:r>
              <a:rPr lang="en-US" b="1" baseline="0" dirty="0"/>
              <a:t>Strategic Vulnerability: </a:t>
            </a:r>
            <a:r>
              <a:rPr lang="en-US" b="0" baseline="0" dirty="0"/>
              <a:t>In addition to currently being </a:t>
            </a:r>
            <a:r>
              <a:rPr lang="en-US" b="1" baseline="0" dirty="0"/>
              <a:t>the 48</a:t>
            </a:r>
            <a:r>
              <a:rPr lang="en-US" b="1" baseline="30000" dirty="0"/>
              <a:t>th</a:t>
            </a:r>
            <a:r>
              <a:rPr lang="en-US" b="1" baseline="0" dirty="0"/>
              <a:t> smallest country in the world </a:t>
            </a:r>
            <a:r>
              <a:rPr lang="en-US" b="0" baseline="0" dirty="0"/>
              <a:t>(</a:t>
            </a:r>
            <a:r>
              <a:rPr lang="he-IL" sz="1200" b="0" i="0" kern="1200" dirty="0">
                <a:solidFill>
                  <a:schemeClr val="tx1"/>
                </a:solidFill>
                <a:effectLst/>
                <a:latin typeface="+mn-lt"/>
                <a:ea typeface="+mn-ea"/>
                <a:cs typeface="+mn-cs"/>
              </a:rPr>
              <a:t>20,770</a:t>
            </a:r>
            <a:r>
              <a:rPr lang="en-US" b="0" baseline="0" dirty="0"/>
              <a:t> square Km), Israel </a:t>
            </a:r>
            <a:r>
              <a:rPr lang="en-US" b="1" baseline="0" dirty="0"/>
              <a:t>borders many of countries embroiled in the various conflicts in the Middle East</a:t>
            </a:r>
            <a:r>
              <a:rPr lang="en-US" b="0" baseline="0" dirty="0"/>
              <a:t>. Israel is threatened by LH and Syria (in addition to Iranian proxies) in the north, and Hamas and IS Sinai cells in the south. Israel’s </a:t>
            </a:r>
            <a:r>
              <a:rPr lang="en-US" b="1" baseline="0" dirty="0"/>
              <a:t>lack of strategic depth </a:t>
            </a:r>
            <a:r>
              <a:rPr lang="en-US" b="0" baseline="0" dirty="0"/>
              <a:t>leaves much of its critical infrastructure (such as power-plants located in southern Israel) vulnerable to attacks from all fronts (especially through the use of extremely advanced arms, such as the </a:t>
            </a:r>
            <a:r>
              <a:rPr lang="en-US" b="0" baseline="0" dirty="0" err="1"/>
              <a:t>Yakhont</a:t>
            </a:r>
            <a:r>
              <a:rPr lang="en-US" b="0" baseline="0" dirty="0"/>
              <a:t> Missile, capable of precise strikes from several thousand kilometers away).</a:t>
            </a:r>
          </a:p>
          <a:p>
            <a:pPr algn="l" rtl="0"/>
            <a:endParaRPr lang="he-IL" b="0" dirty="0"/>
          </a:p>
        </p:txBody>
      </p:sp>
      <p:sp>
        <p:nvSpPr>
          <p:cNvPr id="190" name="An object"/>
          <p:cNvSpPr>
            <a:spLocks noGrp="1"/>
          </p:cNvSpPr>
          <p:nvPr>
            <p:ph type="sldNum" sz="quarter" idx="10"/>
          </p:nvPr>
        </p:nvSpPr>
        <p:spPr/>
        <p:txBody>
          <a:bodyPr/>
          <a:lstStyle/>
          <a:p>
            <a:fld id="{620E9EA7-6BC6-49B6-989A-DDEAE2246BD8}" type="slidenum">
              <a:rPr lang="en-US" smtClean="0"/>
              <a:t>4</a:t>
            </a:fld>
            <a:endParaRPr lang="en-US"/>
          </a:p>
        </p:txBody>
      </p:sp>
    </p:spTree>
    <p:extLst>
      <p:ext uri="{BB962C8B-B14F-4D97-AF65-F5344CB8AC3E}">
        <p14:creationId xmlns:p14="http://schemas.microsoft.com/office/powerpoint/2010/main" val="164758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מציין מיקום של תמונת שקופית 1"/>
          <p:cNvSpPr>
            <a:spLocks noGrp="1" noRot="1" noChangeAspect="1" noTextEdit="1"/>
          </p:cNvSpPr>
          <p:nvPr>
            <p:ph type="sldImg"/>
          </p:nvPr>
        </p:nvSpPr>
        <p:spPr bwMode="auto">
          <a:xfrm>
            <a:off x="711200" y="796925"/>
            <a:ext cx="5303838" cy="3978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lgn="l" rtl="0"/>
            <a:endParaRPr lang="en-US" sz="1200" b="0" u="none" kern="1200" dirty="0">
              <a:solidFill>
                <a:schemeClr val="tx1"/>
              </a:solidFill>
              <a:effectLst/>
              <a:latin typeface="+mn-lt"/>
              <a:ea typeface="+mn-ea"/>
              <a:cs typeface="+mn-cs"/>
            </a:endParaRPr>
          </a:p>
          <a:p>
            <a:pPr lvl="0" algn="l" rtl="0"/>
            <a:endParaRPr lang="en-US" sz="1200" b="0" u="none" kern="1200" dirty="0">
              <a:solidFill>
                <a:schemeClr val="tx1"/>
              </a:solidFill>
              <a:effectLst/>
              <a:latin typeface="+mn-lt"/>
              <a:ea typeface="+mn-ea"/>
              <a:cs typeface="+mn-cs"/>
            </a:endParaRPr>
          </a:p>
          <a:p>
            <a:pPr lvl="0" algn="l" rtl="0"/>
            <a:r>
              <a:rPr lang="en-US" sz="1200" b="0" u="none" kern="1200" dirty="0">
                <a:solidFill>
                  <a:schemeClr val="tx1"/>
                </a:solidFill>
                <a:effectLst/>
                <a:latin typeface="+mn-lt"/>
                <a:ea typeface="+mn-ea"/>
                <a:cs typeface="+mn-cs"/>
              </a:rPr>
              <a:t>Following </a:t>
            </a:r>
            <a:r>
              <a:rPr lang="en-US" sz="1200" b="0" i="0" u="none" kern="1200" dirty="0" err="1">
                <a:solidFill>
                  <a:schemeClr val="tx1"/>
                </a:solidFill>
                <a:effectLst/>
                <a:latin typeface="+mn-lt"/>
                <a:ea typeface="+mn-ea"/>
                <a:cs typeface="+mn-cs"/>
              </a:rPr>
              <a:t>Recep</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Tayyip</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Erdoğan’s</a:t>
            </a:r>
            <a:r>
              <a:rPr lang="en-US" sz="1200" b="0" i="0" u="none" kern="1200" dirty="0">
                <a:solidFill>
                  <a:schemeClr val="tx1"/>
                </a:solidFill>
                <a:effectLst/>
                <a:latin typeface="+mn-lt"/>
                <a:ea typeface="+mn-ea"/>
                <a:cs typeface="+mn-cs"/>
              </a:rPr>
              <a:t> party’s victory in</a:t>
            </a:r>
            <a:r>
              <a:rPr lang="en-US" sz="1200" b="0" i="0" u="none" kern="1200" baseline="0" dirty="0">
                <a:solidFill>
                  <a:schemeClr val="tx1"/>
                </a:solidFill>
                <a:effectLst/>
                <a:latin typeface="+mn-lt"/>
                <a:ea typeface="+mn-ea"/>
                <a:cs typeface="+mn-cs"/>
              </a:rPr>
              <a:t> the elections, the Turkish president began expanding his autocratic policies in the country. These policy changes accompanied a growing rift between the United States and Turkey due to the imprisonment of an American pastor, who is accused of assisting the attempted Turkish military coup that occurred in 2016. Turkey’s refusal to release him had led to the U.S imposing trade tariffs on Turkey and Turkey boycotting American products. These two factors are the main causes for Western banks turning on Turkey, causing the lira to lose 40% of its value and plunge Turkey into an economical crisis.</a:t>
            </a:r>
          </a:p>
          <a:p>
            <a:pPr lvl="0" algn="l" rtl="0"/>
            <a:endParaRPr lang="en-US" sz="1200" b="0" i="0" u="none" kern="1200" baseline="0" dirty="0">
              <a:solidFill>
                <a:schemeClr val="tx1"/>
              </a:solidFill>
              <a:effectLst/>
              <a:latin typeface="+mn-lt"/>
              <a:ea typeface="+mn-ea"/>
              <a:cs typeface="+mn-cs"/>
            </a:endParaRPr>
          </a:p>
          <a:p>
            <a:pPr algn="l" rtl="0" fontAlgn="base"/>
            <a:r>
              <a:rPr lang="en-US" sz="1200" u="none" kern="1200" dirty="0">
                <a:solidFill>
                  <a:schemeClr val="tx1"/>
                </a:solidFill>
                <a:effectLst/>
                <a:latin typeface="+mn-lt"/>
                <a:ea typeface="+mn-ea"/>
                <a:cs typeface="+mn-cs"/>
              </a:rPr>
              <a:t>On October 2</a:t>
            </a:r>
            <a:r>
              <a:rPr lang="en-US" sz="1200" u="none" kern="1200" baseline="30000" dirty="0">
                <a:solidFill>
                  <a:schemeClr val="tx1"/>
                </a:solidFill>
                <a:effectLst/>
                <a:latin typeface="+mn-lt"/>
                <a:ea typeface="+mn-ea"/>
                <a:cs typeface="+mn-cs"/>
              </a:rPr>
              <a:t>nd</a:t>
            </a:r>
            <a:r>
              <a:rPr lang="en-US" sz="1200" u="none" kern="1200" dirty="0">
                <a:solidFill>
                  <a:schemeClr val="tx1"/>
                </a:solidFill>
                <a:effectLst/>
                <a:latin typeface="+mn-lt"/>
                <a:ea typeface="+mn-ea"/>
                <a:cs typeface="+mn-cs"/>
              </a:rPr>
              <a:t>, Jamal </a:t>
            </a:r>
            <a:r>
              <a:rPr lang="en-US" sz="1200" u="none" kern="1200" dirty="0" err="1">
                <a:solidFill>
                  <a:schemeClr val="tx1"/>
                </a:solidFill>
                <a:effectLst/>
                <a:latin typeface="+mn-lt"/>
                <a:ea typeface="+mn-ea"/>
                <a:cs typeface="+mn-cs"/>
              </a:rPr>
              <a:t>Khashoggi</a:t>
            </a:r>
            <a:r>
              <a:rPr lang="en-US" sz="1200" u="none" kern="1200" dirty="0">
                <a:solidFill>
                  <a:schemeClr val="tx1"/>
                </a:solidFill>
                <a:effectLst/>
                <a:latin typeface="+mn-lt"/>
                <a:ea typeface="+mn-ea"/>
                <a:cs typeface="+mn-cs"/>
              </a:rPr>
              <a:t>, a</a:t>
            </a:r>
            <a:r>
              <a:rPr lang="en-US" sz="1200" b="0" i="0" u="none" kern="1200" dirty="0">
                <a:solidFill>
                  <a:schemeClr val="tx1"/>
                </a:solidFill>
                <a:effectLst/>
                <a:latin typeface="+mn-lt"/>
                <a:ea typeface="+mn-ea"/>
                <a:cs typeface="+mn-cs"/>
              </a:rPr>
              <a:t> Saudi writer</a:t>
            </a:r>
            <a:r>
              <a:rPr lang="en-US" sz="1200" b="0" i="0" u="none" kern="1200" baseline="0" dirty="0">
                <a:solidFill>
                  <a:schemeClr val="tx1"/>
                </a:solidFill>
                <a:effectLst/>
                <a:latin typeface="+mn-lt"/>
                <a:ea typeface="+mn-ea"/>
                <a:cs typeface="+mn-cs"/>
              </a:rPr>
              <a:t> and</a:t>
            </a:r>
            <a:r>
              <a:rPr lang="en-US" sz="1200" b="0" i="0" u="none" kern="1200" dirty="0">
                <a:solidFill>
                  <a:schemeClr val="tx1"/>
                </a:solidFill>
                <a:effectLst/>
                <a:latin typeface="+mn-lt"/>
                <a:ea typeface="+mn-ea"/>
                <a:cs typeface="+mn-cs"/>
              </a:rPr>
              <a:t> US resident, was killed upon entering the Saudi Arabian consulate</a:t>
            </a:r>
            <a:r>
              <a:rPr lang="en-US" sz="1200" b="0" i="0" u="none" kern="1200" baseline="0" dirty="0">
                <a:solidFill>
                  <a:schemeClr val="tx1"/>
                </a:solidFill>
                <a:effectLst/>
                <a:latin typeface="+mn-lt"/>
                <a:ea typeface="+mn-ea"/>
                <a:cs typeface="+mn-cs"/>
              </a:rPr>
              <a:t> in Turkey. </a:t>
            </a:r>
            <a:r>
              <a:rPr lang="en-US" sz="1200" b="0" i="0" u="none" kern="1200" dirty="0">
                <a:solidFill>
                  <a:schemeClr val="tx1"/>
                </a:solidFill>
                <a:effectLst/>
                <a:latin typeface="+mn-lt"/>
                <a:ea typeface="+mn-ea"/>
                <a:cs typeface="+mn-cs"/>
              </a:rPr>
              <a:t>After weeks of repeated denials that it had anything to do with his disappearance, the kingdom of Saudi Arabia</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eventually acknowledged that the murder was premeditated. The whereabouts of his body are still unknown. Countries gathered at the UN in Geneva to review the rights record of Saudi Arabia as it faces a torrent of international condemnation over </a:t>
            </a:r>
            <a:r>
              <a:rPr lang="en-US" sz="1200" b="0" i="0" u="none" kern="1200" dirty="0" err="1">
                <a:solidFill>
                  <a:schemeClr val="tx1"/>
                </a:solidFill>
                <a:effectLst/>
                <a:latin typeface="+mn-lt"/>
                <a:ea typeface="+mn-ea"/>
                <a:cs typeface="+mn-cs"/>
              </a:rPr>
              <a:t>Khashoggi's</a:t>
            </a:r>
            <a:r>
              <a:rPr lang="en-US" sz="1200" b="0" i="0" u="none" kern="1200" dirty="0">
                <a:solidFill>
                  <a:schemeClr val="tx1"/>
                </a:solidFill>
                <a:effectLst/>
                <a:latin typeface="+mn-lt"/>
                <a:ea typeface="+mn-ea"/>
                <a:cs typeface="+mn-cs"/>
              </a:rPr>
              <a:t> murder.</a:t>
            </a:r>
            <a:endParaRPr lang="en-US" sz="1200" u="none" kern="1200" dirty="0">
              <a:solidFill>
                <a:schemeClr val="tx1"/>
              </a:solidFill>
              <a:effectLst/>
              <a:latin typeface="+mn-lt"/>
              <a:ea typeface="+mn-ea"/>
              <a:cs typeface="+mn-cs"/>
            </a:endParaRPr>
          </a:p>
          <a:p>
            <a:pPr algn="l" rtl="0" fontAlgn="base"/>
            <a:endParaRPr lang="en-US" sz="1200" u="none" kern="1200" dirty="0">
              <a:solidFill>
                <a:schemeClr val="tx1"/>
              </a:solidFill>
              <a:effectLst/>
              <a:latin typeface="+mn-lt"/>
              <a:ea typeface="+mn-ea"/>
              <a:cs typeface="+mn-cs"/>
            </a:endParaRPr>
          </a:p>
          <a:p>
            <a:pPr algn="l" rtl="0" fontAlgn="base"/>
            <a:r>
              <a:rPr lang="en-US" sz="1200" u="none" kern="1200" dirty="0">
                <a:solidFill>
                  <a:schemeClr val="tx1"/>
                </a:solidFill>
                <a:effectLst/>
                <a:latin typeface="+mn-lt"/>
                <a:ea typeface="+mn-ea"/>
                <a:cs typeface="+mn-cs"/>
              </a:rPr>
              <a:t>As</a:t>
            </a:r>
            <a:r>
              <a:rPr lang="en-US" sz="1200" u="none" kern="1200" baseline="0" dirty="0">
                <a:solidFill>
                  <a:schemeClr val="tx1"/>
                </a:solidFill>
                <a:effectLst/>
                <a:latin typeface="+mn-lt"/>
                <a:ea typeface="+mn-ea"/>
                <a:cs typeface="+mn-cs"/>
              </a:rPr>
              <a:t> the Yemen Civil War entered its third year, an anti-</a:t>
            </a:r>
            <a:r>
              <a:rPr lang="en-US" sz="1200" u="none" kern="1200" baseline="0" dirty="0" err="1">
                <a:solidFill>
                  <a:schemeClr val="tx1"/>
                </a:solidFill>
                <a:effectLst/>
                <a:latin typeface="+mn-lt"/>
                <a:ea typeface="+mn-ea"/>
                <a:cs typeface="+mn-cs"/>
              </a:rPr>
              <a:t>Houthi</a:t>
            </a:r>
            <a:r>
              <a:rPr lang="en-US" sz="1200" u="none" kern="1200" baseline="0" dirty="0">
                <a:solidFill>
                  <a:schemeClr val="tx1"/>
                </a:solidFill>
                <a:effectLst/>
                <a:latin typeface="+mn-lt"/>
                <a:ea typeface="+mn-ea"/>
                <a:cs typeface="+mn-cs"/>
              </a:rPr>
              <a:t> coalition, lead by Saudi Arabia and the UAE, bombed a bus school bus in an air strike on August 9</a:t>
            </a:r>
            <a:r>
              <a:rPr lang="en-US" sz="1200" u="none" kern="1200" baseline="30000" dirty="0">
                <a:solidFill>
                  <a:schemeClr val="tx1"/>
                </a:solidFill>
                <a:effectLst/>
                <a:latin typeface="+mn-lt"/>
                <a:ea typeface="+mn-ea"/>
                <a:cs typeface="+mn-cs"/>
              </a:rPr>
              <a:t>th</a:t>
            </a:r>
            <a:r>
              <a:rPr lang="en-US" sz="1200" u="none" kern="1200" baseline="0" dirty="0">
                <a:solidFill>
                  <a:schemeClr val="tx1"/>
                </a:solidFill>
                <a:effectLst/>
                <a:latin typeface="+mn-lt"/>
                <a:ea typeface="+mn-ea"/>
                <a:cs typeface="+mn-cs"/>
              </a:rPr>
              <a:t>. The strike killed 51 people, among them 40 children. On September 1</a:t>
            </a:r>
            <a:r>
              <a:rPr lang="en-US" sz="1200" u="none" kern="1200" baseline="30000" dirty="0">
                <a:solidFill>
                  <a:schemeClr val="tx1"/>
                </a:solidFill>
                <a:effectLst/>
                <a:latin typeface="+mn-lt"/>
                <a:ea typeface="+mn-ea"/>
                <a:cs typeface="+mn-cs"/>
              </a:rPr>
              <a:t>st</a:t>
            </a:r>
            <a:r>
              <a:rPr lang="en-US" sz="1200" u="none" kern="1200" baseline="0" dirty="0">
                <a:solidFill>
                  <a:schemeClr val="tx1"/>
                </a:solidFill>
                <a:effectLst/>
                <a:latin typeface="+mn-lt"/>
                <a:ea typeface="+mn-ea"/>
                <a:cs typeface="+mn-cs"/>
              </a:rPr>
              <a:t>, the coalition released the results of a probe, which admitted that “mistakes were made” during the strike. </a:t>
            </a:r>
            <a:r>
              <a:rPr lang="en-US" sz="1200" b="0" i="0" u="none" kern="1200" dirty="0">
                <a:solidFill>
                  <a:schemeClr val="tx1"/>
                </a:solidFill>
                <a:effectLst/>
                <a:latin typeface="+mn-lt"/>
                <a:ea typeface="+mn-ea"/>
                <a:cs typeface="+mn-cs"/>
              </a:rPr>
              <a:t>The probe came after the air attack sparked widespread international condemnation and calls for an independent investigation from United Nations Secretary-General Antonio </a:t>
            </a:r>
            <a:r>
              <a:rPr lang="en-US" sz="1200" b="0" i="0" u="none" kern="1200" dirty="0" err="1">
                <a:solidFill>
                  <a:schemeClr val="tx1"/>
                </a:solidFill>
                <a:effectLst/>
                <a:latin typeface="+mn-lt"/>
                <a:ea typeface="+mn-ea"/>
                <a:cs typeface="+mn-cs"/>
              </a:rPr>
              <a:t>Guterres</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Despite the probe, the Human Rights Watch released</a:t>
            </a:r>
            <a:r>
              <a:rPr lang="en-US" sz="1200" b="0" i="0" u="none" kern="1200" baseline="0" dirty="0">
                <a:solidFill>
                  <a:schemeClr val="tx1"/>
                </a:solidFill>
                <a:effectLst/>
                <a:latin typeface="+mn-lt"/>
                <a:ea typeface="+mn-ea"/>
                <a:cs typeface="+mn-cs"/>
              </a:rPr>
              <a:t> a report</a:t>
            </a:r>
            <a:r>
              <a:rPr lang="en-US" sz="1200" b="0" i="0" u="none" kern="1200" dirty="0">
                <a:solidFill>
                  <a:schemeClr val="tx1"/>
                </a:solidFill>
                <a:effectLst/>
                <a:latin typeface="+mn-lt"/>
                <a:ea typeface="+mn-ea"/>
                <a:cs typeface="+mn-cs"/>
              </a:rPr>
              <a:t> accusing</a:t>
            </a:r>
            <a:r>
              <a:rPr lang="en-US" sz="1200" b="0" i="0" u="none" kern="1200" baseline="0" dirty="0">
                <a:solidFill>
                  <a:schemeClr val="tx1"/>
                </a:solidFill>
                <a:effectLst/>
                <a:latin typeface="+mn-lt"/>
                <a:ea typeface="+mn-ea"/>
                <a:cs typeface="+mn-cs"/>
              </a:rPr>
              <a:t> Saudi Arabia and the UAE of covering up war crimes and downplaying aerial attacks, and called for an end to all weapons sales to the coalition. </a:t>
            </a:r>
          </a:p>
          <a:p>
            <a:pPr algn="l" rtl="0" fontAlgn="base"/>
            <a:endParaRPr lang="en-US" sz="1200" b="0" i="0" u="none" kern="1200" baseline="0" dirty="0">
              <a:solidFill>
                <a:schemeClr val="tx1"/>
              </a:solidFill>
              <a:effectLst/>
              <a:latin typeface="+mn-lt"/>
              <a:ea typeface="+mn-ea"/>
              <a:cs typeface="+mn-cs"/>
            </a:endParaRPr>
          </a:p>
          <a:p>
            <a:pPr algn="l" rtl="0" fontAlgn="base"/>
            <a:r>
              <a:rPr lang="en-US" sz="1200" b="0" i="0" u="none" kern="1200" baseline="0" dirty="0">
                <a:solidFill>
                  <a:schemeClr val="tx1"/>
                </a:solidFill>
                <a:effectLst/>
                <a:latin typeface="+mn-lt"/>
                <a:ea typeface="+mn-ea"/>
                <a:cs typeface="+mn-cs"/>
              </a:rPr>
              <a:t>However, neither of these developments have deterred Iran nor Turkey’s efforts to expand their power. Throughout 2018, Turkey has become one of the leading forces in what has been called “the new scramble for Africa” – a race by non-western countries to gain influence in the continent and project their power across it. Turkey has invested millions of dollars (as well as tripling the number of embassies opened throughout the continent in the past decade) in projects throughout the region, with emphasis on Muslim African countries, as well as the Horn of Africa. This interest extends to other regions, such as Qatar, with whom they maintain growing ties in various fields due to the Qatar Crisis and Turkey’s economic hardships. Turkey has also operated in the Mediterranean region, threatening Cyprus on their 58</a:t>
            </a:r>
            <a:r>
              <a:rPr lang="en-US" sz="1200" b="0" i="0" u="none" kern="1200" baseline="30000" dirty="0">
                <a:solidFill>
                  <a:schemeClr val="tx1"/>
                </a:solidFill>
                <a:effectLst/>
                <a:latin typeface="+mn-lt"/>
                <a:ea typeface="+mn-ea"/>
                <a:cs typeface="+mn-cs"/>
              </a:rPr>
              <a:t>th</a:t>
            </a:r>
            <a:r>
              <a:rPr lang="en-US" sz="1200" b="0" i="0" u="none" kern="1200" baseline="0" dirty="0">
                <a:solidFill>
                  <a:schemeClr val="tx1"/>
                </a:solidFill>
                <a:effectLst/>
                <a:latin typeface="+mn-lt"/>
                <a:ea typeface="+mn-ea"/>
                <a:cs typeface="+mn-cs"/>
              </a:rPr>
              <a:t> Independence Day: “I</a:t>
            </a:r>
            <a:r>
              <a:rPr lang="en-US" sz="1200" b="0" i="0" u="none" kern="1200" dirty="0">
                <a:solidFill>
                  <a:schemeClr val="tx1"/>
                </a:solidFill>
                <a:effectLst/>
                <a:latin typeface="+mn-lt"/>
                <a:ea typeface="+mn-ea"/>
                <a:cs typeface="+mn-cs"/>
              </a:rPr>
              <a:t>n Cyprus and the Aegean no move can be made without Turkey. Those that try to ignore us in this region place their existence in jeopardy.” These remarks follow Turkey’s intentions to drill for gas within Cyprus’ EEZ</a:t>
            </a:r>
            <a:r>
              <a:rPr lang="en-US" sz="1200" b="0" i="0" u="none" kern="1200" baseline="0" dirty="0">
                <a:solidFill>
                  <a:schemeClr val="tx1"/>
                </a:solidFill>
                <a:effectLst/>
                <a:latin typeface="+mn-lt"/>
                <a:ea typeface="+mn-ea"/>
                <a:cs typeface="+mn-cs"/>
              </a:rPr>
              <a:t> under claims that they belong to northern, Turkish Cyprus. </a:t>
            </a:r>
          </a:p>
          <a:p>
            <a:pPr algn="l" rtl="0" fontAlgn="base"/>
            <a:endParaRPr lang="en-US" sz="1200" b="0" i="0" u="none" kern="1200" baseline="0" dirty="0">
              <a:solidFill>
                <a:schemeClr val="tx1"/>
              </a:solidFill>
              <a:effectLst/>
              <a:latin typeface="+mn-lt"/>
              <a:ea typeface="+mn-ea"/>
              <a:cs typeface="+mn-cs"/>
            </a:endParaRPr>
          </a:p>
          <a:p>
            <a:pPr algn="l" rtl="0" fontAlgn="base"/>
            <a:r>
              <a:rPr lang="en-US" sz="1200" b="0" i="0" u="none" kern="1200" baseline="0" dirty="0">
                <a:solidFill>
                  <a:schemeClr val="tx1"/>
                </a:solidFill>
                <a:effectLst/>
                <a:latin typeface="+mn-lt"/>
                <a:ea typeface="+mn-ea"/>
                <a:cs typeface="+mn-cs"/>
              </a:rPr>
              <a:t>Simultaneously, Iran has pursued deeper relations with their various proxies throughout the Middle East. These efforts include increased supplies of ballistic missiles and drones to the </a:t>
            </a:r>
            <a:r>
              <a:rPr lang="en-US" sz="1200" b="0" i="0" u="none" kern="1200" baseline="0" dirty="0" err="1">
                <a:solidFill>
                  <a:schemeClr val="tx1"/>
                </a:solidFill>
                <a:effectLst/>
                <a:latin typeface="+mn-lt"/>
                <a:ea typeface="+mn-ea"/>
                <a:cs typeface="+mn-cs"/>
              </a:rPr>
              <a:t>Houthi</a:t>
            </a:r>
            <a:r>
              <a:rPr lang="en-US" sz="1200" b="0" i="0" u="none" kern="1200" baseline="0" dirty="0">
                <a:solidFill>
                  <a:schemeClr val="tx1"/>
                </a:solidFill>
                <a:effectLst/>
                <a:latin typeface="+mn-lt"/>
                <a:ea typeface="+mn-ea"/>
                <a:cs typeface="+mn-cs"/>
              </a:rPr>
              <a:t> rebels in Yemen (in violation of UN Resolution 2216), growing their ties with Hamas in the Gaza Strip following their fallout regarding the internal Syrian Conflict (Hamas supported rebel forces, while Iran supports the Assad Regime), and their financial and political support of Shiite organizations (Lebanese Hezbollah and the Assad Regime) throughout the Middle East. </a:t>
            </a:r>
          </a:p>
          <a:p>
            <a:pPr lvl="0" algn="l" rtl="0"/>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 </a:t>
            </a:r>
            <a:endParaRPr lang="en-US" sz="1200" b="0" u="non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40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6F4871E8-AB28-431B-AF01-242EAFA550A9}" type="slidenum">
              <a:rPr lang="he-IL" smtClean="0"/>
              <a:t>6</a:t>
            </a:fld>
            <a:endParaRPr lang="he-IL"/>
          </a:p>
        </p:txBody>
      </p:sp>
    </p:spTree>
    <p:extLst>
      <p:ext uri="{BB962C8B-B14F-4D97-AF65-F5344CB8AC3E}">
        <p14:creationId xmlns:p14="http://schemas.microsoft.com/office/powerpoint/2010/main" val="193482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baseline="0" dirty="0"/>
              <a:t>Regional Arms Race: </a:t>
            </a:r>
            <a:r>
              <a:rPr lang="en-US" b="0" baseline="0" dirty="0"/>
              <a:t>The conflict has led to a regional “arms race”, with all groups acquiring advanced arms both for defense and offense, and often outright terrorism. </a:t>
            </a:r>
          </a:p>
          <a:p>
            <a:pPr algn="l" rtl="0"/>
            <a:endParaRPr lang="en-US" b="0" baseline="0" dirty="0"/>
          </a:p>
          <a:p>
            <a:pPr algn="l" rtl="0"/>
            <a:r>
              <a:rPr lang="en-US" b="1" baseline="0" dirty="0"/>
              <a:t>Strategic Vulnerability: </a:t>
            </a:r>
            <a:r>
              <a:rPr lang="en-US" b="0" baseline="0" dirty="0"/>
              <a:t>In addition to currently being </a:t>
            </a:r>
            <a:r>
              <a:rPr lang="en-US" b="1" baseline="0" dirty="0"/>
              <a:t>the 48</a:t>
            </a:r>
            <a:r>
              <a:rPr lang="en-US" b="1" baseline="30000" dirty="0"/>
              <a:t>th</a:t>
            </a:r>
            <a:r>
              <a:rPr lang="en-US" b="1" baseline="0" dirty="0"/>
              <a:t> smallest country in the world </a:t>
            </a:r>
            <a:r>
              <a:rPr lang="en-US" b="0" baseline="0" dirty="0"/>
              <a:t>(</a:t>
            </a:r>
            <a:r>
              <a:rPr lang="he-IL" sz="1200" b="0" i="0" kern="1200" dirty="0">
                <a:solidFill>
                  <a:schemeClr val="tx1"/>
                </a:solidFill>
                <a:effectLst/>
                <a:latin typeface="+mn-lt"/>
                <a:ea typeface="+mn-ea"/>
                <a:cs typeface="+mn-cs"/>
              </a:rPr>
              <a:t>20,770</a:t>
            </a:r>
            <a:r>
              <a:rPr lang="en-US" b="0" baseline="0" dirty="0"/>
              <a:t> square Km), Israel </a:t>
            </a:r>
            <a:r>
              <a:rPr lang="en-US" b="1" baseline="0" dirty="0"/>
              <a:t>borders many of countries embroiled in the various conflicts in the Middle East</a:t>
            </a:r>
            <a:r>
              <a:rPr lang="en-US" b="0" baseline="0" dirty="0"/>
              <a:t>. Israel is threatened by LH and Syria (in addition to Iranian proxies) in the north, and Hamas and IS Sinai cells in the south. Israel’s </a:t>
            </a:r>
            <a:r>
              <a:rPr lang="en-US" b="1" baseline="0" dirty="0"/>
              <a:t>lack of strategic depth </a:t>
            </a:r>
            <a:r>
              <a:rPr lang="en-US" b="0" baseline="0" dirty="0"/>
              <a:t>leaves much of its critical infrastructure (such as power-plants located in southern Israel) vulnerable to attacks from all fronts (especially through the use of extremely advanced arms, such as the </a:t>
            </a:r>
            <a:r>
              <a:rPr lang="en-US" b="0" baseline="0" dirty="0" err="1"/>
              <a:t>Yakhont</a:t>
            </a:r>
            <a:r>
              <a:rPr lang="en-US" b="0" baseline="0" dirty="0"/>
              <a:t> Missile, capable of extremely precise strikes from several thousand kilometers away).</a:t>
            </a:r>
          </a:p>
        </p:txBody>
      </p:sp>
      <p:sp>
        <p:nvSpPr>
          <p:cNvPr id="4" name="Slide Number Placeholder 3"/>
          <p:cNvSpPr>
            <a:spLocks noGrp="1"/>
          </p:cNvSpPr>
          <p:nvPr>
            <p:ph type="sldNum" sz="quarter" idx="10"/>
          </p:nvPr>
        </p:nvSpPr>
        <p:spPr/>
        <p:txBody>
          <a:bodyPr/>
          <a:lstStyle/>
          <a:p>
            <a:fld id="{6F4871E8-AB28-431B-AF01-242EAFA550A9}" type="slidenum">
              <a:rPr lang="he-IL" smtClean="0"/>
              <a:t>7</a:t>
            </a:fld>
            <a:endParaRPr lang="he-IL"/>
          </a:p>
        </p:txBody>
      </p:sp>
    </p:spTree>
    <p:extLst>
      <p:ext uri="{BB962C8B-B14F-4D97-AF65-F5344CB8AC3E}">
        <p14:creationId xmlns:p14="http://schemas.microsoft.com/office/powerpoint/2010/main" val="197821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rtl="0">
              <a:buAutoNum type="arabicPeriod"/>
            </a:pPr>
            <a:r>
              <a:rPr lang="en-US" b="1" dirty="0"/>
              <a:t>Violent</a:t>
            </a:r>
            <a:r>
              <a:rPr lang="en-US" b="1" baseline="0" dirty="0"/>
              <a:t> Non-State Actors</a:t>
            </a:r>
            <a:r>
              <a:rPr lang="en-US" b="0" baseline="0" dirty="0"/>
              <a:t>: </a:t>
            </a:r>
            <a:r>
              <a:rPr lang="en-US" dirty="0"/>
              <a:t>Violent Non-State</a:t>
            </a:r>
            <a:r>
              <a:rPr lang="en-US" baseline="0" dirty="0"/>
              <a:t> Actors pose a threat to various groups throughout the Middle East, including Israel. Lebanese Hezbollah (LH) currently pose one of the largest threats to Israeli security due to their multiple violations of the Blue Line (BL), and threats of ground invasion into the Galilee. In addition, Israel faces arson kites and incendiary balloons aimed at its southern region by Hamas, as well as mortar and rocket fire. Israel is also under threat by Islamic State cell operating in Sinai, and their terrorist operations. </a:t>
            </a:r>
          </a:p>
          <a:p>
            <a:pPr marL="228600" indent="-228600" algn="l" rtl="0">
              <a:buAutoNum type="arabicPeriod"/>
            </a:pPr>
            <a:endParaRPr lang="en-US" baseline="0" dirty="0"/>
          </a:p>
          <a:p>
            <a:pPr marL="228600" indent="-228600" algn="l" rtl="0">
              <a:buAutoNum type="arabicPeriod"/>
            </a:pPr>
            <a:r>
              <a:rPr lang="en-US" b="1" baseline="0" dirty="0"/>
              <a:t>Border Security: </a:t>
            </a:r>
            <a:r>
              <a:rPr lang="en-US" baseline="0" dirty="0"/>
              <a:t>Many of these violent non-state actors operate near the Israeli border, directly or indirectly (such as spillover fire from the Syrian Internal Conflict) harming Israel.</a:t>
            </a:r>
          </a:p>
          <a:p>
            <a:pPr marL="228600" indent="-228600" algn="l" rtl="0">
              <a:buAutoNum type="arabicPeriod"/>
            </a:pPr>
            <a:endParaRPr lang="en-US" baseline="0" dirty="0"/>
          </a:p>
          <a:p>
            <a:pPr marL="228600" indent="-228600" algn="l" rtl="0">
              <a:buAutoNum type="arabicPeriod"/>
            </a:pPr>
            <a:r>
              <a:rPr lang="en-US" b="1" baseline="0" dirty="0" err="1"/>
              <a:t>Homefront</a:t>
            </a:r>
            <a:r>
              <a:rPr lang="en-US" b="1" baseline="0" dirty="0"/>
              <a:t>: </a:t>
            </a:r>
            <a:r>
              <a:rPr lang="en-US" baseline="0" dirty="0"/>
              <a:t>Due to the Israeli </a:t>
            </a:r>
            <a:r>
              <a:rPr lang="en-US" baseline="0" dirty="0" err="1"/>
              <a:t>Homefront’s</a:t>
            </a:r>
            <a:r>
              <a:rPr lang="en-US" baseline="0" dirty="0"/>
              <a:t> vulnerability to attack, Israel has greatly enhanced its defensive capabilities to compensate, such as its advanced “Iron Dome” batteries.</a:t>
            </a:r>
          </a:p>
          <a:p>
            <a:pPr marL="228600" indent="-228600" algn="l" rtl="0">
              <a:buAutoNum type="arabicPeriod"/>
            </a:pPr>
            <a:endParaRPr lang="en-US" baseline="0" dirty="0"/>
          </a:p>
          <a:p>
            <a:pPr marL="228600" indent="-228600" algn="l" rtl="0">
              <a:buAutoNum type="arabicPeriod"/>
            </a:pPr>
            <a:r>
              <a:rPr lang="en-US" b="1" baseline="0" dirty="0"/>
              <a:t>Lone Wolves: </a:t>
            </a:r>
            <a:r>
              <a:rPr lang="en-US" baseline="0" dirty="0"/>
              <a:t>An additional threat posed to Israel are Palestinian “Lone Wolf” attacks, perpetrated by people </a:t>
            </a:r>
            <a:r>
              <a:rPr lang="en-US" sz="1200" b="0" i="0" kern="1200" dirty="0">
                <a:solidFill>
                  <a:schemeClr val="tx1"/>
                </a:solidFill>
                <a:effectLst/>
                <a:latin typeface="+mn-lt"/>
                <a:ea typeface="+mn-ea"/>
                <a:cs typeface="+mn-cs"/>
              </a:rPr>
              <a:t>who prepare and commit violent acts alone,</a:t>
            </a:r>
            <a:r>
              <a:rPr lang="en-US" sz="1200" b="0" i="0" kern="1200" baseline="0" dirty="0">
                <a:solidFill>
                  <a:schemeClr val="tx1"/>
                </a:solidFill>
                <a:effectLst/>
                <a:latin typeface="+mn-lt"/>
                <a:ea typeface="+mn-ea"/>
                <a:cs typeface="+mn-cs"/>
              </a:rPr>
              <a:t> especially in Judea and Samaria. The IDF is constantly maintaining vigilance to combat and prevent similar attacks in the future. </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Cyber: </a:t>
            </a:r>
            <a:r>
              <a:rPr lang="en-US" sz="1200" b="0" i="0" kern="1200" baseline="0" dirty="0">
                <a:solidFill>
                  <a:schemeClr val="tx1"/>
                </a:solidFill>
                <a:effectLst/>
                <a:latin typeface="+mn-lt"/>
                <a:ea typeface="+mn-ea"/>
                <a:cs typeface="+mn-cs"/>
              </a:rPr>
              <a:t>Israel also faces hundreds of cyber attacks from both regional hostile organizations, as well as international groups. However, the IDF is constantly advancing its technological capabilities to combat this threat.</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b="1" baseline="0" dirty="0"/>
              <a:t>Legitimacy</a:t>
            </a:r>
            <a:r>
              <a:rPr lang="en-US" b="0" baseline="0" dirty="0"/>
              <a:t>: </a:t>
            </a:r>
            <a:r>
              <a:rPr lang="en-US" baseline="0" dirty="0"/>
              <a:t> A total of 32 countries </a:t>
            </a:r>
            <a:r>
              <a:rPr lang="en-US" b="1" baseline="0" dirty="0"/>
              <a:t>do not recognize the existence of Israel</a:t>
            </a:r>
            <a:r>
              <a:rPr lang="en-US" b="0" baseline="0" dirty="0"/>
              <a:t>, in addition to multiple countries and NGOs that denounce the country’s activity. Israel constantly operates to verify and demonstrate its sovereignty and justify all actions.   </a:t>
            </a:r>
            <a:r>
              <a:rPr lang="en-US" baseline="0" dirty="0"/>
              <a:t> </a:t>
            </a:r>
          </a:p>
          <a:p>
            <a:pPr algn="l" rtl="0"/>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8</a:t>
            </a:fld>
            <a:endParaRPr lang="he-IL"/>
          </a:p>
        </p:txBody>
      </p:sp>
    </p:spTree>
    <p:extLst>
      <p:ext uri="{BB962C8B-B14F-4D97-AF65-F5344CB8AC3E}">
        <p14:creationId xmlns:p14="http://schemas.microsoft.com/office/powerpoint/2010/main" val="301706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This slide demonstrates the changes in</a:t>
            </a:r>
            <a:r>
              <a:rPr lang="en-US" baseline="0" dirty="0"/>
              <a:t> the various threats to Israel during the past 40 years. The current lack of certainty complicates future planning, and forces Israel and the IDF to develop new techniques to prepare for a wide range of threats.   </a:t>
            </a:r>
          </a:p>
        </p:txBody>
      </p:sp>
      <p:sp>
        <p:nvSpPr>
          <p:cNvPr id="4" name="Slide Number Placeholder 3"/>
          <p:cNvSpPr>
            <a:spLocks noGrp="1"/>
          </p:cNvSpPr>
          <p:nvPr>
            <p:ph type="sldNum" sz="quarter" idx="10"/>
          </p:nvPr>
        </p:nvSpPr>
        <p:spPr/>
        <p:txBody>
          <a:bodyPr/>
          <a:lstStyle/>
          <a:p>
            <a:fld id="{6F4871E8-AB28-431B-AF01-242EAFA550A9}" type="slidenum">
              <a:rPr lang="he-IL" smtClean="0"/>
              <a:t>9</a:t>
            </a:fld>
            <a:endParaRPr lang="he-IL"/>
          </a:p>
        </p:txBody>
      </p:sp>
    </p:spTree>
    <p:extLst>
      <p:ext uri="{BB962C8B-B14F-4D97-AF65-F5344CB8AC3E}">
        <p14:creationId xmlns:p14="http://schemas.microsoft.com/office/powerpoint/2010/main" val="1596644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7"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8" name="מחבר ישר 7"/>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9"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10"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קבוצה 19"/>
          <p:cNvGrpSpPr>
            <a:grpSpLocks/>
          </p:cNvGrpSpPr>
          <p:nvPr userDrawn="1"/>
        </p:nvGrpSpPr>
        <p:grpSpPr bwMode="auto">
          <a:xfrm>
            <a:off x="234363" y="6232549"/>
            <a:ext cx="926826" cy="586227"/>
            <a:chOff x="6588955" y="1102544"/>
            <a:chExt cx="2010407" cy="1219351"/>
          </a:xfrm>
        </p:grpSpPr>
        <p:sp>
          <p:nvSpPr>
            <p:cNvPr id="12"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13"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14" name="Rounded Rectangle 3"/>
          <p:cNvSpPr/>
          <p:nvPr userDrawn="1"/>
        </p:nvSpPr>
        <p:spPr>
          <a:xfrm>
            <a:off x="1488269" y="6370454"/>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Strategic Shapers</a:t>
            </a:r>
          </a:p>
        </p:txBody>
      </p:sp>
      <p:sp>
        <p:nvSpPr>
          <p:cNvPr id="15"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Strategy</a:t>
            </a:r>
          </a:p>
        </p:txBody>
      </p:sp>
      <p:sp>
        <p:nvSpPr>
          <p:cNvPr id="16"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17"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Borders</a:t>
            </a:r>
          </a:p>
        </p:txBody>
      </p:sp>
    </p:spTree>
    <p:extLst>
      <p:ext uri="{BB962C8B-B14F-4D97-AF65-F5344CB8AC3E}">
        <p14:creationId xmlns:p14="http://schemas.microsoft.com/office/powerpoint/2010/main" val="261391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י"ט/סיון/תשע"ט</a:t>
            </a:fld>
            <a:endParaRPr lang="he-IL"/>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97819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י"ט/סיון/תשע"ט</a:t>
            </a:fld>
            <a:endParaRPr lang="he-IL"/>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239666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6655A-E890-46F4-976E-950813C974F7}" type="datetimeFigureOut">
              <a:rPr lang="en-US" smtClean="0"/>
              <a:t>6/22/2019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C3640E6-B05A-4612-849A-4A6191F5A162}" type="slidenum">
              <a:rPr lang="en-US" smtClean="0"/>
              <a:t>‹#›</a:t>
            </a:fld>
            <a:endParaRPr lang="en-US"/>
          </a:p>
        </p:txBody>
      </p:sp>
    </p:spTree>
    <p:extLst>
      <p:ext uri="{BB962C8B-B14F-4D97-AF65-F5344CB8AC3E}">
        <p14:creationId xmlns:p14="http://schemas.microsoft.com/office/powerpoint/2010/main" val="3831701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6655A-E890-46F4-976E-950813C974F7}" type="datetimeFigureOut">
              <a:rPr lang="en-US" smtClean="0"/>
              <a:t>6/22/2019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C3640E6-B05A-4612-849A-4A6191F5A162}" type="slidenum">
              <a:rPr lang="en-US" smtClean="0"/>
              <a:t>‹#›</a:t>
            </a:fld>
            <a:endParaRPr lang="en-US"/>
          </a:p>
        </p:txBody>
      </p:sp>
    </p:spTree>
    <p:extLst>
      <p:ext uri="{BB962C8B-B14F-4D97-AF65-F5344CB8AC3E}">
        <p14:creationId xmlns:p14="http://schemas.microsoft.com/office/powerpoint/2010/main" val="164021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כותרת ותוכן">
    <p:spTree>
      <p:nvGrpSpPr>
        <p:cNvPr id="1" name=""/>
        <p:cNvGrpSpPr/>
        <p:nvPr/>
      </p:nvGrpSpPr>
      <p:grpSpPr>
        <a:xfrm>
          <a:off x="0" y="0"/>
          <a:ext cx="0" cy="0"/>
          <a:chOff x="0" y="0"/>
          <a:chExt cx="0" cy="0"/>
        </a:xfrm>
      </p:grpSpPr>
      <p:sp>
        <p:nvSpPr>
          <p:cNvPr id="122" name="An object"/>
          <p:cNvSpPr>
            <a:spLocks noGrp="1"/>
          </p:cNvSpPr>
          <p:nvPr>
            <p:ph type="title"/>
          </p:nvPr>
        </p:nvSpPr>
        <p:spPr>
          <a:xfrm>
            <a:off x="1186961" y="1"/>
            <a:ext cx="7957039" cy="550985"/>
          </a:xfrm>
          <a:prstGeom prst="rect">
            <a:avLst/>
          </a:prstGeom>
        </p:spPr>
        <p:txBody>
          <a:bodyPr anchor="b"/>
          <a:lstStyle>
            <a:lvl1pPr algn="l" rtl="0">
              <a:defRPr sz="2400">
                <a:solidFill>
                  <a:schemeClr val="accent4">
                    <a:lumMod val="75000"/>
                  </a:schemeClr>
                </a:solidFill>
                <a:latin typeface="Calibri" panose="020F0502020204030204" pitchFamily="34" charset="0"/>
              </a:defRPr>
            </a:lvl1pPr>
          </a:lstStyle>
          <a:p>
            <a:r>
              <a:rPr lang="he-IL" dirty="0"/>
              <a:t>לחץ כדי לערוך סגנון כותרת של תבנית בסיס</a:t>
            </a:r>
          </a:p>
        </p:txBody>
      </p:sp>
    </p:spTree>
    <p:extLst>
      <p:ext uri="{BB962C8B-B14F-4D97-AF65-F5344CB8AC3E}">
        <p14:creationId xmlns:p14="http://schemas.microsoft.com/office/powerpoint/2010/main" val="215066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פריסה מותאמת אישית">
    <p:spTree>
      <p:nvGrpSpPr>
        <p:cNvPr id="1" name=""/>
        <p:cNvGrpSpPr/>
        <p:nvPr/>
      </p:nvGrpSpPr>
      <p:grpSpPr>
        <a:xfrm>
          <a:off x="0" y="0"/>
          <a:ext cx="0" cy="0"/>
          <a:chOff x="0" y="0"/>
          <a:chExt cx="0" cy="0"/>
        </a:xfrm>
      </p:grpSpPr>
      <p:sp>
        <p:nvSpPr>
          <p:cNvPr id="3" name="מציין מיקום של תמונה 3"/>
          <p:cNvSpPr>
            <a:spLocks noGrp="1"/>
          </p:cNvSpPr>
          <p:nvPr>
            <p:ph type="pic" sz="quarter" idx="10" hasCustomPrompt="1"/>
          </p:nvPr>
        </p:nvSpPr>
        <p:spPr>
          <a:xfrm>
            <a:off x="827584" y="1196752"/>
            <a:ext cx="7632848" cy="3456384"/>
          </a:xfrm>
          <a:prstGeom prst="rect">
            <a:avLst/>
          </a:prstGeom>
        </p:spPr>
        <p:txBody>
          <a:bodyPr/>
          <a:lstStyle>
            <a:lvl1pPr>
              <a:buFontTx/>
              <a:buNone/>
              <a:defRPr>
                <a:solidFill>
                  <a:schemeClr val="tx1"/>
                </a:solidFill>
                <a:latin typeface="Guttman Hatzvi" pitchFamily="2" charset="-79"/>
                <a:cs typeface="Guttman Hatzvi" pitchFamily="2" charset="-79"/>
              </a:defRPr>
            </a:lvl1pPr>
          </a:lstStyle>
          <a:p>
            <a:r>
              <a:rPr lang="he-IL" dirty="0">
                <a:solidFill>
                  <a:schemeClr val="tx1"/>
                </a:solidFill>
                <a:latin typeface="Guttman Hatzvi" pitchFamily="2" charset="-79"/>
                <a:cs typeface="Guttman Hatzvi" pitchFamily="2" charset="-79"/>
              </a:rPr>
              <a:t>תמונה</a:t>
            </a:r>
            <a:endParaRPr lang="he-IL" dirty="0"/>
          </a:p>
        </p:txBody>
      </p:sp>
      <p:sp>
        <p:nvSpPr>
          <p:cNvPr id="5" name="Rectangle 3"/>
          <p:cNvSpPr>
            <a:spLocks noGrp="1" noChangeArrowheads="1"/>
          </p:cNvSpPr>
          <p:nvPr>
            <p:ph type="subTitle" idx="1"/>
          </p:nvPr>
        </p:nvSpPr>
        <p:spPr>
          <a:xfrm>
            <a:off x="827584" y="4869160"/>
            <a:ext cx="7632848" cy="1152128"/>
          </a:xfrm>
          <a:prstGeom prst="rect">
            <a:avLst/>
          </a:prstGeom>
        </p:spPr>
        <p:txBody>
          <a:bodyPr/>
          <a:lstStyle>
            <a:lvl1pPr marL="0" indent="0" algn="ctr">
              <a:buFontTx/>
              <a:buNone/>
              <a:defRPr sz="2000">
                <a:solidFill>
                  <a:schemeClr val="tx1"/>
                </a:solidFill>
                <a:latin typeface="Guttman Hatzvi" pitchFamily="2" charset="-79"/>
                <a:cs typeface="Guttman Hatzvi" pitchFamily="2" charset="-79"/>
              </a:defRPr>
            </a:lvl1pPr>
          </a:lstStyle>
          <a:p>
            <a:r>
              <a:rPr lang="he-IL"/>
              <a:t>לחץ כדי לערוך סגנון כותרת משנה של תבנית בסיס</a:t>
            </a:r>
          </a:p>
        </p:txBody>
      </p:sp>
      <p:sp>
        <p:nvSpPr>
          <p:cNvPr id="7" name="כותרת 8"/>
          <p:cNvSpPr>
            <a:spLocks noGrp="1"/>
          </p:cNvSpPr>
          <p:nvPr>
            <p:ph type="title"/>
          </p:nvPr>
        </p:nvSpPr>
        <p:spPr>
          <a:xfrm>
            <a:off x="0" y="188640"/>
            <a:ext cx="9144000" cy="494928"/>
          </a:xfrm>
          <a:prstGeom prst="rect">
            <a:avLst/>
          </a:prstGeom>
          <a:effectLst/>
        </p:spPr>
        <p:txBody>
          <a:bodyPr/>
          <a:lstStyle>
            <a:lvl1pPr>
              <a:defRPr sz="2800">
                <a:solidFill>
                  <a:schemeClr val="tx1"/>
                </a:solidFill>
                <a:latin typeface="Guttman Hatzvi" pitchFamily="2" charset="-79"/>
                <a:cs typeface="Guttman Hatzvi" pitchFamily="2" charset="-79"/>
              </a:defRPr>
            </a:lvl1p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2350688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27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20"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21" name="מחבר ישר 20"/>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22"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23"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קבוצה 19"/>
          <p:cNvGrpSpPr>
            <a:grpSpLocks/>
          </p:cNvGrpSpPr>
          <p:nvPr userDrawn="1"/>
        </p:nvGrpSpPr>
        <p:grpSpPr bwMode="auto">
          <a:xfrm>
            <a:off x="234363" y="6232549"/>
            <a:ext cx="926826" cy="586227"/>
            <a:chOff x="6588955" y="1102544"/>
            <a:chExt cx="2010407" cy="1219351"/>
          </a:xfrm>
        </p:grpSpPr>
        <p:sp>
          <p:nvSpPr>
            <p:cNvPr id="25"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26"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27"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lang="en-US" sz="1350" dirty="0">
                <a:solidFill>
                  <a:schemeClr val="accent1">
                    <a:lumMod val="75000"/>
                  </a:schemeClr>
                </a:solidFill>
              </a:rPr>
              <a:t>Strategic Shapers</a:t>
            </a:r>
          </a:p>
        </p:txBody>
      </p:sp>
      <p:sp>
        <p:nvSpPr>
          <p:cNvPr id="28" name="Rounded Rectangle 16"/>
          <p:cNvSpPr/>
          <p:nvPr userDrawn="1"/>
        </p:nvSpPr>
        <p:spPr>
          <a:xfrm>
            <a:off x="3234215" y="6381537"/>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Strategy</a:t>
            </a:r>
          </a:p>
        </p:txBody>
      </p:sp>
      <p:sp>
        <p:nvSpPr>
          <p:cNvPr id="29"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30"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Borders</a:t>
            </a:r>
          </a:p>
        </p:txBody>
      </p:sp>
    </p:spTree>
    <p:extLst>
      <p:ext uri="{BB962C8B-B14F-4D97-AF65-F5344CB8AC3E}">
        <p14:creationId xmlns:p14="http://schemas.microsoft.com/office/powerpoint/2010/main" val="372655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20"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21" name="מחבר ישר 20"/>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22"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23"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קבוצה 19"/>
          <p:cNvGrpSpPr>
            <a:grpSpLocks/>
          </p:cNvGrpSpPr>
          <p:nvPr userDrawn="1"/>
        </p:nvGrpSpPr>
        <p:grpSpPr bwMode="auto">
          <a:xfrm>
            <a:off x="234363" y="6232549"/>
            <a:ext cx="926826" cy="586227"/>
            <a:chOff x="6588955" y="1102544"/>
            <a:chExt cx="2010407" cy="1219351"/>
          </a:xfrm>
        </p:grpSpPr>
        <p:sp>
          <p:nvSpPr>
            <p:cNvPr id="25"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26"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27"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lang="en-US" sz="1350" dirty="0">
                <a:solidFill>
                  <a:schemeClr val="accent1">
                    <a:lumMod val="75000"/>
                  </a:schemeClr>
                </a:solidFill>
              </a:rPr>
              <a:t>Strategic Shapers</a:t>
            </a:r>
          </a:p>
        </p:txBody>
      </p:sp>
      <p:sp>
        <p:nvSpPr>
          <p:cNvPr id="28"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Strategy</a:t>
            </a:r>
          </a:p>
        </p:txBody>
      </p:sp>
      <p:sp>
        <p:nvSpPr>
          <p:cNvPr id="29"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30" name="Rounded Rectangle 14"/>
          <p:cNvSpPr/>
          <p:nvPr userDrawn="1"/>
        </p:nvSpPr>
        <p:spPr>
          <a:xfrm>
            <a:off x="4989882" y="6390149"/>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Borders</a:t>
            </a:r>
          </a:p>
        </p:txBody>
      </p:sp>
    </p:spTree>
    <p:extLst>
      <p:ext uri="{BB962C8B-B14F-4D97-AF65-F5344CB8AC3E}">
        <p14:creationId xmlns:p14="http://schemas.microsoft.com/office/powerpoint/2010/main" val="86699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שני תכנים">
    <p:spTree>
      <p:nvGrpSpPr>
        <p:cNvPr id="1" name=""/>
        <p:cNvGrpSpPr/>
        <p:nvPr/>
      </p:nvGrpSpPr>
      <p:grpSpPr>
        <a:xfrm>
          <a:off x="0" y="0"/>
          <a:ext cx="0" cy="0"/>
          <a:chOff x="0" y="0"/>
          <a:chExt cx="0" cy="0"/>
        </a:xfrm>
      </p:grpSpPr>
      <p:sp>
        <p:nvSpPr>
          <p:cNvPr id="21"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22" name="מחבר ישר 21"/>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23"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24"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קבוצה 19"/>
          <p:cNvGrpSpPr>
            <a:grpSpLocks/>
          </p:cNvGrpSpPr>
          <p:nvPr userDrawn="1"/>
        </p:nvGrpSpPr>
        <p:grpSpPr bwMode="auto">
          <a:xfrm>
            <a:off x="234363" y="6232549"/>
            <a:ext cx="926826" cy="586227"/>
            <a:chOff x="6588955" y="1102544"/>
            <a:chExt cx="2010407" cy="1219351"/>
          </a:xfrm>
        </p:grpSpPr>
        <p:sp>
          <p:nvSpPr>
            <p:cNvPr id="26"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27"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28"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lang="en-US" sz="1350" dirty="0">
                <a:solidFill>
                  <a:schemeClr val="accent1">
                    <a:lumMod val="75000"/>
                  </a:schemeClr>
                </a:solidFill>
              </a:rPr>
              <a:t>Strategic Shapers</a:t>
            </a:r>
          </a:p>
        </p:txBody>
      </p:sp>
      <p:sp>
        <p:nvSpPr>
          <p:cNvPr id="29"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Strategy</a:t>
            </a:r>
          </a:p>
        </p:txBody>
      </p:sp>
      <p:sp>
        <p:nvSpPr>
          <p:cNvPr id="30" name="Rounded Rectangle 21"/>
          <p:cNvSpPr/>
          <p:nvPr userDrawn="1"/>
        </p:nvSpPr>
        <p:spPr>
          <a:xfrm>
            <a:off x="6724947" y="6390149"/>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31"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Borders</a:t>
            </a:r>
          </a:p>
        </p:txBody>
      </p:sp>
    </p:spTree>
    <p:extLst>
      <p:ext uri="{BB962C8B-B14F-4D97-AF65-F5344CB8AC3E}">
        <p14:creationId xmlns:p14="http://schemas.microsoft.com/office/powerpoint/2010/main" val="357158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שוואה">
    <p:spTree>
      <p:nvGrpSpPr>
        <p:cNvPr id="1" name=""/>
        <p:cNvGrpSpPr/>
        <p:nvPr/>
      </p:nvGrpSpPr>
      <p:grpSpPr>
        <a:xfrm>
          <a:off x="0" y="0"/>
          <a:ext cx="0" cy="0"/>
          <a:chOff x="0" y="0"/>
          <a:chExt cx="0" cy="0"/>
        </a:xfrm>
      </p:grpSpPr>
      <p:sp>
        <p:nvSpPr>
          <p:cNvPr id="10"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11" name="מחבר ישר 10"/>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12"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13"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קבוצה 19"/>
          <p:cNvGrpSpPr>
            <a:grpSpLocks/>
          </p:cNvGrpSpPr>
          <p:nvPr userDrawn="1"/>
        </p:nvGrpSpPr>
        <p:grpSpPr bwMode="auto">
          <a:xfrm>
            <a:off x="234363" y="6232549"/>
            <a:ext cx="926826" cy="586227"/>
            <a:chOff x="6588955" y="1102544"/>
            <a:chExt cx="2010407" cy="1219351"/>
          </a:xfrm>
        </p:grpSpPr>
        <p:sp>
          <p:nvSpPr>
            <p:cNvPr id="15"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16"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17"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latin typeface="+mn-lt"/>
              </a:rPr>
              <a:t>Strategic Shapers</a:t>
            </a:r>
          </a:p>
        </p:txBody>
      </p:sp>
      <p:sp>
        <p:nvSpPr>
          <p:cNvPr id="18"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Borders</a:t>
            </a:r>
          </a:p>
        </p:txBody>
      </p:sp>
      <p:sp>
        <p:nvSpPr>
          <p:cNvPr id="19"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Summery</a:t>
            </a:r>
          </a:p>
        </p:txBody>
      </p:sp>
      <p:sp>
        <p:nvSpPr>
          <p:cNvPr id="20"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Strategy</a:t>
            </a:r>
          </a:p>
        </p:txBody>
      </p:sp>
    </p:spTree>
    <p:extLst>
      <p:ext uri="{BB962C8B-B14F-4D97-AF65-F5344CB8AC3E}">
        <p14:creationId xmlns:p14="http://schemas.microsoft.com/office/powerpoint/2010/main" val="179020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י"ט/סיון/תשע"ט</a:t>
            </a:fld>
            <a:endParaRPr lang="he-IL"/>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he-IL"/>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401117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י"ט/סיון/תשע"ט</a:t>
            </a:fld>
            <a:endParaRPr lang="he-IL"/>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he-IL"/>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244865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י"ט/סיון/תשע"ט</a:t>
            </a:fld>
            <a:endParaRPr lang="he-IL"/>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he-I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124332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י"ט/סיון/תשע"ט</a:t>
            </a:fld>
            <a:endParaRPr lang="he-IL"/>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he-I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129358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ubtitle 2"/>
          <p:cNvSpPr txBox="1">
            <a:spLocks/>
          </p:cNvSpPr>
          <p:nvPr userDrawn="1"/>
        </p:nvSpPr>
        <p:spPr>
          <a:xfrm>
            <a:off x="80433" y="-1"/>
            <a:ext cx="677334" cy="302683"/>
          </a:xfrm>
          <a:prstGeom prst="rect">
            <a:avLst/>
          </a:prstGeom>
        </p:spPr>
        <p:txBody>
          <a:bodyPr vert="horz" lIns="83215" tIns="41608" rIns="83215" bIns="41608" rtlCol="0" anchor="ctr">
            <a:noAutofit/>
          </a:bodyPr>
          <a:lstStyle>
            <a:defPPr>
              <a:defRPr lang="en-US"/>
            </a:defPPr>
            <a:lvl1pPr indent="0" algn="ctr">
              <a:lnSpc>
                <a:spcPct val="90000"/>
              </a:lnSpc>
              <a:spcBef>
                <a:spcPts val="1000"/>
              </a:spcBef>
              <a:buFont typeface="Arial" panose="020B0604020202020204" pitchFamily="34" charset="0"/>
              <a:buNone/>
              <a:defRPr sz="11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1200" dirty="0">
                <a:solidFill>
                  <a:schemeClr val="accent1">
                    <a:lumMod val="75000"/>
                  </a:schemeClr>
                </a:solidFill>
                <a:latin typeface="+mn-lt"/>
              </a:rPr>
              <a:t>FOUO</a:t>
            </a:r>
          </a:p>
        </p:txBody>
      </p:sp>
      <p:sp>
        <p:nvSpPr>
          <p:cNvPr id="21" name="Subtitle 2"/>
          <p:cNvSpPr txBox="1">
            <a:spLocks/>
          </p:cNvSpPr>
          <p:nvPr userDrawn="1"/>
        </p:nvSpPr>
        <p:spPr>
          <a:xfrm>
            <a:off x="8170877" y="0"/>
            <a:ext cx="904441" cy="302683"/>
          </a:xfrm>
          <a:prstGeom prst="rect">
            <a:avLst/>
          </a:prstGeom>
        </p:spPr>
        <p:txBody>
          <a:bodyPr vert="horz" lIns="83215" tIns="41608" rIns="83215" bIns="41608" rtlCol="0" anchor="ctr">
            <a:noAutofit/>
          </a:bodyPr>
          <a:lstStyle>
            <a:defPPr>
              <a:defRPr lang="en-US"/>
            </a:defPPr>
            <a:lvl1pPr indent="0" algn="ctr">
              <a:lnSpc>
                <a:spcPct val="90000"/>
              </a:lnSpc>
              <a:spcBef>
                <a:spcPts val="1000"/>
              </a:spcBef>
              <a:buFont typeface="Arial" panose="020B0604020202020204" pitchFamily="34" charset="0"/>
              <a:buNone/>
              <a:defRPr sz="11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1200" dirty="0">
                <a:solidFill>
                  <a:schemeClr val="accent1">
                    <a:lumMod val="75000"/>
                  </a:schemeClr>
                </a:solidFill>
                <a:latin typeface="+mn-lt"/>
              </a:rPr>
              <a:t>Slide </a:t>
            </a:r>
            <a:fld id="{2D6F5A47-DB43-492E-ACCB-D0A03040E344}" type="slidenum">
              <a:rPr lang="en-US" sz="2000" smtClean="0">
                <a:solidFill>
                  <a:schemeClr val="accent1">
                    <a:lumMod val="75000"/>
                  </a:schemeClr>
                </a:solidFill>
                <a:latin typeface="+mn-lt"/>
              </a:rPr>
              <a:t>‹#›</a:t>
            </a:fld>
            <a:r>
              <a:rPr lang="en-US" sz="1200" dirty="0">
                <a:solidFill>
                  <a:schemeClr val="accent1">
                    <a:lumMod val="75000"/>
                  </a:schemeClr>
                </a:solidFill>
                <a:latin typeface="+mn-lt"/>
              </a:rPr>
              <a:t> </a:t>
            </a:r>
          </a:p>
        </p:txBody>
      </p:sp>
    </p:spTree>
    <p:extLst>
      <p:ext uri="{BB962C8B-B14F-4D97-AF65-F5344CB8AC3E}">
        <p14:creationId xmlns:p14="http://schemas.microsoft.com/office/powerpoint/2010/main" val="3068946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hf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gi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gi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10.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2000" y="0"/>
            <a:ext cx="4572000" cy="68580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0" y="0"/>
            <a:ext cx="4572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מחבר ישר 8"/>
          <p:cNvCxnSpPr/>
          <p:nvPr/>
        </p:nvCxnSpPr>
        <p:spPr>
          <a:xfrm flipH="1">
            <a:off x="-3153" y="5825345"/>
            <a:ext cx="4718028" cy="0"/>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grpSp>
        <p:nvGrpSpPr>
          <p:cNvPr id="9" name="קבוצה 19"/>
          <p:cNvGrpSpPr>
            <a:grpSpLocks/>
          </p:cNvGrpSpPr>
          <p:nvPr/>
        </p:nvGrpSpPr>
        <p:grpSpPr bwMode="auto">
          <a:xfrm>
            <a:off x="602456" y="5958279"/>
            <a:ext cx="1285875" cy="760810"/>
            <a:chOff x="6588955" y="1102544"/>
            <a:chExt cx="2010407" cy="1219351"/>
          </a:xfrm>
        </p:grpSpPr>
        <p:sp>
          <p:nvSpPr>
            <p:cNvPr id="10"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sp>
          <p:nvSpPr>
            <p:cNvPr id="11"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grpSp>
      <p:cxnSp>
        <p:nvCxnSpPr>
          <p:cNvPr id="12" name="מחבר ישר 7"/>
          <p:cNvCxnSpPr/>
          <p:nvPr/>
        </p:nvCxnSpPr>
        <p:spPr>
          <a:xfrm flipH="1" flipV="1">
            <a:off x="0" y="5710685"/>
            <a:ext cx="4714876" cy="118"/>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sp>
        <p:nvSpPr>
          <p:cNvPr id="15" name="Subtitle 2"/>
          <p:cNvSpPr txBox="1">
            <a:spLocks/>
          </p:cNvSpPr>
          <p:nvPr/>
        </p:nvSpPr>
        <p:spPr>
          <a:xfrm>
            <a:off x="-954373" y="1921055"/>
            <a:ext cx="10963274" cy="1983236"/>
          </a:xfrm>
          <a:prstGeom prst="rect">
            <a:avLst/>
          </a:prstGeom>
        </p:spPr>
        <p:txBody>
          <a:bodyPr vert="horz" lIns="83215" tIns="41608" rIns="83215" bIns="41608"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IDF - Stra</a:t>
            </a:r>
            <a:r>
              <a:rPr lang="en-US" sz="66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tegic</a:t>
            </a:r>
            <a:r>
              <a:rPr lang="en-US" sz="6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Brief</a:t>
            </a:r>
          </a:p>
        </p:txBody>
      </p:sp>
      <p:pic>
        <p:nvPicPr>
          <p:cNvPr id="16" name="Picture 2" descr="תמונה"/>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174" b="97343" l="242" r="97585"/>
                    </a14:imgEffect>
                  </a14:imgLayer>
                </a14:imgProps>
              </a:ext>
              <a:ext uri="{28A0092B-C50C-407E-A947-70E740481C1C}">
                <a14:useLocalDpi xmlns:a14="http://schemas.microsoft.com/office/drawing/2010/main"/>
              </a:ext>
            </a:extLst>
          </a:blip>
          <a:srcRect/>
          <a:stretch>
            <a:fillRect/>
          </a:stretch>
        </p:blipFill>
        <p:spPr bwMode="auto">
          <a:xfrm>
            <a:off x="126666" y="2599"/>
            <a:ext cx="1143844" cy="1143844"/>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a:spLocks/>
          </p:cNvSpPr>
          <p:nvPr/>
        </p:nvSpPr>
        <p:spPr>
          <a:xfrm>
            <a:off x="-856941" y="5489755"/>
            <a:ext cx="10963274" cy="1983236"/>
          </a:xfrm>
          <a:prstGeom prst="rect">
            <a:avLst/>
          </a:prstGeom>
        </p:spPr>
        <p:txBody>
          <a:bodyPr vert="horz" lIns="83215" tIns="41608" rIns="83215" bIns="41608"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Created b</a:t>
            </a:r>
            <a:r>
              <a:rPr lang="en-US" sz="18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 IDF MC</a:t>
            </a:r>
          </a:p>
          <a:p>
            <a:r>
              <a:rPr lang="en-US" sz="1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a:t>
            </a:r>
            <a:r>
              <a:rPr lang="en-US" sz="18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UO</a:t>
            </a:r>
          </a:p>
        </p:txBody>
      </p:sp>
    </p:spTree>
    <p:extLst>
      <p:ext uri="{BB962C8B-B14F-4D97-AF65-F5344CB8AC3E}">
        <p14:creationId xmlns:p14="http://schemas.microsoft.com/office/powerpoint/2010/main" val="315126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תמונה 4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873688"/>
            <a:ext cx="9131922" cy="540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 name="כותרת 1"/>
          <p:cNvSpPr txBox="1">
            <a:spLocks/>
          </p:cNvSpPr>
          <p:nvPr/>
        </p:nvSpPr>
        <p:spPr>
          <a:xfrm>
            <a:off x="0" y="193675"/>
            <a:ext cx="9144000" cy="714375"/>
          </a:xfrm>
          <a:prstGeom prst="rect">
            <a:avLst/>
          </a:prstGeom>
          <a:effectLst/>
        </p:spPr>
        <p:txBody>
          <a:bodyPr/>
          <a:lstStyle>
            <a:defPPr>
              <a:defRPr lang="he-IL"/>
            </a:defPPr>
            <a:lvl1pPr algn="ctr" rtl="0">
              <a:defRPr sz="3100" b="1">
                <a:ln w="13462">
                  <a:noFill/>
                  <a:prstDash val="solid"/>
                </a:ln>
                <a:solidFill>
                  <a:schemeClr val="tx2">
                    <a:lumMod val="75000"/>
                  </a:schemeClr>
                </a:solidFill>
                <a:ea typeface="+mj-ea"/>
                <a:cs typeface="Times New Roman" panose="02020603050405020304" pitchFamily="18" charset="0"/>
              </a:defRPr>
            </a:lvl1pPr>
          </a:lstStyle>
          <a:p>
            <a:r>
              <a:rPr lang="en-US" dirty="0"/>
              <a:t>IDF Military Strategy</a:t>
            </a:r>
            <a:endParaRPr lang="he-IL" dirty="0"/>
          </a:p>
        </p:txBody>
      </p:sp>
    </p:spTree>
    <p:extLst>
      <p:ext uri="{BB962C8B-B14F-4D97-AF65-F5344CB8AC3E}">
        <p14:creationId xmlns:p14="http://schemas.microsoft.com/office/powerpoint/2010/main" val="2669094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תמונה 8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69649" y="3583692"/>
            <a:ext cx="3496183" cy="2055550"/>
          </a:xfrm>
          <a:prstGeom prst="rect">
            <a:avLst/>
          </a:prstGeom>
          <a:ln w="9525">
            <a:solidFill>
              <a:schemeClr val="tx1">
                <a:lumMod val="85000"/>
                <a:lumOff val="15000"/>
              </a:schemeClr>
            </a:solid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698" y="914400"/>
            <a:ext cx="3511603" cy="2419144"/>
          </a:xfrm>
          <a:prstGeom prst="rect">
            <a:avLst/>
          </a:prstGeom>
          <a:ln>
            <a:solidFill>
              <a:schemeClr val="tx1">
                <a:lumMod val="85000"/>
                <a:lumOff val="15000"/>
              </a:schemeClr>
            </a:solidFill>
          </a:ln>
        </p:spPr>
      </p:pic>
      <p:pic>
        <p:nvPicPr>
          <p:cNvPr id="2" name="Picture 1"/>
          <p:cNvPicPr>
            <a:picLocks noChangeAspect="1"/>
          </p:cNvPicPr>
          <p:nvPr/>
        </p:nvPicPr>
        <p:blipFill>
          <a:blip r:embed="rId5"/>
          <a:stretch>
            <a:fillRect/>
          </a:stretch>
        </p:blipFill>
        <p:spPr>
          <a:xfrm>
            <a:off x="697072" y="3583692"/>
            <a:ext cx="3502229" cy="2330574"/>
          </a:xfrm>
          <a:prstGeom prst="rect">
            <a:avLst/>
          </a:prstGeom>
          <a:ln>
            <a:solidFill>
              <a:schemeClr val="tx1">
                <a:lumMod val="85000"/>
                <a:lumOff val="15000"/>
              </a:schemeClr>
            </a:solidFill>
          </a:ln>
        </p:spPr>
      </p:pic>
      <p:sp>
        <p:nvSpPr>
          <p:cNvPr id="75" name="TextBox 23"/>
          <p:cNvSpPr txBox="1">
            <a:spLocks noChangeArrowheads="1"/>
          </p:cNvSpPr>
          <p:nvPr/>
        </p:nvSpPr>
        <p:spPr bwMode="auto">
          <a:xfrm>
            <a:off x="678168" y="5540631"/>
            <a:ext cx="3511759"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Economic and Political Instability</a:t>
            </a:r>
            <a:endParaRPr lang="he-IL" altLang="he-IL" sz="1800" dirty="0">
              <a:latin typeface="Times New Roman" panose="02020603050405020304" pitchFamily="18" charset="0"/>
              <a:cs typeface="Times New Roman" panose="02020603050405020304" pitchFamily="18" charset="0"/>
            </a:endParaRPr>
          </a:p>
        </p:txBody>
      </p:sp>
      <p:sp>
        <p:nvSpPr>
          <p:cNvPr id="76" name="TextBox 23"/>
          <p:cNvSpPr txBox="1">
            <a:spLocks noChangeArrowheads="1"/>
          </p:cNvSpPr>
          <p:nvPr/>
        </p:nvSpPr>
        <p:spPr bwMode="auto">
          <a:xfrm>
            <a:off x="4955100" y="2851927"/>
            <a:ext cx="3511754"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UNIFIL &amp; LAF</a:t>
            </a:r>
            <a:endParaRPr lang="he-IL" altLang="he-IL" sz="1800" dirty="0">
              <a:latin typeface="Times New Roman" panose="02020603050405020304" pitchFamily="18" charset="0"/>
              <a:cs typeface="Times New Roman" panose="02020603050405020304" pitchFamily="18" charset="0"/>
            </a:endParaRPr>
          </a:p>
        </p:txBody>
      </p:sp>
      <p:sp>
        <p:nvSpPr>
          <p:cNvPr id="77" name="TextBox 23"/>
          <p:cNvSpPr txBox="1">
            <a:spLocks noChangeArrowheads="1"/>
          </p:cNvSpPr>
          <p:nvPr/>
        </p:nvSpPr>
        <p:spPr bwMode="auto">
          <a:xfrm>
            <a:off x="687698" y="2910768"/>
            <a:ext cx="3511754"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Hezbollah</a:t>
            </a:r>
            <a:endParaRPr lang="he-IL" altLang="he-IL" sz="1800" dirty="0">
              <a:latin typeface="Times New Roman" panose="02020603050405020304" pitchFamily="18" charset="0"/>
              <a:cs typeface="Times New Roman" panose="02020603050405020304" pitchFamily="18" charset="0"/>
            </a:endParaRPr>
          </a:p>
        </p:txBody>
      </p:sp>
      <p:pic>
        <p:nvPicPr>
          <p:cNvPr id="78" name="Picture 8" descr="תוצאת תמונה עבור ‪unifil and laf‬‏"/>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969649" y="914400"/>
            <a:ext cx="3496182" cy="1992237"/>
          </a:xfrm>
          <a:prstGeom prst="rect">
            <a:avLst/>
          </a:prstGeom>
          <a:noFill/>
          <a:ln w="12700">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81" name="TextBox 23"/>
          <p:cNvSpPr txBox="1">
            <a:spLocks noChangeArrowheads="1"/>
          </p:cNvSpPr>
          <p:nvPr/>
        </p:nvSpPr>
        <p:spPr bwMode="auto">
          <a:xfrm>
            <a:off x="4955100" y="5580060"/>
            <a:ext cx="3510731"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Improving Border </a:t>
            </a:r>
            <a:r>
              <a:rPr lang="en-US" altLang="he-IL" sz="1800" dirty="0" err="1">
                <a:latin typeface="Times New Roman" panose="02020603050405020304" pitchFamily="18" charset="0"/>
                <a:cs typeface="Times New Roman" panose="02020603050405020304" pitchFamily="18" charset="0"/>
              </a:rPr>
              <a:t>Defences</a:t>
            </a:r>
            <a:endParaRPr lang="he-IL" altLang="he-IL" sz="1800" dirty="0">
              <a:latin typeface="Times New Roman" panose="02020603050405020304" pitchFamily="18" charset="0"/>
              <a:cs typeface="Times New Roman" panose="02020603050405020304" pitchFamily="18" charset="0"/>
            </a:endParaRPr>
          </a:p>
        </p:txBody>
      </p:sp>
      <p:sp>
        <p:nvSpPr>
          <p:cNvPr id="83" name="מלבן 82"/>
          <p:cNvSpPr/>
          <p:nvPr/>
        </p:nvSpPr>
        <p:spPr>
          <a:xfrm>
            <a:off x="0" y="206609"/>
            <a:ext cx="9143999" cy="646331"/>
          </a:xfrm>
          <a:prstGeom prst="rect">
            <a:avLst/>
          </a:prstGeom>
        </p:spPr>
        <p:txBody>
          <a:bodyPr wrap="square">
            <a:spAutoFit/>
          </a:bodyPr>
          <a:lstStyle/>
          <a:p>
            <a:pPr algn="ctr" rtl="0"/>
            <a:r>
              <a:rPr lang="en-US" sz="36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Lebanon</a:t>
            </a:r>
            <a:endParaRPr lang="he-IL" sz="36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22531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15834"/>
            <a:ext cx="9124950" cy="5268138"/>
          </a:xfrm>
          <a:prstGeom prst="rect">
            <a:avLst/>
          </a:prstGeom>
        </p:spPr>
      </p:pic>
      <p:sp>
        <p:nvSpPr>
          <p:cNvPr id="16" name="מלבן 15"/>
          <p:cNvSpPr/>
          <p:nvPr/>
        </p:nvSpPr>
        <p:spPr>
          <a:xfrm>
            <a:off x="1" y="246447"/>
            <a:ext cx="9144000" cy="569387"/>
          </a:xfrm>
          <a:prstGeom prst="rect">
            <a:avLst/>
          </a:prstGeom>
        </p:spPr>
        <p:txBody>
          <a:bodyPr wrap="square">
            <a:spAutoFit/>
          </a:bodyPr>
          <a:lstStyle/>
          <a:p>
            <a:pPr algn="ct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Enhanced Missile Capability</a:t>
            </a:r>
            <a:endParaRPr 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26" name="Rectangle 2"/>
          <p:cNvSpPr txBox="1">
            <a:spLocks noChangeArrowheads="1"/>
          </p:cNvSpPr>
          <p:nvPr/>
        </p:nvSpPr>
        <p:spPr>
          <a:xfrm>
            <a:off x="-66675" y="4761977"/>
            <a:ext cx="9191625" cy="689312"/>
          </a:xfrm>
          <a:prstGeom prst="rect">
            <a:avLst/>
          </a:prstGeom>
          <a:solidFill>
            <a:schemeClr val="bg1">
              <a:lumMod val="85000"/>
            </a:schemeClr>
          </a:solidFill>
          <a:ln>
            <a:solidFill>
              <a:srgbClr val="FF0000"/>
            </a:solidFill>
          </a:ln>
          <a:effectLst/>
        </p:spPr>
        <p:txBody>
          <a:bodyPr anchor="ctr"/>
          <a:lstStyle/>
          <a:p>
            <a:pPr algn="ctr" rtl="0">
              <a:lnSpc>
                <a:spcPct val="110000"/>
              </a:lnSpc>
              <a:spcBef>
                <a:spcPct val="0"/>
              </a:spcBef>
              <a:defRPr/>
            </a:pPr>
            <a:r>
              <a:rPr lang="en-US" sz="2800" b="1" dirty="0">
                <a:latin typeface="Times New Roman" panose="02020603050405020304" pitchFamily="18" charset="0"/>
                <a:cs typeface="Times New Roman" panose="02020603050405020304" pitchFamily="18" charset="0"/>
              </a:rPr>
              <a:t> Acquisition of Precision Guided Missiles</a:t>
            </a:r>
            <a:endParaRPr lang="en-US" sz="28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3D02591E-B6E6-49B8-809B-EBB48F473017}"/>
              </a:ext>
            </a:extLst>
          </p:cNvPr>
          <p:cNvSpPr txBox="1">
            <a:spLocks noChangeArrowheads="1"/>
          </p:cNvSpPr>
          <p:nvPr/>
        </p:nvSpPr>
        <p:spPr>
          <a:xfrm>
            <a:off x="-57968" y="5451289"/>
            <a:ext cx="9191625" cy="844733"/>
          </a:xfrm>
          <a:prstGeom prst="rect">
            <a:avLst/>
          </a:prstGeom>
          <a:solidFill>
            <a:schemeClr val="bg1">
              <a:lumMod val="85000"/>
            </a:schemeClr>
          </a:solidFill>
          <a:ln>
            <a:solidFill>
              <a:srgbClr val="FF0000"/>
            </a:solidFill>
          </a:ln>
          <a:effectLst/>
        </p:spPr>
        <p:txBody>
          <a:bodyPr anchor="ctr"/>
          <a:lstStyle/>
          <a:p>
            <a:pPr algn="ctr" rtl="0">
              <a:lnSpc>
                <a:spcPct val="110000"/>
              </a:lnSpc>
              <a:spcBef>
                <a:spcPct val="0"/>
              </a:spcBef>
              <a:defRPr/>
            </a:pPr>
            <a:r>
              <a:rPr lang="en-US" sz="2800" b="1" dirty="0">
                <a:latin typeface="Times New Roman" panose="02020603050405020304" pitchFamily="18" charset="0"/>
                <a:cs typeface="Times New Roman" panose="02020603050405020304" pitchFamily="18" charset="0"/>
              </a:rPr>
              <a:t>Manufacture and Purchase of Rockets  (Tens of Thousands)</a:t>
            </a:r>
            <a:endParaRPr lang="en-US" sz="28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90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קבוצה 5">
            <a:extLst>
              <a:ext uri="{FF2B5EF4-FFF2-40B4-BE49-F238E27FC236}">
                <a16:creationId xmlns:a16="http://schemas.microsoft.com/office/drawing/2014/main" id="{333BED66-AAD6-43AD-B1AA-E2F0D8DB181A}"/>
              </a:ext>
            </a:extLst>
          </p:cNvPr>
          <p:cNvGrpSpPr/>
          <p:nvPr/>
        </p:nvGrpSpPr>
        <p:grpSpPr>
          <a:xfrm>
            <a:off x="0" y="619697"/>
            <a:ext cx="9144000" cy="5267271"/>
            <a:chOff x="0" y="619697"/>
            <a:chExt cx="9144000" cy="5267271"/>
          </a:xfrm>
        </p:grpSpPr>
        <p:pic>
          <p:nvPicPr>
            <p:cNvPr id="35" name="תמונה 3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23244"/>
              <a:ext cx="9144000" cy="5263724"/>
            </a:xfrm>
            <a:prstGeom prst="rect">
              <a:avLst/>
            </a:prstGeom>
            <a:ln>
              <a:solidFill>
                <a:schemeClr val="tx1"/>
              </a:solidFill>
            </a:ln>
          </p:spPr>
        </p:pic>
        <p:pic>
          <p:nvPicPr>
            <p:cNvPr id="43" name="תמונה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3474" y="3167732"/>
              <a:ext cx="465717" cy="459123"/>
            </a:xfrm>
            <a:prstGeom prst="ellipse">
              <a:avLst/>
            </a:prstGeom>
            <a:ln w="0" cap="rnd">
              <a:solidFill>
                <a:schemeClr val="bg1">
                  <a:lumMod val="7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44" name="Picture 6" descr="Image result for israel flag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6290" y="5024221"/>
              <a:ext cx="751418" cy="563564"/>
            </a:xfrm>
            <a:prstGeom prst="rect">
              <a:avLst/>
            </a:prstGeom>
            <a:noFill/>
          </p:spPr>
        </p:pic>
        <p:sp>
          <p:nvSpPr>
            <p:cNvPr id="45" name="מלבן 44"/>
            <p:cNvSpPr/>
            <p:nvPr/>
          </p:nvSpPr>
          <p:spPr>
            <a:xfrm>
              <a:off x="596899" y="3980853"/>
              <a:ext cx="1675901" cy="16542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solidFill>
                  <a:schemeClr val="tx1"/>
                </a:solidFill>
                <a:latin typeface="Times New Roman" panose="02020603050405020304" pitchFamily="18" charset="0"/>
                <a:cs typeface="Times New Roman" panose="02020603050405020304" pitchFamily="18" charset="0"/>
              </a:endParaRPr>
            </a:p>
          </p:txBody>
        </p:sp>
        <p:grpSp>
          <p:nvGrpSpPr>
            <p:cNvPr id="52" name="קבוצה 51"/>
            <p:cNvGrpSpPr/>
            <p:nvPr/>
          </p:nvGrpSpPr>
          <p:grpSpPr>
            <a:xfrm>
              <a:off x="6134098" y="3404910"/>
              <a:ext cx="3009901" cy="2482058"/>
              <a:chOff x="5874583" y="3701229"/>
              <a:chExt cx="3009901" cy="2482058"/>
            </a:xfrm>
          </p:grpSpPr>
          <p:grpSp>
            <p:nvGrpSpPr>
              <p:cNvPr id="3" name="קבוצה 2"/>
              <p:cNvGrpSpPr/>
              <p:nvPr/>
            </p:nvGrpSpPr>
            <p:grpSpPr>
              <a:xfrm>
                <a:off x="5874583" y="3701229"/>
                <a:ext cx="3009901" cy="2482058"/>
                <a:chOff x="319825" y="3962668"/>
                <a:chExt cx="2885596" cy="2139790"/>
              </a:xfrm>
            </p:grpSpPr>
            <p:pic>
              <p:nvPicPr>
                <p:cNvPr id="23" name="An object"/>
                <p:cNvPicPr/>
                <p:nvPr/>
              </p:nvPicPr>
              <p:blipFill rotWithShape="1">
                <a:blip r:embed="rId6" cstate="email">
                  <a:extLst>
                    <a:ext uri="{28A0092B-C50C-407E-A947-70E740481C1C}">
                      <a14:useLocalDpi xmlns:a14="http://schemas.microsoft.com/office/drawing/2010/main"/>
                    </a:ext>
                  </a:extLst>
                </a:blip>
                <a:srcRect/>
                <a:stretch/>
              </p:blipFill>
              <p:spPr bwMode="auto">
                <a:xfrm>
                  <a:off x="319826" y="4100153"/>
                  <a:ext cx="2885595" cy="2002305"/>
                </a:xfrm>
                <a:prstGeom prst="rect">
                  <a:avLst/>
                </a:prstGeom>
                <a:ln>
                  <a:noFill/>
                </a:ln>
                <a:extLst>
                  <a:ext uri="{53640926-AAD7-44D8-BBD7-CCE9431645EC}">
                    <a14:shadowObscured xmlns:a14="http://schemas.microsoft.com/office/drawing/2010/main"/>
                  </a:ext>
                </a:extLst>
              </p:spPr>
            </p:pic>
            <p:sp>
              <p:nvSpPr>
                <p:cNvPr id="30" name="Rectangle 57"/>
                <p:cNvSpPr/>
                <p:nvPr/>
              </p:nvSpPr>
              <p:spPr>
                <a:xfrm>
                  <a:off x="319825" y="3962668"/>
                  <a:ext cx="2885596" cy="4544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imes New Roman" panose="02020603050405020304" pitchFamily="18" charset="0"/>
                      <a:cs typeface="Times New Roman" panose="02020603050405020304" pitchFamily="18" charset="0"/>
                    </a:rPr>
                    <a:t>LH Infiltration into Israel</a:t>
                  </a:r>
                </a:p>
              </p:txBody>
            </p:sp>
            <p:sp>
              <p:nvSpPr>
                <p:cNvPr id="24" name="Rectangle 57"/>
                <p:cNvSpPr/>
                <p:nvPr/>
              </p:nvSpPr>
              <p:spPr>
                <a:xfrm>
                  <a:off x="579219" y="4645709"/>
                  <a:ext cx="853799" cy="270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Times New Roman" panose="02020603050405020304" pitchFamily="18" charset="0"/>
                      <a:cs typeface="Times New Roman" panose="02020603050405020304" pitchFamily="18" charset="0"/>
                    </a:rPr>
                    <a:t>First Team</a:t>
                  </a:r>
                </a:p>
              </p:txBody>
            </p:sp>
            <p:sp>
              <p:nvSpPr>
                <p:cNvPr id="32" name="Rectangle 57"/>
                <p:cNvSpPr/>
                <p:nvPr/>
              </p:nvSpPr>
              <p:spPr>
                <a:xfrm>
                  <a:off x="1433018" y="4484365"/>
                  <a:ext cx="853799" cy="270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Times New Roman" panose="02020603050405020304" pitchFamily="18" charset="0"/>
                      <a:cs typeface="Times New Roman" panose="02020603050405020304" pitchFamily="18" charset="0"/>
                    </a:rPr>
                    <a:t>Second Team</a:t>
                  </a:r>
                </a:p>
              </p:txBody>
            </p:sp>
            <p:sp>
              <p:nvSpPr>
                <p:cNvPr id="33" name="Rectangle 57"/>
                <p:cNvSpPr/>
                <p:nvPr/>
              </p:nvSpPr>
              <p:spPr>
                <a:xfrm>
                  <a:off x="1104319" y="5295332"/>
                  <a:ext cx="697189" cy="11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latin typeface="Times New Roman" panose="02020603050405020304" pitchFamily="18" charset="0"/>
                      <a:cs typeface="Times New Roman" panose="02020603050405020304" pitchFamily="18" charset="0"/>
                    </a:rPr>
                    <a:t>Shlomi</a:t>
                  </a:r>
                  <a:endParaRPr lang="en-US" sz="800" dirty="0">
                    <a:solidFill>
                      <a:schemeClr val="tx1"/>
                    </a:solidFill>
                    <a:latin typeface="Times New Roman" panose="02020603050405020304" pitchFamily="18" charset="0"/>
                    <a:cs typeface="Times New Roman" panose="02020603050405020304" pitchFamily="18" charset="0"/>
                  </a:endParaRPr>
                </a:p>
              </p:txBody>
            </p:sp>
          </p:grpSp>
          <p:sp>
            <p:nvSpPr>
              <p:cNvPr id="46" name="Rectangle 57"/>
              <p:cNvSpPr/>
              <p:nvPr/>
            </p:nvSpPr>
            <p:spPr>
              <a:xfrm>
                <a:off x="5969570" y="5945916"/>
                <a:ext cx="727222" cy="1388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latin typeface="Times New Roman" panose="02020603050405020304" pitchFamily="18" charset="0"/>
                    <a:cs typeface="Times New Roman" panose="02020603050405020304" pitchFamily="18" charset="0"/>
                  </a:rPr>
                  <a:t>Nahariya</a:t>
                </a:r>
                <a:endParaRPr lang="en-US" sz="800" dirty="0">
                  <a:solidFill>
                    <a:schemeClr val="tx1"/>
                  </a:solidFill>
                  <a:latin typeface="Times New Roman" panose="02020603050405020304" pitchFamily="18" charset="0"/>
                  <a:cs typeface="Times New Roman" panose="02020603050405020304" pitchFamily="18" charset="0"/>
                </a:endParaRPr>
              </a:p>
            </p:txBody>
          </p:sp>
        </p:grpSp>
        <p:cxnSp>
          <p:nvCxnSpPr>
            <p:cNvPr id="4" name="מחבר חץ ישר 3"/>
            <p:cNvCxnSpPr/>
            <p:nvPr/>
          </p:nvCxnSpPr>
          <p:spPr>
            <a:xfrm flipH="1">
              <a:off x="2529560" y="4852344"/>
              <a:ext cx="3604539" cy="34895"/>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 name="קבוצה 1"/>
            <p:cNvGrpSpPr/>
            <p:nvPr/>
          </p:nvGrpSpPr>
          <p:grpSpPr>
            <a:xfrm>
              <a:off x="386966" y="619697"/>
              <a:ext cx="8513760" cy="2016066"/>
              <a:chOff x="301941" y="1034912"/>
              <a:chExt cx="8693830" cy="2016066"/>
            </a:xfrm>
          </p:grpSpPr>
          <p:sp>
            <p:nvSpPr>
              <p:cNvPr id="25" name="מלבן 24"/>
              <p:cNvSpPr/>
              <p:nvPr/>
            </p:nvSpPr>
            <p:spPr>
              <a:xfrm>
                <a:off x="1831129" y="1173541"/>
                <a:ext cx="7164642" cy="1877437"/>
              </a:xfrm>
              <a:prstGeom prst="rect">
                <a:avLst/>
              </a:prstGeom>
              <a:solidFill>
                <a:srgbClr val="FFFFFF">
                  <a:alpha val="50196"/>
                </a:srgbClr>
              </a:solidFill>
            </p:spPr>
            <p:txBody>
              <a:bodyPr wrap="square">
                <a:spAutoFit/>
              </a:bodyPr>
              <a:lstStyle/>
              <a:p>
                <a:pPr algn="ctr"/>
                <a:r>
                  <a:rPr lang="en-US"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war begins with Israel, I will order Hezbollah’s soldiers to conquer the Galilee”</a:t>
                </a:r>
              </a:p>
              <a:p>
                <a:pPr algn="ctr" rtl="0"/>
                <a:r>
                  <a:rPr lang="en-US"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Hassan </a:t>
                </a:r>
                <a:r>
                  <a:rPr lang="en-US" sz="2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Nasrallah</a:t>
                </a:r>
                <a:r>
                  <a:rPr lang="en-US"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(2012)</a:t>
                </a:r>
                <a:endParaRPr lang="he-IL"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7" name="Picture 2" descr="תמונה"/>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1941" y="1034912"/>
                <a:ext cx="1382455" cy="122326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מלבן 25"/>
          <p:cNvSpPr/>
          <p:nvPr/>
        </p:nvSpPr>
        <p:spPr>
          <a:xfrm>
            <a:off x="935060" y="91790"/>
            <a:ext cx="7427890" cy="569387"/>
          </a:xfrm>
          <a:prstGeom prst="rect">
            <a:avLst/>
          </a:prstGeom>
          <a:effectLst/>
        </p:spPr>
        <p:txBody>
          <a:bodyPr/>
          <a:lstStyle/>
          <a:p>
            <a:pPr algn="ctr" rtl="1">
              <a:spcBef>
                <a:spcPct val="0"/>
              </a:spcBef>
            </a:pPr>
            <a:r>
              <a:rPr lang="en-US" sz="3100" b="1" dirty="0">
                <a:ln w="13462">
                  <a:noFill/>
                  <a:prstDash val="solid"/>
                </a:ln>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Ground Assault &amp; Infiltration Capability</a:t>
            </a:r>
            <a:endParaRPr lang="he-IL" sz="3100" b="1" dirty="0">
              <a:ln w="13462">
                <a:noFill/>
                <a:prstDash val="solid"/>
              </a:ln>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783800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latin typeface="Times New Roman" panose="02020603050405020304" pitchFamily="18" charset="0"/>
                <a:cs typeface="Times New Roman" panose="02020603050405020304" pitchFamily="18" charset="0"/>
              </a:rPr>
              <a:t>Armed Hezbollah Solder in Southern Lebanon</a:t>
            </a:r>
            <a:endParaRPr lang="he-IL" sz="1100" dirty="0">
              <a:solidFill>
                <a:schemeClr val="bg1"/>
              </a:solidFill>
              <a:latin typeface="Times New Roman" panose="02020603050405020304" pitchFamily="18" charset="0"/>
              <a:cs typeface="Times New Roman" panose="02020603050405020304" pitchFamily="18" charset="0"/>
            </a:endParaRPr>
          </a:p>
        </p:txBody>
      </p:sp>
      <p:sp>
        <p:nvSpPr>
          <p:cNvPr id="26" name="מלבן 25"/>
          <p:cNvSpPr/>
          <p:nvPr/>
        </p:nvSpPr>
        <p:spPr>
          <a:xfrm>
            <a:off x="-98515" y="289588"/>
            <a:ext cx="9151546" cy="1136465"/>
          </a:xfrm>
          <a:prstGeom prst="rect">
            <a:avLst/>
          </a:prstGeom>
        </p:spPr>
        <p:txBody>
          <a:bodyPr wrap="square">
            <a:spAutoFit/>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Ground Assault Defense Capabilities</a:t>
            </a:r>
            <a:endParaRPr lang="en-US" sz="3200" b="1" dirty="0">
              <a:ln>
                <a:solidFill>
                  <a:prstClr val="black"/>
                </a:solidFill>
              </a:ln>
              <a:solidFill>
                <a:srgbClr val="000000"/>
              </a:solidFill>
              <a:latin typeface="Times New Roman" panose="02020603050405020304" pitchFamily="18" charset="0"/>
              <a:cs typeface="Times New Roman" panose="02020603050405020304" pitchFamily="18" charset="0"/>
            </a:endParaRPr>
          </a:p>
          <a:p>
            <a:pPr algn="ctr">
              <a:lnSpc>
                <a:spcPct val="110000"/>
              </a:lnSpc>
              <a:spcBef>
                <a:spcPct val="0"/>
              </a:spcBef>
              <a:defRPr/>
            </a:pPr>
            <a:endParaRPr lang="en-US" sz="32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pic>
        <p:nvPicPr>
          <p:cNvPr id="47"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9" y="956129"/>
            <a:ext cx="9149245" cy="533705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Related imag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803812" y="1150437"/>
            <a:ext cx="2249219" cy="126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44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pic>
        <p:nvPicPr>
          <p:cNvPr id="2" name="תמונה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25" y="679101"/>
            <a:ext cx="9158625" cy="5185623"/>
          </a:xfrm>
          <a:prstGeom prst="rect">
            <a:avLst/>
          </a:prstGeom>
        </p:spPr>
      </p:pic>
      <p:sp>
        <p:nvSpPr>
          <p:cNvPr id="26" name="מלבן 25"/>
          <p:cNvSpPr/>
          <p:nvPr/>
        </p:nvSpPr>
        <p:spPr>
          <a:xfrm>
            <a:off x="0" y="139199"/>
            <a:ext cx="9151312" cy="594778"/>
          </a:xfrm>
          <a:prstGeom prst="rect">
            <a:avLst/>
          </a:prstGeom>
        </p:spPr>
        <p:txBody>
          <a:bodyPr wrap="square">
            <a:spAutoFit/>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 Intelligence Gathering along the Intl. Border</a:t>
            </a:r>
            <a:endParaRPr lang="en-US" sz="3200" b="1"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6" name="מלבן 5">
            <a:extLst>
              <a:ext uri="{FF2B5EF4-FFF2-40B4-BE49-F238E27FC236}">
                <a16:creationId xmlns:a16="http://schemas.microsoft.com/office/drawing/2014/main" id="{1088FCA7-A60A-405E-84C1-4A815684CF30}"/>
              </a:ext>
            </a:extLst>
          </p:cNvPr>
          <p:cNvSpPr/>
          <p:nvPr/>
        </p:nvSpPr>
        <p:spPr>
          <a:xfrm>
            <a:off x="1269242" y="5194527"/>
            <a:ext cx="3629427" cy="984372"/>
          </a:xfrm>
          <a:prstGeom prst="rect">
            <a:avLst/>
          </a:prstGeom>
          <a:solidFill>
            <a:schemeClr val="bg1">
              <a:alpha val="50000"/>
            </a:schemeClr>
          </a:solidFill>
        </p:spPr>
        <p:txBody>
          <a:bodyPr wrap="square">
            <a:spAutoFit/>
          </a:bodyPr>
          <a:lstStyle/>
          <a:p>
            <a:pPr algn="ctr" rtl="0">
              <a:lnSpc>
                <a:spcPct val="110000"/>
              </a:lnSpc>
              <a:spcBef>
                <a:spcPct val="0"/>
              </a:spcBef>
              <a:defRPr/>
            </a:pPr>
            <a:r>
              <a:rPr lang="en-US" b="1" dirty="0">
                <a:latin typeface="Times New Roman" panose="02020603050405020304" pitchFamily="18" charset="0"/>
                <a:cs typeface="Times New Roman" panose="02020603050405020304" pitchFamily="18" charset="0"/>
              </a:rPr>
              <a:t>Covert observation posts</a:t>
            </a:r>
          </a:p>
          <a:p>
            <a:pPr algn="ctr" rtl="0">
              <a:lnSpc>
                <a:spcPct val="110000"/>
              </a:lnSpc>
              <a:spcBef>
                <a:spcPct val="0"/>
              </a:spcBef>
              <a:defRPr/>
            </a:pPr>
            <a:r>
              <a:rPr lang="en-US" b="1" dirty="0">
                <a:latin typeface="Times New Roman" panose="02020603050405020304" pitchFamily="18" charset="0"/>
                <a:cs typeface="Times New Roman" panose="02020603050405020304" pitchFamily="18" charset="0"/>
              </a:rPr>
              <a:t> camouflaged as a Nature Reserves </a:t>
            </a:r>
          </a:p>
          <a:p>
            <a:pPr algn="ctr" rtl="0">
              <a:lnSpc>
                <a:spcPct val="110000"/>
              </a:lnSpc>
              <a:spcBef>
                <a:spcPct val="0"/>
              </a:spcBef>
              <a:defRPr/>
            </a:pPr>
            <a:r>
              <a:rPr lang="en-US" b="1" dirty="0">
                <a:latin typeface="Times New Roman" panose="02020603050405020304" pitchFamily="18" charset="0"/>
                <a:cs typeface="Times New Roman" panose="02020603050405020304" pitchFamily="18" charset="0"/>
              </a:rPr>
              <a:t>Authority Watchtower</a:t>
            </a:r>
            <a:endParaRPr lang="en-US" b="1"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cxnSp>
        <p:nvCxnSpPr>
          <p:cNvPr id="4" name="מחבר חץ ישר 3">
            <a:extLst>
              <a:ext uri="{FF2B5EF4-FFF2-40B4-BE49-F238E27FC236}">
                <a16:creationId xmlns:a16="http://schemas.microsoft.com/office/drawing/2014/main" id="{F7DE044E-7A92-43D8-A0AC-9B97A0A6EC8C}"/>
              </a:ext>
            </a:extLst>
          </p:cNvPr>
          <p:cNvCxnSpPr>
            <a:cxnSpLocks/>
          </p:cNvCxnSpPr>
          <p:nvPr/>
        </p:nvCxnSpPr>
        <p:spPr>
          <a:xfrm flipV="1">
            <a:off x="4926842" y="4531057"/>
            <a:ext cx="955343" cy="10235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מחבר חץ ישר 8">
            <a:extLst>
              <a:ext uri="{FF2B5EF4-FFF2-40B4-BE49-F238E27FC236}">
                <a16:creationId xmlns:a16="http://schemas.microsoft.com/office/drawing/2014/main" id="{486BBE4D-F683-47C9-A4A5-E4A39E77D59C}"/>
              </a:ext>
            </a:extLst>
          </p:cNvPr>
          <p:cNvCxnSpPr>
            <a:cxnSpLocks/>
          </p:cNvCxnSpPr>
          <p:nvPr/>
        </p:nvCxnSpPr>
        <p:spPr>
          <a:xfrm flipV="1">
            <a:off x="4926842" y="4233081"/>
            <a:ext cx="2786418" cy="13215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90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מלבן 30"/>
          <p:cNvSpPr/>
          <p:nvPr/>
        </p:nvSpPr>
        <p:spPr>
          <a:xfrm>
            <a:off x="177419" y="391879"/>
            <a:ext cx="8325133" cy="569387"/>
          </a:xfrm>
          <a:prstGeom prst="rect">
            <a:avLst/>
          </a:prstGeom>
        </p:spPr>
        <p:txBody>
          <a:bodyPr wrap="square">
            <a:spAutoFit/>
          </a:bodyPr>
          <a:lstStyle/>
          <a:p>
            <a:pPr algn="ctr"/>
            <a:r>
              <a:rPr lang="en-US" sz="3100" b="1" u="sng"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Attacks Along Intl. Border (2002-2016)</a:t>
            </a:r>
            <a:endParaRPr lang="he-IL" sz="3100" b="1" u="sng"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pic>
        <p:nvPicPr>
          <p:cNvPr id="2" name="תמונה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1973" y="1191915"/>
            <a:ext cx="7194253" cy="4002868"/>
          </a:xfrm>
          <a:prstGeom prst="rect">
            <a:avLst/>
          </a:prstGeom>
          <a:ln>
            <a:solidFill>
              <a:schemeClr val="tx1"/>
            </a:solidFill>
          </a:ln>
        </p:spPr>
      </p:pic>
      <p:sp>
        <p:nvSpPr>
          <p:cNvPr id="22" name="מלבן 21"/>
          <p:cNvSpPr/>
          <p:nvPr/>
        </p:nvSpPr>
        <p:spPr>
          <a:xfrm>
            <a:off x="5968622" y="4226170"/>
            <a:ext cx="1407604" cy="1263883"/>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Misgav</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Am (2010)</a:t>
            </a:r>
          </a:p>
          <a:p>
            <a:pPr algn="ctr" defTabSz="685800" rtl="0"/>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Killing of IDF LTC.</a:t>
            </a:r>
            <a:endParaRPr 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מלבן 37"/>
          <p:cNvSpPr/>
          <p:nvPr/>
        </p:nvSpPr>
        <p:spPr>
          <a:xfrm>
            <a:off x="7707794" y="2493031"/>
            <a:ext cx="1222314" cy="1178217"/>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Metula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(2016)</a:t>
            </a:r>
          </a:p>
          <a:p>
            <a:pPr algn="ctr" defTabSz="685800" rtl="0"/>
            <a:r>
              <a:rPr lang="en-US" alt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Fire at IDF soldier</a:t>
            </a:r>
          </a:p>
        </p:txBody>
      </p:sp>
      <p:sp>
        <p:nvSpPr>
          <p:cNvPr id="37" name="מלבן 36"/>
          <p:cNvSpPr/>
          <p:nvPr/>
        </p:nvSpPr>
        <p:spPr>
          <a:xfrm>
            <a:off x="590669" y="5319196"/>
            <a:ext cx="1599763" cy="1512934"/>
          </a:xfrm>
          <a:prstGeom prst="rect">
            <a:avLst/>
          </a:prstGeom>
          <a:solidFill>
            <a:schemeClr val="bg1"/>
          </a:solidFill>
          <a:ln w="25400" cap="flat" cmpd="sng" algn="ctr">
            <a:solidFill>
              <a:srgbClr val="FF0000"/>
            </a:solidFill>
            <a:prstDash val="solid"/>
          </a:ln>
          <a:effectLst/>
        </p:spPr>
        <p:txBody>
          <a:bodyPr rtlCol="1" anchor="t"/>
          <a:lstStyle/>
          <a:p>
            <a:pPr algn="ctr" defTabSz="685800" rtl="0">
              <a:defRPr/>
            </a:pP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Rosh </a:t>
            </a:r>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HaNikra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(2013)</a:t>
            </a:r>
          </a:p>
          <a:p>
            <a:pPr algn="ctr" defTabSz="685800" rtl="0">
              <a:defRPr/>
            </a:pPr>
            <a:r>
              <a:rPr lang="en-US" sz="1600" b="1" kern="0" dirty="0">
                <a:solidFill>
                  <a:srgbClr val="FF0000"/>
                </a:solidFill>
                <a:latin typeface="Times New Roman" panose="02020603050405020304" pitchFamily="18" charset="0"/>
                <a:cs typeface="Times New Roman" panose="02020603050405020304" pitchFamily="18" charset="0"/>
              </a:rPr>
              <a:t>Killing of IDF soldier</a:t>
            </a:r>
            <a:endParaRPr lang="he-IL" sz="1600" b="1" kern="0" dirty="0">
              <a:solidFill>
                <a:srgbClr val="FF0000"/>
              </a:solidFill>
              <a:latin typeface="Times New Roman" panose="02020603050405020304" pitchFamily="18" charset="0"/>
              <a:cs typeface="Times New Roman" panose="02020603050405020304" pitchFamily="18" charset="0"/>
            </a:endParaRPr>
          </a:p>
        </p:txBody>
      </p:sp>
      <p:sp>
        <p:nvSpPr>
          <p:cNvPr id="42" name="מלבן 41"/>
          <p:cNvSpPr/>
          <p:nvPr/>
        </p:nvSpPr>
        <p:spPr>
          <a:xfrm>
            <a:off x="7666595" y="402129"/>
            <a:ext cx="1238712" cy="1931638"/>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Kfar</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Kela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he-IL" sz="1600" b="1" u="sng" dirty="0">
                <a:latin typeface="Times New Roman" panose="02020603050405020304" pitchFamily="18" charset="0"/>
                <a:ea typeface="Times New Roman" panose="02020603050405020304" pitchFamily="18" charset="0"/>
                <a:cs typeface="Times New Roman" panose="02020603050405020304" pitchFamily="18" charset="0"/>
              </a:rPr>
              <a:t>(2016)</a:t>
            </a:r>
          </a:p>
          <a:p>
            <a:pPr algn="ctr" defTabSz="685800" rtl="0"/>
            <a:r>
              <a:rPr lang="en-US" alt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Shooting and injuring of IDF soldier</a:t>
            </a:r>
          </a:p>
        </p:txBody>
      </p:sp>
      <p:sp>
        <p:nvSpPr>
          <p:cNvPr id="50" name="מלבן 49"/>
          <p:cNvSpPr/>
          <p:nvPr/>
        </p:nvSpPr>
        <p:spPr>
          <a:xfrm>
            <a:off x="4439444" y="4587108"/>
            <a:ext cx="1401230" cy="1690862"/>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Margaliyot</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(2017)</a:t>
            </a:r>
          </a:p>
          <a:p>
            <a:pPr algn="ctr" defTabSz="685800" rtl="0"/>
            <a:r>
              <a:rPr lang="en-US" alt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Infiltration of Lebanese Citizen into Israel</a:t>
            </a:r>
          </a:p>
        </p:txBody>
      </p:sp>
      <p:sp>
        <p:nvSpPr>
          <p:cNvPr id="61" name="מלבן 60"/>
          <p:cNvSpPr/>
          <p:nvPr/>
        </p:nvSpPr>
        <p:spPr>
          <a:xfrm>
            <a:off x="2876525" y="4753796"/>
            <a:ext cx="1336986" cy="1524173"/>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Matzuba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(2002) </a:t>
            </a:r>
          </a:p>
          <a:p>
            <a:pPr algn="ctr" defTabSz="685800" rtl="0"/>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Infiltration into Israel and murder of 6 citizens</a:t>
            </a:r>
            <a:endParaRPr lang="he-IL"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6" name="מחבר מרפקי 15"/>
          <p:cNvCxnSpPr>
            <a:cxnSpLocks/>
            <a:stCxn id="42" idx="1"/>
          </p:cNvCxnSpPr>
          <p:nvPr/>
        </p:nvCxnSpPr>
        <p:spPr>
          <a:xfrm rot="10800000" flipV="1">
            <a:off x="4549259" y="1367947"/>
            <a:ext cx="3117337" cy="1827395"/>
          </a:xfrm>
          <a:prstGeom prst="bentConnector4">
            <a:avLst>
              <a:gd name="adj1" fmla="val 49782"/>
              <a:gd name="adj2" fmla="val 11314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מחבר מרפקי 17"/>
          <p:cNvCxnSpPr>
            <a:cxnSpLocks/>
            <a:stCxn id="38" idx="1"/>
          </p:cNvCxnSpPr>
          <p:nvPr/>
        </p:nvCxnSpPr>
        <p:spPr>
          <a:xfrm rot="10800000" flipV="1">
            <a:off x="4432076" y="3082140"/>
            <a:ext cx="3275718" cy="640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מחבר מרפקי 19"/>
          <p:cNvCxnSpPr>
            <a:cxnSpLocks/>
            <a:stCxn id="50" idx="0"/>
          </p:cNvCxnSpPr>
          <p:nvPr/>
        </p:nvCxnSpPr>
        <p:spPr>
          <a:xfrm rot="16200000" flipV="1">
            <a:off x="4513696" y="3960744"/>
            <a:ext cx="360938" cy="89178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מחבר מרפקי 23"/>
          <p:cNvCxnSpPr>
            <a:cxnSpLocks/>
            <a:stCxn id="37" idx="0"/>
          </p:cNvCxnSpPr>
          <p:nvPr/>
        </p:nvCxnSpPr>
        <p:spPr>
          <a:xfrm rot="16200000" flipV="1">
            <a:off x="725252" y="4653897"/>
            <a:ext cx="461085" cy="869514"/>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מחבר מרפקי 33"/>
          <p:cNvCxnSpPr>
            <a:cxnSpLocks/>
            <a:stCxn id="61" idx="0"/>
          </p:cNvCxnSpPr>
          <p:nvPr/>
        </p:nvCxnSpPr>
        <p:spPr>
          <a:xfrm rot="16200000" flipH="1" flipV="1">
            <a:off x="2192014" y="3841779"/>
            <a:ext cx="440987" cy="2265020"/>
          </a:xfrm>
          <a:prstGeom prst="bentConnector4">
            <a:avLst>
              <a:gd name="adj1" fmla="val -51838"/>
              <a:gd name="adj2" fmla="val 64757"/>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מחבר מרפקי 47"/>
          <p:cNvCxnSpPr>
            <a:cxnSpLocks/>
            <a:stCxn id="22" idx="0"/>
          </p:cNvCxnSpPr>
          <p:nvPr/>
        </p:nvCxnSpPr>
        <p:spPr>
          <a:xfrm rot="16200000" flipV="1">
            <a:off x="4994826" y="2548571"/>
            <a:ext cx="1043158" cy="231203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תמונה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0432" y="3064628"/>
            <a:ext cx="450998" cy="372309"/>
          </a:xfrm>
          <a:prstGeom prst="ellipse">
            <a:avLst/>
          </a:prstGeom>
          <a:ln w="0" cap="rnd">
            <a:solidFill>
              <a:schemeClr val="bg1">
                <a:lumMod val="7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39" name="Picture 6" descr="Image result for israel flag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953" y="3561671"/>
            <a:ext cx="727669" cy="464182"/>
          </a:xfrm>
          <a:prstGeom prst="rect">
            <a:avLst/>
          </a:prstGeom>
          <a:noFill/>
        </p:spPr>
      </p:pic>
      <p:pic>
        <p:nvPicPr>
          <p:cNvPr id="40" name="Picture 6" descr="Image result for israel flag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9998" y="4587108"/>
            <a:ext cx="727669" cy="464182"/>
          </a:xfrm>
          <a:prstGeom prst="rect">
            <a:avLst/>
          </a:prstGeom>
          <a:noFill/>
        </p:spPr>
      </p:pic>
      <p:sp>
        <p:nvSpPr>
          <p:cNvPr id="43" name="מלבן 21"/>
          <p:cNvSpPr/>
          <p:nvPr/>
        </p:nvSpPr>
        <p:spPr>
          <a:xfrm>
            <a:off x="7544433" y="4072069"/>
            <a:ext cx="1407604" cy="2101061"/>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Misgav Am (1980)</a:t>
            </a:r>
          </a:p>
          <a:p>
            <a:pPr algn="ctr" defTabSz="685800" rtl="0"/>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Hostage crisis caused by infiltrators, and murder of 3 Israelis</a:t>
            </a:r>
            <a:endParaRPr 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92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15"/>
          <p:cNvSpPr/>
          <p:nvPr/>
        </p:nvSpPr>
        <p:spPr>
          <a:xfrm>
            <a:off x="0" y="-21865"/>
            <a:ext cx="9143999" cy="1046440"/>
          </a:xfrm>
          <a:prstGeom prst="rect">
            <a:avLst/>
          </a:prstGeom>
        </p:spPr>
        <p:txBody>
          <a:bodyPr wrap="square">
            <a:spAutoFit/>
          </a:bodyPr>
          <a:lstStyle/>
          <a:p>
            <a:pPr algn="ctr"/>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LAF </a:t>
            </a:r>
          </a:p>
          <a:p>
            <a:pPr algn="ctr"/>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 Part of the problem - Also part of the solution</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pic>
        <p:nvPicPr>
          <p:cNvPr id="12"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3129" y="2258646"/>
            <a:ext cx="4526223" cy="3197109"/>
          </a:xfrm>
          <a:prstGeom prst="rect">
            <a:avLst/>
          </a:prstGeom>
        </p:spPr>
      </p:pic>
      <p:sp>
        <p:nvSpPr>
          <p:cNvPr id="3" name="TextBox 2"/>
          <p:cNvSpPr txBox="1"/>
          <p:nvPr/>
        </p:nvSpPr>
        <p:spPr>
          <a:xfrm>
            <a:off x="5836351" y="3216286"/>
            <a:ext cx="2659308" cy="187139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0" i="1" dirty="0">
                <a:effectLst>
                  <a:outerShdw blurRad="38100" dist="38100" dir="2700000" algn="tl">
                    <a:srgbClr val="000000">
                      <a:alpha val="43137"/>
                    </a:srgbClr>
                  </a:outerShdw>
                </a:effectLst>
              </a:rPr>
              <a:t>“I repeat our firm rejection of any violation by the Israeli enemy of Lebanon’s sovereignty…”</a:t>
            </a:r>
          </a:p>
          <a:p>
            <a:endParaRPr lang="en-US" sz="1800"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LAF Commander in Chief  (19/2/18)</a:t>
            </a:r>
            <a:endParaRPr lang="he-IL" b="1" dirty="0">
              <a:effectLst>
                <a:outerShdw blurRad="38100" dist="38100" dir="2700000" algn="tl">
                  <a:srgbClr val="000000">
                    <a:alpha val="43137"/>
                  </a:srgbClr>
                </a:outerShdw>
              </a:effectLst>
            </a:endParaRPr>
          </a:p>
        </p:txBody>
      </p:sp>
      <p:pic>
        <p:nvPicPr>
          <p:cNvPr id="4" name="תמונה 3"/>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183448" y="2397318"/>
            <a:ext cx="1243196" cy="1243196"/>
          </a:xfrm>
          <a:prstGeom prst="rect">
            <a:avLst/>
          </a:prstGeom>
        </p:spPr>
      </p:pic>
      <p:pic>
        <p:nvPicPr>
          <p:cNvPr id="6" name="תמונה 5"/>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75266" y="5547928"/>
            <a:ext cx="591093" cy="613925"/>
          </a:xfrm>
          <a:prstGeom prst="rect">
            <a:avLst/>
          </a:prstGeom>
        </p:spPr>
      </p:pic>
      <p:pic>
        <p:nvPicPr>
          <p:cNvPr id="4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7225" y="922047"/>
            <a:ext cx="8009134" cy="1546529"/>
          </a:xfrm>
          <a:prstGeom prst="rect">
            <a:avLst/>
          </a:prstGeom>
        </p:spPr>
      </p:pic>
    </p:spTree>
    <p:extLst>
      <p:ext uri="{BB962C8B-B14F-4D97-AF65-F5344CB8AC3E}">
        <p14:creationId xmlns:p14="http://schemas.microsoft.com/office/powerpoint/2010/main" val="665069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sp>
        <p:nvSpPr>
          <p:cNvPr id="27" name="Rectangle 2"/>
          <p:cNvSpPr txBox="1">
            <a:spLocks noChangeArrowheads="1"/>
          </p:cNvSpPr>
          <p:nvPr/>
        </p:nvSpPr>
        <p:spPr>
          <a:xfrm>
            <a:off x="0" y="5512580"/>
            <a:ext cx="9162180" cy="703939"/>
          </a:xfrm>
          <a:prstGeom prst="rect">
            <a:avLst/>
          </a:prstGeom>
          <a:solidFill>
            <a:schemeClr val="bg1">
              <a:lumMod val="85000"/>
            </a:schemeClr>
          </a:solidFill>
          <a:ln>
            <a:solidFill>
              <a:schemeClr val="tx1"/>
            </a:solidFill>
          </a:ln>
          <a:effectLst/>
        </p:spPr>
        <p:txBody>
          <a:bodyPr anchor="ctr"/>
          <a:lstStyle/>
          <a:p>
            <a:pPr algn="ctr" rtl="0">
              <a:lnSpc>
                <a:spcPct val="110000"/>
              </a:lnSpc>
              <a:spcBef>
                <a:spcPct val="0"/>
              </a:spcBef>
              <a:defRPr/>
            </a:pPr>
            <a:r>
              <a:rPr lang="en-US" sz="2400" b="1" dirty="0">
                <a:latin typeface="Times New Roman" panose="02020603050405020304" pitchFamily="18" charset="0"/>
                <a:cs typeface="Times New Roman" panose="02020603050405020304" pitchFamily="18" charset="0"/>
              </a:rPr>
              <a:t>UN Resolution 1701?</a:t>
            </a:r>
            <a:endParaRPr lang="en-US" sz="24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pic>
        <p:nvPicPr>
          <p:cNvPr id="29" name="Picture 6"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9908" y="5710356"/>
            <a:ext cx="544997" cy="3727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מלבן 15"/>
          <p:cNvSpPr/>
          <p:nvPr/>
        </p:nvSpPr>
        <p:spPr>
          <a:xfrm>
            <a:off x="0" y="173518"/>
            <a:ext cx="9144000" cy="569387"/>
          </a:xfrm>
          <a:prstGeom prst="rect">
            <a:avLst/>
          </a:prstGeom>
          <a:effectLst/>
        </p:spPr>
        <p:txBody>
          <a:bodyPr/>
          <a:lstStyle/>
          <a:p>
            <a:pPr algn="ctr" rtl="1">
              <a:spcBef>
                <a:spcPct val="0"/>
              </a:spcBef>
            </a:pPr>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UNIFIL</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1090" y="2918775"/>
            <a:ext cx="3458406" cy="2593805"/>
          </a:xfrm>
          <a:prstGeom prst="rect">
            <a:avLst/>
          </a:prstGeom>
          <a:ln>
            <a:solidFill>
              <a:schemeClr val="tx1"/>
            </a:solidFill>
          </a:ln>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81090" y="736849"/>
            <a:ext cx="3458406" cy="2442143"/>
          </a:xfrm>
          <a:prstGeom prst="rect">
            <a:avLst/>
          </a:prstGeom>
          <a:ln>
            <a:solidFill>
              <a:schemeClr val="tx1"/>
            </a:solid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l="-360"/>
          <a:stretch/>
        </p:blipFill>
        <p:spPr>
          <a:xfrm>
            <a:off x="666757" y="736849"/>
            <a:ext cx="3587743" cy="4775731"/>
          </a:xfrm>
          <a:prstGeom prst="rect">
            <a:avLst/>
          </a:prstGeom>
          <a:ln>
            <a:solidFill>
              <a:schemeClr val="tx1"/>
            </a:solidFill>
          </a:ln>
        </p:spPr>
      </p:pic>
    </p:spTree>
    <p:extLst>
      <p:ext uri="{BB962C8B-B14F-4D97-AF65-F5344CB8AC3E}">
        <p14:creationId xmlns:p14="http://schemas.microsoft.com/office/powerpoint/2010/main" val="149857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600" y="835494"/>
            <a:ext cx="9144000" cy="5365281"/>
          </a:xfrm>
          <a:prstGeom prst="rect">
            <a:avLst/>
          </a:prstGeom>
        </p:spPr>
      </p:pic>
      <p:sp>
        <p:nvSpPr>
          <p:cNvPr id="23" name="מלבן 22"/>
          <p:cNvSpPr/>
          <p:nvPr/>
        </p:nvSpPr>
        <p:spPr>
          <a:xfrm>
            <a:off x="0" y="266107"/>
            <a:ext cx="9144000" cy="569387"/>
          </a:xfrm>
          <a:prstGeom prst="rect">
            <a:avLst/>
          </a:prstGeom>
        </p:spPr>
        <p:txBody>
          <a:bodyPr wrap="square">
            <a:spAutoFit/>
          </a:bodyPr>
          <a:lstStyle/>
          <a:p>
            <a:pPr algn="ctr" rtl="0"/>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IDF Countermeasures</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pic>
        <p:nvPicPr>
          <p:cNvPr id="4" name="Picture 2" descr="No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8701" y="4425233"/>
            <a:ext cx="2450532" cy="1632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ª××¦××ª ×ª××× × ×¢×××¨ âªisrael flag pngâ¬â"/>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60975" y="5616576"/>
            <a:ext cx="606761" cy="4413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ª××¦××ª ×ª××× × ×¢×××¨ âªLebanon flag pngâ¬â"/>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07031" y="4988727"/>
            <a:ext cx="608400" cy="4278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249906" y="4710066"/>
            <a:ext cx="763640" cy="763640"/>
            <a:chOff x="3068806" y="4477926"/>
            <a:chExt cx="763640" cy="763640"/>
          </a:xfrm>
        </p:grpSpPr>
        <p:sp>
          <p:nvSpPr>
            <p:cNvPr id="2" name="Rectangle 1"/>
            <p:cNvSpPr/>
            <p:nvPr/>
          </p:nvSpPr>
          <p:spPr>
            <a:xfrm>
              <a:off x="3068807" y="4477927"/>
              <a:ext cx="763639" cy="763639"/>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30" name="Picture 6" descr="×ª××× × ×§×©××¨×"/>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68806" y="4477926"/>
              <a:ext cx="763639" cy="763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686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תמונה 27"/>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0452" y="974247"/>
            <a:ext cx="2766298" cy="1928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מלבן 4"/>
          <p:cNvSpPr/>
          <p:nvPr/>
        </p:nvSpPr>
        <p:spPr>
          <a:xfrm>
            <a:off x="6246896" y="2849042"/>
            <a:ext cx="2768076" cy="5703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Proliferation of Advanced Weapons and Equipment</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10" name="כותרת 1"/>
          <p:cNvSpPr txBox="1">
            <a:spLocks/>
          </p:cNvSpPr>
          <p:nvPr/>
        </p:nvSpPr>
        <p:spPr>
          <a:xfrm>
            <a:off x="-59267" y="311298"/>
            <a:ext cx="9144000" cy="854075"/>
          </a:xfrm>
          <a:prstGeom prst="rect">
            <a:avLst/>
          </a:prstGeom>
        </p:spPr>
        <p:txBody>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defRPr/>
            </a:pP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Regional Players &amp; Undercurrents</a:t>
            </a:r>
            <a:endParaRPr 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2" descr="\\hragatvfs\Agat\public\48HOURS\Halbana\s6023235\13-הכנסת מידע-18-10-2015\Drive D\o-SYRIA-MAP-facebook.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59465" y="3513378"/>
            <a:ext cx="2768076" cy="19497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3" descr="Image result for trump and puti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45100" y="963435"/>
            <a:ext cx="2792984" cy="20173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מלבן 5"/>
          <p:cNvSpPr/>
          <p:nvPr/>
        </p:nvSpPr>
        <p:spPr>
          <a:xfrm>
            <a:off x="3245100" y="2838230"/>
            <a:ext cx="2796540" cy="5532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Clash </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of World Powers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13553" y="3513378"/>
            <a:ext cx="2856667" cy="1979153"/>
          </a:xfrm>
          <a:prstGeom prst="rect">
            <a:avLst/>
          </a:prstGeom>
          <a:ln>
            <a:solidFill>
              <a:schemeClr val="tx1"/>
            </a:solidFill>
          </a:ln>
        </p:spPr>
      </p:pic>
      <p:pic>
        <p:nvPicPr>
          <p:cNvPr id="1026" name="Picture 2" descr="×ª××¦××ª ×ª××× × ×¢×××¨ âªSunni Shiite conflictâ¬â"/>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5889" y="974247"/>
            <a:ext cx="2808066" cy="22673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מלבן 4"/>
          <p:cNvSpPr/>
          <p:nvPr/>
        </p:nvSpPr>
        <p:spPr>
          <a:xfrm>
            <a:off x="155045" y="2821174"/>
            <a:ext cx="2843423" cy="5703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Riyadh vs Teheran</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7" name="מלבן 6"/>
          <p:cNvSpPr/>
          <p:nvPr/>
        </p:nvSpPr>
        <p:spPr>
          <a:xfrm>
            <a:off x="3255494" y="5403582"/>
            <a:ext cx="2782590" cy="5532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Syria </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2019</a:t>
            </a:r>
          </a:p>
        </p:txBody>
      </p:sp>
      <p:sp>
        <p:nvSpPr>
          <p:cNvPr id="8" name="מלבן 7"/>
          <p:cNvSpPr/>
          <p:nvPr/>
        </p:nvSpPr>
        <p:spPr>
          <a:xfrm>
            <a:off x="6192710" y="5389860"/>
            <a:ext cx="2892023" cy="5532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Hamas vs PA</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633" y="3513378"/>
            <a:ext cx="2861350" cy="2146012"/>
          </a:xfrm>
          <a:prstGeom prst="rect">
            <a:avLst/>
          </a:prstGeom>
          <a:ln>
            <a:solidFill>
              <a:schemeClr val="tx1"/>
            </a:solidFill>
          </a:ln>
        </p:spPr>
      </p:pic>
      <p:sp>
        <p:nvSpPr>
          <p:cNvPr id="9" name="מלבן 8"/>
          <p:cNvSpPr/>
          <p:nvPr/>
        </p:nvSpPr>
        <p:spPr>
          <a:xfrm>
            <a:off x="114633" y="5389860"/>
            <a:ext cx="2870923" cy="5532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Iranian </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Power Projection</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406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15"/>
          <p:cNvSpPr/>
          <p:nvPr/>
        </p:nvSpPr>
        <p:spPr>
          <a:xfrm>
            <a:off x="-19075" y="111359"/>
            <a:ext cx="9154608" cy="569387"/>
          </a:xfrm>
          <a:prstGeom prst="rect">
            <a:avLst/>
          </a:prstGeom>
        </p:spPr>
        <p:txBody>
          <a:bodyPr wrap="square">
            <a:spAutoFit/>
          </a:bodyPr>
          <a:lstStyle/>
          <a:p>
            <a:pPr algn="ctr" rtl="0"/>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Lebanese Statehood?</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7" y="630208"/>
            <a:ext cx="8614277" cy="4818611"/>
          </a:xfrm>
          <a:prstGeom prst="rect">
            <a:avLst/>
          </a:prstGeom>
        </p:spPr>
      </p:pic>
      <p:pic>
        <p:nvPicPr>
          <p:cNvPr id="6" name="Picture 2">
            <a:extLst>
              <a:ext uri="{FF2B5EF4-FFF2-40B4-BE49-F238E27FC236}">
                <a16:creationId xmlns:a16="http://schemas.microsoft.com/office/drawing/2014/main" id="{C062E381-27F3-43D7-BA31-C7FB8D860B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50273">
            <a:off x="2475556" y="1050713"/>
            <a:ext cx="4893302" cy="3370997"/>
          </a:xfrm>
          <a:prstGeom prst="rect">
            <a:avLst/>
          </a:prstGeom>
          <a:ln>
            <a:solidFill>
              <a:schemeClr val="tx1">
                <a:lumMod val="85000"/>
                <a:lumOff val="15000"/>
              </a:schemeClr>
            </a:solidFill>
          </a:ln>
        </p:spPr>
      </p:pic>
      <p:sp>
        <p:nvSpPr>
          <p:cNvPr id="7" name="מלבן 6">
            <a:extLst>
              <a:ext uri="{FF2B5EF4-FFF2-40B4-BE49-F238E27FC236}">
                <a16:creationId xmlns:a16="http://schemas.microsoft.com/office/drawing/2014/main" id="{44A1DACC-FF5B-42CC-844B-0A5F68F7FD22}"/>
              </a:ext>
            </a:extLst>
          </p:cNvPr>
          <p:cNvSpPr/>
          <p:nvPr/>
        </p:nvSpPr>
        <p:spPr>
          <a:xfrm>
            <a:off x="133325" y="5354388"/>
            <a:ext cx="9154608" cy="830997"/>
          </a:xfrm>
          <a:prstGeom prst="rect">
            <a:avLst/>
          </a:prstGeom>
        </p:spPr>
        <p:txBody>
          <a:bodyPr wrap="square">
            <a:spAutoFit/>
          </a:bodyPr>
          <a:lstStyle/>
          <a:p>
            <a:pPr algn="ctr" rtl="0"/>
            <a:r>
              <a:rPr lang="en-US" sz="4800" b="1" u="sng" dirty="0">
                <a:ln w="13462">
                  <a:noFill/>
                  <a:prstDash val="solid"/>
                </a:ln>
                <a:solidFill>
                  <a:srgbClr val="FF0000"/>
                </a:solidFill>
                <a:latin typeface="Times New Roman" panose="02020603050405020304" pitchFamily="18" charset="0"/>
                <a:ea typeface="+mj-ea"/>
                <a:cs typeface="Times New Roman" panose="02020603050405020304" pitchFamily="18" charset="0"/>
              </a:rPr>
              <a:t>Failed State</a:t>
            </a:r>
          </a:p>
        </p:txBody>
      </p:sp>
    </p:spTree>
    <p:extLst>
      <p:ext uri="{BB962C8B-B14F-4D97-AF65-F5344CB8AC3E}">
        <p14:creationId xmlns:p14="http://schemas.microsoft.com/office/powerpoint/2010/main" val="20059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An object"/>
          <p:cNvSpPr/>
          <p:nvPr/>
        </p:nvSpPr>
        <p:spPr>
          <a:xfrm>
            <a:off x="5029639" y="5475126"/>
            <a:ext cx="3066855" cy="4616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Russian Presence</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48" name="כותרת 1"/>
          <p:cNvSpPr txBox="1">
            <a:spLocks/>
          </p:cNvSpPr>
          <p:nvPr/>
        </p:nvSpPr>
        <p:spPr>
          <a:xfrm>
            <a:off x="0" y="0"/>
            <a:ext cx="9144000" cy="706437"/>
          </a:xfrm>
          <a:prstGeom prst="rect">
            <a:avLst/>
          </a:prstGeom>
          <a:effectLst/>
        </p:spPr>
        <p:txBody>
          <a:bodyPr/>
          <a:lstStyle>
            <a:lvl1pPr algn="ctr">
              <a:spcBef>
                <a:spcPct val="0"/>
              </a:spcBef>
              <a:buNone/>
              <a:defRPr sz="3500">
                <a:ln w="13462">
                  <a:noFill/>
                  <a:prstDash val="solid"/>
                </a:ln>
                <a:solidFill>
                  <a:schemeClr val="tx2">
                    <a:lumMod val="75000"/>
                  </a:schemeClr>
                </a:solidFill>
                <a:effectLst>
                  <a:outerShdw blurRad="38100" dist="38100" dir="2700000" algn="tl">
                    <a:srgbClr val="000000">
                      <a:alpha val="43137"/>
                    </a:srgbClr>
                  </a:outerShdw>
                </a:effectLst>
                <a:latin typeface="Berlin Sans FB" panose="020E0602020502020306" pitchFamily="34" charset="0"/>
                <a:ea typeface="+mj-ea"/>
                <a:cs typeface="Times New Roman" panose="02020603050405020304" pitchFamily="18" charset="0"/>
              </a:defRPr>
            </a:lvl1pPr>
          </a:lstStyle>
          <a:p>
            <a:pPr rtl="1" eaLnBrk="1" fontAlgn="auto" hangingPunct="1">
              <a:spcAft>
                <a:spcPts val="0"/>
              </a:spcAft>
              <a:defRPr/>
            </a:pPr>
            <a:r>
              <a:rPr lang="en-US" sz="3100" b="1" dirty="0">
                <a:effectLst/>
                <a:latin typeface="Times New Roman" panose="02020603050405020304" pitchFamily="18" charset="0"/>
              </a:rPr>
              <a:t>Syria</a:t>
            </a:r>
          </a:p>
        </p:txBody>
      </p:sp>
      <p:pic>
        <p:nvPicPr>
          <p:cNvPr id="3074" name="Picture 2" descr="Image result for iranian presence in syri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94134" y="1019460"/>
            <a:ext cx="2927712" cy="18808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094134" y="1019460"/>
            <a:ext cx="2051294" cy="31302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solidFill>
                  <a:schemeClr val="tx1"/>
                </a:solidFill>
                <a:latin typeface="Times New Roman" panose="02020603050405020304" pitchFamily="18" charset="0"/>
                <a:cs typeface="Times New Roman" panose="02020603050405020304" pitchFamily="18" charset="0"/>
              </a:rPr>
              <a:t>Iranian Military Bases</a:t>
            </a:r>
            <a:endParaRPr lang="he-IL" sz="1400" dirty="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1137079" y="1108502"/>
            <a:ext cx="127000" cy="134937"/>
          </a:xfrm>
          <a:prstGeom prst="ellipse">
            <a:avLst/>
          </a:prstGeom>
          <a:solidFill>
            <a:srgbClr val="D98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Times New Roman" panose="02020603050405020304" pitchFamily="18" charset="0"/>
              <a:cs typeface="Times New Roman" panose="02020603050405020304" pitchFamily="18" charset="0"/>
            </a:endParaRPr>
          </a:p>
        </p:txBody>
      </p:sp>
      <p:pic>
        <p:nvPicPr>
          <p:cNvPr id="3080" name="Picture 8" descr="Image result for Idlib"/>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55326" y="1019461"/>
            <a:ext cx="3041168" cy="2017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4" name="An object"/>
          <p:cNvSpPr/>
          <p:nvPr/>
        </p:nvSpPr>
        <p:spPr>
          <a:xfrm>
            <a:off x="5042481" y="2923102"/>
            <a:ext cx="3066856" cy="40965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Assad’s return to </a:t>
            </a:r>
            <a:r>
              <a:rPr lang="en-US" altLang="he-IL" sz="1600" b="1" dirty="0" err="1">
                <a:solidFill>
                  <a:schemeClr val="tx1"/>
                </a:solidFill>
                <a:latin typeface="Times New Roman" panose="02020603050405020304" pitchFamily="18" charset="0"/>
                <a:cs typeface="Times New Roman" panose="02020603050405020304" pitchFamily="18" charset="0"/>
              </a:rPr>
              <a:t>Idlib</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Image may contain: 3 people, people standing, crowd and outdoo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21204" y="3511812"/>
            <a:ext cx="2866596" cy="21694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8" name="An object"/>
          <p:cNvSpPr/>
          <p:nvPr/>
        </p:nvSpPr>
        <p:spPr>
          <a:xfrm>
            <a:off x="1094132" y="5518644"/>
            <a:ext cx="2910169" cy="5392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Re-Opening of </a:t>
            </a:r>
            <a:r>
              <a:rPr lang="en-US" altLang="he-IL" sz="1600" b="1" dirty="0" err="1">
                <a:solidFill>
                  <a:schemeClr val="tx1"/>
                </a:solidFill>
                <a:latin typeface="Times New Roman" panose="02020603050405020304" pitchFamily="18" charset="0"/>
                <a:cs typeface="Times New Roman" panose="02020603050405020304" pitchFamily="18" charset="0"/>
              </a:rPr>
              <a:t>Quneitra</a:t>
            </a:r>
            <a:r>
              <a:rPr lang="en-US" altLang="he-IL" sz="1600" b="1" dirty="0">
                <a:solidFill>
                  <a:schemeClr val="tx1"/>
                </a:solidFill>
                <a:latin typeface="Times New Roman" panose="02020603050405020304" pitchFamily="18" charset="0"/>
                <a:cs typeface="Times New Roman" panose="02020603050405020304" pitchFamily="18" charset="0"/>
              </a:rPr>
              <a:t> Crossing with Israeli backing</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2482" y="3582811"/>
            <a:ext cx="3066855" cy="1892315"/>
          </a:xfrm>
          <a:prstGeom prst="rect">
            <a:avLst/>
          </a:prstGeom>
          <a:ln>
            <a:solidFill>
              <a:schemeClr val="tx1"/>
            </a:solidFill>
          </a:ln>
        </p:spPr>
      </p:pic>
      <p:sp>
        <p:nvSpPr>
          <p:cNvPr id="284" name="An object"/>
          <p:cNvSpPr/>
          <p:nvPr/>
        </p:nvSpPr>
        <p:spPr>
          <a:xfrm>
            <a:off x="1094132" y="2892326"/>
            <a:ext cx="2927713" cy="4404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Iranian Presence in Syria</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849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6835" y="556383"/>
            <a:ext cx="7785740" cy="5037832"/>
          </a:xfrm>
          <a:prstGeom prst="rect">
            <a:avLst/>
          </a:prstGeom>
          <a:ln>
            <a:solidFill>
              <a:schemeClr val="tx1"/>
            </a:solidFill>
          </a:ln>
        </p:spPr>
      </p:pic>
      <p:sp>
        <p:nvSpPr>
          <p:cNvPr id="7" name="Rectangle 2"/>
          <p:cNvSpPr txBox="1">
            <a:spLocks noChangeArrowheads="1"/>
          </p:cNvSpPr>
          <p:nvPr/>
        </p:nvSpPr>
        <p:spPr>
          <a:xfrm>
            <a:off x="-16185" y="33163"/>
            <a:ext cx="9160185" cy="1046440"/>
          </a:xfrm>
          <a:prstGeom prst="rect">
            <a:avLst/>
          </a:prstGeom>
        </p:spPr>
        <p:txBody>
          <a:bodyPr wrap="square">
            <a:spAutoFit/>
          </a:bodyPr>
          <a:lstStyle>
            <a:defPPr>
              <a:defRPr lang="en-US"/>
            </a:defPPr>
            <a:lvl1pPr algn="ctr">
              <a:defRPr sz="3100" b="1">
                <a:ln w="13462">
                  <a:noFill/>
                  <a:prstDash val="solid"/>
                </a:ln>
                <a:solidFill>
                  <a:schemeClr val="tx2">
                    <a:lumMod val="75000"/>
                  </a:schemeClr>
                </a:solidFill>
                <a:effectLst>
                  <a:outerShdw blurRad="38100" dist="38100" dir="2700000" algn="tl">
                    <a:srgbClr val="000000">
                      <a:alpha val="43137"/>
                    </a:srgbClr>
                  </a:outerShdw>
                </a:effectLst>
                <a:latin typeface="+mj-lt"/>
                <a:ea typeface="+mj-ea"/>
                <a:cs typeface="Times New Roman" panose="02020603050405020304" pitchFamily="18" charset="0"/>
              </a:defRPr>
            </a:lvl1pPr>
          </a:lstStyle>
          <a:p>
            <a:r>
              <a:rPr lang="en-US" dirty="0">
                <a:effectLst/>
                <a:latin typeface="Times New Roman" panose="02020603050405020304" pitchFamily="18" charset="0"/>
              </a:rPr>
              <a:t>Syria - UNDOF</a:t>
            </a:r>
          </a:p>
          <a:p>
            <a:endParaRPr lang="en-US" dirty="0">
              <a:effectLst/>
              <a:latin typeface="Times New Roman" panose="02020603050405020304" pitchFamily="18" charset="0"/>
            </a:endParaRPr>
          </a:p>
        </p:txBody>
      </p:sp>
      <p:sp>
        <p:nvSpPr>
          <p:cNvPr id="13" name="מלבן 12"/>
          <p:cNvSpPr/>
          <p:nvPr/>
        </p:nvSpPr>
        <p:spPr>
          <a:xfrm>
            <a:off x="-16185" y="5545779"/>
            <a:ext cx="9160185" cy="630892"/>
          </a:xfrm>
          <a:prstGeom prst="rect">
            <a:avLst/>
          </a:prstGeom>
          <a:solidFill>
            <a:schemeClr val="bg1">
              <a:lumMod val="85000"/>
            </a:schemeClr>
          </a:solidFill>
          <a:effectLst/>
        </p:spPr>
        <p:txBody>
          <a:bodyPr/>
          <a:lstStyle/>
          <a:p>
            <a:pPr algn="ctr">
              <a:lnSpc>
                <a:spcPct val="110000"/>
              </a:lnSpc>
              <a:spcBef>
                <a:spcPct val="0"/>
              </a:spcBef>
            </a:pPr>
            <a:r>
              <a:rPr lang="en-US" sz="2800" b="1" dirty="0">
                <a:latin typeface="Times New Roman" panose="02020603050405020304" pitchFamily="18" charset="0"/>
                <a:cs typeface="Times New Roman" panose="02020603050405020304" pitchFamily="18" charset="0"/>
              </a:rPr>
              <a:t>Reopening of </a:t>
            </a:r>
            <a:r>
              <a:rPr lang="en-US" sz="2800" b="1" dirty="0" err="1">
                <a:latin typeface="Times New Roman" panose="02020603050405020304" pitchFamily="18" charset="0"/>
                <a:cs typeface="Times New Roman" panose="02020603050405020304" pitchFamily="18" charset="0"/>
              </a:rPr>
              <a:t>Quneitra</a:t>
            </a:r>
            <a:r>
              <a:rPr lang="en-US" sz="2800" b="1" dirty="0">
                <a:latin typeface="Times New Roman" panose="02020603050405020304" pitchFamily="18" charset="0"/>
                <a:cs typeface="Times New Roman" panose="02020603050405020304" pitchFamily="18" charset="0"/>
              </a:rPr>
              <a:t> Crossing</a:t>
            </a:r>
            <a:endParaRPr lang="he-IL" sz="2800" b="1" dirty="0">
              <a:latin typeface="Times New Roman" panose="02020603050405020304" pitchFamily="18" charset="0"/>
              <a:cs typeface="Times New Roman" panose="02020603050405020304" pitchFamily="18" charset="0"/>
            </a:endParaRPr>
          </a:p>
        </p:txBody>
      </p:sp>
      <p:pic>
        <p:nvPicPr>
          <p:cNvPr id="10" name="Picture 6" descr="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77840" y="5643069"/>
            <a:ext cx="789471" cy="4385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קבוצה 2"/>
          <p:cNvGrpSpPr/>
          <p:nvPr/>
        </p:nvGrpSpPr>
        <p:grpSpPr>
          <a:xfrm>
            <a:off x="7021933" y="556383"/>
            <a:ext cx="1561420" cy="1794034"/>
            <a:chOff x="7118957" y="1220099"/>
            <a:chExt cx="1745643" cy="2005702"/>
          </a:xfrm>
        </p:grpSpPr>
        <p:pic>
          <p:nvPicPr>
            <p:cNvPr id="8" name="Picture 2" descr="http://img2.timg.co.il/forums/1/1280_0_df9e058a-3298-4f12-b726-377c81f8ff4c.jpeg"/>
            <p:cNvPicPr>
              <a:picLocks noChangeAspect="1" noChangeArrowheads="1"/>
            </p:cNvPicPr>
            <p:nvPr/>
          </p:nvPicPr>
          <p:blipFill rotWithShape="1">
            <a:blip r:embed="rId5" cstate="email">
              <a:grayscl/>
              <a:extLst>
                <a:ext uri="{28A0092B-C50C-407E-A947-70E740481C1C}">
                  <a14:useLocalDpi xmlns:a14="http://schemas.microsoft.com/office/drawing/2010/main"/>
                </a:ext>
              </a:extLst>
            </a:blip>
            <a:srcRect l="63607" b="79117"/>
            <a:stretch/>
          </p:blipFill>
          <p:spPr bwMode="auto">
            <a:xfrm>
              <a:off x="7118957" y="1220099"/>
              <a:ext cx="1672505" cy="2005702"/>
            </a:xfrm>
            <a:prstGeom prst="rect">
              <a:avLst/>
            </a:prstGeom>
            <a:ln>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5199" y="2053966"/>
              <a:ext cx="573291" cy="292476"/>
            </a:xfrm>
            <a:prstGeom prst="rect">
              <a:avLst/>
            </a:prstGeom>
            <a:noFill/>
          </p:spPr>
          <p:txBody>
            <a:bodyPr wrap="square" rtlCol="1">
              <a:spAutoFit/>
            </a:bodyPr>
            <a:lstStyle/>
            <a:p>
              <a:pPr algn="l" rtl="0"/>
              <a:r>
                <a:rPr lang="en-US" sz="1050" dirty="0"/>
                <a:t>Israel</a:t>
              </a:r>
              <a:endParaRPr lang="he-IL" sz="1050" dirty="0"/>
            </a:p>
          </p:txBody>
        </p:sp>
        <p:sp>
          <p:nvSpPr>
            <p:cNvPr id="9" name="TextBox 8"/>
            <p:cNvSpPr txBox="1"/>
            <p:nvPr/>
          </p:nvSpPr>
          <p:spPr>
            <a:xfrm>
              <a:off x="8291309" y="1454854"/>
              <a:ext cx="573291" cy="292476"/>
            </a:xfrm>
            <a:prstGeom prst="rect">
              <a:avLst/>
            </a:prstGeom>
            <a:noFill/>
          </p:spPr>
          <p:txBody>
            <a:bodyPr wrap="square" rtlCol="1">
              <a:spAutoFit/>
            </a:bodyPr>
            <a:lstStyle/>
            <a:p>
              <a:pPr algn="l" rtl="0"/>
              <a:r>
                <a:rPr lang="en-US" sz="1050" dirty="0"/>
                <a:t>Syria</a:t>
              </a:r>
              <a:endParaRPr lang="he-IL" sz="1050" dirty="0"/>
            </a:p>
          </p:txBody>
        </p:sp>
        <p:sp>
          <p:nvSpPr>
            <p:cNvPr id="2" name="אליפסה 1"/>
            <p:cNvSpPr/>
            <p:nvPr/>
          </p:nvSpPr>
          <p:spPr>
            <a:xfrm>
              <a:off x="8217181" y="2013270"/>
              <a:ext cx="135467" cy="140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5" name="TextBox 14"/>
            <p:cNvSpPr txBox="1"/>
            <p:nvPr/>
          </p:nvSpPr>
          <p:spPr>
            <a:xfrm>
              <a:off x="7888490" y="2153768"/>
              <a:ext cx="779868" cy="283874"/>
            </a:xfrm>
            <a:prstGeom prst="rect">
              <a:avLst/>
            </a:prstGeom>
            <a:noFill/>
          </p:spPr>
          <p:txBody>
            <a:bodyPr wrap="square" rtlCol="1">
              <a:spAutoFit/>
            </a:bodyPr>
            <a:lstStyle/>
            <a:p>
              <a:pPr algn="l" rtl="0"/>
              <a:r>
                <a:rPr lang="en-US" sz="1050" dirty="0"/>
                <a:t>UN OP52</a:t>
              </a:r>
              <a:endParaRPr lang="he-IL" sz="1050" dirty="0"/>
            </a:p>
          </p:txBody>
        </p:sp>
      </p:grpSp>
      <p:pic>
        <p:nvPicPr>
          <p:cNvPr id="7172" name="Picture 4" descr="https://undof.unmissions.org/sites/default/files/styles/full_width_image/public/field/image/technical_assessment_team_visit.jpg?itok=VJUqGga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18140" y="4397351"/>
            <a:ext cx="1954435" cy="11319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6835" y="3418678"/>
            <a:ext cx="2627865" cy="2110618"/>
          </a:xfrm>
          <a:prstGeom prst="rect">
            <a:avLst/>
          </a:prstGeom>
          <a:ln>
            <a:solidFill>
              <a:schemeClr val="tx1"/>
            </a:solidFill>
          </a:ln>
        </p:spPr>
      </p:pic>
    </p:spTree>
    <p:extLst>
      <p:ext uri="{BB962C8B-B14F-4D97-AF65-F5344CB8AC3E}">
        <p14:creationId xmlns:p14="http://schemas.microsoft.com/office/powerpoint/2010/main" val="423112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תמונה 34"/>
          <p:cNvPicPr>
            <a:picLocks noChangeAspect="1"/>
          </p:cNvPicPr>
          <p:nvPr/>
        </p:nvPicPr>
        <p:blipFill>
          <a:blip r:embed="rId3"/>
          <a:stretch>
            <a:fillRect/>
          </a:stretch>
        </p:blipFill>
        <p:spPr>
          <a:xfrm>
            <a:off x="0" y="701405"/>
            <a:ext cx="8802482" cy="5391520"/>
          </a:xfrm>
          <a:prstGeom prst="rect">
            <a:avLst/>
          </a:prstGeom>
          <a:noFill/>
          <a:ln w="19050">
            <a:solidFill>
              <a:schemeClr val="tx1">
                <a:lumMod val="65000"/>
                <a:lumOff val="35000"/>
              </a:schemeClr>
            </a:solidFill>
          </a:ln>
        </p:spPr>
      </p:pic>
      <p:sp>
        <p:nvSpPr>
          <p:cNvPr id="7" name="Rectangle 2"/>
          <p:cNvSpPr txBox="1">
            <a:spLocks noChangeArrowheads="1"/>
          </p:cNvSpPr>
          <p:nvPr/>
        </p:nvSpPr>
        <p:spPr>
          <a:xfrm>
            <a:off x="-116556" y="75596"/>
            <a:ext cx="9144000" cy="662663"/>
          </a:xfrm>
          <a:prstGeom prst="rect">
            <a:avLst/>
          </a:prstGeom>
          <a:effectLst/>
        </p:spPr>
        <p:txBody>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Jordan - 400 miles of Common Interest</a:t>
            </a:r>
            <a:endParaRPr lang="en-US" sz="3200" b="1" dirty="0">
              <a:ln>
                <a:solidFill>
                  <a:prstClr val="black"/>
                </a:solidFill>
              </a:ln>
              <a:solidFill>
                <a:srgbClr val="000000"/>
              </a:solidFill>
              <a:latin typeface="Times New Roman" panose="02020603050405020304" pitchFamily="18" charset="0"/>
              <a:cs typeface="Times New Roman" panose="02020603050405020304" pitchFamily="18" charset="0"/>
            </a:endParaRPr>
          </a:p>
          <a:p>
            <a:pPr algn="ctr">
              <a:lnSpc>
                <a:spcPct val="110000"/>
              </a:lnSpc>
              <a:spcBef>
                <a:spcPct val="0"/>
              </a:spcBef>
              <a:defRPr/>
            </a:pPr>
            <a:endParaRPr lang="en-US" sz="1400" b="1"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8" name="מלבן 7"/>
          <p:cNvSpPr/>
          <p:nvPr/>
        </p:nvSpPr>
        <p:spPr>
          <a:xfrm>
            <a:off x="0" y="5589544"/>
            <a:ext cx="9114884" cy="590405"/>
          </a:xfrm>
          <a:prstGeom prst="rect">
            <a:avLst/>
          </a:prstGeom>
          <a:solidFill>
            <a:schemeClr val="bg1">
              <a:lumMod val="85000"/>
            </a:schemeClr>
          </a:solidFill>
          <a:effectLst/>
        </p:spPr>
        <p:txBody>
          <a:bodyPr/>
          <a:lstStyle/>
          <a:p>
            <a:pPr algn="ctr">
              <a:lnSpc>
                <a:spcPct val="110000"/>
              </a:lnSpc>
              <a:spcBef>
                <a:spcPct val="0"/>
              </a:spcBef>
            </a:pPr>
            <a:r>
              <a:rPr lang="en-US" sz="2800" b="1" dirty="0">
                <a:latin typeface="Times New Roman" panose="02020603050405020304" pitchFamily="18" charset="0"/>
                <a:cs typeface="Times New Roman" panose="02020603050405020304" pitchFamily="18" charset="0"/>
              </a:rPr>
              <a:t>Border Security and National Stability</a:t>
            </a:r>
            <a:endParaRPr lang="he-IL" sz="2800" b="1" dirty="0">
              <a:latin typeface="Times New Roman" panose="02020603050405020304" pitchFamily="18" charset="0"/>
              <a:cs typeface="Times New Roman" panose="02020603050405020304" pitchFamily="18" charset="0"/>
            </a:endParaRPr>
          </a:p>
        </p:txBody>
      </p:sp>
      <p:pic>
        <p:nvPicPr>
          <p:cNvPr id="13" name="Picture 2" descr="http://img2.timg.co.il/forums/1/1280_0_df9e058a-3298-4f12-b726-377c81f8ff4c.jpeg"/>
          <p:cNvPicPr>
            <a:picLocks noChangeAspect="1" noChangeArrowheads="1"/>
          </p:cNvPicPr>
          <p:nvPr/>
        </p:nvPicPr>
        <p:blipFill rotWithShape="1">
          <a:blip r:embed="rId4" cstate="email">
            <a:grayscl/>
            <a:extLst>
              <a:ext uri="{28A0092B-C50C-407E-A947-70E740481C1C}">
                <a14:useLocalDpi xmlns:a14="http://schemas.microsoft.com/office/drawing/2010/main"/>
              </a:ext>
            </a:extLst>
          </a:blip>
          <a:srcRect l="45436" t="18543" b="3372"/>
          <a:stretch/>
        </p:blipFill>
        <p:spPr bwMode="auto">
          <a:xfrm>
            <a:off x="8089582" y="543860"/>
            <a:ext cx="829456" cy="2480733"/>
          </a:xfrm>
          <a:prstGeom prst="rect">
            <a:avLst/>
          </a:prstGeom>
          <a:ln>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203542" y="638559"/>
            <a:ext cx="601536"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Israel</a:t>
            </a:r>
            <a:endParaRPr lang="he-IL" sz="1400" dirty="0">
              <a:latin typeface="Times New Roman" panose="02020603050405020304" pitchFamily="18" charset="0"/>
              <a:cs typeface="Times New Roman" panose="02020603050405020304" pitchFamily="18" charset="0"/>
            </a:endParaRPr>
          </a:p>
        </p:txBody>
      </p:sp>
      <p:pic>
        <p:nvPicPr>
          <p:cNvPr id="16" name="Picture 2" descr="Flag of Jordan.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00835" y="5775397"/>
            <a:ext cx="501647" cy="2508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504310" y="1721517"/>
            <a:ext cx="759083"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Jordan</a:t>
            </a:r>
            <a:endParaRPr lang="he-IL"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360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â«× ××¨×××â¬â"/>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684" y="542867"/>
            <a:ext cx="9043200" cy="51938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148509" y="-115545"/>
            <a:ext cx="9144000" cy="662663"/>
          </a:xfrm>
          <a:prstGeom prst="rect">
            <a:avLst/>
          </a:prstGeom>
          <a:effectLst/>
        </p:spPr>
        <p:txBody>
          <a:bodyPr/>
          <a:lstStyle/>
          <a:p>
            <a:pPr algn="ctr">
              <a:lnSpc>
                <a:spcPct val="110000"/>
              </a:lnSpc>
              <a:spcBef>
                <a:spcPct val="0"/>
              </a:spcBef>
              <a:defRPr/>
            </a:pPr>
            <a:r>
              <a:rPr lang="en-US" sz="3200" b="1" dirty="0">
                <a:latin typeface="Times New Roman" panose="02020603050405020304" pitchFamily="18" charset="0"/>
                <a:cs typeface="Times New Roman" panose="02020603050405020304" pitchFamily="18" charset="0"/>
              </a:rPr>
              <a:t>Jordan</a:t>
            </a:r>
            <a:endParaRPr lang="en-US" sz="3200" dirty="0">
              <a:ln>
                <a:solidFill>
                  <a:prstClr val="black"/>
                </a:solidFill>
              </a:ln>
              <a:solidFill>
                <a:srgbClr val="000000"/>
              </a:solidFill>
              <a:latin typeface="Times New Roman" panose="02020603050405020304" pitchFamily="18" charset="0"/>
              <a:cs typeface="Times New Roman" panose="02020603050405020304" pitchFamily="18" charset="0"/>
            </a:endParaRPr>
          </a:p>
          <a:p>
            <a:pPr algn="ctr">
              <a:lnSpc>
                <a:spcPct val="110000"/>
              </a:lnSpc>
              <a:spcBef>
                <a:spcPct val="0"/>
              </a:spcBef>
              <a:defRPr/>
            </a:pPr>
            <a:endParaRPr lang="en-US" sz="14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8" name="מלבן 7"/>
          <p:cNvSpPr/>
          <p:nvPr/>
        </p:nvSpPr>
        <p:spPr>
          <a:xfrm>
            <a:off x="0" y="5589544"/>
            <a:ext cx="9114884" cy="590405"/>
          </a:xfrm>
          <a:prstGeom prst="rect">
            <a:avLst/>
          </a:prstGeom>
          <a:solidFill>
            <a:schemeClr val="bg1">
              <a:lumMod val="85000"/>
            </a:schemeClr>
          </a:solidFill>
          <a:effectLst/>
        </p:spPr>
        <p:txBody>
          <a:bodyPr/>
          <a:lstStyle/>
          <a:p>
            <a:pPr algn="ctr">
              <a:lnSpc>
                <a:spcPct val="110000"/>
              </a:lnSpc>
              <a:spcBef>
                <a:spcPct val="0"/>
              </a:spcBef>
            </a:pPr>
            <a:r>
              <a:rPr lang="en-US" sz="2800" b="1" dirty="0">
                <a:latin typeface="Times New Roman" panose="02020603050405020304" pitchFamily="18" charset="0"/>
                <a:cs typeface="Times New Roman" panose="02020603050405020304" pitchFamily="18" charset="0"/>
              </a:rPr>
              <a:t>Amendments to the peace treaty</a:t>
            </a:r>
            <a:endParaRPr lang="he-IL" sz="2800" b="1" dirty="0">
              <a:latin typeface="Times New Roman" panose="02020603050405020304" pitchFamily="18" charset="0"/>
              <a:cs typeface="Times New Roman" panose="02020603050405020304" pitchFamily="18" charset="0"/>
            </a:endParaRPr>
          </a:p>
        </p:txBody>
      </p:sp>
      <p:pic>
        <p:nvPicPr>
          <p:cNvPr id="13" name="Picture 2" descr="http://img2.timg.co.il/forums/1/1280_0_df9e058a-3298-4f12-b726-377c81f8ff4c.jpeg"/>
          <p:cNvPicPr>
            <a:picLocks noChangeAspect="1" noChangeArrowheads="1"/>
          </p:cNvPicPr>
          <p:nvPr/>
        </p:nvPicPr>
        <p:blipFill rotWithShape="1">
          <a:blip r:embed="rId4" cstate="email">
            <a:grayscl/>
            <a:extLst>
              <a:ext uri="{28A0092B-C50C-407E-A947-70E740481C1C}">
                <a14:useLocalDpi xmlns:a14="http://schemas.microsoft.com/office/drawing/2010/main"/>
              </a:ext>
            </a:extLst>
          </a:blip>
          <a:srcRect l="45436" t="18543" b="3372"/>
          <a:stretch/>
        </p:blipFill>
        <p:spPr bwMode="auto">
          <a:xfrm>
            <a:off x="8294113" y="563869"/>
            <a:ext cx="829456" cy="2480733"/>
          </a:xfrm>
          <a:prstGeom prst="rect">
            <a:avLst/>
          </a:prstGeom>
          <a:ln>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216923" y="552320"/>
            <a:ext cx="601536"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Israel</a:t>
            </a:r>
            <a:endParaRPr lang="he-IL" sz="1400" dirty="0">
              <a:latin typeface="Times New Roman" panose="02020603050405020304" pitchFamily="18" charset="0"/>
              <a:cs typeface="Times New Roman" panose="02020603050405020304" pitchFamily="18" charset="0"/>
            </a:endParaRPr>
          </a:p>
        </p:txBody>
      </p:sp>
      <p:pic>
        <p:nvPicPr>
          <p:cNvPr id="16" name="Picture 2" descr="Flag of Jordan.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00835" y="5775397"/>
            <a:ext cx="501647" cy="2508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510209" y="1978679"/>
            <a:ext cx="759083"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Jordan</a:t>
            </a:r>
            <a:endParaRPr lang="he-IL" sz="1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2999" y="542867"/>
            <a:ext cx="7460079" cy="1200329"/>
          </a:xfrm>
          <a:prstGeom prst="rect">
            <a:avLst/>
          </a:prstGeom>
          <a:solidFill>
            <a:srgbClr val="B2B2B2">
              <a:alpha val="50196"/>
            </a:srgbClr>
          </a:solidFill>
          <a:ln>
            <a:solidFill>
              <a:schemeClr val="bg1"/>
            </a:solidFill>
          </a:ln>
        </p:spPr>
        <p:txBody>
          <a:bodyPr wrap="square" rtlCol="1">
            <a:spAutoFit/>
          </a:bodyPr>
          <a:lstStyle/>
          <a:p>
            <a:pPr algn="just" fontAlgn="base"/>
            <a:r>
              <a:rPr lang="en-US" b="1" dirty="0">
                <a:solidFill>
                  <a:schemeClr val="bg1"/>
                </a:solidFill>
                <a:latin typeface="Times New Roman" panose="02020603050405020304" pitchFamily="18" charset="0"/>
                <a:cs typeface="Times New Roman" panose="02020603050405020304" pitchFamily="18" charset="0"/>
              </a:rPr>
              <a:t>“</a:t>
            </a:r>
            <a:r>
              <a:rPr lang="en-US" sz="2000" b="1" i="1" dirty="0">
                <a:solidFill>
                  <a:schemeClr val="bg1"/>
                </a:solidFill>
                <a:latin typeface="Times New Roman" panose="02020603050405020304" pitchFamily="18" charset="0"/>
                <a:cs typeface="Times New Roman" panose="02020603050405020304" pitchFamily="18" charset="0"/>
              </a:rPr>
              <a:t>Israel will renegotiate the lease on lands with Jordan</a:t>
            </a:r>
            <a:r>
              <a:rPr lang="en-US" b="1" dirty="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 B. Netanyahu</a:t>
            </a:r>
            <a:endParaRPr lang="en-US" sz="1600" b="1" dirty="0">
              <a:solidFill>
                <a:schemeClr val="bg1"/>
              </a:solidFill>
              <a:latin typeface="Times New Roman" panose="02020603050405020304" pitchFamily="18" charset="0"/>
              <a:cs typeface="Times New Roman" panose="02020603050405020304" pitchFamily="18" charset="0"/>
            </a:endParaRPr>
          </a:p>
          <a:p>
            <a:pPr algn="just" fontAlgn="base"/>
            <a:r>
              <a:rPr lang="en-US" sz="1200" b="1" dirty="0">
                <a:solidFill>
                  <a:schemeClr val="bg1"/>
                </a:solidFill>
                <a:latin typeface="Times New Roman" panose="02020603050405020304" pitchFamily="18" charset="0"/>
                <a:cs typeface="Times New Roman" panose="02020603050405020304" pitchFamily="18" charset="0"/>
              </a:rPr>
              <a:t>Following Jordanian King Abdullah's decision to end Israel's lease on the </a:t>
            </a:r>
            <a:r>
              <a:rPr lang="en-US" sz="1200" b="1" dirty="0" err="1">
                <a:solidFill>
                  <a:schemeClr val="bg1"/>
                </a:solidFill>
                <a:latin typeface="Times New Roman" panose="02020603050405020304" pitchFamily="18" charset="0"/>
                <a:cs typeface="Times New Roman" panose="02020603050405020304" pitchFamily="18" charset="0"/>
              </a:rPr>
              <a:t>Naharim</a:t>
            </a:r>
            <a:r>
              <a:rPr lang="en-US" sz="1200" b="1" dirty="0">
                <a:solidFill>
                  <a:schemeClr val="bg1"/>
                </a:solidFill>
                <a:latin typeface="Times New Roman" panose="02020603050405020304" pitchFamily="18" charset="0"/>
                <a:cs typeface="Times New Roman" panose="02020603050405020304" pitchFamily="18" charset="0"/>
              </a:rPr>
              <a:t> (as a part of the 1994 peace treaty)   														      (21.10.18)</a:t>
            </a:r>
          </a:p>
          <a:p>
            <a:pPr algn="just"/>
            <a:endParaRPr lang="he-IL"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533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מלבן 68"/>
          <p:cNvSpPr/>
          <p:nvPr/>
        </p:nvSpPr>
        <p:spPr>
          <a:xfrm>
            <a:off x="4967275" y="2713073"/>
            <a:ext cx="2922588" cy="488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0" y="91584"/>
            <a:ext cx="9129968" cy="521681"/>
          </a:xfrm>
          <a:prstGeom prst="rect">
            <a:avLst/>
          </a:prstGeom>
        </p:spPr>
        <p:txBody>
          <a:bodyPr wrap="square">
            <a:spAutoFit/>
          </a:bodyPr>
          <a:lstStyle>
            <a:defPPr>
              <a:defRPr lang="he-IL"/>
            </a:defPPr>
            <a:lvl1pPr algn="ctr">
              <a:lnSpc>
                <a:spcPct val="90000"/>
              </a:lnSpc>
              <a:spcBef>
                <a:spcPct val="0"/>
              </a:spcBef>
              <a:defRPr sz="3100" b="1">
                <a:ln w="13462">
                  <a:noFill/>
                  <a:prstDash val="solid"/>
                </a:ln>
                <a:solidFill>
                  <a:schemeClr val="tx2">
                    <a:lumMod val="75000"/>
                  </a:schemeClr>
                </a:solidFill>
                <a:ea typeface="+mj-ea"/>
                <a:cs typeface="Times New Roman" panose="02020603050405020304" pitchFamily="18" charset="0"/>
              </a:defRPr>
            </a:lvl1pPr>
          </a:lstStyle>
          <a:p>
            <a:r>
              <a:rPr lang="en-US" dirty="0">
                <a:latin typeface="Times New Roman" panose="02020603050405020304" pitchFamily="18" charset="0"/>
              </a:rPr>
              <a:t>Egyptian Sinai</a:t>
            </a:r>
          </a:p>
        </p:txBody>
      </p:sp>
      <p:sp>
        <p:nvSpPr>
          <p:cNvPr id="67" name="מלבן 11"/>
          <p:cNvSpPr>
            <a:spLocks noChangeArrowheads="1"/>
          </p:cNvSpPr>
          <p:nvPr/>
        </p:nvSpPr>
        <p:spPr bwMode="auto">
          <a:xfrm>
            <a:off x="1269889" y="2645370"/>
            <a:ext cx="3136999" cy="58477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a:solidFill>
                  <a:schemeClr val="tx1"/>
                </a:solidFill>
                <a:latin typeface="Times New Roman" panose="02020603050405020304" pitchFamily="18" charset="0"/>
                <a:cs typeface="Times New Roman" panose="02020603050405020304" pitchFamily="18" charset="0"/>
              </a:rPr>
              <a:t>MFO</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68" name="Picture 2" descr="Image result for ISIL SINA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7275" y="908636"/>
            <a:ext cx="2924175" cy="1846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99238" y="1449974"/>
            <a:ext cx="1192212" cy="1290637"/>
          </a:xfrm>
          <a:prstGeom prst="rect">
            <a:avLst/>
          </a:prstGeom>
          <a:solidFill>
            <a:schemeClr val="bg1">
              <a:lumMod val="75000"/>
            </a:schemeClr>
          </a:solidFill>
          <a:ln>
            <a:noFill/>
          </a:ln>
        </p:spPr>
      </p:pic>
      <p:pic>
        <p:nvPicPr>
          <p:cNvPr id="72" name="Picture 4" descr="Image result for mfo sinai"/>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95300" y="924572"/>
            <a:ext cx="3105150" cy="1783085"/>
          </a:xfrm>
          <a:prstGeom prst="rect">
            <a:avLst/>
          </a:prstGeom>
          <a:ln w="12700">
            <a:solidFill>
              <a:schemeClr val="tx1"/>
            </a:solidFill>
          </a:ln>
          <a:extLst/>
        </p:spPr>
      </p:pic>
      <p:pic>
        <p:nvPicPr>
          <p:cNvPr id="78" name="Picture 20" descr="Image result for Border security israel egyp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20701" y="3568442"/>
            <a:ext cx="3123275" cy="20456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תמונה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0701" y="1922620"/>
            <a:ext cx="642420" cy="647774"/>
          </a:xfrm>
          <a:prstGeom prst="ellipse">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pic>
      <p:sp>
        <p:nvSpPr>
          <p:cNvPr id="70" name="מלבן 11"/>
          <p:cNvSpPr>
            <a:spLocks noChangeArrowheads="1"/>
          </p:cNvSpPr>
          <p:nvPr/>
        </p:nvSpPr>
        <p:spPr bwMode="auto">
          <a:xfrm>
            <a:off x="4954662" y="2707657"/>
            <a:ext cx="2925763" cy="50117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IS in Sinai</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74" name="מלבן 11"/>
          <p:cNvSpPr>
            <a:spLocks noChangeArrowheads="1"/>
          </p:cNvSpPr>
          <p:nvPr/>
        </p:nvSpPr>
        <p:spPr bwMode="auto">
          <a:xfrm>
            <a:off x="1320701" y="5464743"/>
            <a:ext cx="3136999" cy="48762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Border Security</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7275" y="3569269"/>
            <a:ext cx="2964752" cy="2223564"/>
          </a:xfrm>
          <a:prstGeom prst="rect">
            <a:avLst/>
          </a:prstGeom>
          <a:noFill/>
          <a:ln w="9525">
            <a:solidFill>
              <a:srgbClr val="000000"/>
            </a:solidFill>
            <a:miter lim="800000"/>
            <a:headEnd/>
            <a:tailEnd/>
          </a:ln>
        </p:spPr>
      </p:pic>
      <p:sp>
        <p:nvSpPr>
          <p:cNvPr id="13" name="מלבן 11"/>
          <p:cNvSpPr>
            <a:spLocks noChangeArrowheads="1"/>
          </p:cNvSpPr>
          <p:nvPr/>
        </p:nvSpPr>
        <p:spPr bwMode="auto">
          <a:xfrm>
            <a:off x="4954662" y="5464742"/>
            <a:ext cx="2977365" cy="48762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Annual MFO Meeting</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050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4841" y="777095"/>
            <a:ext cx="3610699" cy="2084168"/>
          </a:xfrm>
          <a:prstGeom prst="rect">
            <a:avLst/>
          </a:prstGeom>
          <a:ln>
            <a:solidFill>
              <a:schemeClr val="tx1"/>
            </a:solidFill>
          </a:ln>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7543" y="3597679"/>
            <a:ext cx="3597997" cy="2248749"/>
          </a:xfrm>
          <a:prstGeom prst="rect">
            <a:avLst/>
          </a:prstGeom>
          <a:ln>
            <a:solidFill>
              <a:schemeClr val="tx1"/>
            </a:solidFill>
          </a:ln>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827" y="3597679"/>
            <a:ext cx="3597997" cy="2343805"/>
          </a:xfrm>
          <a:prstGeom prst="rect">
            <a:avLst/>
          </a:prstGeom>
          <a:ln>
            <a:solidFill>
              <a:schemeClr val="tx1"/>
            </a:solidFill>
          </a:ln>
        </p:spPr>
      </p:pic>
      <p:pic>
        <p:nvPicPr>
          <p:cNvPr id="63" name="An object" descr="An object"/>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
          <a:stretch/>
        </p:blipFill>
        <p:spPr bwMode="auto">
          <a:xfrm>
            <a:off x="634786" y="808544"/>
            <a:ext cx="3595038" cy="22687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1" y="252665"/>
            <a:ext cx="9144000" cy="521681"/>
          </a:xfrm>
          <a:prstGeom prst="rect">
            <a:avLst/>
          </a:prstGeom>
        </p:spPr>
        <p:txBody>
          <a:bodyPr wrap="square">
            <a:spAutoFit/>
          </a:bodyPr>
          <a:lstStyle>
            <a:lvl1pPr algn="ctr">
              <a:lnSpc>
                <a:spcPct val="90000"/>
              </a:lnSpc>
              <a:spcBef>
                <a:spcPct val="0"/>
              </a:spcBef>
              <a:buNone/>
              <a:defRPr sz="3100" b="1">
                <a:ln w="13462">
                  <a:noFill/>
                  <a:prstDash val="solid"/>
                </a:ln>
                <a:solidFill>
                  <a:schemeClr val="tx2">
                    <a:lumMod val="75000"/>
                  </a:schemeClr>
                </a:solidFill>
                <a:ea typeface="+mj-ea"/>
                <a:cs typeface="Times New Roman" panose="02020603050405020304" pitchFamily="18" charset="0"/>
              </a:defRPr>
            </a:lvl1pPr>
          </a:lstStyle>
          <a:p>
            <a:r>
              <a:rPr lang="en-US" dirty="0">
                <a:latin typeface="Times New Roman" panose="02020603050405020304" pitchFamily="18" charset="0"/>
              </a:rPr>
              <a:t>Gaza</a:t>
            </a:r>
          </a:p>
        </p:txBody>
      </p:sp>
      <p:sp>
        <p:nvSpPr>
          <p:cNvPr id="48" name="מלבן 12"/>
          <p:cNvSpPr>
            <a:spLocks noChangeArrowheads="1"/>
          </p:cNvSpPr>
          <p:nvPr/>
        </p:nvSpPr>
        <p:spPr bwMode="auto">
          <a:xfrm>
            <a:off x="631827" y="5455282"/>
            <a:ext cx="3597997"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Defensive Obstacle Construction</a:t>
            </a:r>
          </a:p>
        </p:txBody>
      </p:sp>
      <p:sp>
        <p:nvSpPr>
          <p:cNvPr id="50" name="מלבן 12"/>
          <p:cNvSpPr>
            <a:spLocks noChangeArrowheads="1"/>
          </p:cNvSpPr>
          <p:nvPr/>
        </p:nvSpPr>
        <p:spPr bwMode="auto">
          <a:xfrm>
            <a:off x="631826" y="2666145"/>
            <a:ext cx="3597997"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Violent Mobs on the Rampage </a:t>
            </a:r>
            <a:endParaRPr lang="he-IL" altLang="he-IL" b="1" dirty="0">
              <a:solidFill>
                <a:schemeClr val="tx1"/>
              </a:solidFill>
              <a:latin typeface="Times New Roman" panose="02020603050405020304" pitchFamily="18" charset="0"/>
              <a:cs typeface="Times New Roman" panose="02020603050405020304" pitchFamily="18" charset="0"/>
            </a:endParaRPr>
          </a:p>
        </p:txBody>
      </p:sp>
      <p:sp>
        <p:nvSpPr>
          <p:cNvPr id="14" name="מלבן 12"/>
          <p:cNvSpPr>
            <a:spLocks noChangeArrowheads="1"/>
          </p:cNvSpPr>
          <p:nvPr/>
        </p:nvSpPr>
        <p:spPr bwMode="auto">
          <a:xfrm>
            <a:off x="5167543" y="5455280"/>
            <a:ext cx="3597998"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Ongoing Ceasefire Talks</a:t>
            </a:r>
          </a:p>
        </p:txBody>
      </p:sp>
      <p:sp>
        <p:nvSpPr>
          <p:cNvPr id="11" name="מלבן 12"/>
          <p:cNvSpPr>
            <a:spLocks noChangeArrowheads="1"/>
          </p:cNvSpPr>
          <p:nvPr/>
        </p:nvSpPr>
        <p:spPr bwMode="auto">
          <a:xfrm>
            <a:off x="5154842" y="2666145"/>
            <a:ext cx="3597997"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Hamas Targeting </a:t>
            </a:r>
            <a:r>
              <a:rPr lang="en-US" altLang="he-IL" b="1" dirty="0" err="1">
                <a:solidFill>
                  <a:schemeClr val="tx1"/>
                </a:solidFill>
                <a:latin typeface="Times New Roman" panose="02020603050405020304" pitchFamily="18" charset="0"/>
                <a:cs typeface="Times New Roman" panose="02020603050405020304" pitchFamily="18" charset="0"/>
              </a:rPr>
              <a:t>Civillians</a:t>
            </a:r>
            <a:r>
              <a:rPr lang="en-US" altLang="he-IL" b="1" dirty="0">
                <a:solidFill>
                  <a:schemeClr val="tx1"/>
                </a:solidFill>
                <a:latin typeface="Times New Roman" panose="02020603050405020304" pitchFamily="18" charset="0"/>
                <a:cs typeface="Times New Roman" panose="02020603050405020304" pitchFamily="18" charset="0"/>
              </a:rPr>
              <a:t> with Rockets</a:t>
            </a:r>
            <a:endParaRPr lang="he-IL" altLang="he-IL"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110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800" y="-37745"/>
            <a:ext cx="9194800" cy="6895745"/>
          </a:xfrm>
          <a:prstGeom prst="rect">
            <a:avLst/>
          </a:prstGeom>
        </p:spPr>
      </p:pic>
      <p:graphicFrame>
        <p:nvGraphicFramePr>
          <p:cNvPr id="34" name="Table 33"/>
          <p:cNvGraphicFramePr>
            <a:graphicFrameLocks noGrp="1"/>
          </p:cNvGraphicFramePr>
          <p:nvPr>
            <p:extLst/>
          </p:nvPr>
        </p:nvGraphicFramePr>
        <p:xfrm>
          <a:off x="3000724" y="5893060"/>
          <a:ext cx="6096000" cy="935128"/>
        </p:xfrm>
        <a:graphic>
          <a:graphicData uri="http://schemas.openxmlformats.org/drawingml/2006/table">
            <a:tbl>
              <a:tblPr firstRow="1" bandRow="1">
                <a:tableStyleId>{F5AB1C69-6EDB-4FF4-983F-18BD219EF322}</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567186">
                <a:tc>
                  <a:txBody>
                    <a:bodyPr/>
                    <a:lstStyle/>
                    <a:p>
                      <a:pPr algn="ctr"/>
                      <a:r>
                        <a:rPr lang="en-US" sz="1200" b="0" dirty="0">
                          <a:solidFill>
                            <a:schemeClr val="bg1"/>
                          </a:solidFill>
                        </a:rPr>
                        <a:t>Rockets</a:t>
                      </a:r>
                      <a:r>
                        <a:rPr lang="en-US" sz="1200" b="0" baseline="0" dirty="0">
                          <a:solidFill>
                            <a:schemeClr val="bg1"/>
                          </a:solidFill>
                        </a:rPr>
                        <a:t> fired by Hamas</a:t>
                      </a:r>
                      <a:endParaRPr lang="en-US" sz="1200" b="0" dirty="0">
                        <a:solidFill>
                          <a:schemeClr val="bg1"/>
                        </a:solidFill>
                      </a:endParaRPr>
                    </a:p>
                  </a:txBody>
                  <a:tcPr>
                    <a:solidFill>
                      <a:srgbClr val="E4211C"/>
                    </a:solidFill>
                  </a:tcPr>
                </a:tc>
                <a:tc>
                  <a:txBody>
                    <a:bodyPr/>
                    <a:lstStyle/>
                    <a:p>
                      <a:pPr algn="ctr"/>
                      <a:r>
                        <a:rPr lang="en-US" sz="1200" b="0" dirty="0">
                          <a:solidFill>
                            <a:schemeClr val="bg1"/>
                          </a:solidFill>
                        </a:rPr>
                        <a:t>Israelis injured</a:t>
                      </a:r>
                      <a:r>
                        <a:rPr lang="en-US" sz="1200" b="0" baseline="0" dirty="0">
                          <a:solidFill>
                            <a:schemeClr val="bg1"/>
                          </a:solidFill>
                        </a:rPr>
                        <a:t> by Hamas attack</a:t>
                      </a:r>
                      <a:endParaRPr lang="en-US" sz="1200" b="0" dirty="0">
                        <a:solidFill>
                          <a:schemeClr val="bg1"/>
                        </a:solidFill>
                      </a:endParaRPr>
                    </a:p>
                  </a:txBody>
                  <a:tcPr>
                    <a:solidFill>
                      <a:srgbClr val="E4211C"/>
                    </a:solidFill>
                  </a:tcPr>
                </a:tc>
                <a:tc>
                  <a:txBody>
                    <a:bodyPr/>
                    <a:lstStyle/>
                    <a:p>
                      <a:pPr algn="ctr"/>
                      <a:r>
                        <a:rPr lang="en-US" sz="1200" b="0" dirty="0">
                          <a:solidFill>
                            <a:schemeClr val="bg1"/>
                          </a:solidFill>
                        </a:rPr>
                        <a:t>Israelis killed</a:t>
                      </a:r>
                      <a:r>
                        <a:rPr lang="en-US" sz="1200" b="0" baseline="0" dirty="0">
                          <a:solidFill>
                            <a:schemeClr val="bg1"/>
                          </a:solidFill>
                        </a:rPr>
                        <a:t> by Hamas attack</a:t>
                      </a:r>
                      <a:endParaRPr lang="en-US" sz="1200" b="0" dirty="0">
                        <a:solidFill>
                          <a:schemeClr val="bg1"/>
                        </a:solidFill>
                      </a:endParaRPr>
                    </a:p>
                  </a:txBody>
                  <a:tcPr>
                    <a:solidFill>
                      <a:srgbClr val="E4211C"/>
                    </a:solidFill>
                  </a:tcPr>
                </a:tc>
                <a:tc>
                  <a:txBody>
                    <a:bodyPr/>
                    <a:lstStyle/>
                    <a:p>
                      <a:pPr algn="ctr"/>
                      <a:r>
                        <a:rPr lang="en-US" sz="1200" b="0" dirty="0">
                          <a:solidFill>
                            <a:schemeClr val="bg1"/>
                          </a:solidFill>
                        </a:rPr>
                        <a:t>Rockets intercepted </a:t>
                      </a:r>
                      <a:r>
                        <a:rPr lang="en-US" sz="1200" b="0" baseline="0" dirty="0">
                          <a:solidFill>
                            <a:schemeClr val="bg1"/>
                          </a:solidFill>
                        </a:rPr>
                        <a:t>by IDF</a:t>
                      </a:r>
                      <a:endParaRPr lang="en-US" sz="1200" b="0" dirty="0">
                        <a:solidFill>
                          <a:schemeClr val="bg1"/>
                        </a:solidFill>
                      </a:endParaRPr>
                    </a:p>
                  </a:txBody>
                  <a:tcPr>
                    <a:solidFill>
                      <a:schemeClr val="accent1"/>
                    </a:solidFill>
                  </a:tcPr>
                </a:tc>
                <a:tc>
                  <a:txBody>
                    <a:bodyPr/>
                    <a:lstStyle/>
                    <a:p>
                      <a:pPr algn="ctr"/>
                      <a:r>
                        <a:rPr lang="en-US" sz="1200" b="0" dirty="0">
                          <a:solidFill>
                            <a:schemeClr val="bg1"/>
                          </a:solidFill>
                        </a:rPr>
                        <a:t>Gaza</a:t>
                      </a:r>
                      <a:r>
                        <a:rPr lang="en-US" sz="1200" b="0" baseline="0" dirty="0">
                          <a:solidFill>
                            <a:schemeClr val="bg1"/>
                          </a:solidFill>
                        </a:rPr>
                        <a:t> targets struck by IDF </a:t>
                      </a:r>
                      <a:endParaRPr lang="en-US" sz="1200" b="0" dirty="0">
                        <a:solidFill>
                          <a:schemeClr val="bg1"/>
                        </a:solidFill>
                      </a:endParaRPr>
                    </a:p>
                  </a:txBody>
                  <a:tcPr>
                    <a:solidFill>
                      <a:schemeClr val="accent1"/>
                    </a:solidFill>
                  </a:tcPr>
                </a:tc>
                <a:extLst>
                  <a:ext uri="{0D108BD9-81ED-4DB2-BD59-A6C34878D82A}">
                    <a16:rowId xmlns:a16="http://schemas.microsoft.com/office/drawing/2014/main" val="10000"/>
                  </a:ext>
                </a:extLst>
              </a:tr>
              <a:tr h="295048">
                <a:tc>
                  <a:txBody>
                    <a:bodyPr/>
                    <a:lstStyle/>
                    <a:p>
                      <a:pPr algn="ctr"/>
                      <a:r>
                        <a:rPr lang="en-US" sz="1200" b="0" dirty="0">
                          <a:solidFill>
                            <a:schemeClr val="bg1"/>
                          </a:solidFill>
                        </a:rPr>
                        <a:t>460</a:t>
                      </a:r>
                    </a:p>
                  </a:txBody>
                  <a:tcPr>
                    <a:solidFill>
                      <a:srgbClr val="F1995D"/>
                    </a:solidFill>
                  </a:tcPr>
                </a:tc>
                <a:tc>
                  <a:txBody>
                    <a:bodyPr/>
                    <a:lstStyle/>
                    <a:p>
                      <a:pPr algn="ctr"/>
                      <a:r>
                        <a:rPr lang="en-US" sz="1200" b="0" dirty="0">
                          <a:solidFill>
                            <a:schemeClr val="bg1"/>
                          </a:solidFill>
                        </a:rPr>
                        <a:t>85</a:t>
                      </a:r>
                    </a:p>
                  </a:txBody>
                  <a:tcPr>
                    <a:solidFill>
                      <a:srgbClr val="F1995D"/>
                    </a:solidFill>
                  </a:tcPr>
                </a:tc>
                <a:tc>
                  <a:txBody>
                    <a:bodyPr/>
                    <a:lstStyle/>
                    <a:p>
                      <a:pPr algn="ctr"/>
                      <a:r>
                        <a:rPr lang="en-US" sz="1200" b="0" dirty="0">
                          <a:solidFill>
                            <a:schemeClr val="bg1"/>
                          </a:solidFill>
                        </a:rPr>
                        <a:t>1</a:t>
                      </a:r>
                    </a:p>
                  </a:txBody>
                  <a:tcPr>
                    <a:solidFill>
                      <a:srgbClr val="F1995D"/>
                    </a:solidFill>
                  </a:tcPr>
                </a:tc>
                <a:tc>
                  <a:txBody>
                    <a:bodyPr/>
                    <a:lstStyle/>
                    <a:p>
                      <a:pPr algn="ctr"/>
                      <a:r>
                        <a:rPr lang="en-US" sz="1200" b="0" dirty="0">
                          <a:solidFill>
                            <a:schemeClr val="bg1"/>
                          </a:solidFill>
                        </a:rPr>
                        <a:t>100</a:t>
                      </a:r>
                    </a:p>
                  </a:txBody>
                  <a:tcPr>
                    <a:solidFill>
                      <a:schemeClr val="accent5">
                        <a:lumMod val="60000"/>
                        <a:lumOff val="40000"/>
                      </a:schemeClr>
                    </a:solidFill>
                  </a:tcPr>
                </a:tc>
                <a:tc>
                  <a:txBody>
                    <a:bodyPr/>
                    <a:lstStyle/>
                    <a:p>
                      <a:pPr algn="ctr"/>
                      <a:r>
                        <a:rPr lang="en-US" sz="1200" b="0" dirty="0">
                          <a:solidFill>
                            <a:schemeClr val="bg1"/>
                          </a:solidFill>
                        </a:rPr>
                        <a:t>150</a:t>
                      </a:r>
                    </a:p>
                  </a:txBody>
                  <a:tcPr>
                    <a:solidFill>
                      <a:schemeClr val="accent5">
                        <a:lumMod val="60000"/>
                        <a:lumOff val="40000"/>
                      </a:schemeClr>
                    </a:solidFill>
                  </a:tcPr>
                </a:tc>
                <a:extLst>
                  <a:ext uri="{0D108BD9-81ED-4DB2-BD59-A6C34878D82A}">
                    <a16:rowId xmlns:a16="http://schemas.microsoft.com/office/drawing/2014/main" val="10001"/>
                  </a:ext>
                </a:extLst>
              </a:tr>
            </a:tbl>
          </a:graphicData>
        </a:graphic>
      </p:graphicFrame>
      <p:grpSp>
        <p:nvGrpSpPr>
          <p:cNvPr id="35" name="Group 34"/>
          <p:cNvGrpSpPr/>
          <p:nvPr/>
        </p:nvGrpSpPr>
        <p:grpSpPr>
          <a:xfrm>
            <a:off x="55428" y="5069134"/>
            <a:ext cx="811351" cy="1702428"/>
            <a:chOff x="8256450" y="2133649"/>
            <a:chExt cx="811351" cy="1702428"/>
          </a:xfrm>
        </p:grpSpPr>
        <p:pic>
          <p:nvPicPr>
            <p:cNvPr id="36" name="Picture 35"/>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8256450" y="2133649"/>
              <a:ext cx="811351" cy="1702428"/>
            </a:xfrm>
            <a:prstGeom prst="rect">
              <a:avLst/>
            </a:prstGeom>
            <a:ln>
              <a:solidFill>
                <a:schemeClr val="tx1"/>
              </a:solidFill>
            </a:ln>
          </p:spPr>
        </p:pic>
        <p:sp>
          <p:nvSpPr>
            <p:cNvPr id="37" name="Rectangle 36"/>
            <p:cNvSpPr/>
            <p:nvPr/>
          </p:nvSpPr>
          <p:spPr>
            <a:xfrm>
              <a:off x="8400938" y="2907370"/>
              <a:ext cx="273887" cy="309676"/>
            </a:xfrm>
            <a:prstGeom prst="rect">
              <a:avLst/>
            </a:prstGeom>
            <a:noFill/>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grpSp>
      <p:sp>
        <p:nvSpPr>
          <p:cNvPr id="38" name="Rectangle 37"/>
          <p:cNvSpPr/>
          <p:nvPr/>
        </p:nvSpPr>
        <p:spPr>
          <a:xfrm>
            <a:off x="92074" y="94358"/>
            <a:ext cx="1838326" cy="1271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6" descr="Image result for idf logo 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4018" y="143912"/>
            <a:ext cx="556778" cy="476746"/>
          </a:xfrm>
          <a:prstGeom prst="rect">
            <a:avLst/>
          </a:prstGeom>
          <a:solidFill>
            <a:schemeClr val="bg1"/>
          </a:solidFill>
          <a:extLst/>
        </p:spPr>
      </p:pic>
      <p:sp>
        <p:nvSpPr>
          <p:cNvPr id="40" name="TextBox 39"/>
          <p:cNvSpPr txBox="1"/>
          <p:nvPr/>
        </p:nvSpPr>
        <p:spPr>
          <a:xfrm>
            <a:off x="139698" y="636134"/>
            <a:ext cx="1732676" cy="553998"/>
          </a:xfrm>
          <a:prstGeom prst="rect">
            <a:avLst/>
          </a:prstGeom>
          <a:solidFill>
            <a:schemeClr val="bg1"/>
          </a:solidFill>
        </p:spPr>
        <p:txBody>
          <a:bodyPr wrap="square" rtlCol="0">
            <a:spAutoFit/>
          </a:bodyPr>
          <a:lstStyle/>
          <a:p>
            <a:pPr algn="ctr"/>
            <a:r>
              <a:rPr lang="en-US" sz="800" b="1" dirty="0"/>
              <a:t>Israel Defense Forces</a:t>
            </a:r>
            <a:br>
              <a:rPr lang="en-US" sz="800" b="1" dirty="0"/>
            </a:br>
            <a:r>
              <a:rPr lang="en-US" sz="800" b="1" i="1" u="sng" dirty="0"/>
              <a:t>International Cooperation Unit</a:t>
            </a:r>
            <a:br>
              <a:rPr lang="en-US" sz="800" b="1" u="sng" dirty="0"/>
            </a:br>
            <a:r>
              <a:rPr lang="en-US" sz="600" dirty="0"/>
              <a:t>Military Strategic Information Section</a:t>
            </a:r>
            <a:br>
              <a:rPr lang="en-US" sz="800" dirty="0"/>
            </a:br>
            <a:r>
              <a:rPr lang="en-US" sz="800" dirty="0"/>
              <a:t>  </a:t>
            </a:r>
            <a:r>
              <a:rPr lang="en-US" sz="800" b="1" dirty="0"/>
              <a:t>For Official Use Only</a:t>
            </a:r>
            <a:endParaRPr lang="en-US" sz="800" b="1" dirty="0">
              <a:effectLst>
                <a:outerShdw blurRad="38100" dist="38100" dir="2700000" algn="tl">
                  <a:srgbClr val="000000">
                    <a:alpha val="43137"/>
                  </a:srgbClr>
                </a:outerShdw>
              </a:effectLst>
            </a:endParaRPr>
          </a:p>
        </p:txBody>
      </p:sp>
      <p:pic>
        <p:nvPicPr>
          <p:cNvPr id="41" name="Picture 2" descr="C:\Users\u41662\Google Drive\MSIS\בנק מידע\תמונות\צהל\סמלים\סמל קשח.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146" y="156504"/>
            <a:ext cx="498882" cy="451562"/>
          </a:xfrm>
          <a:prstGeom prst="rect">
            <a:avLst/>
          </a:prstGeom>
          <a:solidFill>
            <a:schemeClr val="bg1"/>
          </a:solidFill>
        </p:spPr>
      </p:pic>
      <p:sp>
        <p:nvSpPr>
          <p:cNvPr id="42" name="TextBox 41"/>
          <p:cNvSpPr txBox="1"/>
          <p:nvPr/>
        </p:nvSpPr>
        <p:spPr>
          <a:xfrm>
            <a:off x="117812" y="1137061"/>
            <a:ext cx="1732676" cy="215444"/>
          </a:xfrm>
          <a:prstGeom prst="rect">
            <a:avLst/>
          </a:prstGeom>
          <a:solidFill>
            <a:schemeClr val="bg1"/>
          </a:solidFill>
        </p:spPr>
        <p:txBody>
          <a:bodyPr wrap="square" rtlCol="0">
            <a:spAutoFit/>
          </a:bodyPr>
          <a:lstStyle/>
          <a:p>
            <a:pPr algn="ctr"/>
            <a:r>
              <a:rPr lang="en-US" sz="800" b="1" dirty="0"/>
              <a:t>12-13/11/18</a:t>
            </a:r>
            <a:endParaRPr lang="en-US" sz="800" b="1" dirty="0">
              <a:effectLst>
                <a:outerShdw blurRad="38100" dist="38100" dir="2700000" algn="tl">
                  <a:srgbClr val="000000">
                    <a:alpha val="43137"/>
                  </a:srgbClr>
                </a:outerShdw>
              </a:effectLst>
            </a:endParaRPr>
          </a:p>
        </p:txBody>
      </p:sp>
      <p:sp>
        <p:nvSpPr>
          <p:cNvPr id="43" name="Rectangle 42"/>
          <p:cNvSpPr/>
          <p:nvPr/>
        </p:nvSpPr>
        <p:spPr>
          <a:xfrm>
            <a:off x="92074" y="1437285"/>
            <a:ext cx="2853382" cy="794234"/>
          </a:xfrm>
          <a:prstGeom prst="rect">
            <a:avLst/>
          </a:prstGeom>
          <a:solidFill>
            <a:srgbClr val="D0CECE">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Gaza Report - Summary</a:t>
            </a:r>
          </a:p>
          <a:p>
            <a:pPr algn="ctr"/>
            <a:r>
              <a:rPr lang="en-US" dirty="0">
                <a:solidFill>
                  <a:schemeClr val="tx1"/>
                </a:solidFill>
              </a:rPr>
              <a:t>12-13 November, 2018</a:t>
            </a:r>
          </a:p>
        </p:txBody>
      </p:sp>
      <p:pic>
        <p:nvPicPr>
          <p:cNvPr id="64" name="Picture 2" descr="×××××××¡ × ×¤××¢ ××¨× × ×¢×× (×¦××××: AFP)"/>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60564" y="1870606"/>
            <a:ext cx="2311584" cy="171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5" name="Rectangle 64"/>
          <p:cNvSpPr/>
          <p:nvPr/>
        </p:nvSpPr>
        <p:spPr>
          <a:xfrm>
            <a:off x="6759619" y="3372840"/>
            <a:ext cx="2312530" cy="38384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Bus struck by Hamas rocket, leading to injury of IDF soldier</a:t>
            </a:r>
          </a:p>
        </p:txBody>
      </p:sp>
      <p:pic>
        <p:nvPicPr>
          <p:cNvPr id="66" name="Picture 4" descr="× ××§ ×× ×ª××××ª ××ª××¦×× ×××¨× ×¨×§×××ª ××¢×× ()"/>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782637" y="3894925"/>
            <a:ext cx="2289511" cy="171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7" name="Rectangle 66"/>
          <p:cNvSpPr/>
          <p:nvPr/>
        </p:nvSpPr>
        <p:spPr>
          <a:xfrm>
            <a:off x="6777245" y="5484134"/>
            <a:ext cx="2294903" cy="358721"/>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House in Netivot struck by rocket</a:t>
            </a:r>
          </a:p>
        </p:txBody>
      </p:sp>
      <p:sp>
        <p:nvSpPr>
          <p:cNvPr id="68" name="Rectangle 67"/>
          <p:cNvSpPr/>
          <p:nvPr/>
        </p:nvSpPr>
        <p:spPr>
          <a:xfrm>
            <a:off x="4450486" y="156504"/>
            <a:ext cx="1070398" cy="3518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Ashkelon</a:t>
            </a:r>
          </a:p>
        </p:txBody>
      </p:sp>
      <p:sp>
        <p:nvSpPr>
          <p:cNvPr id="69" name="Oval 68"/>
          <p:cNvSpPr/>
          <p:nvPr/>
        </p:nvSpPr>
        <p:spPr>
          <a:xfrm>
            <a:off x="5444655" y="266983"/>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365502" y="4485674"/>
            <a:ext cx="838200"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Kisufim</a:t>
            </a:r>
            <a:endParaRPr lang="en-US" sz="1600" dirty="0">
              <a:solidFill>
                <a:schemeClr val="bg1"/>
              </a:solidFill>
            </a:endParaRPr>
          </a:p>
        </p:txBody>
      </p:sp>
      <p:sp>
        <p:nvSpPr>
          <p:cNvPr id="71" name="Oval 70"/>
          <p:cNvSpPr/>
          <p:nvPr/>
        </p:nvSpPr>
        <p:spPr>
          <a:xfrm>
            <a:off x="3245090" y="440302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612630" y="3175102"/>
            <a:ext cx="977971" cy="260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Nahal</a:t>
            </a:r>
            <a:r>
              <a:rPr lang="en-US" sz="1400" dirty="0">
                <a:solidFill>
                  <a:schemeClr val="bg1"/>
                </a:solidFill>
              </a:rPr>
              <a:t> Oz</a:t>
            </a:r>
          </a:p>
        </p:txBody>
      </p:sp>
      <p:sp>
        <p:nvSpPr>
          <p:cNvPr id="76" name="Oval 75"/>
          <p:cNvSpPr/>
          <p:nvPr/>
        </p:nvSpPr>
        <p:spPr>
          <a:xfrm>
            <a:off x="4562272" y="298062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944039" y="3726047"/>
            <a:ext cx="977971" cy="243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Netivot</a:t>
            </a:r>
            <a:endParaRPr lang="en-US" sz="1600" dirty="0">
              <a:solidFill>
                <a:schemeClr val="bg1"/>
              </a:solidFill>
            </a:endParaRPr>
          </a:p>
        </p:txBody>
      </p:sp>
      <p:sp>
        <p:nvSpPr>
          <p:cNvPr id="85" name="Oval 84"/>
          <p:cNvSpPr/>
          <p:nvPr/>
        </p:nvSpPr>
        <p:spPr>
          <a:xfrm>
            <a:off x="5804666" y="3753627"/>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871534" y="1035710"/>
            <a:ext cx="977971" cy="316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Zikim</a:t>
            </a:r>
            <a:endParaRPr lang="en-US" sz="1600" dirty="0">
              <a:solidFill>
                <a:schemeClr val="bg1"/>
              </a:solidFill>
            </a:endParaRPr>
          </a:p>
        </p:txBody>
      </p:sp>
      <p:sp>
        <p:nvSpPr>
          <p:cNvPr id="87" name="Oval 86"/>
          <p:cNvSpPr/>
          <p:nvPr/>
        </p:nvSpPr>
        <p:spPr>
          <a:xfrm>
            <a:off x="4741505" y="103571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231370" y="1444184"/>
            <a:ext cx="1146591" cy="273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Netiv</a:t>
            </a:r>
            <a:r>
              <a:rPr lang="en-US" sz="1200" dirty="0">
                <a:solidFill>
                  <a:schemeClr val="bg1"/>
                </a:solidFill>
              </a:rPr>
              <a:t> </a:t>
            </a:r>
            <a:r>
              <a:rPr lang="en-US" sz="1200" dirty="0" err="1">
                <a:solidFill>
                  <a:schemeClr val="bg1"/>
                </a:solidFill>
              </a:rPr>
              <a:t>Ha’Asara</a:t>
            </a:r>
            <a:endParaRPr lang="en-US" sz="1200" dirty="0">
              <a:solidFill>
                <a:schemeClr val="bg1"/>
              </a:solidFill>
            </a:endParaRPr>
          </a:p>
        </p:txBody>
      </p:sp>
      <p:sp>
        <p:nvSpPr>
          <p:cNvPr id="89" name="Oval 88"/>
          <p:cNvSpPr/>
          <p:nvPr/>
        </p:nvSpPr>
        <p:spPr>
          <a:xfrm>
            <a:off x="5217891" y="1658326"/>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353090" y="5134368"/>
            <a:ext cx="838200"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Nirim</a:t>
            </a:r>
            <a:endParaRPr lang="en-US" sz="1600" dirty="0">
              <a:solidFill>
                <a:schemeClr val="bg1"/>
              </a:solidFill>
            </a:endParaRPr>
          </a:p>
        </p:txBody>
      </p:sp>
      <p:sp>
        <p:nvSpPr>
          <p:cNvPr id="91" name="Oval 90"/>
          <p:cNvSpPr/>
          <p:nvPr/>
        </p:nvSpPr>
        <p:spPr>
          <a:xfrm>
            <a:off x="3245090" y="498648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784690" y="6069369"/>
            <a:ext cx="838200"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Sufa</a:t>
            </a:r>
            <a:endParaRPr lang="en-US" sz="1600" dirty="0">
              <a:solidFill>
                <a:schemeClr val="bg1"/>
              </a:solidFill>
            </a:endParaRPr>
          </a:p>
        </p:txBody>
      </p:sp>
      <p:sp>
        <p:nvSpPr>
          <p:cNvPr id="93" name="Oval 92"/>
          <p:cNvSpPr/>
          <p:nvPr/>
        </p:nvSpPr>
        <p:spPr>
          <a:xfrm>
            <a:off x="2406890" y="6266048"/>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5625942" y="2235201"/>
            <a:ext cx="895730" cy="349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Sderot</a:t>
            </a:r>
            <a:endParaRPr lang="en-US" sz="1600" dirty="0">
              <a:solidFill>
                <a:schemeClr val="bg1"/>
              </a:solidFill>
            </a:endParaRPr>
          </a:p>
        </p:txBody>
      </p:sp>
      <p:sp>
        <p:nvSpPr>
          <p:cNvPr id="95" name="Oval 94"/>
          <p:cNvSpPr/>
          <p:nvPr/>
        </p:nvSpPr>
        <p:spPr>
          <a:xfrm>
            <a:off x="5505530" y="2235201"/>
            <a:ext cx="197836"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Elbow Connector 95"/>
          <p:cNvCxnSpPr>
            <a:stCxn id="66" idx="1"/>
            <a:endCxn id="85" idx="6"/>
          </p:cNvCxnSpPr>
          <p:nvPr/>
        </p:nvCxnSpPr>
        <p:spPr>
          <a:xfrm rot="10800000">
            <a:off x="6020667" y="3861627"/>
            <a:ext cx="761971" cy="891898"/>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3612285" y="4835024"/>
            <a:ext cx="1345219"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Ein</a:t>
            </a:r>
            <a:r>
              <a:rPr lang="en-US" sz="1600" dirty="0">
                <a:solidFill>
                  <a:schemeClr val="bg1"/>
                </a:solidFill>
              </a:rPr>
              <a:t> </a:t>
            </a:r>
            <a:r>
              <a:rPr lang="en-US" sz="1600" dirty="0" err="1">
                <a:solidFill>
                  <a:schemeClr val="bg1"/>
                </a:solidFill>
              </a:rPr>
              <a:t>HaShlosha</a:t>
            </a:r>
            <a:endParaRPr lang="en-US" sz="1600" dirty="0">
              <a:solidFill>
                <a:schemeClr val="bg1"/>
              </a:solidFill>
            </a:endParaRPr>
          </a:p>
        </p:txBody>
      </p:sp>
      <p:sp>
        <p:nvSpPr>
          <p:cNvPr id="98" name="Oval 97"/>
          <p:cNvSpPr/>
          <p:nvPr/>
        </p:nvSpPr>
        <p:spPr>
          <a:xfrm>
            <a:off x="3491874" y="475237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994018" y="6374048"/>
            <a:ext cx="1297456" cy="332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Kerem Shalom</a:t>
            </a:r>
          </a:p>
        </p:txBody>
      </p:sp>
      <p:sp>
        <p:nvSpPr>
          <p:cNvPr id="100" name="Oval 99"/>
          <p:cNvSpPr/>
          <p:nvPr/>
        </p:nvSpPr>
        <p:spPr>
          <a:xfrm>
            <a:off x="2075474" y="659829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5405421" y="2702554"/>
            <a:ext cx="977971" cy="260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Nir</a:t>
            </a:r>
            <a:r>
              <a:rPr lang="en-US" sz="1400" dirty="0">
                <a:solidFill>
                  <a:schemeClr val="bg1"/>
                </a:solidFill>
              </a:rPr>
              <a:t> Am</a:t>
            </a:r>
          </a:p>
        </p:txBody>
      </p:sp>
      <p:sp>
        <p:nvSpPr>
          <p:cNvPr id="101" name="Oval 100"/>
          <p:cNvSpPr/>
          <p:nvPr/>
        </p:nvSpPr>
        <p:spPr>
          <a:xfrm>
            <a:off x="5297421" y="2596546"/>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747090" y="3846242"/>
            <a:ext cx="977971" cy="243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Be’eri</a:t>
            </a:r>
            <a:endParaRPr lang="en-US" sz="1600" dirty="0">
              <a:solidFill>
                <a:schemeClr val="bg1"/>
              </a:solidFill>
            </a:endParaRPr>
          </a:p>
        </p:txBody>
      </p:sp>
      <p:sp>
        <p:nvSpPr>
          <p:cNvPr id="111" name="Oval 110"/>
          <p:cNvSpPr/>
          <p:nvPr/>
        </p:nvSpPr>
        <p:spPr>
          <a:xfrm>
            <a:off x="4524609" y="3696917"/>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 ××§ ×©× ××¨× ××××¨× ×××©×§××× (×¦××××: ××× ×¨××§×)"/>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735988" y="29953"/>
            <a:ext cx="2360736" cy="1717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9" name="Rectangle 108"/>
          <p:cNvSpPr/>
          <p:nvPr/>
        </p:nvSpPr>
        <p:spPr>
          <a:xfrm>
            <a:off x="6735989" y="1459530"/>
            <a:ext cx="2360736" cy="32567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House in Ashkelon struck by rocket</a:t>
            </a:r>
          </a:p>
        </p:txBody>
      </p:sp>
      <p:cxnSp>
        <p:nvCxnSpPr>
          <p:cNvPr id="53" name="Elbow Connector 52"/>
          <p:cNvCxnSpPr>
            <a:stCxn id="1026" idx="1"/>
            <a:endCxn id="69" idx="6"/>
          </p:cNvCxnSpPr>
          <p:nvPr/>
        </p:nvCxnSpPr>
        <p:spPr>
          <a:xfrm rot="10800000">
            <a:off x="5660656" y="374983"/>
            <a:ext cx="1075333" cy="513820"/>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6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49755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33"/>
          <p:cNvSpPr/>
          <p:nvPr/>
        </p:nvSpPr>
        <p:spPr>
          <a:xfrm>
            <a:off x="0" y="0"/>
            <a:ext cx="9144000" cy="6858000"/>
          </a:xfrm>
          <a:prstGeom prst="rect">
            <a:avLst/>
          </a:prstGeom>
          <a:solidFill>
            <a:schemeClr val="bg2">
              <a:lumMod val="90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09550" y="4959956"/>
            <a:ext cx="8724900" cy="859093"/>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en-US" sz="2400" dirty="0">
                <a:latin typeface="Times New Roman" panose="02020603050405020304" pitchFamily="18" charset="0"/>
                <a:cs typeface="Times New Roman" panose="02020603050405020304" pitchFamily="18" charset="0"/>
              </a:rPr>
              <a:t>Egypt continues to play a major role in supporting deconfliction and maintaining stability (as far as possible) regarding the Gaza Strip.  </a:t>
            </a:r>
          </a:p>
        </p:txBody>
      </p:sp>
      <p:sp>
        <p:nvSpPr>
          <p:cNvPr id="36" name="Rectangle 35"/>
          <p:cNvSpPr/>
          <p:nvPr/>
        </p:nvSpPr>
        <p:spPr>
          <a:xfrm>
            <a:off x="209550" y="1974820"/>
            <a:ext cx="8724900" cy="1242299"/>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en-US" sz="2400" dirty="0">
                <a:latin typeface="Times New Roman" panose="02020603050405020304" pitchFamily="18" charset="0"/>
                <a:cs typeface="Times New Roman" panose="02020603050405020304" pitchFamily="18" charset="0"/>
              </a:rPr>
              <a:t>Israel is committed to defending her interests, her citizens and her infrastructure, and retains the right to take any measures required to support this aim.   </a:t>
            </a:r>
          </a:p>
        </p:txBody>
      </p:sp>
      <p:sp>
        <p:nvSpPr>
          <p:cNvPr id="38" name="Rectangle 37"/>
          <p:cNvSpPr/>
          <p:nvPr/>
        </p:nvSpPr>
        <p:spPr>
          <a:xfrm>
            <a:off x="3100745" y="254878"/>
            <a:ext cx="2789916" cy="559722"/>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F4E79"/>
                </a:solidFill>
                <a:latin typeface="Times New Roman" panose="02020603050405020304" pitchFamily="18" charset="0"/>
                <a:cs typeface="Times New Roman" panose="02020603050405020304" pitchFamily="18" charset="0"/>
              </a:rPr>
              <a:t>Summary</a:t>
            </a:r>
            <a:endParaRPr lang="en-US" sz="2800" dirty="0">
              <a:solidFill>
                <a:srgbClr val="1F4E79"/>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92074" y="94358"/>
            <a:ext cx="1838326" cy="1271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0" name="Picture 6" descr="Image result for idf logo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4018" y="143912"/>
            <a:ext cx="556778" cy="476746"/>
          </a:xfrm>
          <a:prstGeom prst="rect">
            <a:avLst/>
          </a:prstGeom>
          <a:solidFill>
            <a:schemeClr val="bg1"/>
          </a:solidFill>
          <a:extLst/>
        </p:spPr>
      </p:pic>
      <p:sp>
        <p:nvSpPr>
          <p:cNvPr id="41" name="TextBox 40"/>
          <p:cNvSpPr txBox="1"/>
          <p:nvPr/>
        </p:nvSpPr>
        <p:spPr>
          <a:xfrm>
            <a:off x="139698" y="636134"/>
            <a:ext cx="1732676" cy="553998"/>
          </a:xfrm>
          <a:prstGeom prst="rect">
            <a:avLst/>
          </a:prstGeom>
          <a:solidFill>
            <a:schemeClr val="bg1"/>
          </a:solidFill>
        </p:spPr>
        <p:txBody>
          <a:bodyPr wrap="square" rtlCol="0">
            <a:spAutoFit/>
          </a:bodyPr>
          <a:lstStyle/>
          <a:p>
            <a:pPr algn="ctr"/>
            <a:r>
              <a:rPr lang="en-US" sz="800" b="1" dirty="0">
                <a:latin typeface="Times New Roman" panose="02020603050405020304" pitchFamily="18" charset="0"/>
                <a:cs typeface="Times New Roman" panose="02020603050405020304" pitchFamily="18" charset="0"/>
              </a:rPr>
              <a:t>Israel Defense Forces</a:t>
            </a:r>
            <a:br>
              <a:rPr lang="en-US" sz="800" b="1" dirty="0">
                <a:latin typeface="Times New Roman" panose="02020603050405020304" pitchFamily="18" charset="0"/>
                <a:cs typeface="Times New Roman" panose="02020603050405020304" pitchFamily="18" charset="0"/>
              </a:rPr>
            </a:br>
            <a:r>
              <a:rPr lang="en-US" sz="800" b="1" i="1" u="sng" dirty="0">
                <a:latin typeface="Times New Roman" panose="02020603050405020304" pitchFamily="18" charset="0"/>
                <a:cs typeface="Times New Roman" panose="02020603050405020304" pitchFamily="18" charset="0"/>
              </a:rPr>
              <a:t>International Cooperation Unit</a:t>
            </a:r>
            <a:br>
              <a:rPr lang="en-US" sz="800" b="1" u="sng" dirty="0">
                <a:latin typeface="Times New Roman" panose="02020603050405020304" pitchFamily="18" charset="0"/>
                <a:cs typeface="Times New Roman" panose="02020603050405020304" pitchFamily="18" charset="0"/>
              </a:rPr>
            </a:br>
            <a:r>
              <a:rPr lang="en-US" sz="600" dirty="0">
                <a:latin typeface="Times New Roman" panose="02020603050405020304" pitchFamily="18" charset="0"/>
                <a:cs typeface="Times New Roman" panose="02020603050405020304" pitchFamily="18" charset="0"/>
              </a:rPr>
              <a:t>Military Strategic Information Section</a:t>
            </a:r>
            <a:br>
              <a:rPr lang="en-US" sz="800" dirty="0">
                <a:latin typeface="Times New Roman" panose="02020603050405020304" pitchFamily="18" charset="0"/>
                <a:cs typeface="Times New Roman" panose="02020603050405020304" pitchFamily="18" charset="0"/>
              </a:rPr>
            </a:br>
            <a:r>
              <a:rPr lang="en-US" sz="800" dirty="0">
                <a:latin typeface="Times New Roman" panose="02020603050405020304" pitchFamily="18" charset="0"/>
                <a:cs typeface="Times New Roman" panose="02020603050405020304" pitchFamily="18" charset="0"/>
              </a:rPr>
              <a:t>  </a:t>
            </a:r>
            <a:r>
              <a:rPr lang="en-US" sz="800" b="1" dirty="0">
                <a:latin typeface="Times New Roman" panose="02020603050405020304" pitchFamily="18" charset="0"/>
                <a:cs typeface="Times New Roman" panose="02020603050405020304" pitchFamily="18" charset="0"/>
              </a:rPr>
              <a:t>For Official Use Only</a:t>
            </a:r>
            <a:endParaRPr lang="en-US" sz="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2" name="Picture 2" descr="C:\Users\u41662\Google Drive\MSIS\בנק מידע\תמונות\צהל\סמלים\סמל קשח.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146" y="156504"/>
            <a:ext cx="498882" cy="451562"/>
          </a:xfrm>
          <a:prstGeom prst="rect">
            <a:avLst/>
          </a:prstGeom>
          <a:solidFill>
            <a:schemeClr val="bg1"/>
          </a:solidFill>
        </p:spPr>
      </p:pic>
      <p:sp>
        <p:nvSpPr>
          <p:cNvPr id="43" name="TextBox 42"/>
          <p:cNvSpPr txBox="1"/>
          <p:nvPr/>
        </p:nvSpPr>
        <p:spPr>
          <a:xfrm>
            <a:off x="117812" y="1137061"/>
            <a:ext cx="1732676" cy="215444"/>
          </a:xfrm>
          <a:prstGeom prst="rect">
            <a:avLst/>
          </a:prstGeom>
          <a:solidFill>
            <a:schemeClr val="bg1"/>
          </a:solidFill>
        </p:spPr>
        <p:txBody>
          <a:bodyPr wrap="square" rtlCol="0">
            <a:spAutoFit/>
          </a:bodyPr>
          <a:lstStyle/>
          <a:p>
            <a:pPr algn="ctr"/>
            <a:r>
              <a:rPr lang="en-US" sz="800" b="1" dirty="0">
                <a:latin typeface="Times New Roman" panose="02020603050405020304" pitchFamily="18" charset="0"/>
                <a:cs typeface="Times New Roman" panose="02020603050405020304" pitchFamily="18" charset="0"/>
              </a:rPr>
              <a:t>12-13/11/18</a:t>
            </a:r>
            <a:endParaRPr lang="en-US" sz="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09550" y="3640880"/>
            <a:ext cx="8724900" cy="52242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en-US" sz="2400" dirty="0">
                <a:latin typeface="Times New Roman" panose="02020603050405020304" pitchFamily="18" charset="0"/>
                <a:cs typeface="Times New Roman" panose="02020603050405020304" pitchFamily="18" charset="0"/>
              </a:rPr>
              <a:t>Hamas bears full responsibility for the Gaza Strip. </a:t>
            </a:r>
          </a:p>
        </p:txBody>
      </p:sp>
    </p:spTree>
    <p:extLst>
      <p:ext uri="{BB962C8B-B14F-4D97-AF65-F5344CB8AC3E}">
        <p14:creationId xmlns:p14="http://schemas.microsoft.com/office/powerpoint/2010/main" val="3548819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
          <p:cNvSpPr txBox="1">
            <a:spLocks noChangeArrowheads="1"/>
          </p:cNvSpPr>
          <p:nvPr/>
        </p:nvSpPr>
        <p:spPr bwMode="auto">
          <a:xfrm>
            <a:off x="0" y="253180"/>
            <a:ext cx="9143999" cy="569913"/>
          </a:xfrm>
          <a:prstGeom prst="rect">
            <a:avLst/>
          </a:prstGeom>
          <a:noFill/>
          <a:ln w="9525">
            <a:noFill/>
            <a:miter lim="800000"/>
            <a:headEnd/>
            <a:tailEnd/>
          </a:ln>
        </p:spPr>
        <p:txBody>
          <a:bodyPr wrap="square">
            <a:spAutoFit/>
          </a:bodyPr>
          <a:lstStyle/>
          <a:p>
            <a:pPr algn="ctr" rtl="0" eaLnBrk="1" hangingPunct="1">
              <a:defRPr/>
            </a:pPr>
            <a:r>
              <a:rPr lang="en-US" alt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The Sunni – Shiite divide in the Middle East</a:t>
            </a:r>
            <a:endParaRPr lang="he-IL" alt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27" name="Picture 6" descr="Image result for sunni shii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844" y="818439"/>
            <a:ext cx="7288291" cy="522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מלבן 28"/>
          <p:cNvSpPr/>
          <p:nvPr/>
        </p:nvSpPr>
        <p:spPr>
          <a:xfrm>
            <a:off x="1025844" y="5590094"/>
            <a:ext cx="4344009" cy="44926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defRPr/>
            </a:pPr>
            <a:endParaRPr lang="en-US" sz="1400" b="1" u="sng" dirty="0">
              <a:solidFill>
                <a:schemeClr val="tx1"/>
              </a:solidFill>
              <a:latin typeface="Times New Roman" panose="02020603050405020304" pitchFamily="18" charset="0"/>
              <a:cs typeface="Times New Roman" panose="02020603050405020304" pitchFamily="18" charset="0"/>
            </a:endParaRPr>
          </a:p>
          <a:p>
            <a:pPr algn="ctr" rtl="0">
              <a:defRPr/>
            </a:pPr>
            <a:r>
              <a:rPr lang="en-US" sz="1400" b="1" u="sng" dirty="0">
                <a:solidFill>
                  <a:schemeClr val="tx1"/>
                </a:solidFill>
                <a:latin typeface="Times New Roman" panose="02020603050405020304" pitchFamily="18" charset="0"/>
                <a:cs typeface="Times New Roman" panose="02020603050405020304" pitchFamily="18" charset="0"/>
              </a:rPr>
              <a:t>Sunni</a:t>
            </a:r>
            <a:r>
              <a:rPr lang="en-US" sz="1200" dirty="0">
                <a:solidFill>
                  <a:schemeClr val="tx1"/>
                </a:solidFill>
                <a:latin typeface="Times New Roman" panose="02020603050405020304" pitchFamily="18" charset="0"/>
                <a:cs typeface="Times New Roman" panose="02020603050405020304" pitchFamily="18" charset="0"/>
              </a:rPr>
              <a:t>: Majority of the worlds Muslims, 85%- 90% across Africa, Middle East and Asia</a:t>
            </a:r>
            <a:endParaRPr lang="he-IL" sz="1200" dirty="0">
              <a:solidFill>
                <a:schemeClr val="tx1"/>
              </a:solidFill>
              <a:latin typeface="Times New Roman" panose="02020603050405020304" pitchFamily="18" charset="0"/>
              <a:cs typeface="Times New Roman" panose="02020603050405020304" pitchFamily="18" charset="0"/>
            </a:endParaRPr>
          </a:p>
          <a:p>
            <a:pPr algn="l" rtl="0">
              <a:defRPr/>
            </a:pPr>
            <a:r>
              <a:rPr lang="en-US" sz="1200" dirty="0">
                <a:solidFill>
                  <a:schemeClr val="tx1"/>
                </a:solidFill>
                <a:latin typeface="Times New Roman" panose="02020603050405020304" pitchFamily="18" charset="0"/>
                <a:cs typeface="Times New Roman" panose="02020603050405020304" pitchFamily="18" charset="0"/>
              </a:rPr>
              <a:t> </a:t>
            </a:r>
            <a:endParaRPr lang="he-IL" sz="1200" dirty="0">
              <a:solidFill>
                <a:schemeClr val="tx1"/>
              </a:solidFill>
              <a:latin typeface="Times New Roman" panose="02020603050405020304" pitchFamily="18" charset="0"/>
              <a:cs typeface="Times New Roman" panose="02020603050405020304" pitchFamily="18" charset="0"/>
            </a:endParaRPr>
          </a:p>
        </p:txBody>
      </p:sp>
      <p:sp>
        <p:nvSpPr>
          <p:cNvPr id="30" name="מלבן 29"/>
          <p:cNvSpPr/>
          <p:nvPr/>
        </p:nvSpPr>
        <p:spPr>
          <a:xfrm>
            <a:off x="5369853" y="5580438"/>
            <a:ext cx="2944282" cy="449262"/>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r>
              <a:rPr lang="en-US" sz="1400" b="1" u="sng" dirty="0">
                <a:solidFill>
                  <a:schemeClr val="tx1"/>
                </a:solidFill>
                <a:latin typeface="Times New Roman" panose="02020603050405020304" pitchFamily="18" charset="0"/>
                <a:cs typeface="Times New Roman" panose="02020603050405020304" pitchFamily="18" charset="0"/>
              </a:rPr>
              <a:t>Shi’ite</a:t>
            </a:r>
            <a:r>
              <a:rPr lang="en-US" sz="1200" dirty="0">
                <a:solidFill>
                  <a:schemeClr val="tx1"/>
                </a:solidFill>
                <a:latin typeface="Times New Roman" panose="02020603050405020304" pitchFamily="18" charset="0"/>
                <a:cs typeface="Times New Roman" panose="02020603050405020304" pitchFamily="18" charset="0"/>
              </a:rPr>
              <a:t>: Countries with Shi’ite majority: Iran, Iraq, Azerbaijan, Bahrain.</a:t>
            </a:r>
            <a:endParaRPr lang="he-IL" sz="1200" dirty="0">
              <a:solidFill>
                <a:schemeClr val="tx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925033" y="3950356"/>
            <a:ext cx="1215136" cy="523220"/>
          </a:xfrm>
          <a:prstGeom prst="rect">
            <a:avLst/>
          </a:prstGeom>
          <a:noFill/>
        </p:spPr>
        <p:txBody>
          <a:bodyPr rtlCol="1">
            <a:spAutoFit/>
          </a:bodyPr>
          <a:lstStyle/>
          <a:p>
            <a:pPr algn="l" rtl="0">
              <a:defRPr/>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Shia</a:t>
            </a:r>
            <a:endParaRPr lang="he-I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
        <p:nvSpPr>
          <p:cNvPr id="35" name="TextBox 34"/>
          <p:cNvSpPr txBox="1"/>
          <p:nvPr/>
        </p:nvSpPr>
        <p:spPr>
          <a:xfrm>
            <a:off x="883779" y="3950356"/>
            <a:ext cx="1215135" cy="523220"/>
          </a:xfrm>
          <a:prstGeom prst="rect">
            <a:avLst/>
          </a:prstGeom>
          <a:noFill/>
        </p:spPr>
        <p:txBody>
          <a:bodyPr rtlCol="1">
            <a:spAutoFit/>
          </a:bodyPr>
          <a:lstStyle/>
          <a:p>
            <a:pPr algn="l" rtl="0">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Sunni</a:t>
            </a:r>
            <a:endParaRPr lang="he-I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541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ª××¦××ª ×ª××× × ×¢×××¨ âªPA in egypt talksâ¬â"/>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9721" y="776176"/>
            <a:ext cx="3396329" cy="242342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2822" y="179887"/>
            <a:ext cx="9144000" cy="521681"/>
          </a:xfrm>
          <a:prstGeom prst="rect">
            <a:avLst/>
          </a:prstGeom>
        </p:spPr>
        <p:txBody>
          <a:bodyPr wrap="square">
            <a:spAutoFit/>
          </a:bodyPr>
          <a:lstStyle>
            <a:defPPr>
              <a:defRPr lang="he-IL"/>
            </a:defPPr>
            <a:lvl1pPr algn="ctr">
              <a:lnSpc>
                <a:spcPct val="90000"/>
              </a:lnSpc>
              <a:spcBef>
                <a:spcPct val="0"/>
              </a:spcBef>
              <a:defRPr sz="3100" b="1">
                <a:ln w="13462">
                  <a:noFill/>
                  <a:prstDash val="solid"/>
                </a:ln>
                <a:solidFill>
                  <a:schemeClr val="tx2">
                    <a:lumMod val="75000"/>
                  </a:schemeClr>
                </a:solidFill>
                <a:ea typeface="+mj-ea"/>
                <a:cs typeface="Times New Roman" panose="02020603050405020304" pitchFamily="18" charset="0"/>
              </a:defRPr>
            </a:lvl1pPr>
          </a:lstStyle>
          <a:p>
            <a:r>
              <a:rPr lang="en-US" dirty="0">
                <a:latin typeface="Times New Roman" panose="02020603050405020304" pitchFamily="18" charset="0"/>
              </a:rPr>
              <a:t>Judea and Samaria  </a:t>
            </a:r>
          </a:p>
        </p:txBody>
      </p:sp>
      <p:sp>
        <p:nvSpPr>
          <p:cNvPr id="13" name="מלבן 50"/>
          <p:cNvSpPr/>
          <p:nvPr/>
        </p:nvSpPr>
        <p:spPr>
          <a:xfrm>
            <a:off x="4959721" y="2905660"/>
            <a:ext cx="3396329"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Failed Talks between PA and Hamas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5153" y="3606800"/>
            <a:ext cx="3468494" cy="2288690"/>
          </a:xfrm>
          <a:prstGeom prst="rect">
            <a:avLst/>
          </a:prstGeom>
          <a:ln>
            <a:solidFill>
              <a:schemeClr val="tx1"/>
            </a:solidFill>
          </a:ln>
        </p:spPr>
      </p:pic>
      <p:sp>
        <p:nvSpPr>
          <p:cNvPr id="12" name="מלבן 50"/>
          <p:cNvSpPr/>
          <p:nvPr/>
        </p:nvSpPr>
        <p:spPr>
          <a:xfrm>
            <a:off x="593529" y="5596808"/>
            <a:ext cx="3480118"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IDF Counter-Terrorism Ops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Employees of the UN Relief and Works Agency for Palestine Refugees in the Near East (UNRWA) and their families protest against job cuts announced by the agency outside its offices in Gaza City on July 31, 2018. (AFP Photo/Said Khatib)"/>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93529" y="776176"/>
            <a:ext cx="3419671" cy="225707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11" name="מלבן 11"/>
          <p:cNvSpPr>
            <a:spLocks noChangeArrowheads="1"/>
          </p:cNvSpPr>
          <p:nvPr/>
        </p:nvSpPr>
        <p:spPr bwMode="auto">
          <a:xfrm>
            <a:off x="593529" y="2905660"/>
            <a:ext cx="3435999"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UNRWA Funding</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9721" y="3606800"/>
            <a:ext cx="3396329" cy="1990008"/>
          </a:xfrm>
          <a:prstGeom prst="rect">
            <a:avLst/>
          </a:prstGeom>
          <a:ln>
            <a:solidFill>
              <a:schemeClr val="tx1"/>
            </a:solidFill>
          </a:ln>
        </p:spPr>
      </p:pic>
      <p:sp>
        <p:nvSpPr>
          <p:cNvPr id="10" name="מלבן 50"/>
          <p:cNvSpPr/>
          <p:nvPr/>
        </p:nvSpPr>
        <p:spPr>
          <a:xfrm>
            <a:off x="4959721" y="5596808"/>
            <a:ext cx="3396329"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PLO Incitement</a:t>
            </a:r>
            <a:endParaRPr 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1650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idx="4294967295"/>
          </p:nvPr>
        </p:nvSpPr>
        <p:spPr>
          <a:xfrm>
            <a:off x="0" y="225425"/>
            <a:ext cx="9144000" cy="521681"/>
          </a:xfrm>
          <a:prstGeom prst="rect">
            <a:avLst/>
          </a:prstGeom>
        </p:spPr>
        <p:txBody>
          <a:bodyPr wrap="square">
            <a:spAutoFit/>
          </a:bodyPr>
          <a:lstStyle/>
          <a:p>
            <a:pPr algn="ctr" rtl="0"/>
            <a:r>
              <a:rPr lang="en-US" sz="3100" b="1" u="sng" dirty="0">
                <a:ln w="13462">
                  <a:noFill/>
                  <a:prstDash val="solid"/>
                </a:ln>
                <a:solidFill>
                  <a:schemeClr val="tx2">
                    <a:lumMod val="75000"/>
                  </a:schemeClr>
                </a:solidFill>
                <a:latin typeface="Times New Roman" panose="02020603050405020304" pitchFamily="18" charset="0"/>
                <a:cs typeface="Times New Roman" panose="02020603050405020304" pitchFamily="18" charset="0"/>
              </a:rPr>
              <a:t>Bottom Lines</a:t>
            </a:r>
            <a:endParaRPr lang="he-IL" sz="3100" b="1" u="sng" dirty="0">
              <a:ln w="13462">
                <a:noFill/>
                <a:prstDash val="solid"/>
              </a:ln>
              <a:solidFill>
                <a:schemeClr val="tx2">
                  <a:lumMod val="75000"/>
                </a:schemeClr>
              </a:solidFill>
              <a:latin typeface="Times New Roman" panose="02020603050405020304" pitchFamily="18" charset="0"/>
              <a:cs typeface="Times New Roman" panose="02020603050405020304" pitchFamily="18" charset="0"/>
            </a:endParaRPr>
          </a:p>
        </p:txBody>
      </p:sp>
      <p:sp>
        <p:nvSpPr>
          <p:cNvPr id="31747" name="מלבן מעוגל 36"/>
          <p:cNvSpPr>
            <a:spLocks noChangeArrowheads="1"/>
          </p:cNvSpPr>
          <p:nvPr/>
        </p:nvSpPr>
        <p:spPr bwMode="auto">
          <a:xfrm>
            <a:off x="250479" y="772597"/>
            <a:ext cx="8694555" cy="579438"/>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Instability in the Foreseeable Future</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48" name="מלבן מעוגל 37"/>
          <p:cNvSpPr>
            <a:spLocks noChangeArrowheads="1"/>
          </p:cNvSpPr>
          <p:nvPr/>
        </p:nvSpPr>
        <p:spPr bwMode="auto">
          <a:xfrm>
            <a:off x="250479" y="1487036"/>
            <a:ext cx="8694555" cy="1055608"/>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Iranian Proxies in Syria &amp; Lebanon are a direct threat to National Security</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49" name="מלבן מעוגל 43"/>
          <p:cNvSpPr>
            <a:spLocks noChangeArrowheads="1"/>
          </p:cNvSpPr>
          <p:nvPr/>
        </p:nvSpPr>
        <p:spPr bwMode="auto">
          <a:xfrm>
            <a:off x="247650" y="2677646"/>
            <a:ext cx="8692729" cy="579437"/>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Proliferation of advanced weapons </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50" name="מלבן מעוגל 6"/>
          <p:cNvSpPr>
            <a:spLocks noChangeArrowheads="1"/>
          </p:cNvSpPr>
          <p:nvPr/>
        </p:nvSpPr>
        <p:spPr bwMode="auto">
          <a:xfrm>
            <a:off x="249475" y="4190804"/>
            <a:ext cx="8692729" cy="577850"/>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Solution(s) vs Management</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51" name="מלבן מעוגל 7"/>
          <p:cNvSpPr>
            <a:spLocks noChangeArrowheads="1"/>
          </p:cNvSpPr>
          <p:nvPr/>
        </p:nvSpPr>
        <p:spPr bwMode="auto">
          <a:xfrm>
            <a:off x="247650" y="4968931"/>
            <a:ext cx="8694554" cy="1055608"/>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Military Liaison Facilitates Common Ground &amp; Improved Awareness</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8" name="מלבן מעוגל 7"/>
          <p:cNvSpPr>
            <a:spLocks noChangeArrowheads="1"/>
          </p:cNvSpPr>
          <p:nvPr/>
        </p:nvSpPr>
        <p:spPr bwMode="auto">
          <a:xfrm>
            <a:off x="247650" y="3420368"/>
            <a:ext cx="8694554" cy="578882"/>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a:defRPr/>
            </a:pPr>
            <a:r>
              <a:rPr lang="en-US" altLang="he-IL" sz="2800" b="1" dirty="0">
                <a:solidFill>
                  <a:schemeClr val="bg1"/>
                </a:solidFill>
                <a:latin typeface="Times New Roman" panose="02020603050405020304" pitchFamily="18" charset="0"/>
                <a:cs typeface="Times New Roman" panose="02020603050405020304" pitchFamily="18" charset="0"/>
              </a:rPr>
              <a:t>Partners vs Common Interest</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4381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2000" y="0"/>
            <a:ext cx="4572000" cy="68580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 y="0"/>
            <a:ext cx="9174893"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מחבר ישר 8"/>
          <p:cNvCxnSpPr/>
          <p:nvPr/>
        </p:nvCxnSpPr>
        <p:spPr>
          <a:xfrm flipH="1">
            <a:off x="-3153" y="5825345"/>
            <a:ext cx="4718028" cy="0"/>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grpSp>
        <p:nvGrpSpPr>
          <p:cNvPr id="9" name="קבוצה 19"/>
          <p:cNvGrpSpPr>
            <a:grpSpLocks/>
          </p:cNvGrpSpPr>
          <p:nvPr/>
        </p:nvGrpSpPr>
        <p:grpSpPr bwMode="auto">
          <a:xfrm>
            <a:off x="602456" y="5958279"/>
            <a:ext cx="1285875" cy="760810"/>
            <a:chOff x="6588955" y="1102544"/>
            <a:chExt cx="2010407" cy="1219351"/>
          </a:xfrm>
        </p:grpSpPr>
        <p:sp>
          <p:nvSpPr>
            <p:cNvPr id="10"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sp>
          <p:nvSpPr>
            <p:cNvPr id="11"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grpSp>
      <p:cxnSp>
        <p:nvCxnSpPr>
          <p:cNvPr id="12" name="מחבר ישר 7"/>
          <p:cNvCxnSpPr/>
          <p:nvPr/>
        </p:nvCxnSpPr>
        <p:spPr>
          <a:xfrm flipH="1" flipV="1">
            <a:off x="0" y="5710685"/>
            <a:ext cx="4714876" cy="118"/>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sp>
        <p:nvSpPr>
          <p:cNvPr id="15" name="Subtitle 2"/>
          <p:cNvSpPr txBox="1">
            <a:spLocks/>
          </p:cNvSpPr>
          <p:nvPr/>
        </p:nvSpPr>
        <p:spPr>
          <a:xfrm>
            <a:off x="30893" y="2357312"/>
            <a:ext cx="9143999" cy="1983236"/>
          </a:xfrm>
          <a:prstGeom prst="rect">
            <a:avLst/>
          </a:prstGeom>
        </p:spPr>
        <p:txBody>
          <a:bodyPr vert="horz" lIns="83215" tIns="41608" rIns="83215" bIns="41608"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 for your kind attention</a:t>
            </a:r>
          </a:p>
        </p:txBody>
      </p:sp>
      <p:sp>
        <p:nvSpPr>
          <p:cNvPr id="17" name="Subtitle 2"/>
          <p:cNvSpPr txBox="1">
            <a:spLocks/>
          </p:cNvSpPr>
          <p:nvPr/>
        </p:nvSpPr>
        <p:spPr>
          <a:xfrm>
            <a:off x="5598583" y="6551078"/>
            <a:ext cx="3823960" cy="302683"/>
          </a:xfrm>
          <a:prstGeom prst="rect">
            <a:avLst/>
          </a:prstGeom>
        </p:spPr>
        <p:txBody>
          <a:bodyPr vert="horz" lIns="83215" tIns="41608" rIns="83215" bIns="41608" rtlCol="0" anchor="ctr">
            <a:noAutofit/>
          </a:bodyPr>
          <a:lstStyle>
            <a:defPPr>
              <a:defRPr lang="en-US"/>
            </a:defPPr>
            <a:lvl1pPr indent="0" algn="ctr">
              <a:lnSpc>
                <a:spcPct val="90000"/>
              </a:lnSpc>
              <a:spcBef>
                <a:spcPts val="1000"/>
              </a:spcBef>
              <a:buFont typeface="Arial" panose="020B0604020202020204" pitchFamily="34" charset="0"/>
              <a:buNone/>
              <a:defRPr sz="11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1400" i="0" dirty="0"/>
              <a:t>Produced by IDF-MC - FOUO</a:t>
            </a:r>
          </a:p>
        </p:txBody>
      </p:sp>
      <p:pic>
        <p:nvPicPr>
          <p:cNvPr id="18" name="Picture 2" descr="http://is2.mzstatic.com/image/thumb/Purple128/v4/68/d5/e7/68d5e7c5-ddb2-0337-2a5d-24a53a8918d6/source/1200x630bb.jpg"/>
          <p:cNvPicPr>
            <a:picLocks noChangeAspect="1" noChangeArrowheads="1"/>
          </p:cNvPicPr>
          <p:nvPr/>
        </p:nvPicPr>
        <p:blipFill>
          <a:blip r:embed="rId5"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228045" y="-43914"/>
            <a:ext cx="1245394" cy="124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17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כותרת 1"/>
          <p:cNvSpPr txBox="1">
            <a:spLocks/>
          </p:cNvSpPr>
          <p:nvPr/>
        </p:nvSpPr>
        <p:spPr>
          <a:xfrm>
            <a:off x="0" y="192434"/>
            <a:ext cx="9144000" cy="854075"/>
          </a:xfrm>
          <a:prstGeom prst="rect">
            <a:avLst/>
          </a:prstGeom>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defRPr/>
            </a:pPr>
            <a:r>
              <a:rPr lang="en-US" sz="3100" b="1" u="sng" dirty="0">
                <a:solidFill>
                  <a:srgbClr val="FF0000"/>
                </a:solidFill>
                <a:latin typeface="Times New Roman" panose="02020603050405020304" pitchFamily="18" charset="0"/>
                <a:cs typeface="Times New Roman" panose="02020603050405020304" pitchFamily="18" charset="0"/>
              </a:rPr>
              <a:t>Threat Chart</a:t>
            </a:r>
          </a:p>
        </p:txBody>
      </p:sp>
      <p:sp>
        <p:nvSpPr>
          <p:cNvPr id="48" name="מלבן 47"/>
          <p:cNvSpPr/>
          <p:nvPr/>
        </p:nvSpPr>
        <p:spPr bwMode="auto">
          <a:xfrm>
            <a:off x="6400653" y="2955838"/>
            <a:ext cx="2339975" cy="5397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Regional </a:t>
            </a:r>
          </a:p>
          <a:p>
            <a:pPr algn="ctr" rtl="0"/>
            <a:r>
              <a:rPr lang="en-US" sz="1600" b="1" dirty="0">
                <a:solidFill>
                  <a:schemeClr val="tx1"/>
                </a:solidFill>
                <a:latin typeface="Times New Roman" panose="02020603050405020304" pitchFamily="18" charset="0"/>
                <a:cs typeface="Times New Roman" panose="02020603050405020304" pitchFamily="18" charset="0"/>
              </a:rPr>
              <a:t>Arms Race</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0" name="מלבן 49"/>
          <p:cNvSpPr/>
          <p:nvPr/>
        </p:nvSpPr>
        <p:spPr bwMode="auto">
          <a:xfrm>
            <a:off x="3455428" y="5546452"/>
            <a:ext cx="2332037" cy="57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Border </a:t>
            </a:r>
          </a:p>
          <a:p>
            <a:pPr algn="ctr" rtl="0"/>
            <a:r>
              <a:rPr lang="en-US" sz="1600" b="1" dirty="0">
                <a:solidFill>
                  <a:schemeClr val="tx1"/>
                </a:solidFill>
                <a:latin typeface="Times New Roman" panose="02020603050405020304" pitchFamily="18" charset="0"/>
                <a:cs typeface="Times New Roman" panose="02020603050405020304" pitchFamily="18" charset="0"/>
              </a:rPr>
              <a:t>Security</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1" name="מלבן 50"/>
          <p:cNvSpPr/>
          <p:nvPr/>
        </p:nvSpPr>
        <p:spPr bwMode="auto">
          <a:xfrm>
            <a:off x="6368563" y="5499441"/>
            <a:ext cx="2339975" cy="5953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Vulnerable Strategic Infrastructure</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2" name="מלבן 51"/>
          <p:cNvSpPr/>
          <p:nvPr/>
        </p:nvSpPr>
        <p:spPr bwMode="auto">
          <a:xfrm>
            <a:off x="565054" y="5551215"/>
            <a:ext cx="2344738" cy="5667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Precision </a:t>
            </a:r>
          </a:p>
          <a:p>
            <a:pPr algn="ctr" rtl="0"/>
            <a:r>
              <a:rPr lang="en-US" sz="1600" b="1" dirty="0">
                <a:solidFill>
                  <a:schemeClr val="tx1"/>
                </a:solidFill>
                <a:latin typeface="Times New Roman" panose="02020603050405020304" pitchFamily="18" charset="0"/>
                <a:cs typeface="Times New Roman" panose="02020603050405020304" pitchFamily="18" charset="0"/>
              </a:rPr>
              <a:t>Munitions</a:t>
            </a:r>
          </a:p>
        </p:txBody>
      </p:sp>
      <p:pic>
        <p:nvPicPr>
          <p:cNvPr id="53" name="Picture 2"/>
          <p:cNvPicPr>
            <a:picLocks noChangeAspect="1" noChangeArrowheads="1"/>
          </p:cNvPicPr>
          <p:nvPr/>
        </p:nvPicPr>
        <p:blipFill>
          <a:blip r:embed="rId3"/>
          <a:srcRect/>
          <a:stretch>
            <a:fillRect/>
          </a:stretch>
        </p:blipFill>
        <p:spPr bwMode="auto">
          <a:xfrm>
            <a:off x="3450665" y="3790677"/>
            <a:ext cx="2332038" cy="1760537"/>
          </a:xfrm>
          <a:prstGeom prst="rect">
            <a:avLst/>
          </a:prstGeom>
          <a:noFill/>
          <a:ln w="9525">
            <a:solidFill>
              <a:schemeClr val="tx1">
                <a:lumMod val="65000"/>
                <a:lumOff val="35000"/>
              </a:schemeClr>
            </a:solidFill>
          </a:ln>
          <a:effectLst/>
        </p:spPr>
      </p:pic>
      <p:pic>
        <p:nvPicPr>
          <p:cNvPr id="54" name="Picture 3"/>
          <p:cNvPicPr>
            <a:picLocks noChangeAspect="1" noChangeArrowheads="1"/>
          </p:cNvPicPr>
          <p:nvPr/>
        </p:nvPicPr>
        <p:blipFill>
          <a:blip r:embed="rId4"/>
          <a:srcRect/>
          <a:stretch>
            <a:fillRect/>
          </a:stretch>
        </p:blipFill>
        <p:spPr bwMode="auto">
          <a:xfrm>
            <a:off x="6399065" y="1204826"/>
            <a:ext cx="2332038" cy="1766887"/>
          </a:xfrm>
          <a:prstGeom prst="rect">
            <a:avLst/>
          </a:prstGeom>
          <a:noFill/>
          <a:ln w="9525">
            <a:solidFill>
              <a:schemeClr val="tx1">
                <a:lumMod val="65000"/>
                <a:lumOff val="35000"/>
              </a:schemeClr>
            </a:solidFill>
          </a:ln>
          <a:effectLst/>
        </p:spPr>
      </p:pic>
      <p:pic>
        <p:nvPicPr>
          <p:cNvPr id="55" name="תמונה 54" descr="Russian-Yakhont-missiles.jpg"/>
          <p:cNvPicPr>
            <a:picLocks noChangeAspect="1"/>
          </p:cNvPicPr>
          <p:nvPr/>
        </p:nvPicPr>
        <p:blipFill>
          <a:blip r:embed="rId5"/>
          <a:stretch>
            <a:fillRect/>
          </a:stretch>
        </p:blipFill>
        <p:spPr>
          <a:xfrm>
            <a:off x="579342" y="3795440"/>
            <a:ext cx="2330450" cy="1757362"/>
          </a:xfrm>
          <a:prstGeom prst="rect">
            <a:avLst/>
          </a:prstGeom>
          <a:noFill/>
          <a:ln w="9525">
            <a:solidFill>
              <a:schemeClr val="tx1">
                <a:lumMod val="65000"/>
                <a:lumOff val="35000"/>
              </a:schemeClr>
            </a:solidFill>
          </a:ln>
          <a:effectLst/>
        </p:spPr>
      </p:pic>
      <p:grpSp>
        <p:nvGrpSpPr>
          <p:cNvPr id="56" name="קבוצה 8"/>
          <p:cNvGrpSpPr>
            <a:grpSpLocks/>
          </p:cNvGrpSpPr>
          <p:nvPr/>
        </p:nvGrpSpPr>
        <p:grpSpPr bwMode="auto">
          <a:xfrm>
            <a:off x="6360625" y="3743666"/>
            <a:ext cx="2338388" cy="1760537"/>
            <a:chOff x="3162408" y="4102100"/>
            <a:chExt cx="2828007" cy="1404000"/>
          </a:xfrm>
        </p:grpSpPr>
        <p:pic>
          <p:nvPicPr>
            <p:cNvPr id="57" name="תמונה 56" descr="תמונה4.png"/>
            <p:cNvPicPr>
              <a:picLocks noChangeAspect="1"/>
            </p:cNvPicPr>
            <p:nvPr/>
          </p:nvPicPr>
          <p:blipFill>
            <a:blip r:embed="rId6"/>
            <a:stretch>
              <a:fillRect/>
            </a:stretch>
          </p:blipFill>
          <p:spPr>
            <a:xfrm>
              <a:off x="3162408" y="4102100"/>
              <a:ext cx="969548" cy="1404000"/>
            </a:xfrm>
            <a:prstGeom prst="rect">
              <a:avLst/>
            </a:prstGeom>
            <a:noFill/>
            <a:ln w="9525">
              <a:solidFill>
                <a:schemeClr val="tx1">
                  <a:lumMod val="65000"/>
                  <a:lumOff val="35000"/>
                </a:schemeClr>
              </a:solidFill>
            </a:ln>
            <a:effectLst/>
          </p:spPr>
        </p:pic>
        <p:grpSp>
          <p:nvGrpSpPr>
            <p:cNvPr id="58" name="קבוצה 22"/>
            <p:cNvGrpSpPr>
              <a:grpSpLocks/>
            </p:cNvGrpSpPr>
            <p:nvPr/>
          </p:nvGrpSpPr>
          <p:grpSpPr bwMode="auto">
            <a:xfrm>
              <a:off x="4144518" y="4109017"/>
              <a:ext cx="1845897" cy="1394666"/>
              <a:chOff x="7286646" y="283417"/>
              <a:chExt cx="1779809" cy="1986938"/>
            </a:xfrm>
          </p:grpSpPr>
          <p:pic>
            <p:nvPicPr>
              <p:cNvPr id="59" name="תמונה 3" descr="כח"/>
              <p:cNvPicPr>
                <a:picLocks noChangeAspect="1" noChangeArrowheads="1"/>
              </p:cNvPicPr>
              <p:nvPr/>
            </p:nvPicPr>
            <p:blipFill>
              <a:blip r:embed="rId7"/>
              <a:srcRect/>
              <a:stretch>
                <a:fillRect/>
              </a:stretch>
            </p:blipFill>
            <p:spPr bwMode="auto">
              <a:xfrm>
                <a:off x="7287491" y="282580"/>
                <a:ext cx="1777112" cy="1026271"/>
              </a:xfrm>
              <a:prstGeom prst="rect">
                <a:avLst/>
              </a:prstGeom>
              <a:noFill/>
              <a:ln w="9525">
                <a:solidFill>
                  <a:schemeClr val="tx1">
                    <a:lumMod val="65000"/>
                    <a:lumOff val="35000"/>
                  </a:schemeClr>
                </a:solidFill>
              </a:ln>
              <a:effectLst/>
            </p:spPr>
          </p:pic>
          <p:pic>
            <p:nvPicPr>
              <p:cNvPr id="60" name="תמונה 4" descr="image002"/>
              <p:cNvPicPr>
                <a:picLocks noChangeAspect="1" noChangeArrowheads="1"/>
              </p:cNvPicPr>
              <p:nvPr/>
            </p:nvPicPr>
            <p:blipFill>
              <a:blip r:embed="rId8"/>
              <a:srcRect/>
              <a:stretch>
                <a:fillRect/>
              </a:stretch>
            </p:blipFill>
            <p:spPr bwMode="auto">
              <a:xfrm>
                <a:off x="7289343" y="1261956"/>
                <a:ext cx="1777112" cy="1008234"/>
              </a:xfrm>
              <a:prstGeom prst="rect">
                <a:avLst/>
              </a:prstGeom>
              <a:noFill/>
              <a:ln w="9525">
                <a:solidFill>
                  <a:schemeClr val="tx1">
                    <a:lumMod val="65000"/>
                    <a:lumOff val="35000"/>
                  </a:schemeClr>
                </a:solidFill>
              </a:ln>
              <a:effectLst/>
            </p:spPr>
          </p:pic>
        </p:grpSp>
      </p:grpSp>
      <p:pic>
        <p:nvPicPr>
          <p:cNvPr id="61" name="Picture 5" descr="J:\GFX\Projects\Stati\2015\10.15\General\ayelet_agat_english\jpg\666[2].jpg"/>
          <p:cNvPicPr>
            <a:picLocks noChangeAspect="1" noChangeArrowheads="1"/>
          </p:cNvPicPr>
          <p:nvPr/>
        </p:nvPicPr>
        <p:blipFill rotWithShape="1">
          <a:blip r:embed="rId9"/>
          <a:srcRect/>
          <a:stretch/>
        </p:blipFill>
        <p:spPr bwMode="auto">
          <a:xfrm>
            <a:off x="3464953" y="1219340"/>
            <a:ext cx="2327275" cy="1766887"/>
          </a:xfrm>
          <a:prstGeom prst="rect">
            <a:avLst/>
          </a:prstGeom>
          <a:noFill/>
          <a:ln w="9525">
            <a:solidFill>
              <a:schemeClr val="tx1">
                <a:lumMod val="65000"/>
                <a:lumOff val="35000"/>
              </a:schemeClr>
            </a:solidFill>
          </a:ln>
          <a:effectLst/>
        </p:spPr>
      </p:pic>
      <p:sp>
        <p:nvSpPr>
          <p:cNvPr id="62" name="מלבן 61"/>
          <p:cNvSpPr/>
          <p:nvPr/>
        </p:nvSpPr>
        <p:spPr bwMode="auto">
          <a:xfrm>
            <a:off x="3450665" y="2992577"/>
            <a:ext cx="2359026" cy="5286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Violent Non </a:t>
            </a:r>
          </a:p>
          <a:p>
            <a:pPr algn="ctr" rtl="0"/>
            <a:r>
              <a:rPr lang="en-US" sz="1600" b="1" dirty="0">
                <a:solidFill>
                  <a:schemeClr val="tx1"/>
                </a:solidFill>
                <a:latin typeface="Times New Roman" panose="02020603050405020304" pitchFamily="18" charset="0"/>
                <a:cs typeface="Times New Roman" panose="02020603050405020304" pitchFamily="18" charset="0"/>
              </a:rPr>
              <a:t>State Parties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33400" y="1204113"/>
            <a:ext cx="2345692" cy="1767600"/>
          </a:xfrm>
          <a:prstGeom prst="rect">
            <a:avLst/>
          </a:prstGeom>
          <a:noFill/>
          <a:ln w="9525">
            <a:solidFill>
              <a:schemeClr val="tx1">
                <a:lumMod val="65000"/>
                <a:lumOff val="35000"/>
              </a:schemeClr>
            </a:solidFill>
          </a:ln>
          <a:effectLst/>
        </p:spPr>
      </p:pic>
      <p:sp>
        <p:nvSpPr>
          <p:cNvPr id="49" name="מלבן 48"/>
          <p:cNvSpPr/>
          <p:nvPr/>
        </p:nvSpPr>
        <p:spPr bwMode="auto">
          <a:xfrm>
            <a:off x="539117" y="2939169"/>
            <a:ext cx="2339975" cy="546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Regional </a:t>
            </a:r>
          </a:p>
          <a:p>
            <a:pPr algn="ctr" rtl="0"/>
            <a:r>
              <a:rPr lang="en-US" sz="1600" b="1" dirty="0">
                <a:solidFill>
                  <a:schemeClr val="tx1"/>
                </a:solidFill>
                <a:latin typeface="Times New Roman" panose="02020603050405020304" pitchFamily="18" charset="0"/>
                <a:cs typeface="Times New Roman" panose="02020603050405020304" pitchFamily="18" charset="0"/>
              </a:rPr>
              <a:t>Instability</a:t>
            </a:r>
            <a:endParaRPr 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05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קבוצה 1"/>
          <p:cNvGrpSpPr>
            <a:grpSpLocks/>
          </p:cNvGrpSpPr>
          <p:nvPr/>
        </p:nvGrpSpPr>
        <p:grpSpPr bwMode="auto">
          <a:xfrm>
            <a:off x="26987" y="1175808"/>
            <a:ext cx="9117013" cy="4794250"/>
            <a:chOff x="18821" y="2453422"/>
            <a:chExt cx="12763319" cy="5390156"/>
          </a:xfrm>
        </p:grpSpPr>
        <p:pic>
          <p:nvPicPr>
            <p:cNvPr id="50" name="תמונה 49"/>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8821" y="2453422"/>
              <a:ext cx="12763319" cy="5390156"/>
            </a:xfrm>
            <a:prstGeom prst="rect">
              <a:avLst/>
            </a:prstGeom>
            <a:noFill/>
            <a:ln w="38100">
              <a:solidFill>
                <a:schemeClr val="tx1"/>
              </a:solidFill>
            </a:ln>
          </p:spPr>
        </p:pic>
        <p:pic>
          <p:nvPicPr>
            <p:cNvPr id="9266" name="Picture 4" descr="\\hragatvfs\agat\public\Hastrategit\המרכז האסטרטגי בחירום\ארכיון\תמונות למצגות\דגלים וסמלים\Egypt.gif"/>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7427" y="4669890"/>
              <a:ext cx="291241" cy="19773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67" name="Picture 7" descr="\\hragatvfs\agat\public\Hastrategit\המרכז האסטרטגי בחירום\ארכיון\תמונות למצגות\דגלים וסמלים\Saudi Arabia.gif"/>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7171" y="5185454"/>
              <a:ext cx="697723" cy="4524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68" name="תמונה 5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0198" y="2918253"/>
              <a:ext cx="688335" cy="43246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69" name="Picture 5" descr="\\hragatvfs\agat\public\Hastrategit\המרכז האסטרטגי בחירום\ארכיון\תמונות למצגות\דגלים וסמלים\Lebanon.gif"/>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39297" y="3729656"/>
              <a:ext cx="307875" cy="2163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0" name="Picture 11" descr="\\hragatvfs\agat\public\Hastrategit\המרכז האסטרטגי בחירום\ארכיון\תמונות למצגות\דגלים וסמלים\jpg\חזבאללה.jp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0870" y="3885952"/>
              <a:ext cx="268363" cy="1548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1" name="תמונה 55"/>
            <p:cNvPicPr preferRelativeResize="0">
              <a:picLocks/>
            </p:cNvPicPr>
            <p:nvPr/>
          </p:nvPicPr>
          <p:blipFill>
            <a:blip r:embed="rId9" cstate="email">
              <a:extLst>
                <a:ext uri="{28A0092B-C50C-407E-A947-70E740481C1C}">
                  <a14:useLocalDpi xmlns:a14="http://schemas.microsoft.com/office/drawing/2010/main"/>
                </a:ext>
              </a:extLst>
            </a:blip>
            <a:srcRect/>
            <a:stretch>
              <a:fillRect/>
            </a:stretch>
          </p:blipFill>
          <p:spPr bwMode="auto">
            <a:xfrm>
              <a:off x="7486182" y="3713845"/>
              <a:ext cx="665044" cy="41841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2" name="תמונה 56"/>
            <p:cNvPicPr preferRelativeResize="0">
              <a:picLocks/>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271110" y="4696378"/>
              <a:ext cx="707971" cy="34860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3" name="תמונה 57"/>
            <p:cNvPicPr preferRelativeResize="0">
              <a:picLocks/>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10438" y="3383788"/>
              <a:ext cx="312023" cy="18467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4" name="תמונה 58"/>
            <p:cNvPicPr preferRelativeResize="0">
              <a:picLocks/>
            </p:cNvPicPr>
            <p:nvPr/>
          </p:nvPicPr>
          <p:blipFill>
            <a:blip r:embed="rId12" cstate="email">
              <a:extLst>
                <a:ext uri="{28A0092B-C50C-407E-A947-70E740481C1C}">
                  <a14:useLocalDpi xmlns:a14="http://schemas.microsoft.com/office/drawing/2010/main"/>
                </a:ext>
              </a:extLst>
            </a:blip>
            <a:srcRect/>
            <a:stretch>
              <a:fillRect/>
            </a:stretch>
          </p:blipFill>
          <p:spPr bwMode="auto">
            <a:xfrm>
              <a:off x="5097372" y="3599361"/>
              <a:ext cx="406572" cy="24717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5" name="תמונה 59"/>
            <p:cNvPicPr preferRelativeResize="0">
              <a:picLocks/>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37998" y="4112343"/>
              <a:ext cx="425009" cy="3128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6" name="תמונה 60"/>
            <p:cNvPicPr preferRelativeResize="0">
              <a:picLocks/>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66449" y="2478195"/>
              <a:ext cx="407917" cy="25001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3" name="צורה חופשית 62"/>
            <p:cNvSpPr/>
            <p:nvPr/>
          </p:nvSpPr>
          <p:spPr>
            <a:xfrm>
              <a:off x="5083701" y="3565365"/>
              <a:ext cx="1991282" cy="233811"/>
            </a:xfrm>
            <a:custGeom>
              <a:avLst/>
              <a:gdLst>
                <a:gd name="connsiteX0" fmla="*/ 1924050 w 1924050"/>
                <a:gd name="connsiteY0" fmla="*/ 153458 h 210608"/>
                <a:gd name="connsiteX1" fmla="*/ 1609725 w 1924050"/>
                <a:gd name="connsiteY1" fmla="*/ 20108 h 210608"/>
                <a:gd name="connsiteX2" fmla="*/ 1066800 w 1924050"/>
                <a:gd name="connsiteY2" fmla="*/ 1058 h 210608"/>
                <a:gd name="connsiteX3" fmla="*/ 619125 w 1924050"/>
                <a:gd name="connsiteY3" fmla="*/ 10583 h 210608"/>
                <a:gd name="connsiteX4" fmla="*/ 190500 w 1924050"/>
                <a:gd name="connsiteY4" fmla="*/ 77258 h 210608"/>
                <a:gd name="connsiteX5" fmla="*/ 0 w 1924050"/>
                <a:gd name="connsiteY5" fmla="*/ 210608 h 21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050" h="210608">
                  <a:moveTo>
                    <a:pt x="1924050" y="153458"/>
                  </a:moveTo>
                  <a:cubicBezTo>
                    <a:pt x="1838325" y="99483"/>
                    <a:pt x="1752600" y="45508"/>
                    <a:pt x="1609725" y="20108"/>
                  </a:cubicBezTo>
                  <a:cubicBezTo>
                    <a:pt x="1466850" y="-5292"/>
                    <a:pt x="1231900" y="2646"/>
                    <a:pt x="1066800" y="1058"/>
                  </a:cubicBezTo>
                  <a:cubicBezTo>
                    <a:pt x="901700" y="-530"/>
                    <a:pt x="765175" y="-2117"/>
                    <a:pt x="619125" y="10583"/>
                  </a:cubicBezTo>
                  <a:cubicBezTo>
                    <a:pt x="473075" y="23283"/>
                    <a:pt x="293687" y="43920"/>
                    <a:pt x="190500" y="77258"/>
                  </a:cubicBezTo>
                  <a:cubicBezTo>
                    <a:pt x="87312" y="110595"/>
                    <a:pt x="43656" y="160601"/>
                    <a:pt x="0" y="21060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64" name="צורה חופשית 63"/>
            <p:cNvSpPr/>
            <p:nvPr/>
          </p:nvSpPr>
          <p:spPr>
            <a:xfrm>
              <a:off x="5090368" y="3784898"/>
              <a:ext cx="1977948" cy="203469"/>
            </a:xfrm>
            <a:custGeom>
              <a:avLst/>
              <a:gdLst>
                <a:gd name="connsiteX0" fmla="*/ 1876425 w 1876425"/>
                <a:gd name="connsiteY0" fmla="*/ 0 h 225434"/>
                <a:gd name="connsiteX1" fmla="*/ 1514475 w 1876425"/>
                <a:gd name="connsiteY1" fmla="*/ 190500 h 225434"/>
                <a:gd name="connsiteX2" fmla="*/ 847725 w 1876425"/>
                <a:gd name="connsiteY2" fmla="*/ 219075 h 225434"/>
                <a:gd name="connsiteX3" fmla="*/ 381000 w 1876425"/>
                <a:gd name="connsiteY3" fmla="*/ 114300 h 225434"/>
                <a:gd name="connsiteX4" fmla="*/ 0 w 1876425"/>
                <a:gd name="connsiteY4" fmla="*/ 9525 h 22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425" h="225434">
                  <a:moveTo>
                    <a:pt x="1876425" y="0"/>
                  </a:moveTo>
                  <a:cubicBezTo>
                    <a:pt x="1781175" y="76994"/>
                    <a:pt x="1685925" y="153988"/>
                    <a:pt x="1514475" y="190500"/>
                  </a:cubicBezTo>
                  <a:cubicBezTo>
                    <a:pt x="1343025" y="227012"/>
                    <a:pt x="1036637" y="231775"/>
                    <a:pt x="847725" y="219075"/>
                  </a:cubicBezTo>
                  <a:cubicBezTo>
                    <a:pt x="658813" y="206375"/>
                    <a:pt x="522287" y="149225"/>
                    <a:pt x="381000" y="114300"/>
                  </a:cubicBezTo>
                  <a:cubicBezTo>
                    <a:pt x="239713" y="79375"/>
                    <a:pt x="119856" y="44450"/>
                    <a:pt x="0" y="95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pic>
          <p:nvPicPr>
            <p:cNvPr id="9280" name="תמונה 65"/>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864325" y="3832426"/>
              <a:ext cx="366277" cy="2083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8" name="אליפסה 67"/>
            <p:cNvSpPr/>
            <p:nvPr/>
          </p:nvSpPr>
          <p:spPr>
            <a:xfrm>
              <a:off x="8463991" y="4911120"/>
              <a:ext cx="213352" cy="215963"/>
            </a:xfrm>
            <a:prstGeom prst="ellipse">
              <a:avLst/>
            </a:prstGeom>
            <a:solidFill>
              <a:srgbClr val="C00000">
                <a:alpha val="2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69" name="אליפסה 68"/>
            <p:cNvSpPr/>
            <p:nvPr/>
          </p:nvSpPr>
          <p:spPr>
            <a:xfrm>
              <a:off x="4125840" y="4213254"/>
              <a:ext cx="215575" cy="215964"/>
            </a:xfrm>
            <a:prstGeom prst="ellipse">
              <a:avLst/>
            </a:prstGeom>
            <a:solidFill>
              <a:srgbClr val="C00000">
                <a:alpha val="2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70" name="צורה חופשית 69"/>
            <p:cNvSpPr/>
            <p:nvPr/>
          </p:nvSpPr>
          <p:spPr>
            <a:xfrm>
              <a:off x="6257135" y="5094955"/>
              <a:ext cx="2484658" cy="1861568"/>
            </a:xfrm>
            <a:custGeom>
              <a:avLst/>
              <a:gdLst>
                <a:gd name="connsiteX0" fmla="*/ 2209800 w 2299808"/>
                <a:gd name="connsiteY0" fmla="*/ 0 h 1571625"/>
                <a:gd name="connsiteX1" fmla="*/ 2286000 w 2299808"/>
                <a:gd name="connsiteY1" fmla="*/ 180975 h 1571625"/>
                <a:gd name="connsiteX2" fmla="*/ 2276475 w 2299808"/>
                <a:gd name="connsiteY2" fmla="*/ 419100 h 1571625"/>
                <a:gd name="connsiteX3" fmla="*/ 2057400 w 2299808"/>
                <a:gd name="connsiteY3" fmla="*/ 723900 h 1571625"/>
                <a:gd name="connsiteX4" fmla="*/ 1752600 w 2299808"/>
                <a:gd name="connsiteY4" fmla="*/ 895350 h 1571625"/>
                <a:gd name="connsiteX5" fmla="*/ 1181100 w 2299808"/>
                <a:gd name="connsiteY5" fmla="*/ 1114425 h 1571625"/>
                <a:gd name="connsiteX6" fmla="*/ 438150 w 2299808"/>
                <a:gd name="connsiteY6" fmla="*/ 1352550 h 1571625"/>
                <a:gd name="connsiteX7" fmla="*/ 114300 w 2299808"/>
                <a:gd name="connsiteY7" fmla="*/ 1447800 h 1571625"/>
                <a:gd name="connsiteX8" fmla="*/ 0 w 2299808"/>
                <a:gd name="connsiteY8" fmla="*/ 157162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808" h="1571625">
                  <a:moveTo>
                    <a:pt x="2209800" y="0"/>
                  </a:moveTo>
                  <a:cubicBezTo>
                    <a:pt x="2242344" y="55562"/>
                    <a:pt x="2274888" y="111125"/>
                    <a:pt x="2286000" y="180975"/>
                  </a:cubicBezTo>
                  <a:cubicBezTo>
                    <a:pt x="2297112" y="250825"/>
                    <a:pt x="2314575" y="328613"/>
                    <a:pt x="2276475" y="419100"/>
                  </a:cubicBezTo>
                  <a:cubicBezTo>
                    <a:pt x="2238375" y="509587"/>
                    <a:pt x="2144712" y="644525"/>
                    <a:pt x="2057400" y="723900"/>
                  </a:cubicBezTo>
                  <a:cubicBezTo>
                    <a:pt x="1970088" y="803275"/>
                    <a:pt x="1898650" y="830263"/>
                    <a:pt x="1752600" y="895350"/>
                  </a:cubicBezTo>
                  <a:cubicBezTo>
                    <a:pt x="1606550" y="960437"/>
                    <a:pt x="1400175" y="1038225"/>
                    <a:pt x="1181100" y="1114425"/>
                  </a:cubicBezTo>
                  <a:cubicBezTo>
                    <a:pt x="962025" y="1190625"/>
                    <a:pt x="615950" y="1296987"/>
                    <a:pt x="438150" y="1352550"/>
                  </a:cubicBezTo>
                  <a:cubicBezTo>
                    <a:pt x="260350" y="1408113"/>
                    <a:pt x="187325" y="1411288"/>
                    <a:pt x="114300" y="1447800"/>
                  </a:cubicBezTo>
                  <a:cubicBezTo>
                    <a:pt x="41275" y="1484312"/>
                    <a:pt x="20637" y="1527968"/>
                    <a:pt x="0" y="15716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71" name="אליפסה 70"/>
            <p:cNvSpPr/>
            <p:nvPr/>
          </p:nvSpPr>
          <p:spPr>
            <a:xfrm>
              <a:off x="6150459" y="6894054"/>
              <a:ext cx="215573" cy="215964"/>
            </a:xfrm>
            <a:prstGeom prst="ellipse">
              <a:avLst/>
            </a:prstGeom>
            <a:solidFill>
              <a:srgbClr val="C00000">
                <a:alpha val="2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pic>
          <p:nvPicPr>
            <p:cNvPr id="9285" name="תמונה 73"/>
            <p:cNvPicPr preferRelativeResize="0">
              <a:picLocks/>
            </p:cNvPicPr>
            <p:nvPr/>
          </p:nvPicPr>
          <p:blipFill>
            <a:blip r:embed="rId15" cstate="email">
              <a:extLst>
                <a:ext uri="{28A0092B-C50C-407E-A947-70E740481C1C}">
                  <a14:useLocalDpi xmlns:a14="http://schemas.microsoft.com/office/drawing/2010/main"/>
                </a:ext>
              </a:extLst>
            </a:blip>
            <a:srcRect/>
            <a:stretch>
              <a:fillRect/>
            </a:stretch>
          </p:blipFill>
          <p:spPr bwMode="auto">
            <a:xfrm>
              <a:off x="4255141" y="4345420"/>
              <a:ext cx="330432" cy="2199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86" name="תמונה 74"/>
            <p:cNvPicPr preferRelativeResize="0">
              <a:picLocks/>
            </p:cNvPicPr>
            <p:nvPr/>
          </p:nvPicPr>
          <p:blipFill>
            <a:blip r:embed="rId16" cstate="email">
              <a:extLst>
                <a:ext uri="{28A0092B-C50C-407E-A947-70E740481C1C}">
                  <a14:useLocalDpi xmlns:a14="http://schemas.microsoft.com/office/drawing/2010/main"/>
                </a:ext>
              </a:extLst>
            </a:blip>
            <a:srcRect/>
            <a:stretch>
              <a:fillRect/>
            </a:stretch>
          </p:blipFill>
          <p:spPr bwMode="auto">
            <a:xfrm>
              <a:off x="4527216" y="4017634"/>
              <a:ext cx="148480" cy="15793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sp>
        <p:nvSpPr>
          <p:cNvPr id="2059" name="צורה חופשית 2058"/>
          <p:cNvSpPr/>
          <p:nvPr/>
        </p:nvSpPr>
        <p:spPr>
          <a:xfrm>
            <a:off x="2944812" y="2642658"/>
            <a:ext cx="461963" cy="188913"/>
          </a:xfrm>
          <a:custGeom>
            <a:avLst/>
            <a:gdLst>
              <a:gd name="connsiteX0" fmla="*/ 0 w 647700"/>
              <a:gd name="connsiteY0" fmla="*/ 190500 h 264280"/>
              <a:gd name="connsiteX1" fmla="*/ 406400 w 647700"/>
              <a:gd name="connsiteY1" fmla="*/ 254000 h 264280"/>
              <a:gd name="connsiteX2" fmla="*/ 647700 w 647700"/>
              <a:gd name="connsiteY2" fmla="*/ 0 h 264280"/>
              <a:gd name="connsiteX3" fmla="*/ 647700 w 647700"/>
              <a:gd name="connsiteY3" fmla="*/ 0 h 264280"/>
            </a:gdLst>
            <a:ahLst/>
            <a:cxnLst>
              <a:cxn ang="0">
                <a:pos x="connsiteX0" y="connsiteY0"/>
              </a:cxn>
              <a:cxn ang="0">
                <a:pos x="connsiteX1" y="connsiteY1"/>
              </a:cxn>
              <a:cxn ang="0">
                <a:pos x="connsiteX2" y="connsiteY2"/>
              </a:cxn>
              <a:cxn ang="0">
                <a:pos x="connsiteX3" y="connsiteY3"/>
              </a:cxn>
            </a:cxnLst>
            <a:rect l="l" t="t" r="r" b="b"/>
            <a:pathLst>
              <a:path w="647700" h="264280">
                <a:moveTo>
                  <a:pt x="0" y="190500"/>
                </a:moveTo>
                <a:cubicBezTo>
                  <a:pt x="149225" y="238125"/>
                  <a:pt x="298450" y="285750"/>
                  <a:pt x="406400" y="254000"/>
                </a:cubicBezTo>
                <a:cubicBezTo>
                  <a:pt x="514350" y="222250"/>
                  <a:pt x="647700" y="0"/>
                  <a:pt x="647700" y="0"/>
                </a:cubicBezTo>
                <a:lnTo>
                  <a:pt x="647700" y="0"/>
                </a:lnTo>
              </a:path>
            </a:pathLst>
          </a:custGeom>
          <a:noFill/>
          <a:ln>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pic>
        <p:nvPicPr>
          <p:cNvPr id="9233" name="תמונה 2"/>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729487" y="2188633"/>
            <a:ext cx="388363" cy="2589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34" name="תמונה 5"/>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627079" y="1589250"/>
            <a:ext cx="391868" cy="2612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אליפסה 6"/>
          <p:cNvSpPr/>
          <p:nvPr/>
        </p:nvSpPr>
        <p:spPr>
          <a:xfrm rot="19851502">
            <a:off x="3244850" y="1864783"/>
            <a:ext cx="1327150" cy="823913"/>
          </a:xfrm>
          <a:prstGeom prst="ellipse">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9" name="צורה חופשית 8"/>
          <p:cNvSpPr/>
          <p:nvPr/>
        </p:nvSpPr>
        <p:spPr>
          <a:xfrm>
            <a:off x="5089525" y="2350558"/>
            <a:ext cx="979487" cy="1130300"/>
          </a:xfrm>
          <a:custGeom>
            <a:avLst/>
            <a:gdLst>
              <a:gd name="connsiteX0" fmla="*/ 0 w 1371600"/>
              <a:gd name="connsiteY0" fmla="*/ 0 h 1581665"/>
              <a:gd name="connsiteX1" fmla="*/ 284206 w 1371600"/>
              <a:gd name="connsiteY1" fmla="*/ 1235676 h 1581665"/>
              <a:gd name="connsiteX2" fmla="*/ 1359244 w 1371600"/>
              <a:gd name="connsiteY2" fmla="*/ 1569308 h 1581665"/>
              <a:gd name="connsiteX3" fmla="*/ 1359244 w 1371600"/>
              <a:gd name="connsiteY3" fmla="*/ 1569308 h 1581665"/>
              <a:gd name="connsiteX4" fmla="*/ 1371600 w 1371600"/>
              <a:gd name="connsiteY4" fmla="*/ 1581665 h 158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581665">
                <a:moveTo>
                  <a:pt x="0" y="0"/>
                </a:moveTo>
                <a:cubicBezTo>
                  <a:pt x="28832" y="487062"/>
                  <a:pt x="57665" y="974125"/>
                  <a:pt x="284206" y="1235676"/>
                </a:cubicBezTo>
                <a:cubicBezTo>
                  <a:pt x="510747" y="1497227"/>
                  <a:pt x="1359244" y="1569308"/>
                  <a:pt x="1359244" y="1569308"/>
                </a:cubicBezTo>
                <a:lnTo>
                  <a:pt x="1359244" y="1569308"/>
                </a:lnTo>
                <a:lnTo>
                  <a:pt x="1371600" y="1581665"/>
                </a:lnTo>
              </a:path>
            </a:pathLst>
          </a:custGeom>
          <a:noFill/>
          <a:ln>
            <a:solidFill>
              <a:srgbClr val="7F984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10" name="צורה חופשית 9"/>
          <p:cNvSpPr/>
          <p:nvPr/>
        </p:nvSpPr>
        <p:spPr>
          <a:xfrm>
            <a:off x="306387" y="1926696"/>
            <a:ext cx="6848475" cy="3328987"/>
          </a:xfrm>
          <a:custGeom>
            <a:avLst/>
            <a:gdLst>
              <a:gd name="connsiteX0" fmla="*/ 0 w 9588843"/>
              <a:gd name="connsiteY0" fmla="*/ 0 h 4661531"/>
              <a:gd name="connsiteX1" fmla="*/ 630195 w 9588843"/>
              <a:gd name="connsiteY1" fmla="*/ 345989 h 4661531"/>
              <a:gd name="connsiteX2" fmla="*/ 2718487 w 9588843"/>
              <a:gd name="connsiteY2" fmla="*/ 432486 h 4661531"/>
              <a:gd name="connsiteX3" fmla="*/ 3707027 w 9588843"/>
              <a:gd name="connsiteY3" fmla="*/ 1198605 h 4661531"/>
              <a:gd name="connsiteX4" fmla="*/ 5758249 w 9588843"/>
              <a:gd name="connsiteY4" fmla="*/ 4547286 h 4661531"/>
              <a:gd name="connsiteX5" fmla="*/ 9588843 w 9588843"/>
              <a:gd name="connsiteY5" fmla="*/ 3941805 h 4661531"/>
              <a:gd name="connsiteX6" fmla="*/ 9588843 w 9588843"/>
              <a:gd name="connsiteY6" fmla="*/ 3941805 h 4661531"/>
              <a:gd name="connsiteX7" fmla="*/ 9564130 w 9588843"/>
              <a:gd name="connsiteY7" fmla="*/ 3917092 h 46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8843" h="4661531">
                <a:moveTo>
                  <a:pt x="0" y="0"/>
                </a:moveTo>
                <a:cubicBezTo>
                  <a:pt x="88557" y="136954"/>
                  <a:pt x="177114" y="273908"/>
                  <a:pt x="630195" y="345989"/>
                </a:cubicBezTo>
                <a:cubicBezTo>
                  <a:pt x="1083276" y="418070"/>
                  <a:pt x="2205682" y="290383"/>
                  <a:pt x="2718487" y="432486"/>
                </a:cubicBezTo>
                <a:cubicBezTo>
                  <a:pt x="3231292" y="574589"/>
                  <a:pt x="3200400" y="512805"/>
                  <a:pt x="3707027" y="1198605"/>
                </a:cubicBezTo>
                <a:cubicBezTo>
                  <a:pt x="4213654" y="1884405"/>
                  <a:pt x="4777946" y="4090086"/>
                  <a:pt x="5758249" y="4547286"/>
                </a:cubicBezTo>
                <a:cubicBezTo>
                  <a:pt x="6738552" y="5004486"/>
                  <a:pt x="9588843" y="3941805"/>
                  <a:pt x="9588843" y="3941805"/>
                </a:cubicBezTo>
                <a:lnTo>
                  <a:pt x="9588843" y="3941805"/>
                </a:lnTo>
                <a:lnTo>
                  <a:pt x="9564130" y="3917092"/>
                </a:lnTo>
              </a:path>
            </a:pathLst>
          </a:cu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86" name="מלבן 85"/>
          <p:cNvSpPr/>
          <p:nvPr/>
        </p:nvSpPr>
        <p:spPr>
          <a:xfrm>
            <a:off x="7396162" y="1231371"/>
            <a:ext cx="1701800" cy="1216170"/>
          </a:xfrm>
          <a:prstGeom prst="rect">
            <a:avLst/>
          </a:prstGeom>
          <a:solidFill>
            <a:schemeClr val="bg1">
              <a:lumMod val="6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defTabSz="768075" eaLnBrk="1" fontAlgn="auto" hangingPunct="1">
              <a:spcBef>
                <a:spcPts val="0"/>
              </a:spcBef>
              <a:spcAft>
                <a:spcPts val="0"/>
              </a:spcAft>
              <a:defRPr/>
            </a:pPr>
            <a:r>
              <a:rPr lang="en-US" sz="1588" b="1" dirty="0">
                <a:solidFill>
                  <a:prstClr val="white"/>
                </a:solidFill>
                <a:latin typeface="Times New Roman" panose="02020603050405020304" pitchFamily="18" charset="0"/>
                <a:cs typeface="Times New Roman" panose="02020603050405020304" pitchFamily="18" charset="0"/>
              </a:rPr>
              <a:t>Key</a:t>
            </a:r>
            <a:endParaRPr lang="he-IL" sz="1588" b="1" dirty="0">
              <a:solidFill>
                <a:prstClr val="white"/>
              </a:solidFill>
              <a:latin typeface="Times New Roman" panose="02020603050405020304" pitchFamily="18" charset="0"/>
              <a:cs typeface="Times New Roman" panose="02020603050405020304" pitchFamily="18" charset="0"/>
            </a:endParaRPr>
          </a:p>
        </p:txBody>
      </p:sp>
      <p:cxnSp>
        <p:nvCxnSpPr>
          <p:cNvPr id="12" name="מחבר ישר 11"/>
          <p:cNvCxnSpPr>
            <a:endCxn id="13" idx="1"/>
          </p:cNvCxnSpPr>
          <p:nvPr/>
        </p:nvCxnSpPr>
        <p:spPr>
          <a:xfrm>
            <a:off x="7551737" y="1561571"/>
            <a:ext cx="603250" cy="12700"/>
          </a:xfrm>
          <a:prstGeom prst="line">
            <a:avLst/>
          </a:prstGeom>
          <a:ln w="57150">
            <a:solidFill>
              <a:srgbClr val="7F9848"/>
            </a:solidFill>
          </a:ln>
        </p:spPr>
        <p:style>
          <a:lnRef idx="1">
            <a:schemeClr val="accent1"/>
          </a:lnRef>
          <a:fillRef idx="0">
            <a:schemeClr val="accent1"/>
          </a:fillRef>
          <a:effectRef idx="0">
            <a:schemeClr val="accent1"/>
          </a:effectRef>
          <a:fontRef idx="minor">
            <a:schemeClr val="tx1"/>
          </a:fontRef>
        </p:style>
      </p:cxnSp>
      <p:cxnSp>
        <p:nvCxnSpPr>
          <p:cNvPr id="87" name="מחבר ישר 86"/>
          <p:cNvCxnSpPr>
            <a:endCxn id="90" idx="1"/>
          </p:cNvCxnSpPr>
          <p:nvPr/>
        </p:nvCxnSpPr>
        <p:spPr>
          <a:xfrm>
            <a:off x="7551737" y="1769533"/>
            <a:ext cx="622300" cy="79637"/>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54987" y="1461558"/>
            <a:ext cx="835025" cy="223838"/>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Iranian LOC</a:t>
            </a:r>
            <a:endParaRPr lang="he-IL" sz="857" b="1" dirty="0">
              <a:solidFill>
                <a:prstClr val="black"/>
              </a:solidFill>
              <a:latin typeface="Times New Roman" panose="02020603050405020304" pitchFamily="18" charset="0"/>
              <a:cs typeface="Times New Roman" panose="02020603050405020304" pitchFamily="18" charset="0"/>
            </a:endParaRPr>
          </a:p>
        </p:txBody>
      </p:sp>
      <p:sp>
        <p:nvSpPr>
          <p:cNvPr id="90" name="TextBox 89"/>
          <p:cNvSpPr txBox="1"/>
          <p:nvPr/>
        </p:nvSpPr>
        <p:spPr>
          <a:xfrm>
            <a:off x="8174037" y="1671108"/>
            <a:ext cx="835025" cy="356123"/>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Strategic LOC</a:t>
            </a:r>
            <a:endParaRPr lang="he-IL" sz="857" b="1" dirty="0">
              <a:solidFill>
                <a:prstClr val="black"/>
              </a:solidFill>
              <a:latin typeface="Times New Roman" panose="02020603050405020304" pitchFamily="18" charset="0"/>
              <a:cs typeface="Times New Roman" panose="02020603050405020304" pitchFamily="18" charset="0"/>
            </a:endParaRPr>
          </a:p>
        </p:txBody>
      </p:sp>
      <p:sp>
        <p:nvSpPr>
          <p:cNvPr id="2061" name="צורה חופשית 2060"/>
          <p:cNvSpPr/>
          <p:nvPr/>
        </p:nvSpPr>
        <p:spPr>
          <a:xfrm>
            <a:off x="4465637" y="3541183"/>
            <a:ext cx="2266950" cy="1771650"/>
          </a:xfrm>
          <a:custGeom>
            <a:avLst/>
            <a:gdLst>
              <a:gd name="connsiteX0" fmla="*/ 2405844 w 3174881"/>
              <a:gd name="connsiteY0" fmla="*/ 0 h 2480447"/>
              <a:gd name="connsiteX1" fmla="*/ 3155144 w 3174881"/>
              <a:gd name="connsiteY1" fmla="*/ 533400 h 2480447"/>
              <a:gd name="connsiteX2" fmla="*/ 2837644 w 3174881"/>
              <a:gd name="connsiteY2" fmla="*/ 1155700 h 2480447"/>
              <a:gd name="connsiteX3" fmla="*/ 1593044 w 3174881"/>
              <a:gd name="connsiteY3" fmla="*/ 2146300 h 2480447"/>
              <a:gd name="connsiteX4" fmla="*/ 196044 w 3174881"/>
              <a:gd name="connsiteY4" fmla="*/ 2476500 h 2480447"/>
              <a:gd name="connsiteX5" fmla="*/ 43644 w 3174881"/>
              <a:gd name="connsiteY5" fmla="*/ 2298700 h 24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881" h="2480447">
                <a:moveTo>
                  <a:pt x="2405844" y="0"/>
                </a:moveTo>
                <a:cubicBezTo>
                  <a:pt x="2744510" y="170391"/>
                  <a:pt x="3083177" y="340783"/>
                  <a:pt x="3155144" y="533400"/>
                </a:cubicBezTo>
                <a:cubicBezTo>
                  <a:pt x="3227111" y="726017"/>
                  <a:pt x="3097994" y="886883"/>
                  <a:pt x="2837644" y="1155700"/>
                </a:cubicBezTo>
                <a:cubicBezTo>
                  <a:pt x="2577294" y="1424517"/>
                  <a:pt x="2033311" y="1926167"/>
                  <a:pt x="1593044" y="2146300"/>
                </a:cubicBezTo>
                <a:cubicBezTo>
                  <a:pt x="1152777" y="2366433"/>
                  <a:pt x="454277" y="2451100"/>
                  <a:pt x="196044" y="2476500"/>
                </a:cubicBezTo>
                <a:cubicBezTo>
                  <a:pt x="-62189" y="2501900"/>
                  <a:pt x="-9273" y="2400300"/>
                  <a:pt x="43644" y="2298700"/>
                </a:cubicBezTo>
              </a:path>
            </a:pathLst>
          </a:custGeom>
          <a:noFill/>
          <a:ln w="381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2062" name="צורה חופשית 2061"/>
          <p:cNvSpPr/>
          <p:nvPr/>
        </p:nvSpPr>
        <p:spPr>
          <a:xfrm>
            <a:off x="3008312" y="2796646"/>
            <a:ext cx="1450975" cy="2476500"/>
          </a:xfrm>
          <a:custGeom>
            <a:avLst/>
            <a:gdLst>
              <a:gd name="connsiteX0" fmla="*/ 0 w 2032000"/>
              <a:gd name="connsiteY0" fmla="*/ 0 h 3467100"/>
              <a:gd name="connsiteX1" fmla="*/ 736600 w 2032000"/>
              <a:gd name="connsiteY1" fmla="*/ 1333500 h 3467100"/>
              <a:gd name="connsiteX2" fmla="*/ 2032000 w 2032000"/>
              <a:gd name="connsiteY2" fmla="*/ 3467100 h 3467100"/>
              <a:gd name="connsiteX3" fmla="*/ 2032000 w 2032000"/>
              <a:gd name="connsiteY3" fmla="*/ 3467100 h 3467100"/>
            </a:gdLst>
            <a:ahLst/>
            <a:cxnLst>
              <a:cxn ang="0">
                <a:pos x="connsiteX0" y="connsiteY0"/>
              </a:cxn>
              <a:cxn ang="0">
                <a:pos x="connsiteX1" y="connsiteY1"/>
              </a:cxn>
              <a:cxn ang="0">
                <a:pos x="connsiteX2" y="connsiteY2"/>
              </a:cxn>
              <a:cxn ang="0">
                <a:pos x="connsiteX3" y="connsiteY3"/>
              </a:cxn>
            </a:cxnLst>
            <a:rect l="l" t="t" r="r" b="b"/>
            <a:pathLst>
              <a:path w="2032000" h="3467100">
                <a:moveTo>
                  <a:pt x="0" y="0"/>
                </a:moveTo>
                <a:cubicBezTo>
                  <a:pt x="198966" y="377825"/>
                  <a:pt x="397933" y="755650"/>
                  <a:pt x="736600" y="1333500"/>
                </a:cubicBezTo>
                <a:cubicBezTo>
                  <a:pt x="1075267" y="1911350"/>
                  <a:pt x="2032000" y="3467100"/>
                  <a:pt x="2032000" y="3467100"/>
                </a:cubicBezTo>
                <a:lnTo>
                  <a:pt x="2032000" y="3467100"/>
                </a:lnTo>
              </a:path>
            </a:pathLst>
          </a:custGeom>
          <a:noFill/>
          <a:ln w="381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189912" y="1850496"/>
            <a:ext cx="857250" cy="356123"/>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Regional COG</a:t>
            </a:r>
            <a:endParaRPr lang="he-IL" sz="857" b="1" dirty="0">
              <a:solidFill>
                <a:prstClr val="black"/>
              </a:solidFill>
              <a:latin typeface="Times New Roman" panose="02020603050405020304" pitchFamily="18" charset="0"/>
              <a:cs typeface="Times New Roman" panose="02020603050405020304" pitchFamily="18" charset="0"/>
            </a:endParaRPr>
          </a:p>
        </p:txBody>
      </p:sp>
      <p:cxnSp>
        <p:nvCxnSpPr>
          <p:cNvPr id="98" name="מחבר ישר 97"/>
          <p:cNvCxnSpPr/>
          <p:nvPr/>
        </p:nvCxnSpPr>
        <p:spPr>
          <a:xfrm>
            <a:off x="7551737" y="1958446"/>
            <a:ext cx="623888" cy="0"/>
          </a:xfrm>
          <a:prstGeom prst="line">
            <a:avLst/>
          </a:prstGeom>
          <a:ln w="5715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rot="21242866">
            <a:off x="3176587" y="1885421"/>
            <a:ext cx="1344613" cy="268287"/>
          </a:xfrm>
          <a:prstGeom prst="rect">
            <a:avLst/>
          </a:prstGeom>
          <a:noFill/>
        </p:spPr>
        <p:txBody>
          <a:bodyPr rtlCol="1">
            <a:spAutoFit/>
          </a:bodyPr>
          <a:lstStyle/>
          <a:p>
            <a:pPr algn="r" defTabSz="768075" rtl="1" eaLnBrk="1" fontAlgn="auto" hangingPunct="1">
              <a:spcBef>
                <a:spcPts val="0"/>
              </a:spcBef>
              <a:spcAft>
                <a:spcPts val="0"/>
              </a:spcAft>
              <a:defRPr/>
            </a:pPr>
            <a:r>
              <a:rPr lang="en-US" sz="1143" b="1" dirty="0">
                <a:solidFill>
                  <a:prstClr val="black"/>
                </a:solidFill>
                <a:latin typeface="Times New Roman" panose="02020603050405020304" pitchFamily="18" charset="0"/>
                <a:cs typeface="Times New Roman" panose="02020603050405020304" pitchFamily="18" charset="0"/>
              </a:rPr>
              <a:t>Regional COG</a:t>
            </a:r>
            <a:endParaRPr lang="he-IL" sz="1143" b="1" dirty="0">
              <a:solidFill>
                <a:prstClr val="black"/>
              </a:solidFill>
              <a:latin typeface="Times New Roman" panose="02020603050405020304" pitchFamily="18" charset="0"/>
              <a:cs typeface="Times New Roman" panose="02020603050405020304" pitchFamily="18" charset="0"/>
            </a:endParaRPr>
          </a:p>
        </p:txBody>
      </p:sp>
      <p:sp>
        <p:nvSpPr>
          <p:cNvPr id="72" name="Rectangle 2"/>
          <p:cNvSpPr txBox="1">
            <a:spLocks noChangeArrowheads="1"/>
          </p:cNvSpPr>
          <p:nvPr/>
        </p:nvSpPr>
        <p:spPr>
          <a:xfrm>
            <a:off x="-11113" y="277051"/>
            <a:ext cx="9144000" cy="659129"/>
          </a:xfrm>
          <a:prstGeom prst="rect">
            <a:avLst/>
          </a:prstGeom>
          <a:effectLst/>
        </p:spPr>
        <p:txBody>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Regional and Intl. Interests</a:t>
            </a:r>
          </a:p>
        </p:txBody>
      </p:sp>
      <p:cxnSp>
        <p:nvCxnSpPr>
          <p:cNvPr id="82" name="מחבר ישר 81"/>
          <p:cNvCxnSpPr>
            <a:endCxn id="83" idx="1"/>
          </p:cNvCxnSpPr>
          <p:nvPr/>
        </p:nvCxnSpPr>
        <p:spPr>
          <a:xfrm>
            <a:off x="7575372" y="2188407"/>
            <a:ext cx="603250"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8178622" y="2088394"/>
            <a:ext cx="835025" cy="223838"/>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Turkish LOC</a:t>
            </a:r>
            <a:endParaRPr lang="he-IL" sz="857" b="1" dirty="0">
              <a:solidFill>
                <a:prstClr val="black"/>
              </a:solidFill>
              <a:latin typeface="Times New Roman" panose="02020603050405020304" pitchFamily="18" charset="0"/>
              <a:cs typeface="Times New Roman" panose="02020603050405020304" pitchFamily="18" charset="0"/>
            </a:endParaRPr>
          </a:p>
        </p:txBody>
      </p:sp>
      <p:cxnSp>
        <p:nvCxnSpPr>
          <p:cNvPr id="5" name="מחבר ישר 4"/>
          <p:cNvCxnSpPr/>
          <p:nvPr/>
        </p:nvCxnSpPr>
        <p:spPr>
          <a:xfrm flipH="1">
            <a:off x="2998422" y="2019564"/>
            <a:ext cx="329034" cy="717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צורה חופשית 13"/>
          <p:cNvSpPr/>
          <p:nvPr/>
        </p:nvSpPr>
        <p:spPr>
          <a:xfrm>
            <a:off x="3000375" y="2714625"/>
            <a:ext cx="3829050" cy="2771775"/>
          </a:xfrm>
          <a:custGeom>
            <a:avLst/>
            <a:gdLst>
              <a:gd name="connsiteX0" fmla="*/ 0 w 3829050"/>
              <a:gd name="connsiteY0" fmla="*/ 0 h 2771775"/>
              <a:gd name="connsiteX1" fmla="*/ 28575 w 3829050"/>
              <a:gd name="connsiteY1" fmla="*/ 57150 h 2771775"/>
              <a:gd name="connsiteX2" fmla="*/ 57150 w 3829050"/>
              <a:gd name="connsiteY2" fmla="*/ 95250 h 2771775"/>
              <a:gd name="connsiteX3" fmla="*/ 66675 w 3829050"/>
              <a:gd name="connsiteY3" fmla="*/ 133350 h 2771775"/>
              <a:gd name="connsiteX4" fmla="*/ 171450 w 3829050"/>
              <a:gd name="connsiteY4" fmla="*/ 276225 h 2771775"/>
              <a:gd name="connsiteX5" fmla="*/ 228600 w 3829050"/>
              <a:gd name="connsiteY5" fmla="*/ 333375 h 2771775"/>
              <a:gd name="connsiteX6" fmla="*/ 304800 w 3829050"/>
              <a:gd name="connsiteY6" fmla="*/ 457200 h 2771775"/>
              <a:gd name="connsiteX7" fmla="*/ 361950 w 3829050"/>
              <a:gd name="connsiteY7" fmla="*/ 581025 h 2771775"/>
              <a:gd name="connsiteX8" fmla="*/ 390525 w 3829050"/>
              <a:gd name="connsiteY8" fmla="*/ 619125 h 2771775"/>
              <a:gd name="connsiteX9" fmla="*/ 409575 w 3829050"/>
              <a:gd name="connsiteY9" fmla="*/ 695325 h 2771775"/>
              <a:gd name="connsiteX10" fmla="*/ 447675 w 3829050"/>
              <a:gd name="connsiteY10" fmla="*/ 742950 h 2771775"/>
              <a:gd name="connsiteX11" fmla="*/ 504825 w 3829050"/>
              <a:gd name="connsiteY11" fmla="*/ 885825 h 2771775"/>
              <a:gd name="connsiteX12" fmla="*/ 523875 w 3829050"/>
              <a:gd name="connsiteY12" fmla="*/ 942975 h 2771775"/>
              <a:gd name="connsiteX13" fmla="*/ 552450 w 3829050"/>
              <a:gd name="connsiteY13" fmla="*/ 971550 h 2771775"/>
              <a:gd name="connsiteX14" fmla="*/ 571500 w 3829050"/>
              <a:gd name="connsiteY14" fmla="*/ 1000125 h 2771775"/>
              <a:gd name="connsiteX15" fmla="*/ 600075 w 3829050"/>
              <a:gd name="connsiteY15" fmla="*/ 1019175 h 2771775"/>
              <a:gd name="connsiteX16" fmla="*/ 619125 w 3829050"/>
              <a:gd name="connsiteY16" fmla="*/ 1047750 h 2771775"/>
              <a:gd name="connsiteX17" fmla="*/ 647700 w 3829050"/>
              <a:gd name="connsiteY17" fmla="*/ 1066800 h 2771775"/>
              <a:gd name="connsiteX18" fmla="*/ 657225 w 3829050"/>
              <a:gd name="connsiteY18" fmla="*/ 1095375 h 2771775"/>
              <a:gd name="connsiteX19" fmla="*/ 695325 w 3829050"/>
              <a:gd name="connsiteY19" fmla="*/ 1162050 h 2771775"/>
              <a:gd name="connsiteX20" fmla="*/ 733425 w 3829050"/>
              <a:gd name="connsiteY20" fmla="*/ 1238250 h 2771775"/>
              <a:gd name="connsiteX21" fmla="*/ 762000 w 3829050"/>
              <a:gd name="connsiteY21" fmla="*/ 1314450 h 2771775"/>
              <a:gd name="connsiteX22" fmla="*/ 800100 w 3829050"/>
              <a:gd name="connsiteY22" fmla="*/ 1400175 h 2771775"/>
              <a:gd name="connsiteX23" fmla="*/ 828675 w 3829050"/>
              <a:gd name="connsiteY23" fmla="*/ 1485900 h 2771775"/>
              <a:gd name="connsiteX24" fmla="*/ 847725 w 3829050"/>
              <a:gd name="connsiteY24" fmla="*/ 1524000 h 2771775"/>
              <a:gd name="connsiteX25" fmla="*/ 857250 w 3829050"/>
              <a:gd name="connsiteY25" fmla="*/ 1552575 h 2771775"/>
              <a:gd name="connsiteX26" fmla="*/ 885825 w 3829050"/>
              <a:gd name="connsiteY26" fmla="*/ 1581150 h 2771775"/>
              <a:gd name="connsiteX27" fmla="*/ 904875 w 3829050"/>
              <a:gd name="connsiteY27" fmla="*/ 1619250 h 2771775"/>
              <a:gd name="connsiteX28" fmla="*/ 923925 w 3829050"/>
              <a:gd name="connsiteY28" fmla="*/ 1647825 h 2771775"/>
              <a:gd name="connsiteX29" fmla="*/ 990600 w 3829050"/>
              <a:gd name="connsiteY29" fmla="*/ 1733550 h 2771775"/>
              <a:gd name="connsiteX30" fmla="*/ 1038225 w 3829050"/>
              <a:gd name="connsiteY30" fmla="*/ 1847850 h 2771775"/>
              <a:gd name="connsiteX31" fmla="*/ 1047750 w 3829050"/>
              <a:gd name="connsiteY31" fmla="*/ 1876425 h 2771775"/>
              <a:gd name="connsiteX32" fmla="*/ 1076325 w 3829050"/>
              <a:gd name="connsiteY32" fmla="*/ 1905000 h 2771775"/>
              <a:gd name="connsiteX33" fmla="*/ 1133475 w 3829050"/>
              <a:gd name="connsiteY33" fmla="*/ 1962150 h 2771775"/>
              <a:gd name="connsiteX34" fmla="*/ 1152525 w 3829050"/>
              <a:gd name="connsiteY34" fmla="*/ 2019300 h 2771775"/>
              <a:gd name="connsiteX35" fmla="*/ 1200150 w 3829050"/>
              <a:gd name="connsiteY35" fmla="*/ 2095500 h 2771775"/>
              <a:gd name="connsiteX36" fmla="*/ 1238250 w 3829050"/>
              <a:gd name="connsiteY36" fmla="*/ 2152650 h 2771775"/>
              <a:gd name="connsiteX37" fmla="*/ 1314450 w 3829050"/>
              <a:gd name="connsiteY37" fmla="*/ 2238375 h 2771775"/>
              <a:gd name="connsiteX38" fmla="*/ 1343025 w 3829050"/>
              <a:gd name="connsiteY38" fmla="*/ 2266950 h 2771775"/>
              <a:gd name="connsiteX39" fmla="*/ 1371600 w 3829050"/>
              <a:gd name="connsiteY39" fmla="*/ 2286000 h 2771775"/>
              <a:gd name="connsiteX40" fmla="*/ 1428750 w 3829050"/>
              <a:gd name="connsiteY40" fmla="*/ 2333625 h 2771775"/>
              <a:gd name="connsiteX41" fmla="*/ 1476375 w 3829050"/>
              <a:gd name="connsiteY41" fmla="*/ 2371725 h 2771775"/>
              <a:gd name="connsiteX42" fmla="*/ 1504950 w 3829050"/>
              <a:gd name="connsiteY42" fmla="*/ 2400300 h 2771775"/>
              <a:gd name="connsiteX43" fmla="*/ 1562100 w 3829050"/>
              <a:gd name="connsiteY43" fmla="*/ 2419350 h 2771775"/>
              <a:gd name="connsiteX44" fmla="*/ 1590675 w 3829050"/>
              <a:gd name="connsiteY44" fmla="*/ 2447925 h 2771775"/>
              <a:gd name="connsiteX45" fmla="*/ 1619250 w 3829050"/>
              <a:gd name="connsiteY45" fmla="*/ 2466975 h 2771775"/>
              <a:gd name="connsiteX46" fmla="*/ 1638300 w 3829050"/>
              <a:gd name="connsiteY46" fmla="*/ 2495550 h 2771775"/>
              <a:gd name="connsiteX47" fmla="*/ 1695450 w 3829050"/>
              <a:gd name="connsiteY47" fmla="*/ 2533650 h 2771775"/>
              <a:gd name="connsiteX48" fmla="*/ 1743075 w 3829050"/>
              <a:gd name="connsiteY48" fmla="*/ 2581275 h 2771775"/>
              <a:gd name="connsiteX49" fmla="*/ 1800225 w 3829050"/>
              <a:gd name="connsiteY49" fmla="*/ 2628900 h 2771775"/>
              <a:gd name="connsiteX50" fmla="*/ 1819275 w 3829050"/>
              <a:gd name="connsiteY50" fmla="*/ 2657475 h 2771775"/>
              <a:gd name="connsiteX51" fmla="*/ 1847850 w 3829050"/>
              <a:gd name="connsiteY51" fmla="*/ 2667000 h 2771775"/>
              <a:gd name="connsiteX52" fmla="*/ 1876425 w 3829050"/>
              <a:gd name="connsiteY52" fmla="*/ 2686050 h 2771775"/>
              <a:gd name="connsiteX53" fmla="*/ 1943100 w 3829050"/>
              <a:gd name="connsiteY53" fmla="*/ 2714625 h 2771775"/>
              <a:gd name="connsiteX54" fmla="*/ 2000250 w 3829050"/>
              <a:gd name="connsiteY54" fmla="*/ 2752725 h 2771775"/>
              <a:gd name="connsiteX55" fmla="*/ 2057400 w 3829050"/>
              <a:gd name="connsiteY55" fmla="*/ 2771775 h 2771775"/>
              <a:gd name="connsiteX56" fmla="*/ 2295525 w 3829050"/>
              <a:gd name="connsiteY56" fmla="*/ 2762250 h 2771775"/>
              <a:gd name="connsiteX57" fmla="*/ 2343150 w 3829050"/>
              <a:gd name="connsiteY57" fmla="*/ 2752725 h 2771775"/>
              <a:gd name="connsiteX58" fmla="*/ 2457450 w 3829050"/>
              <a:gd name="connsiteY58" fmla="*/ 2733675 h 2771775"/>
              <a:gd name="connsiteX59" fmla="*/ 2486025 w 3829050"/>
              <a:gd name="connsiteY59" fmla="*/ 2724150 h 2771775"/>
              <a:gd name="connsiteX60" fmla="*/ 2543175 w 3829050"/>
              <a:gd name="connsiteY60" fmla="*/ 2714625 h 2771775"/>
              <a:gd name="connsiteX61" fmla="*/ 2590800 w 3829050"/>
              <a:gd name="connsiteY61" fmla="*/ 2695575 h 2771775"/>
              <a:gd name="connsiteX62" fmla="*/ 2676525 w 3829050"/>
              <a:gd name="connsiteY62" fmla="*/ 2657475 h 2771775"/>
              <a:gd name="connsiteX63" fmla="*/ 2752725 w 3829050"/>
              <a:gd name="connsiteY63" fmla="*/ 2638425 h 2771775"/>
              <a:gd name="connsiteX64" fmla="*/ 2857500 w 3829050"/>
              <a:gd name="connsiteY64" fmla="*/ 2552700 h 2771775"/>
              <a:gd name="connsiteX65" fmla="*/ 2924175 w 3829050"/>
              <a:gd name="connsiteY65" fmla="*/ 2505075 h 2771775"/>
              <a:gd name="connsiteX66" fmla="*/ 2981325 w 3829050"/>
              <a:gd name="connsiteY66" fmla="*/ 2419350 h 2771775"/>
              <a:gd name="connsiteX67" fmla="*/ 2990850 w 3829050"/>
              <a:gd name="connsiteY67" fmla="*/ 2390775 h 2771775"/>
              <a:gd name="connsiteX68" fmla="*/ 3038475 w 3829050"/>
              <a:gd name="connsiteY68" fmla="*/ 2343150 h 2771775"/>
              <a:gd name="connsiteX69" fmla="*/ 3086100 w 3829050"/>
              <a:gd name="connsiteY69" fmla="*/ 2276475 h 2771775"/>
              <a:gd name="connsiteX70" fmla="*/ 3114675 w 3829050"/>
              <a:gd name="connsiteY70" fmla="*/ 2257425 h 2771775"/>
              <a:gd name="connsiteX71" fmla="*/ 3190875 w 3829050"/>
              <a:gd name="connsiteY71" fmla="*/ 2200275 h 2771775"/>
              <a:gd name="connsiteX72" fmla="*/ 3209925 w 3829050"/>
              <a:gd name="connsiteY72" fmla="*/ 2162175 h 2771775"/>
              <a:gd name="connsiteX73" fmla="*/ 3267075 w 3829050"/>
              <a:gd name="connsiteY73" fmla="*/ 2114550 h 2771775"/>
              <a:gd name="connsiteX74" fmla="*/ 3324225 w 3829050"/>
              <a:gd name="connsiteY74" fmla="*/ 2066925 h 2771775"/>
              <a:gd name="connsiteX75" fmla="*/ 3400425 w 3829050"/>
              <a:gd name="connsiteY75" fmla="*/ 1962150 h 2771775"/>
              <a:gd name="connsiteX76" fmla="*/ 3438525 w 3829050"/>
              <a:gd name="connsiteY76" fmla="*/ 1914525 h 2771775"/>
              <a:gd name="connsiteX77" fmla="*/ 3457575 w 3829050"/>
              <a:gd name="connsiteY77" fmla="*/ 1885950 h 2771775"/>
              <a:gd name="connsiteX78" fmla="*/ 3524250 w 3829050"/>
              <a:gd name="connsiteY78" fmla="*/ 1847850 h 2771775"/>
              <a:gd name="connsiteX79" fmla="*/ 3600450 w 3829050"/>
              <a:gd name="connsiteY79" fmla="*/ 1790700 h 2771775"/>
              <a:gd name="connsiteX80" fmla="*/ 3657600 w 3829050"/>
              <a:gd name="connsiteY80" fmla="*/ 1714500 h 2771775"/>
              <a:gd name="connsiteX81" fmla="*/ 3686175 w 3829050"/>
              <a:gd name="connsiteY81" fmla="*/ 1695450 h 2771775"/>
              <a:gd name="connsiteX82" fmla="*/ 3695700 w 3829050"/>
              <a:gd name="connsiteY82" fmla="*/ 1666875 h 2771775"/>
              <a:gd name="connsiteX83" fmla="*/ 3752850 w 3829050"/>
              <a:gd name="connsiteY83" fmla="*/ 1590675 h 2771775"/>
              <a:gd name="connsiteX84" fmla="*/ 3771900 w 3829050"/>
              <a:gd name="connsiteY84" fmla="*/ 1543050 h 2771775"/>
              <a:gd name="connsiteX85" fmla="*/ 3790950 w 3829050"/>
              <a:gd name="connsiteY85" fmla="*/ 1504950 h 2771775"/>
              <a:gd name="connsiteX86" fmla="*/ 3800475 w 3829050"/>
              <a:gd name="connsiteY86" fmla="*/ 1476375 h 2771775"/>
              <a:gd name="connsiteX87" fmla="*/ 3829050 w 3829050"/>
              <a:gd name="connsiteY87" fmla="*/ 1400175 h 2771775"/>
              <a:gd name="connsiteX88" fmla="*/ 3819525 w 3829050"/>
              <a:gd name="connsiteY88" fmla="*/ 1228725 h 2771775"/>
              <a:gd name="connsiteX89" fmla="*/ 3810000 w 3829050"/>
              <a:gd name="connsiteY89" fmla="*/ 1171575 h 2771775"/>
              <a:gd name="connsiteX90" fmla="*/ 3800475 w 3829050"/>
              <a:gd name="connsiteY90" fmla="*/ 1123950 h 277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29050" h="2771775">
                <a:moveTo>
                  <a:pt x="0" y="0"/>
                </a:moveTo>
                <a:cubicBezTo>
                  <a:pt x="9525" y="19050"/>
                  <a:pt x="17617" y="38887"/>
                  <a:pt x="28575" y="57150"/>
                </a:cubicBezTo>
                <a:cubicBezTo>
                  <a:pt x="36743" y="70763"/>
                  <a:pt x="50050" y="81051"/>
                  <a:pt x="57150" y="95250"/>
                </a:cubicBezTo>
                <a:cubicBezTo>
                  <a:pt x="63004" y="106959"/>
                  <a:pt x="59685" y="122282"/>
                  <a:pt x="66675" y="133350"/>
                </a:cubicBezTo>
                <a:cubicBezTo>
                  <a:pt x="98212" y="183283"/>
                  <a:pt x="133906" y="230636"/>
                  <a:pt x="171450" y="276225"/>
                </a:cubicBezTo>
                <a:cubicBezTo>
                  <a:pt x="236067" y="354689"/>
                  <a:pt x="161492" y="215937"/>
                  <a:pt x="228600" y="333375"/>
                </a:cubicBezTo>
                <a:cubicBezTo>
                  <a:pt x="300132" y="458556"/>
                  <a:pt x="244338" y="396738"/>
                  <a:pt x="304800" y="457200"/>
                </a:cubicBezTo>
                <a:cubicBezTo>
                  <a:pt x="323850" y="498475"/>
                  <a:pt x="340680" y="540849"/>
                  <a:pt x="361950" y="581025"/>
                </a:cubicBezTo>
                <a:cubicBezTo>
                  <a:pt x="369378" y="595055"/>
                  <a:pt x="384419" y="604471"/>
                  <a:pt x="390525" y="619125"/>
                </a:cubicBezTo>
                <a:cubicBezTo>
                  <a:pt x="400595" y="643293"/>
                  <a:pt x="398603" y="671553"/>
                  <a:pt x="409575" y="695325"/>
                </a:cubicBezTo>
                <a:cubicBezTo>
                  <a:pt x="418094" y="713784"/>
                  <a:pt x="438583" y="724766"/>
                  <a:pt x="447675" y="742950"/>
                </a:cubicBezTo>
                <a:cubicBezTo>
                  <a:pt x="470614" y="788828"/>
                  <a:pt x="488605" y="837164"/>
                  <a:pt x="504825" y="885825"/>
                </a:cubicBezTo>
                <a:cubicBezTo>
                  <a:pt x="511175" y="904875"/>
                  <a:pt x="509676" y="928776"/>
                  <a:pt x="523875" y="942975"/>
                </a:cubicBezTo>
                <a:cubicBezTo>
                  <a:pt x="533400" y="952500"/>
                  <a:pt x="543826" y="961202"/>
                  <a:pt x="552450" y="971550"/>
                </a:cubicBezTo>
                <a:cubicBezTo>
                  <a:pt x="559779" y="980344"/>
                  <a:pt x="563405" y="992030"/>
                  <a:pt x="571500" y="1000125"/>
                </a:cubicBezTo>
                <a:cubicBezTo>
                  <a:pt x="579595" y="1008220"/>
                  <a:pt x="590550" y="1012825"/>
                  <a:pt x="600075" y="1019175"/>
                </a:cubicBezTo>
                <a:cubicBezTo>
                  <a:pt x="606425" y="1028700"/>
                  <a:pt x="611030" y="1039655"/>
                  <a:pt x="619125" y="1047750"/>
                </a:cubicBezTo>
                <a:cubicBezTo>
                  <a:pt x="627220" y="1055845"/>
                  <a:pt x="640549" y="1057861"/>
                  <a:pt x="647700" y="1066800"/>
                </a:cubicBezTo>
                <a:cubicBezTo>
                  <a:pt x="653972" y="1074640"/>
                  <a:pt x="652735" y="1086395"/>
                  <a:pt x="657225" y="1095375"/>
                </a:cubicBezTo>
                <a:cubicBezTo>
                  <a:pt x="684860" y="1150645"/>
                  <a:pt x="670277" y="1095254"/>
                  <a:pt x="695325" y="1162050"/>
                </a:cubicBezTo>
                <a:cubicBezTo>
                  <a:pt x="722076" y="1233385"/>
                  <a:pt x="680776" y="1168051"/>
                  <a:pt x="733425" y="1238250"/>
                </a:cubicBezTo>
                <a:cubicBezTo>
                  <a:pt x="743898" y="1269669"/>
                  <a:pt x="746814" y="1280282"/>
                  <a:pt x="762000" y="1314450"/>
                </a:cubicBezTo>
                <a:cubicBezTo>
                  <a:pt x="789813" y="1377030"/>
                  <a:pt x="774432" y="1328304"/>
                  <a:pt x="800100" y="1400175"/>
                </a:cubicBezTo>
                <a:cubicBezTo>
                  <a:pt x="810231" y="1428541"/>
                  <a:pt x="815205" y="1458959"/>
                  <a:pt x="828675" y="1485900"/>
                </a:cubicBezTo>
                <a:cubicBezTo>
                  <a:pt x="835025" y="1498600"/>
                  <a:pt x="842132" y="1510949"/>
                  <a:pt x="847725" y="1524000"/>
                </a:cubicBezTo>
                <a:cubicBezTo>
                  <a:pt x="851680" y="1533228"/>
                  <a:pt x="851681" y="1544221"/>
                  <a:pt x="857250" y="1552575"/>
                </a:cubicBezTo>
                <a:cubicBezTo>
                  <a:pt x="864722" y="1563783"/>
                  <a:pt x="877995" y="1570189"/>
                  <a:pt x="885825" y="1581150"/>
                </a:cubicBezTo>
                <a:cubicBezTo>
                  <a:pt x="894078" y="1592704"/>
                  <a:pt x="897830" y="1606922"/>
                  <a:pt x="904875" y="1619250"/>
                </a:cubicBezTo>
                <a:cubicBezTo>
                  <a:pt x="910555" y="1629189"/>
                  <a:pt x="917056" y="1638667"/>
                  <a:pt x="923925" y="1647825"/>
                </a:cubicBezTo>
                <a:cubicBezTo>
                  <a:pt x="945645" y="1676785"/>
                  <a:pt x="990600" y="1733550"/>
                  <a:pt x="990600" y="1733550"/>
                </a:cubicBezTo>
                <a:cubicBezTo>
                  <a:pt x="1013399" y="1801947"/>
                  <a:pt x="985503" y="1721317"/>
                  <a:pt x="1038225" y="1847850"/>
                </a:cubicBezTo>
                <a:cubicBezTo>
                  <a:pt x="1042087" y="1857118"/>
                  <a:pt x="1042181" y="1868071"/>
                  <a:pt x="1047750" y="1876425"/>
                </a:cubicBezTo>
                <a:cubicBezTo>
                  <a:pt x="1055222" y="1887633"/>
                  <a:pt x="1067559" y="1894773"/>
                  <a:pt x="1076325" y="1905000"/>
                </a:cubicBezTo>
                <a:cubicBezTo>
                  <a:pt x="1123583" y="1960134"/>
                  <a:pt x="1083172" y="1928614"/>
                  <a:pt x="1133475" y="1962150"/>
                </a:cubicBezTo>
                <a:cubicBezTo>
                  <a:pt x="1139825" y="1981200"/>
                  <a:pt x="1141386" y="2002592"/>
                  <a:pt x="1152525" y="2019300"/>
                </a:cubicBezTo>
                <a:cubicBezTo>
                  <a:pt x="1210259" y="2105901"/>
                  <a:pt x="1119732" y="1969129"/>
                  <a:pt x="1200150" y="2095500"/>
                </a:cubicBezTo>
                <a:cubicBezTo>
                  <a:pt x="1212442" y="2114816"/>
                  <a:pt x="1225550" y="2133600"/>
                  <a:pt x="1238250" y="2152650"/>
                </a:cubicBezTo>
                <a:cubicBezTo>
                  <a:pt x="1272244" y="2203641"/>
                  <a:pt x="1249205" y="2173130"/>
                  <a:pt x="1314450" y="2238375"/>
                </a:cubicBezTo>
                <a:cubicBezTo>
                  <a:pt x="1323975" y="2247900"/>
                  <a:pt x="1331817" y="2259478"/>
                  <a:pt x="1343025" y="2266950"/>
                </a:cubicBezTo>
                <a:cubicBezTo>
                  <a:pt x="1352550" y="2273300"/>
                  <a:pt x="1362806" y="2278671"/>
                  <a:pt x="1371600" y="2286000"/>
                </a:cubicBezTo>
                <a:cubicBezTo>
                  <a:pt x="1444939" y="2347116"/>
                  <a:pt x="1357804" y="2286327"/>
                  <a:pt x="1428750" y="2333625"/>
                </a:cubicBezTo>
                <a:cubicBezTo>
                  <a:pt x="1471355" y="2397532"/>
                  <a:pt x="1421166" y="2334919"/>
                  <a:pt x="1476375" y="2371725"/>
                </a:cubicBezTo>
                <a:cubicBezTo>
                  <a:pt x="1487583" y="2379197"/>
                  <a:pt x="1493175" y="2393758"/>
                  <a:pt x="1504950" y="2400300"/>
                </a:cubicBezTo>
                <a:cubicBezTo>
                  <a:pt x="1522503" y="2410052"/>
                  <a:pt x="1562100" y="2419350"/>
                  <a:pt x="1562100" y="2419350"/>
                </a:cubicBezTo>
                <a:cubicBezTo>
                  <a:pt x="1571625" y="2428875"/>
                  <a:pt x="1580327" y="2439301"/>
                  <a:pt x="1590675" y="2447925"/>
                </a:cubicBezTo>
                <a:cubicBezTo>
                  <a:pt x="1599469" y="2455254"/>
                  <a:pt x="1611155" y="2458880"/>
                  <a:pt x="1619250" y="2466975"/>
                </a:cubicBezTo>
                <a:cubicBezTo>
                  <a:pt x="1627345" y="2475070"/>
                  <a:pt x="1629685" y="2488012"/>
                  <a:pt x="1638300" y="2495550"/>
                </a:cubicBezTo>
                <a:cubicBezTo>
                  <a:pt x="1655530" y="2510627"/>
                  <a:pt x="1695450" y="2533650"/>
                  <a:pt x="1695450" y="2533650"/>
                </a:cubicBezTo>
                <a:cubicBezTo>
                  <a:pt x="1730375" y="2586038"/>
                  <a:pt x="1695450" y="2541588"/>
                  <a:pt x="1743075" y="2581275"/>
                </a:cubicBezTo>
                <a:cubicBezTo>
                  <a:pt x="1816414" y="2642391"/>
                  <a:pt x="1729279" y="2581602"/>
                  <a:pt x="1800225" y="2628900"/>
                </a:cubicBezTo>
                <a:cubicBezTo>
                  <a:pt x="1806575" y="2638425"/>
                  <a:pt x="1810336" y="2650324"/>
                  <a:pt x="1819275" y="2657475"/>
                </a:cubicBezTo>
                <a:cubicBezTo>
                  <a:pt x="1827115" y="2663747"/>
                  <a:pt x="1838870" y="2662510"/>
                  <a:pt x="1847850" y="2667000"/>
                </a:cubicBezTo>
                <a:cubicBezTo>
                  <a:pt x="1858089" y="2672120"/>
                  <a:pt x="1866186" y="2680930"/>
                  <a:pt x="1876425" y="2686050"/>
                </a:cubicBezTo>
                <a:cubicBezTo>
                  <a:pt x="1955255" y="2725465"/>
                  <a:pt x="1843998" y="2655164"/>
                  <a:pt x="1943100" y="2714625"/>
                </a:cubicBezTo>
                <a:cubicBezTo>
                  <a:pt x="1962733" y="2726405"/>
                  <a:pt x="1978530" y="2745485"/>
                  <a:pt x="2000250" y="2752725"/>
                </a:cubicBezTo>
                <a:lnTo>
                  <a:pt x="2057400" y="2771775"/>
                </a:lnTo>
                <a:cubicBezTo>
                  <a:pt x="2136775" y="2768600"/>
                  <a:pt x="2216262" y="2767534"/>
                  <a:pt x="2295525" y="2762250"/>
                </a:cubicBezTo>
                <a:cubicBezTo>
                  <a:pt x="2311679" y="2761173"/>
                  <a:pt x="2327207" y="2755538"/>
                  <a:pt x="2343150" y="2752725"/>
                </a:cubicBezTo>
                <a:cubicBezTo>
                  <a:pt x="2381188" y="2746012"/>
                  <a:pt x="2419575" y="2741250"/>
                  <a:pt x="2457450" y="2733675"/>
                </a:cubicBezTo>
                <a:cubicBezTo>
                  <a:pt x="2467295" y="2731706"/>
                  <a:pt x="2476224" y="2726328"/>
                  <a:pt x="2486025" y="2724150"/>
                </a:cubicBezTo>
                <a:cubicBezTo>
                  <a:pt x="2504878" y="2719960"/>
                  <a:pt x="2524125" y="2717800"/>
                  <a:pt x="2543175" y="2714625"/>
                </a:cubicBezTo>
                <a:cubicBezTo>
                  <a:pt x="2559050" y="2708275"/>
                  <a:pt x="2575176" y="2702519"/>
                  <a:pt x="2590800" y="2695575"/>
                </a:cubicBezTo>
                <a:cubicBezTo>
                  <a:pt x="2631797" y="2677354"/>
                  <a:pt x="2630643" y="2671593"/>
                  <a:pt x="2676525" y="2657475"/>
                </a:cubicBezTo>
                <a:cubicBezTo>
                  <a:pt x="2701549" y="2649775"/>
                  <a:pt x="2727325" y="2644775"/>
                  <a:pt x="2752725" y="2638425"/>
                </a:cubicBezTo>
                <a:cubicBezTo>
                  <a:pt x="2893633" y="2544486"/>
                  <a:pt x="2729871" y="2659057"/>
                  <a:pt x="2857500" y="2552700"/>
                </a:cubicBezTo>
                <a:cubicBezTo>
                  <a:pt x="2878482" y="2535215"/>
                  <a:pt x="2901950" y="2520950"/>
                  <a:pt x="2924175" y="2505075"/>
                </a:cubicBezTo>
                <a:cubicBezTo>
                  <a:pt x="2943225" y="2476500"/>
                  <a:pt x="2970465" y="2451931"/>
                  <a:pt x="2981325" y="2419350"/>
                </a:cubicBezTo>
                <a:cubicBezTo>
                  <a:pt x="2984500" y="2409825"/>
                  <a:pt x="2984826" y="2398807"/>
                  <a:pt x="2990850" y="2390775"/>
                </a:cubicBezTo>
                <a:cubicBezTo>
                  <a:pt x="3004320" y="2372814"/>
                  <a:pt x="3024102" y="2360397"/>
                  <a:pt x="3038475" y="2343150"/>
                </a:cubicBezTo>
                <a:cubicBezTo>
                  <a:pt x="3055960" y="2322168"/>
                  <a:pt x="3067955" y="2296889"/>
                  <a:pt x="3086100" y="2276475"/>
                </a:cubicBezTo>
                <a:cubicBezTo>
                  <a:pt x="3093705" y="2267919"/>
                  <a:pt x="3105417" y="2264158"/>
                  <a:pt x="3114675" y="2257425"/>
                </a:cubicBezTo>
                <a:cubicBezTo>
                  <a:pt x="3140352" y="2238751"/>
                  <a:pt x="3190875" y="2200275"/>
                  <a:pt x="3190875" y="2200275"/>
                </a:cubicBezTo>
                <a:cubicBezTo>
                  <a:pt x="3197225" y="2187575"/>
                  <a:pt x="3201672" y="2173729"/>
                  <a:pt x="3209925" y="2162175"/>
                </a:cubicBezTo>
                <a:cubicBezTo>
                  <a:pt x="3234479" y="2127800"/>
                  <a:pt x="3237589" y="2139122"/>
                  <a:pt x="3267075" y="2114550"/>
                </a:cubicBezTo>
                <a:cubicBezTo>
                  <a:pt x="3340414" y="2053434"/>
                  <a:pt x="3253279" y="2114223"/>
                  <a:pt x="3324225" y="2066925"/>
                </a:cubicBezTo>
                <a:cubicBezTo>
                  <a:pt x="3370274" y="1974827"/>
                  <a:pt x="3329904" y="2040507"/>
                  <a:pt x="3400425" y="1962150"/>
                </a:cubicBezTo>
                <a:cubicBezTo>
                  <a:pt x="3414025" y="1947039"/>
                  <a:pt x="3426327" y="1930789"/>
                  <a:pt x="3438525" y="1914525"/>
                </a:cubicBezTo>
                <a:cubicBezTo>
                  <a:pt x="3445394" y="1905367"/>
                  <a:pt x="3449480" y="1894045"/>
                  <a:pt x="3457575" y="1885950"/>
                </a:cubicBezTo>
                <a:cubicBezTo>
                  <a:pt x="3483084" y="1860441"/>
                  <a:pt x="3494368" y="1870262"/>
                  <a:pt x="3524250" y="1847850"/>
                </a:cubicBezTo>
                <a:cubicBezTo>
                  <a:pt x="3620530" y="1775640"/>
                  <a:pt x="3508227" y="1836811"/>
                  <a:pt x="3600450" y="1790700"/>
                </a:cubicBezTo>
                <a:cubicBezTo>
                  <a:pt x="3618037" y="1764320"/>
                  <a:pt x="3634974" y="1737126"/>
                  <a:pt x="3657600" y="1714500"/>
                </a:cubicBezTo>
                <a:cubicBezTo>
                  <a:pt x="3665695" y="1706405"/>
                  <a:pt x="3676650" y="1701800"/>
                  <a:pt x="3686175" y="1695450"/>
                </a:cubicBezTo>
                <a:cubicBezTo>
                  <a:pt x="3689350" y="1685925"/>
                  <a:pt x="3690131" y="1675229"/>
                  <a:pt x="3695700" y="1666875"/>
                </a:cubicBezTo>
                <a:cubicBezTo>
                  <a:pt x="3761809" y="1567711"/>
                  <a:pt x="3683751" y="1728874"/>
                  <a:pt x="3752850" y="1590675"/>
                </a:cubicBezTo>
                <a:cubicBezTo>
                  <a:pt x="3760496" y="1575382"/>
                  <a:pt x="3764956" y="1558674"/>
                  <a:pt x="3771900" y="1543050"/>
                </a:cubicBezTo>
                <a:cubicBezTo>
                  <a:pt x="3777667" y="1530075"/>
                  <a:pt x="3785357" y="1518001"/>
                  <a:pt x="3790950" y="1504950"/>
                </a:cubicBezTo>
                <a:cubicBezTo>
                  <a:pt x="3794905" y="1495722"/>
                  <a:pt x="3796520" y="1485603"/>
                  <a:pt x="3800475" y="1476375"/>
                </a:cubicBezTo>
                <a:cubicBezTo>
                  <a:pt x="3830360" y="1406643"/>
                  <a:pt x="3811489" y="1470419"/>
                  <a:pt x="3829050" y="1400175"/>
                </a:cubicBezTo>
                <a:cubicBezTo>
                  <a:pt x="3825875" y="1343025"/>
                  <a:pt x="3824278" y="1285765"/>
                  <a:pt x="3819525" y="1228725"/>
                </a:cubicBezTo>
                <a:cubicBezTo>
                  <a:pt x="3817921" y="1209479"/>
                  <a:pt x="3814190" y="1190428"/>
                  <a:pt x="3810000" y="1171575"/>
                </a:cubicBezTo>
                <a:cubicBezTo>
                  <a:pt x="3798467" y="1119676"/>
                  <a:pt x="3800475" y="1163981"/>
                  <a:pt x="3800475" y="112395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60333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כותרת 1"/>
          <p:cNvSpPr txBox="1">
            <a:spLocks/>
          </p:cNvSpPr>
          <p:nvPr/>
        </p:nvSpPr>
        <p:spPr bwMode="auto">
          <a:xfrm>
            <a:off x="0" y="37593"/>
            <a:ext cx="9144000" cy="1064623"/>
          </a:xfrm>
          <a:prstGeom prst="rect">
            <a:avLst/>
          </a:prstGeom>
          <a:effectLst/>
        </p:spPr>
        <p:txBody>
          <a:bodyPr/>
          <a:lstStyle>
            <a:lvl1pPr algn="ctr">
              <a:spcBef>
                <a:spcPct val="0"/>
              </a:spcBef>
              <a:buNone/>
              <a:defRPr sz="3500">
                <a:ln w="13462">
                  <a:noFill/>
                  <a:prstDash val="solid"/>
                </a:ln>
                <a:solidFill>
                  <a:schemeClr val="tx2">
                    <a:lumMod val="75000"/>
                  </a:schemeClr>
                </a:solidFill>
                <a:effectLst>
                  <a:outerShdw blurRad="38100" dist="38100" dir="2700000" algn="tl">
                    <a:srgbClr val="000000">
                      <a:alpha val="43137"/>
                    </a:srgbClr>
                  </a:outerShdw>
                </a:effectLst>
                <a:latin typeface="Berlin Sans FB" panose="020E0602020502020306" pitchFamily="34" charset="0"/>
                <a:ea typeface="+mj-ea"/>
                <a:cs typeface="Times New Roman" panose="02020603050405020304" pitchFamily="18" charset="0"/>
              </a:defRPr>
            </a:lvl1pPr>
          </a:lstStyle>
          <a:p>
            <a:pPr rtl="1">
              <a:defRPr/>
            </a:pPr>
            <a:r>
              <a:rPr lang="en-US" sz="3100" b="1" dirty="0">
                <a:latin typeface="Times New Roman" panose="02020603050405020304" pitchFamily="18" charset="0"/>
              </a:rPr>
              <a:t>Challenges to Israel’s</a:t>
            </a:r>
            <a:br>
              <a:rPr lang="en-US" sz="3100" b="1" dirty="0">
                <a:latin typeface="Times New Roman" panose="02020603050405020304" pitchFamily="18" charset="0"/>
              </a:rPr>
            </a:br>
            <a:r>
              <a:rPr lang="en-US" sz="3100" b="1" dirty="0">
                <a:latin typeface="Times New Roman" panose="02020603050405020304" pitchFamily="18" charset="0"/>
              </a:rPr>
              <a:t> National Security Concept </a:t>
            </a:r>
          </a:p>
          <a:p>
            <a:pPr rtl="1" eaLnBrk="1" fontAlgn="auto" hangingPunct="1">
              <a:spcAft>
                <a:spcPts val="0"/>
              </a:spcAft>
              <a:defRPr/>
            </a:pPr>
            <a:r>
              <a:rPr lang="en-US" sz="3100" b="1" dirty="0">
                <a:latin typeface="Times New Roman" panose="02020603050405020304" pitchFamily="18" charset="0"/>
              </a:rPr>
              <a:t> </a:t>
            </a:r>
          </a:p>
        </p:txBody>
      </p:sp>
      <p:pic>
        <p:nvPicPr>
          <p:cNvPr id="2" name="תמונה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8441" y="1102216"/>
            <a:ext cx="5307118" cy="5026402"/>
          </a:xfrm>
          <a:prstGeom prst="rect">
            <a:avLst/>
          </a:prstGeom>
        </p:spPr>
      </p:pic>
    </p:spTree>
    <p:extLst>
      <p:ext uri="{BB962C8B-B14F-4D97-AF65-F5344CB8AC3E}">
        <p14:creationId xmlns:p14="http://schemas.microsoft.com/office/powerpoint/2010/main" val="24123389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2"/>
          <p:cNvSpPr txBox="1">
            <a:spLocks noChangeArrowheads="1"/>
          </p:cNvSpPr>
          <p:nvPr/>
        </p:nvSpPr>
        <p:spPr>
          <a:xfrm>
            <a:off x="0" y="116516"/>
            <a:ext cx="9144000" cy="682779"/>
          </a:xfrm>
          <a:prstGeom prst="rect">
            <a:avLst/>
          </a:prstGeom>
          <a:effectLst/>
        </p:spPr>
        <p:txBody>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Threats to Strategic Israeli Infrastructure</a:t>
            </a:r>
          </a:p>
          <a:p>
            <a:pPr algn="ctr">
              <a:lnSpc>
                <a:spcPct val="110000"/>
              </a:lnSpc>
              <a:spcBef>
                <a:spcPct val="0"/>
              </a:spcBef>
              <a:defRPr/>
            </a:pPr>
            <a:endParaRPr lang="en-US" sz="10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24" y="828402"/>
            <a:ext cx="8524875" cy="5316400"/>
          </a:xfrm>
          <a:prstGeom prst="rect">
            <a:avLst/>
          </a:prstGeom>
        </p:spPr>
      </p:pic>
      <p:sp>
        <p:nvSpPr>
          <p:cNvPr id="4" name="מלבן 3">
            <a:extLst>
              <a:ext uri="{FF2B5EF4-FFF2-40B4-BE49-F238E27FC236}">
                <a16:creationId xmlns:a16="http://schemas.microsoft.com/office/drawing/2014/main" id="{F07D07E4-672B-4DE9-B151-7D2443BF9D06}"/>
              </a:ext>
            </a:extLst>
          </p:cNvPr>
          <p:cNvSpPr/>
          <p:nvPr/>
        </p:nvSpPr>
        <p:spPr>
          <a:xfrm>
            <a:off x="3683727" y="787361"/>
            <a:ext cx="2645298" cy="518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Electricity Infrastructure</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 name="מלבן 4">
            <a:extLst>
              <a:ext uri="{FF2B5EF4-FFF2-40B4-BE49-F238E27FC236}">
                <a16:creationId xmlns:a16="http://schemas.microsoft.com/office/drawing/2014/main" id="{7B055EBC-97BD-4A72-80C2-A5DBEA9356C8}"/>
              </a:ext>
            </a:extLst>
          </p:cNvPr>
          <p:cNvSpPr/>
          <p:nvPr/>
        </p:nvSpPr>
        <p:spPr>
          <a:xfrm>
            <a:off x="3837180" y="3655494"/>
            <a:ext cx="2276237" cy="553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rgbClr val="F8F8F8"/>
                </a:solidFill>
                <a:latin typeface="Times New Roman" panose="02020603050405020304" pitchFamily="18" charset="0"/>
                <a:cs typeface="Times New Roman" panose="02020603050405020304" pitchFamily="18" charset="0"/>
              </a:rPr>
              <a:t>Ben Gurion Airport</a:t>
            </a:r>
            <a:endParaRPr lang="he-IL" sz="1600" b="1" dirty="0">
              <a:solidFill>
                <a:srgbClr val="F8F8F8"/>
              </a:solidFill>
              <a:latin typeface="Times New Roman" panose="02020603050405020304" pitchFamily="18" charset="0"/>
              <a:cs typeface="Times New Roman" panose="02020603050405020304" pitchFamily="18" charset="0"/>
            </a:endParaRPr>
          </a:p>
        </p:txBody>
      </p:sp>
      <p:sp>
        <p:nvSpPr>
          <p:cNvPr id="6" name="מלבן 5">
            <a:extLst>
              <a:ext uri="{FF2B5EF4-FFF2-40B4-BE49-F238E27FC236}">
                <a16:creationId xmlns:a16="http://schemas.microsoft.com/office/drawing/2014/main" id="{502C58CF-32E0-4BEA-B5FF-7BFCB5CA7F75}"/>
              </a:ext>
            </a:extLst>
          </p:cNvPr>
          <p:cNvSpPr/>
          <p:nvPr/>
        </p:nvSpPr>
        <p:spPr>
          <a:xfrm>
            <a:off x="3698369" y="5230402"/>
            <a:ext cx="2553857" cy="553259"/>
          </a:xfrm>
          <a:prstGeom prst="rect">
            <a:avLst/>
          </a:prstGeom>
          <a:solidFill>
            <a:srgbClr val="F8F8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effectLst/>
                <a:latin typeface="Times New Roman" panose="02020603050405020304" pitchFamily="18" charset="0"/>
                <a:cs typeface="Times New Roman" panose="02020603050405020304" pitchFamily="18" charset="0"/>
              </a:rPr>
              <a:t>Offshore Gas Rig</a:t>
            </a:r>
            <a:endParaRPr lang="he-IL" sz="1600" b="1"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26613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 name="מלבן 85"/>
          <p:cNvSpPr/>
          <p:nvPr/>
        </p:nvSpPr>
        <p:spPr>
          <a:xfrm>
            <a:off x="0" y="267334"/>
            <a:ext cx="9144000" cy="568325"/>
          </a:xfrm>
          <a:prstGeom prst="rect">
            <a:avLst/>
          </a:prstGeom>
          <a:effectLst/>
        </p:spPr>
        <p:txBody>
          <a:bodyPr/>
          <a:lstStyle/>
          <a:p>
            <a:pPr algn="ctr" rtl="0">
              <a:defRPr/>
            </a:pPr>
            <a:r>
              <a:rPr lang="en-US" sz="3100" b="1" dirty="0">
                <a:ln w="13462">
                  <a:noFill/>
                  <a:prstDash val="solid"/>
                </a:ln>
                <a:solidFill>
                  <a:schemeClr val="tx2">
                    <a:lumMod val="75000"/>
                  </a:schemeClr>
                </a:solidFill>
                <a:ea typeface="+mj-ea"/>
                <a:cs typeface="Times New Roman" panose="02020603050405020304" pitchFamily="18" charset="0"/>
              </a:rPr>
              <a:t>IDF – On the Front Line of the Emerging Battlefield</a:t>
            </a:r>
            <a:endParaRPr lang="he-IL" sz="3100" b="1" dirty="0">
              <a:ln w="13462">
                <a:noFill/>
                <a:prstDash val="solid"/>
              </a:ln>
              <a:solidFill>
                <a:schemeClr val="tx2">
                  <a:lumMod val="75000"/>
                </a:schemeClr>
              </a:solidFill>
              <a:ea typeface="+mj-ea"/>
              <a:cs typeface="Times New Roman" panose="02020603050405020304" pitchFamily="18" charset="0"/>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509" y="835659"/>
            <a:ext cx="8200641" cy="5266520"/>
          </a:xfrm>
          <a:prstGeom prst="rect">
            <a:avLst/>
          </a:prstGeom>
        </p:spPr>
      </p:pic>
      <p:sp>
        <p:nvSpPr>
          <p:cNvPr id="2" name="Rectangle 1"/>
          <p:cNvSpPr/>
          <p:nvPr/>
        </p:nvSpPr>
        <p:spPr>
          <a:xfrm>
            <a:off x="6540500" y="1022984"/>
            <a:ext cx="1917700" cy="451484"/>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Violent Non-State Actors</a:t>
            </a:r>
            <a:endParaRPr lang="he-IL" sz="1600" dirty="0"/>
          </a:p>
        </p:txBody>
      </p:sp>
      <p:sp>
        <p:nvSpPr>
          <p:cNvPr id="3" name="Rectangle 2"/>
          <p:cNvSpPr/>
          <p:nvPr/>
        </p:nvSpPr>
        <p:spPr>
          <a:xfrm>
            <a:off x="5981700" y="5092700"/>
            <a:ext cx="533400" cy="6604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p:cNvSpPr/>
          <p:nvPr/>
        </p:nvSpPr>
        <p:spPr>
          <a:xfrm>
            <a:off x="6515100" y="5092700"/>
            <a:ext cx="2120900" cy="66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15100" y="5401309"/>
            <a:ext cx="2120900" cy="66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7"/>
          <p:cNvSpPr/>
          <p:nvPr/>
        </p:nvSpPr>
        <p:spPr>
          <a:xfrm>
            <a:off x="5822950" y="5739044"/>
            <a:ext cx="876300" cy="35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007972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מלבן 22"/>
          <p:cNvSpPr>
            <a:spLocks noChangeArrowheads="1"/>
          </p:cNvSpPr>
          <p:nvPr/>
        </p:nvSpPr>
        <p:spPr bwMode="auto">
          <a:xfrm>
            <a:off x="-97396" y="643630"/>
            <a:ext cx="1285801" cy="646331"/>
          </a:xfrm>
          <a:prstGeom prst="rect">
            <a:avLst/>
          </a:prstGeom>
          <a:noFill/>
          <a:ln w="9525">
            <a:noFill/>
            <a:miter lim="800000"/>
            <a:headEnd/>
            <a:tailEnd/>
          </a:ln>
        </p:spPr>
        <p:txBody>
          <a:bodyPr wrap="none">
            <a:spAutoFit/>
          </a:bodyPr>
          <a:lstStyle/>
          <a:p>
            <a:pPr algn="ctr" rtl="0">
              <a:defRPr/>
            </a:pPr>
            <a:r>
              <a:rPr lang="en-US" altLang="he-IL" dirty="0">
                <a:solidFill>
                  <a:srgbClr val="000000"/>
                </a:solidFill>
                <a:latin typeface="Times New Roman" panose="02020603050405020304" pitchFamily="18" charset="0"/>
                <a:cs typeface="Times New Roman" panose="02020603050405020304" pitchFamily="18" charset="0"/>
              </a:rPr>
              <a:t>Level of </a:t>
            </a:r>
            <a:br>
              <a:rPr lang="en-US" altLang="he-IL" dirty="0">
                <a:solidFill>
                  <a:srgbClr val="000000"/>
                </a:solidFill>
                <a:latin typeface="Times New Roman" panose="02020603050405020304" pitchFamily="18" charset="0"/>
                <a:cs typeface="Times New Roman" panose="02020603050405020304" pitchFamily="18" charset="0"/>
              </a:rPr>
            </a:br>
            <a:r>
              <a:rPr lang="en-US" altLang="he-IL" dirty="0">
                <a:solidFill>
                  <a:srgbClr val="000000"/>
                </a:solidFill>
                <a:latin typeface="Times New Roman" panose="02020603050405020304" pitchFamily="18" charset="0"/>
                <a:cs typeface="Times New Roman" panose="02020603050405020304" pitchFamily="18" charset="0"/>
              </a:rPr>
              <a:t>Uncertainty</a:t>
            </a:r>
          </a:p>
        </p:txBody>
      </p:sp>
      <p:sp>
        <p:nvSpPr>
          <p:cNvPr id="29699" name="מלבן 29"/>
          <p:cNvSpPr>
            <a:spLocks noChangeArrowheads="1"/>
          </p:cNvSpPr>
          <p:nvPr/>
        </p:nvSpPr>
        <p:spPr bwMode="auto">
          <a:xfrm>
            <a:off x="8219311" y="5633211"/>
            <a:ext cx="660400" cy="369888"/>
          </a:xfrm>
          <a:prstGeom prst="rect">
            <a:avLst/>
          </a:prstGeom>
          <a:noFill/>
          <a:ln w="9525">
            <a:noFill/>
            <a:miter lim="800000"/>
            <a:headEnd/>
            <a:tailEnd/>
          </a:ln>
        </p:spPr>
        <p:txBody>
          <a:bodyPr wrap="none">
            <a:spAutoFit/>
          </a:bodyPr>
          <a:lstStyle/>
          <a:p>
            <a:pPr algn="ctr" rtl="0">
              <a:defRPr/>
            </a:pPr>
            <a:r>
              <a:rPr lang="en-US" altLang="he-IL" dirty="0">
                <a:solidFill>
                  <a:srgbClr val="000000"/>
                </a:solidFill>
                <a:latin typeface="Times New Roman" panose="02020603050405020304" pitchFamily="18" charset="0"/>
                <a:cs typeface="Times New Roman" panose="02020603050405020304" pitchFamily="18" charset="0"/>
              </a:rPr>
              <a:t>Time</a:t>
            </a:r>
          </a:p>
        </p:txBody>
      </p:sp>
      <p:sp>
        <p:nvSpPr>
          <p:cNvPr id="51" name="צורה חופשית 50"/>
          <p:cNvSpPr/>
          <p:nvPr/>
        </p:nvSpPr>
        <p:spPr>
          <a:xfrm>
            <a:off x="1080324" y="1219445"/>
            <a:ext cx="6805612" cy="3816350"/>
          </a:xfrm>
          <a:custGeom>
            <a:avLst/>
            <a:gdLst>
              <a:gd name="connsiteX0" fmla="*/ 0 w 5305425"/>
              <a:gd name="connsiteY0" fmla="*/ 3295650 h 3295650"/>
              <a:gd name="connsiteX1" fmla="*/ 1762125 w 5305425"/>
              <a:gd name="connsiteY1" fmla="*/ 2667000 h 3295650"/>
              <a:gd name="connsiteX2" fmla="*/ 3552825 w 5305425"/>
              <a:gd name="connsiteY2" fmla="*/ 1628775 h 3295650"/>
              <a:gd name="connsiteX3" fmla="*/ 5305425 w 5305425"/>
              <a:gd name="connsiteY3" fmla="*/ 0 h 3295650"/>
              <a:gd name="connsiteX0" fmla="*/ 0 w 5305425"/>
              <a:gd name="connsiteY0" fmla="*/ 3295650 h 3295650"/>
              <a:gd name="connsiteX1" fmla="*/ 1762125 w 5305425"/>
              <a:gd name="connsiteY1" fmla="*/ 2667000 h 3295650"/>
              <a:gd name="connsiteX2" fmla="*/ 3552825 w 5305425"/>
              <a:gd name="connsiteY2" fmla="*/ 1628775 h 3295650"/>
              <a:gd name="connsiteX3" fmla="*/ 5305425 w 5305425"/>
              <a:gd name="connsiteY3" fmla="*/ 0 h 3295650"/>
              <a:gd name="connsiteX4" fmla="*/ 0 w 5305425"/>
              <a:gd name="connsiteY4" fmla="*/ 3295650 h 3295650"/>
              <a:gd name="connsiteX0" fmla="*/ 0 w 5571525"/>
              <a:gd name="connsiteY0" fmla="*/ 3374011 h 3374011"/>
              <a:gd name="connsiteX1" fmla="*/ 1762125 w 5571525"/>
              <a:gd name="connsiteY1" fmla="*/ 2745361 h 3374011"/>
              <a:gd name="connsiteX2" fmla="*/ 3552825 w 5571525"/>
              <a:gd name="connsiteY2" fmla="*/ 1707136 h 3374011"/>
              <a:gd name="connsiteX3" fmla="*/ 5305425 w 5571525"/>
              <a:gd name="connsiteY3" fmla="*/ 78361 h 3374011"/>
              <a:gd name="connsiteX4" fmla="*/ 1956227 w 5571525"/>
              <a:gd name="connsiteY4" fmla="*/ 2177303 h 3374011"/>
              <a:gd name="connsiteX5" fmla="*/ 0 w 5571525"/>
              <a:gd name="connsiteY5" fmla="*/ 3374011 h 3374011"/>
              <a:gd name="connsiteX0" fmla="*/ 0 w 5571525"/>
              <a:gd name="connsiteY0" fmla="*/ 3374011 h 3374011"/>
              <a:gd name="connsiteX1" fmla="*/ 1762125 w 5571525"/>
              <a:gd name="connsiteY1" fmla="*/ 2745361 h 3374011"/>
              <a:gd name="connsiteX2" fmla="*/ 3552825 w 5571525"/>
              <a:gd name="connsiteY2" fmla="*/ 1707136 h 3374011"/>
              <a:gd name="connsiteX3" fmla="*/ 5305425 w 5571525"/>
              <a:gd name="connsiteY3" fmla="*/ 78361 h 3374011"/>
              <a:gd name="connsiteX4" fmla="*/ 0 w 5571525"/>
              <a:gd name="connsiteY4" fmla="*/ 78361 h 3374011"/>
              <a:gd name="connsiteX5" fmla="*/ 0 w 5571525"/>
              <a:gd name="connsiteY5" fmla="*/ 3374011 h 337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1525" h="3374011">
                <a:moveTo>
                  <a:pt x="0" y="3374011"/>
                </a:moveTo>
                <a:cubicBezTo>
                  <a:pt x="584994" y="3198592"/>
                  <a:pt x="1169988" y="3023173"/>
                  <a:pt x="1762125" y="2745361"/>
                </a:cubicBezTo>
                <a:cubicBezTo>
                  <a:pt x="2354262" y="2467549"/>
                  <a:pt x="2962275" y="2151636"/>
                  <a:pt x="3552825" y="1707136"/>
                </a:cubicBezTo>
                <a:cubicBezTo>
                  <a:pt x="4143375" y="1262636"/>
                  <a:pt x="5571525" y="0"/>
                  <a:pt x="5305425" y="78361"/>
                </a:cubicBezTo>
                <a:lnTo>
                  <a:pt x="0" y="78361"/>
                </a:lnTo>
                <a:lnTo>
                  <a:pt x="0" y="3374011"/>
                </a:lnTo>
                <a:close/>
              </a:path>
            </a:pathLst>
          </a:custGeom>
          <a:solidFill>
            <a:srgbClr val="EAEAEA"/>
          </a:solidFill>
          <a:ln w="38100">
            <a:noFill/>
          </a:ln>
        </p:spPr>
        <p:style>
          <a:lnRef idx="1">
            <a:schemeClr val="accent1"/>
          </a:lnRef>
          <a:fillRef idx="0">
            <a:schemeClr val="accent1"/>
          </a:fillRef>
          <a:effectRef idx="0">
            <a:schemeClr val="accent1"/>
          </a:effectRef>
          <a:fontRef idx="minor">
            <a:schemeClr val="tx1"/>
          </a:fontRef>
        </p:style>
        <p:txBody>
          <a:bodyPr rtlCol="1" anchor="ctr"/>
          <a:lstStyle/>
          <a:p>
            <a:pPr algn="ctr" rtl="0" eaLnBrk="1" hangingPunct="1">
              <a:defRPr/>
            </a:pPr>
            <a:endParaRPr lang="he-IL" dirty="0">
              <a:solidFill>
                <a:prstClr val="black"/>
              </a:solidFill>
              <a:latin typeface="Times New Roman" panose="02020603050405020304" pitchFamily="18" charset="0"/>
              <a:cs typeface="Times New Roman" panose="02020603050405020304" pitchFamily="18" charset="0"/>
            </a:endParaRPr>
          </a:p>
        </p:txBody>
      </p:sp>
      <p:cxnSp>
        <p:nvCxnSpPr>
          <p:cNvPr id="19" name="מחבר מרפקי 18"/>
          <p:cNvCxnSpPr/>
          <p:nvPr/>
        </p:nvCxnSpPr>
        <p:spPr>
          <a:xfrm>
            <a:off x="1080324" y="1219445"/>
            <a:ext cx="7127875" cy="4608513"/>
          </a:xfrm>
          <a:prstGeom prst="bentConnector3">
            <a:avLst>
              <a:gd name="adj1" fmla="val 29"/>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קבוצה 31"/>
          <p:cNvGrpSpPr>
            <a:grpSpLocks/>
          </p:cNvGrpSpPr>
          <p:nvPr/>
        </p:nvGrpSpPr>
        <p:grpSpPr bwMode="auto">
          <a:xfrm>
            <a:off x="6407974" y="1435345"/>
            <a:ext cx="1584325" cy="4752420"/>
            <a:chOff x="6444208" y="1844824"/>
            <a:chExt cx="1584176" cy="4751660"/>
          </a:xfrm>
        </p:grpSpPr>
        <p:sp>
          <p:nvSpPr>
            <p:cNvPr id="29731" name="TextBox 19"/>
            <p:cNvSpPr txBox="1">
              <a:spLocks noChangeArrowheads="1"/>
            </p:cNvSpPr>
            <p:nvPr/>
          </p:nvSpPr>
          <p:spPr bwMode="auto">
            <a:xfrm>
              <a:off x="6921860" y="6227211"/>
              <a:ext cx="652683" cy="369273"/>
            </a:xfrm>
            <a:prstGeom prst="rect">
              <a:avLst/>
            </a:prstGeom>
            <a:noFill/>
            <a:ln w="9525">
              <a:noFill/>
              <a:miter lim="800000"/>
              <a:headEnd/>
              <a:tailEnd/>
            </a:ln>
          </p:spPr>
          <p:txBody>
            <a:bodyPr wrap="none">
              <a:spAutoFit/>
            </a:bodyPr>
            <a:lstStyle/>
            <a:p>
              <a:pPr algn="ctr" rtl="0" eaLnBrk="1" hangingPunct="1">
                <a:defRPr/>
              </a:pPr>
              <a:r>
                <a:rPr lang="en-US" altLang="he-IL" dirty="0">
                  <a:solidFill>
                    <a:srgbClr val="000000"/>
                  </a:solidFill>
                  <a:latin typeface="Times New Roman" panose="02020603050405020304" pitchFamily="18" charset="0"/>
                  <a:cs typeface="Times New Roman" panose="02020603050405020304" pitchFamily="18" charset="0"/>
                </a:rPr>
                <a:t>2019</a:t>
              </a:r>
              <a:endParaRPr lang="he-IL" altLang="he-IL" dirty="0">
                <a:solidFill>
                  <a:srgbClr val="000000"/>
                </a:solidFill>
                <a:latin typeface="Times New Roman" panose="02020603050405020304" pitchFamily="18" charset="0"/>
                <a:cs typeface="Times New Roman" panose="02020603050405020304" pitchFamily="18" charset="0"/>
              </a:endParaRPr>
            </a:p>
          </p:txBody>
        </p:sp>
        <p:sp>
          <p:nvSpPr>
            <p:cNvPr id="37" name="מלבן 36"/>
            <p:cNvSpPr/>
            <p:nvPr/>
          </p:nvSpPr>
          <p:spPr>
            <a:xfrm>
              <a:off x="6444208" y="1844824"/>
              <a:ext cx="1584176" cy="4277047"/>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Lack of Certainty and Ambiguity </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21539" name="Picture 35" descr="\\hragatvfs\Agat\public\Hastrategit\המרכז האסטרטגי בחירום\תמונות למצגות\כל מיני\שאלות\Question marks.jpg"/>
            <p:cNvPicPr>
              <a:picLocks noChangeAspect="1" noChangeArrowheads="1"/>
            </p:cNvPicPr>
            <p:nvPr/>
          </p:nvPicPr>
          <p:blipFill>
            <a:blip r:embed="rId3"/>
            <a:srcRect/>
            <a:stretch>
              <a:fillRect/>
            </a:stretch>
          </p:blipFill>
          <p:spPr bwMode="auto">
            <a:xfrm>
              <a:off x="6861681" y="1968629"/>
              <a:ext cx="806374" cy="652359"/>
            </a:xfrm>
            <a:prstGeom prst="rect">
              <a:avLst/>
            </a:prstGeom>
            <a:ln>
              <a:noFill/>
            </a:ln>
            <a:effectLst>
              <a:outerShdw blurRad="292100" dist="139700" dir="2700000" algn="tl" rotWithShape="0">
                <a:srgbClr val="333333">
                  <a:alpha val="65000"/>
                </a:srgbClr>
              </a:outerShdw>
            </a:effectLst>
          </p:spPr>
        </p:pic>
      </p:grpSp>
      <p:grpSp>
        <p:nvGrpSpPr>
          <p:cNvPr id="3" name="קבוצה 26"/>
          <p:cNvGrpSpPr>
            <a:grpSpLocks/>
          </p:cNvGrpSpPr>
          <p:nvPr/>
        </p:nvGrpSpPr>
        <p:grpSpPr bwMode="auto">
          <a:xfrm>
            <a:off x="2893249" y="1487733"/>
            <a:ext cx="1643062" cy="4700587"/>
            <a:chOff x="2928938" y="1897063"/>
            <a:chExt cx="1643062" cy="4700032"/>
          </a:xfrm>
        </p:grpSpPr>
        <p:sp>
          <p:nvSpPr>
            <p:cNvPr id="29726" name="TextBox 16"/>
            <p:cNvSpPr txBox="1">
              <a:spLocks noChangeArrowheads="1"/>
            </p:cNvSpPr>
            <p:nvPr/>
          </p:nvSpPr>
          <p:spPr bwMode="auto">
            <a:xfrm>
              <a:off x="3533775" y="6227252"/>
              <a:ext cx="511175" cy="369843"/>
            </a:xfrm>
            <a:prstGeom prst="rect">
              <a:avLst/>
            </a:prstGeom>
            <a:noFill/>
            <a:ln w="9525">
              <a:noFill/>
              <a:miter lim="800000"/>
              <a:headEnd/>
              <a:tailEnd/>
            </a:ln>
          </p:spPr>
          <p:txBody>
            <a:bodyPr wrap="none">
              <a:spAutoFit/>
            </a:bodyPr>
            <a:lstStyle/>
            <a:p>
              <a:pPr algn="ctr" rtl="0" eaLnBrk="1" hangingPunct="1">
                <a:defRPr/>
              </a:pPr>
              <a:r>
                <a:rPr lang="en-US" altLang="he-IL">
                  <a:solidFill>
                    <a:srgbClr val="000000"/>
                  </a:solidFill>
                  <a:latin typeface="Times New Roman" panose="02020603050405020304" pitchFamily="18" charset="0"/>
                  <a:cs typeface="Times New Roman" panose="02020603050405020304" pitchFamily="18" charset="0"/>
                </a:rPr>
                <a:t>90s</a:t>
              </a:r>
              <a:endParaRPr lang="he-IL" altLang="he-IL">
                <a:solidFill>
                  <a:srgbClr val="000000"/>
                </a:solidFill>
                <a:latin typeface="Times New Roman" panose="02020603050405020304" pitchFamily="18" charset="0"/>
                <a:cs typeface="Times New Roman" panose="02020603050405020304" pitchFamily="18" charset="0"/>
              </a:endParaRPr>
            </a:p>
          </p:txBody>
        </p:sp>
        <p:sp>
          <p:nvSpPr>
            <p:cNvPr id="35" name="מלבן 34"/>
            <p:cNvSpPr/>
            <p:nvPr/>
          </p:nvSpPr>
          <p:spPr>
            <a:xfrm>
              <a:off x="2987824" y="4509120"/>
              <a:ext cx="1584176" cy="1612751"/>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Limited Range of Future Possibilities</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21542" name="Picture 38" descr="\\hragatvfs\Agat\public\Hastrategit\המרכז האסטרטגי בחירום\תמונות למצגות\אישים\אוסלו.jpg"/>
            <p:cNvPicPr>
              <a:picLocks noChangeAspect="1" noChangeArrowheads="1"/>
            </p:cNvPicPr>
            <p:nvPr/>
          </p:nvPicPr>
          <p:blipFill>
            <a:blip r:embed="rId4"/>
            <a:srcRect/>
            <a:stretch>
              <a:fillRect/>
            </a:stretch>
          </p:blipFill>
          <p:spPr bwMode="auto">
            <a:xfrm>
              <a:off x="2928938" y="1897063"/>
              <a:ext cx="1389062" cy="817465"/>
            </a:xfrm>
            <a:prstGeom prst="rect">
              <a:avLst/>
            </a:prstGeom>
            <a:ln>
              <a:noFill/>
            </a:ln>
            <a:effectLst>
              <a:outerShdw blurRad="292100" dist="139700" dir="2700000" algn="tl" rotWithShape="0">
                <a:srgbClr val="333333">
                  <a:alpha val="65000"/>
                </a:srgbClr>
              </a:outerShdw>
            </a:effectLst>
          </p:spPr>
        </p:pic>
      </p:grpSp>
      <p:grpSp>
        <p:nvGrpSpPr>
          <p:cNvPr id="4" name="קבוצה 25"/>
          <p:cNvGrpSpPr>
            <a:grpSpLocks/>
          </p:cNvGrpSpPr>
          <p:nvPr/>
        </p:nvGrpSpPr>
        <p:grpSpPr bwMode="auto">
          <a:xfrm>
            <a:off x="1223199" y="1498845"/>
            <a:ext cx="1584325" cy="4689475"/>
            <a:chOff x="1259632" y="1908175"/>
            <a:chExt cx="1584176" cy="4688876"/>
          </a:xfrm>
        </p:grpSpPr>
        <p:sp>
          <p:nvSpPr>
            <p:cNvPr id="29721" name="TextBox 15"/>
            <p:cNvSpPr txBox="1">
              <a:spLocks noChangeArrowheads="1"/>
            </p:cNvSpPr>
            <p:nvPr/>
          </p:nvSpPr>
          <p:spPr bwMode="auto">
            <a:xfrm>
              <a:off x="1788219" y="6227211"/>
              <a:ext cx="507952" cy="369840"/>
            </a:xfrm>
            <a:prstGeom prst="rect">
              <a:avLst/>
            </a:prstGeom>
            <a:noFill/>
            <a:ln w="9525">
              <a:noFill/>
              <a:miter lim="800000"/>
              <a:headEnd/>
              <a:tailEnd/>
            </a:ln>
          </p:spPr>
          <p:txBody>
            <a:bodyPr wrap="none">
              <a:spAutoFit/>
            </a:bodyPr>
            <a:lstStyle/>
            <a:p>
              <a:pPr algn="ctr" rtl="0" eaLnBrk="1" hangingPunct="1">
                <a:defRPr/>
              </a:pPr>
              <a:r>
                <a:rPr lang="en-US" altLang="he-IL">
                  <a:solidFill>
                    <a:srgbClr val="000000"/>
                  </a:solidFill>
                  <a:latin typeface="Times New Roman" panose="02020603050405020304" pitchFamily="18" charset="0"/>
                  <a:cs typeface="Times New Roman" panose="02020603050405020304" pitchFamily="18" charset="0"/>
                </a:rPr>
                <a:t>80s</a:t>
              </a:r>
              <a:endParaRPr lang="he-IL" altLang="he-IL">
                <a:solidFill>
                  <a:srgbClr val="000000"/>
                </a:solidFill>
                <a:latin typeface="Times New Roman" panose="02020603050405020304" pitchFamily="18" charset="0"/>
                <a:cs typeface="Times New Roman" panose="02020603050405020304" pitchFamily="18" charset="0"/>
              </a:endParaRPr>
            </a:p>
          </p:txBody>
        </p:sp>
        <p:sp>
          <p:nvSpPr>
            <p:cNvPr id="31" name="מלבן 30"/>
            <p:cNvSpPr/>
            <p:nvPr/>
          </p:nvSpPr>
          <p:spPr>
            <a:xfrm>
              <a:off x="1259632" y="5157192"/>
              <a:ext cx="1584176" cy="993254"/>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Sufficiently Clear Future</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30" name="Picture 2" descr="\\hragatvfs\Agat\public\Hastrategit\המרכז האסטרטגי בחירום\תמונות למצגות\צפון\לבנוןהראשונה.jpg"/>
            <p:cNvPicPr>
              <a:picLocks noChangeAspect="1" noChangeArrowheads="1"/>
            </p:cNvPicPr>
            <p:nvPr/>
          </p:nvPicPr>
          <p:blipFill>
            <a:blip r:embed="rId5"/>
            <a:srcRect/>
            <a:stretch>
              <a:fillRect/>
            </a:stretch>
          </p:blipFill>
          <p:spPr bwMode="auto">
            <a:xfrm>
              <a:off x="1416779" y="1908175"/>
              <a:ext cx="1247658" cy="809522"/>
            </a:xfrm>
            <a:prstGeom prst="rect">
              <a:avLst/>
            </a:prstGeom>
            <a:ln>
              <a:noFill/>
            </a:ln>
            <a:effectLst>
              <a:outerShdw blurRad="292100" dist="139700" dir="2700000" algn="tl" rotWithShape="0">
                <a:srgbClr val="333333">
                  <a:alpha val="65000"/>
                </a:srgbClr>
              </a:outerShdw>
            </a:effectLst>
          </p:spPr>
        </p:pic>
      </p:grpSp>
      <p:grpSp>
        <p:nvGrpSpPr>
          <p:cNvPr id="5" name="קבוצה 27"/>
          <p:cNvGrpSpPr>
            <a:grpSpLocks/>
          </p:cNvGrpSpPr>
          <p:nvPr/>
        </p:nvGrpSpPr>
        <p:grpSpPr bwMode="auto">
          <a:xfrm>
            <a:off x="4680774" y="1441695"/>
            <a:ext cx="1584325" cy="4746625"/>
            <a:chOff x="4716016" y="1851025"/>
            <a:chExt cx="1584176" cy="4746027"/>
          </a:xfrm>
        </p:grpSpPr>
        <p:sp>
          <p:nvSpPr>
            <p:cNvPr id="29715" name="TextBox 20"/>
            <p:cNvSpPr txBox="1">
              <a:spLocks noChangeArrowheads="1"/>
            </p:cNvSpPr>
            <p:nvPr/>
          </p:nvSpPr>
          <p:spPr bwMode="auto">
            <a:xfrm>
              <a:off x="5263651" y="6227212"/>
              <a:ext cx="507952" cy="369840"/>
            </a:xfrm>
            <a:prstGeom prst="rect">
              <a:avLst/>
            </a:prstGeom>
            <a:noFill/>
            <a:ln w="9525">
              <a:noFill/>
              <a:miter lim="800000"/>
              <a:headEnd/>
              <a:tailEnd/>
            </a:ln>
          </p:spPr>
          <p:txBody>
            <a:bodyPr wrap="none">
              <a:spAutoFit/>
            </a:bodyPr>
            <a:lstStyle/>
            <a:p>
              <a:pPr algn="ctr" rtl="0" eaLnBrk="1" hangingPunct="1">
                <a:defRPr/>
              </a:pPr>
              <a:r>
                <a:rPr lang="en-US" altLang="he-IL">
                  <a:solidFill>
                    <a:srgbClr val="000000"/>
                  </a:solidFill>
                  <a:latin typeface="Times New Roman" panose="02020603050405020304" pitchFamily="18" charset="0"/>
                  <a:cs typeface="Times New Roman" panose="02020603050405020304" pitchFamily="18" charset="0"/>
                </a:rPr>
                <a:t>00s</a:t>
              </a:r>
              <a:endParaRPr lang="he-IL" altLang="he-IL">
                <a:solidFill>
                  <a:srgbClr val="000000"/>
                </a:solidFill>
                <a:latin typeface="Times New Roman" panose="02020603050405020304" pitchFamily="18" charset="0"/>
                <a:cs typeface="Times New Roman" panose="02020603050405020304" pitchFamily="18" charset="0"/>
              </a:endParaRPr>
            </a:p>
          </p:txBody>
        </p:sp>
        <p:sp>
          <p:nvSpPr>
            <p:cNvPr id="36" name="מלבן 35"/>
            <p:cNvSpPr/>
            <p:nvPr/>
          </p:nvSpPr>
          <p:spPr>
            <a:xfrm>
              <a:off x="4716016" y="3501008"/>
              <a:ext cx="1584176" cy="2620864"/>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Wide Range of Future Possibilities</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21540" name="Picture 36" descr="\\hragatvfs\Agat\public\Hastrategit\המרכז האסטרטגי בחירום\תמונות למצגות\מזהת\המפרץ ה2.jpg"/>
            <p:cNvPicPr>
              <a:picLocks noChangeAspect="1" noChangeArrowheads="1"/>
            </p:cNvPicPr>
            <p:nvPr/>
          </p:nvPicPr>
          <p:blipFill>
            <a:blip r:embed="rId6"/>
            <a:srcRect/>
            <a:stretch>
              <a:fillRect/>
            </a:stretch>
          </p:blipFill>
          <p:spPr bwMode="auto">
            <a:xfrm>
              <a:off x="4723952" y="1851025"/>
              <a:ext cx="961935" cy="792063"/>
            </a:xfrm>
            <a:prstGeom prst="rect">
              <a:avLst/>
            </a:prstGeom>
            <a:ln>
              <a:noFill/>
            </a:ln>
            <a:effectLst>
              <a:outerShdw blurRad="292100" dist="139700" dir="2700000" algn="tl" rotWithShape="0">
                <a:srgbClr val="333333">
                  <a:alpha val="65000"/>
                </a:srgbClr>
              </a:outerShdw>
            </a:effectLst>
          </p:spPr>
        </p:pic>
        <p:pic>
          <p:nvPicPr>
            <p:cNvPr id="21541" name="Picture 37" descr="\\hragatvfs\Agat\public\Hastrategit\המרכז האסטרטגי בחירום\תמונות למצגות\פלסטינים\הפסדים11.jpg"/>
            <p:cNvPicPr>
              <a:picLocks noChangeAspect="1" noChangeArrowheads="1"/>
            </p:cNvPicPr>
            <p:nvPr/>
          </p:nvPicPr>
          <p:blipFill>
            <a:blip r:embed="rId7"/>
            <a:srcRect/>
            <a:stretch>
              <a:fillRect/>
            </a:stretch>
          </p:blipFill>
          <p:spPr bwMode="auto">
            <a:xfrm>
              <a:off x="5416037" y="2143088"/>
              <a:ext cx="819073" cy="660317"/>
            </a:xfrm>
            <a:prstGeom prst="rect">
              <a:avLst/>
            </a:prstGeom>
            <a:ln>
              <a:noFill/>
            </a:ln>
            <a:effectLst>
              <a:outerShdw blurRad="292100" dist="139700" dir="2700000" algn="tl" rotWithShape="0">
                <a:srgbClr val="333333">
                  <a:alpha val="65000"/>
                </a:srgbClr>
              </a:outerShdw>
            </a:effectLst>
          </p:spPr>
        </p:pic>
      </p:grpSp>
      <p:sp>
        <p:nvSpPr>
          <p:cNvPr id="29" name="חץ ימינה 28"/>
          <p:cNvSpPr/>
          <p:nvPr/>
        </p:nvSpPr>
        <p:spPr>
          <a:xfrm>
            <a:off x="1223943" y="2227582"/>
            <a:ext cx="6984256" cy="1080120"/>
          </a:xfrm>
          <a:prstGeom prst="rightArrow">
            <a:avLst/>
          </a:prstGeom>
          <a:solidFill>
            <a:schemeClr val="tx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sz="2000" dirty="0">
                <a:solidFill>
                  <a:prstClr val="white"/>
                </a:solidFill>
                <a:latin typeface="Times New Roman" panose="02020603050405020304" pitchFamily="18" charset="0"/>
                <a:cs typeface="Times New Roman" panose="02020603050405020304" pitchFamily="18" charset="0"/>
              </a:rPr>
              <a:t>From Planning Based on Scenarios to Planning Based on Capabilities and Changing Tides of Interests</a:t>
            </a:r>
            <a:endParaRPr lang="he-IL" sz="2000" dirty="0">
              <a:solidFill>
                <a:prstClr val="white"/>
              </a:solidFill>
              <a:latin typeface="Times New Roman" panose="02020603050405020304" pitchFamily="18" charset="0"/>
              <a:cs typeface="Times New Roman" panose="02020603050405020304" pitchFamily="18" charset="0"/>
            </a:endParaRPr>
          </a:p>
        </p:txBody>
      </p:sp>
      <p:sp>
        <p:nvSpPr>
          <p:cNvPr id="6" name="מלבן 5"/>
          <p:cNvSpPr/>
          <p:nvPr/>
        </p:nvSpPr>
        <p:spPr>
          <a:xfrm>
            <a:off x="-88871" y="304214"/>
            <a:ext cx="9144001" cy="574675"/>
          </a:xfrm>
          <a:prstGeom prst="rect">
            <a:avLst/>
          </a:prstGeom>
        </p:spPr>
        <p:txBody>
          <a:bodyPr/>
          <a:lstStyle/>
          <a:p>
            <a:pPr algn="ctr" rtl="0">
              <a:lnSpc>
                <a:spcPct val="110000"/>
              </a:lnSpc>
              <a:defRPr/>
            </a:pP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Uncertainty = </a:t>
            </a: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Influence on Planning</a:t>
            </a:r>
          </a:p>
        </p:txBody>
      </p:sp>
      <p:sp>
        <p:nvSpPr>
          <p:cNvPr id="7" name="משולש שווה שוקיים 6"/>
          <p:cNvSpPr/>
          <p:nvPr/>
        </p:nvSpPr>
        <p:spPr>
          <a:xfrm rot="5400000">
            <a:off x="8005823" y="5685083"/>
            <a:ext cx="257213" cy="28575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latin typeface="Times New Roman" panose="02020603050405020304" pitchFamily="18" charset="0"/>
              <a:cs typeface="Times New Roman" panose="02020603050405020304" pitchFamily="18" charset="0"/>
            </a:endParaRPr>
          </a:p>
        </p:txBody>
      </p:sp>
      <p:sp>
        <p:nvSpPr>
          <p:cNvPr id="74" name="משולש שווה שוקיים 73"/>
          <p:cNvSpPr/>
          <p:nvPr/>
        </p:nvSpPr>
        <p:spPr>
          <a:xfrm>
            <a:off x="965986" y="1141412"/>
            <a:ext cx="257213" cy="28575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174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41226</TotalTime>
  <Words>4459</Words>
  <Application>Microsoft Office PowerPoint</Application>
  <PresentationFormat>‫הצגה על המסך (4:3)</PresentationFormat>
  <Paragraphs>351</Paragraphs>
  <Slides>32</Slides>
  <Notes>31</Notes>
  <HiddenSlides>5</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32</vt:i4>
      </vt:variant>
    </vt:vector>
  </HeadingPairs>
  <TitlesOfParts>
    <vt:vector size="38" baseType="lpstr">
      <vt:lpstr>Arial</vt:lpstr>
      <vt:lpstr>Calibri</vt:lpstr>
      <vt:lpstr>Calibri Light</vt:lpstr>
      <vt:lpstr>Guttman Hatzvi</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Bottom Lines</vt:lpstr>
      <vt:lpstr>מצגת של PowerPoint‏</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s5231216</dc:creator>
  <cp:lastModifiedBy>אברהם</cp:lastModifiedBy>
  <cp:revision>331</cp:revision>
  <dcterms:created xsi:type="dcterms:W3CDTF">2018-06-05T05:49:04Z</dcterms:created>
  <dcterms:modified xsi:type="dcterms:W3CDTF">2019-06-23T07:52:21Z</dcterms:modified>
</cp:coreProperties>
</file>