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"/>
  </p:notesMasterIdLst>
  <p:sldIdLst>
    <p:sldId id="269" r:id="rId2"/>
    <p:sldId id="264" r:id="rId3"/>
    <p:sldId id="274" r:id="rId4"/>
    <p:sldId id="266" r:id="rId5"/>
    <p:sldId id="277" r:id="rId6"/>
    <p:sldId id="271" r:id="rId7"/>
    <p:sldId id="287" r:id="rId8"/>
    <p:sldId id="270" r:id="rId9"/>
    <p:sldId id="29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E45398-6866-4EF8-9BB1-79CB354D2983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3F5A0F6-0BFD-4A6D-BA75-DD1BEB55FF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586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7C4D-79E9-4B22-B015-CED3A845EBA9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EF71-C026-46E1-8345-A8095F5AA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526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7C4D-79E9-4B22-B015-CED3A845EBA9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EF71-C026-46E1-8345-A8095F5AA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287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7C4D-79E9-4B22-B015-CED3A845EBA9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EF71-C026-46E1-8345-A8095F5AA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8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7C4D-79E9-4B22-B015-CED3A845EBA9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EF71-C026-46E1-8345-A8095F5AA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539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7C4D-79E9-4B22-B015-CED3A845EBA9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EF71-C026-46E1-8345-A8095F5AA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62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7C4D-79E9-4B22-B015-CED3A845EBA9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EF71-C026-46E1-8345-A8095F5AA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453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7C4D-79E9-4B22-B015-CED3A845EBA9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EF71-C026-46E1-8345-A8095F5AA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853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7C4D-79E9-4B22-B015-CED3A845EBA9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EF71-C026-46E1-8345-A8095F5AA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515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7C4D-79E9-4B22-B015-CED3A845EBA9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EF71-C026-46E1-8345-A8095F5AA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769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7C4D-79E9-4B22-B015-CED3A845EBA9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EF71-C026-46E1-8345-A8095F5AA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19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7C4D-79E9-4B22-B015-CED3A845EBA9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EF71-C026-46E1-8345-A8095F5AA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811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67C4D-79E9-4B22-B015-CED3A845EBA9}" type="datetimeFigureOut">
              <a:rPr lang="he-IL" smtClean="0"/>
              <a:t>ז'/אייר/תש"ף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EF71-C026-46E1-8345-A8095F5AA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207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8726B08-77FD-4C82-BB83-2F93ACD5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060"/>
            <a:ext cx="12191999" cy="6871059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5C706D9-8F5D-40CA-83D0-F62D4142AB32}"/>
              </a:ext>
            </a:extLst>
          </p:cNvPr>
          <p:cNvSpPr txBox="1">
            <a:spLocks/>
          </p:cNvSpPr>
          <p:nvPr/>
        </p:nvSpPr>
        <p:spPr>
          <a:xfrm>
            <a:off x="0" y="213359"/>
            <a:ext cx="12192000" cy="6644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Aft>
                <a:spcPts val="800"/>
              </a:spcAft>
            </a:pPr>
            <a:endParaRPr lang="he-IL" u="sng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8F0284F6-311E-4075-B029-BA3DB68E326C}"/>
              </a:ext>
            </a:extLst>
          </p:cNvPr>
          <p:cNvSpPr/>
          <p:nvPr/>
        </p:nvSpPr>
        <p:spPr>
          <a:xfrm>
            <a:off x="2571116" y="1992759"/>
            <a:ext cx="2580640" cy="13106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5000" dirty="0">
                <a:latin typeface="David" panose="020E0502060401010101" pitchFamily="34" charset="-79"/>
                <a:cs typeface="David" panose="020E0502060401010101" pitchFamily="34" charset="-79"/>
                <a:hlinkClick r:id="" action="ppaction://noaction"/>
              </a:rPr>
              <a:t> מפגשים</a:t>
            </a:r>
            <a:endParaRPr lang="he-IL" sz="5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924BD453-45C1-4F71-B216-855AD27057B8}"/>
              </a:ext>
            </a:extLst>
          </p:cNvPr>
          <p:cNvSpPr/>
          <p:nvPr/>
        </p:nvSpPr>
        <p:spPr>
          <a:xfrm>
            <a:off x="6635115" y="1992759"/>
            <a:ext cx="2580640" cy="13106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5000" dirty="0">
                <a:latin typeface="David" panose="020E0502060401010101" pitchFamily="34" charset="-79"/>
                <a:cs typeface="David" panose="020E0502060401010101" pitchFamily="34" charset="-79"/>
                <a:hlinkClick r:id="rId4" action="ppaction://hlinksldjump"/>
              </a:rPr>
              <a:t>'טעינה'</a:t>
            </a:r>
            <a:endParaRPr lang="he-IL" sz="5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39B0FAB3-537B-4C7D-87F2-D17645934350}"/>
              </a:ext>
            </a:extLst>
          </p:cNvPr>
          <p:cNvSpPr/>
          <p:nvPr/>
        </p:nvSpPr>
        <p:spPr>
          <a:xfrm>
            <a:off x="538480" y="4421632"/>
            <a:ext cx="2580640" cy="13106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5000" dirty="0">
                <a:latin typeface="David" panose="020E0502060401010101" pitchFamily="34" charset="-79"/>
                <a:cs typeface="David" panose="020E0502060401010101" pitchFamily="34" charset="-79"/>
                <a:hlinkClick r:id="rId5" action="ppaction://hlinksldjump"/>
              </a:rPr>
              <a:t>תובנות וסיכום</a:t>
            </a:r>
            <a:endParaRPr lang="he-IL" sz="5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DD572AC8-8BC8-4BA7-9869-81D77C4395C5}"/>
              </a:ext>
            </a:extLst>
          </p:cNvPr>
          <p:cNvSpPr/>
          <p:nvPr/>
        </p:nvSpPr>
        <p:spPr>
          <a:xfrm>
            <a:off x="8625840" y="4421632"/>
            <a:ext cx="2580640" cy="13106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לחצן פעולה: וידאו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783F8D5-1BE7-48A2-BA33-046806D708DE}"/>
              </a:ext>
            </a:extLst>
          </p:cNvPr>
          <p:cNvSpPr/>
          <p:nvPr/>
        </p:nvSpPr>
        <p:spPr>
          <a:xfrm>
            <a:off x="9505950" y="4574032"/>
            <a:ext cx="1042416" cy="1042416"/>
          </a:xfrm>
          <a:prstGeom prst="actionButtonMovi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8912A74B-8A05-4976-9E42-EC05E9C27B8E}"/>
              </a:ext>
            </a:extLst>
          </p:cNvPr>
          <p:cNvSpPr/>
          <p:nvPr/>
        </p:nvSpPr>
        <p:spPr>
          <a:xfrm>
            <a:off x="4673600" y="4421632"/>
            <a:ext cx="2580640" cy="13106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5000" dirty="0">
                <a:latin typeface="David" panose="020E0502060401010101" pitchFamily="34" charset="-79"/>
                <a:cs typeface="David" panose="020E0502060401010101" pitchFamily="34" charset="-79"/>
                <a:hlinkClick r:id="" action="ppaction://noaction"/>
              </a:rPr>
              <a:t>קורונה</a:t>
            </a:r>
            <a:endParaRPr lang="he-IL" sz="5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363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8726B08-77FD-4C82-BB83-2F93ACD5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059"/>
            <a:ext cx="12191999" cy="6871059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D1CEFDCB-52C4-45D8-8406-166F955A5DAD}"/>
              </a:ext>
            </a:extLst>
          </p:cNvPr>
          <p:cNvSpPr txBox="1">
            <a:spLocks/>
          </p:cNvSpPr>
          <p:nvPr/>
        </p:nvSpPr>
        <p:spPr>
          <a:xfrm>
            <a:off x="838199" y="-124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'טעינה'</a:t>
            </a:r>
          </a:p>
        </p:txBody>
      </p:sp>
      <p:graphicFrame>
        <p:nvGraphicFramePr>
          <p:cNvPr id="6" name="טבלה 7">
            <a:extLst>
              <a:ext uri="{FF2B5EF4-FFF2-40B4-BE49-F238E27FC236}">
                <a16:creationId xmlns:a16="http://schemas.microsoft.com/office/drawing/2014/main" id="{1C879FBF-FB5E-4D26-BABC-BFEF7B50E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776825"/>
              </p:ext>
            </p:extLst>
          </p:nvPr>
        </p:nvGraphicFramePr>
        <p:xfrm>
          <a:off x="676274" y="1312504"/>
          <a:ext cx="10677525" cy="53088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33625">
                  <a:extLst>
                    <a:ext uri="{9D8B030D-6E8A-4147-A177-3AD203B41FA5}">
                      <a16:colId xmlns:a16="http://schemas.microsoft.com/office/drawing/2014/main" val="3539526833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3927166814"/>
                    </a:ext>
                  </a:extLst>
                </a:gridCol>
                <a:gridCol w="2350543">
                  <a:extLst>
                    <a:ext uri="{9D8B030D-6E8A-4147-A177-3AD203B41FA5}">
                      <a16:colId xmlns:a16="http://schemas.microsoft.com/office/drawing/2014/main" val="1033380496"/>
                    </a:ext>
                  </a:extLst>
                </a:gridCol>
                <a:gridCol w="1982266">
                  <a:extLst>
                    <a:ext uri="{9D8B030D-6E8A-4147-A177-3AD203B41FA5}">
                      <a16:colId xmlns:a16="http://schemas.microsoft.com/office/drawing/2014/main" val="1147623000"/>
                    </a:ext>
                  </a:extLst>
                </a:gridCol>
                <a:gridCol w="1982266">
                  <a:extLst>
                    <a:ext uri="{9D8B030D-6E8A-4147-A177-3AD203B41FA5}">
                      <a16:colId xmlns:a16="http://schemas.microsoft.com/office/drawing/2014/main" val="415627394"/>
                    </a:ext>
                  </a:extLst>
                </a:gridCol>
              </a:tblGrid>
              <a:tr h="35785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ביטחון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b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כלכלה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b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מדיני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b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חברתי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b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הערות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398002"/>
                  </a:ext>
                </a:extLst>
              </a:tr>
              <a:tr h="3235382">
                <a:tc>
                  <a:txBody>
                    <a:bodyPr/>
                    <a:lstStyle/>
                    <a:p>
                      <a:pPr marL="7429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לנה </a:t>
                      </a:r>
                      <a:r>
                        <a:rPr kumimoji="0" lang="he-I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בנגוב</a:t>
                      </a: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(</a:t>
                      </a:r>
                      <a:r>
                        <a:rPr kumimoji="0" lang="he-I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חט"א</a:t>
                      </a: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)</a:t>
                      </a:r>
                    </a:p>
                    <a:p>
                      <a:pPr marL="7429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פרופסור דימה </a:t>
                      </a:r>
                      <a:r>
                        <a:rPr kumimoji="0" lang="he-I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אדמסקי</a:t>
                      </a:r>
                      <a:endParaRPr kumimoji="0" lang="he-I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7429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שיח עם נספחי צבא - בריטניה, איטליה, נאט"ו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</a:pP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עמי </a:t>
                      </a:r>
                      <a:r>
                        <a:rPr lang="he-IL" sz="1600" b="1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לוסטיג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he-IL" sz="1600" b="1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ליאוניד</a:t>
                      </a: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ניבזלין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נתן שרנסקי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גרי קורן – </a:t>
                      </a:r>
                      <a:r>
                        <a:rPr lang="he-IL" sz="1600" b="1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מ.החוץ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צבי מגן – </a:t>
                      </a:r>
                      <a:r>
                        <a:rPr lang="he-IL" sz="1600" b="1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מ.החוץ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יעקב לבנה – </a:t>
                      </a:r>
                      <a:r>
                        <a:rPr lang="he-IL" sz="1600" b="1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מ.החוץ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יאשה קדמי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דובר שגרירות רוסיה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סימונה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he-IL" sz="1600" b="1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קסניה</a:t>
                      </a: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סבטלובה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נציגת האינטרפול בישראל +נציג משטרת ישראל ברוסיה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ישראל </a:t>
                      </a:r>
                      <a:r>
                        <a:rPr lang="he-IL" sz="1600" b="1" dirty="0" err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דמידוב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</a:pPr>
                      <a:endParaRPr lang="he-IL" sz="16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במגרש הרוסים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בכנסייה הרוסית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 במסעדה רוסית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762058"/>
                  </a:ext>
                </a:extLst>
              </a:tr>
              <a:tr h="428913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600" b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דניאל ראקוב –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Inss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endParaRPr lang="he-IL" sz="1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607170"/>
                  </a:ext>
                </a:extLst>
              </a:tr>
              <a:tr h="428913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זאב </a:t>
                      </a:r>
                      <a:r>
                        <a:rPr lang="he-IL" sz="1600" b="1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אלקין</a:t>
                      </a: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\ יולי אדלשטיין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00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00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0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endParaRPr lang="he-IL" sz="1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551158"/>
                  </a:ext>
                </a:extLst>
              </a:tr>
              <a:tr h="428913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נספח צה"ל ברוסיה – גרמן </a:t>
                      </a:r>
                      <a:r>
                        <a:rPr lang="he-IL" sz="1600" b="1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גיטלמן</a:t>
                      </a: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endParaRPr lang="he-IL" sz="1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88256"/>
                  </a:ext>
                </a:extLst>
              </a:tr>
              <a:tr h="428913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חברי קבוצת הסמינריון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endParaRPr lang="he-IL" sz="1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8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72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8726B08-77FD-4C82-BB83-2F93ACD5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800" y="-13059"/>
            <a:ext cx="12191999" cy="6871059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D1CEFDCB-52C4-45D8-8406-166F955A5DA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כללי</a:t>
            </a:r>
          </a:p>
        </p:txBody>
      </p:sp>
      <p:graphicFrame>
        <p:nvGraphicFramePr>
          <p:cNvPr id="6" name="טבלה 7">
            <a:extLst>
              <a:ext uri="{FF2B5EF4-FFF2-40B4-BE49-F238E27FC236}">
                <a16:creationId xmlns:a16="http://schemas.microsoft.com/office/drawing/2014/main" id="{1C879FBF-FB5E-4D26-BABC-BFEF7B50E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41523"/>
              </p:ext>
            </p:extLst>
          </p:nvPr>
        </p:nvGraphicFramePr>
        <p:xfrm>
          <a:off x="6611620" y="1875154"/>
          <a:ext cx="4107180" cy="46177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66850">
                  <a:extLst>
                    <a:ext uri="{9D8B030D-6E8A-4147-A177-3AD203B41FA5}">
                      <a16:colId xmlns:a16="http://schemas.microsoft.com/office/drawing/2014/main" val="132889162"/>
                    </a:ext>
                  </a:extLst>
                </a:gridCol>
                <a:gridCol w="2640330">
                  <a:extLst>
                    <a:ext uri="{9D8B030D-6E8A-4147-A177-3AD203B41FA5}">
                      <a16:colId xmlns:a16="http://schemas.microsoft.com/office/drawing/2014/main" val="3477399641"/>
                    </a:ext>
                  </a:extLst>
                </a:gridCol>
              </a:tblGrid>
              <a:tr h="632728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אבי קינן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גיאוגרפיה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453367"/>
                  </a:ext>
                </a:extLst>
              </a:tr>
              <a:tr h="632728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חלי </a:t>
                      </a:r>
                      <a:r>
                        <a:rPr lang="he-IL" b="0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קונטנה</a:t>
                      </a:r>
                      <a:endParaRPr lang="he-IL" b="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דמוגרפיה ודת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6043"/>
                  </a:ext>
                </a:extLst>
              </a:tr>
              <a:tr h="672635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חיים מלכי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ושלטון מקומי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762058"/>
                  </a:ext>
                </a:extLst>
              </a:tr>
              <a:tr h="632728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מייקל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אופוזיציה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02613"/>
                  </a:ext>
                </a:extLst>
              </a:tr>
              <a:tr h="632728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עמיחי לוין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863700"/>
                  </a:ext>
                </a:extLst>
              </a:tr>
              <a:tr h="781446">
                <a:tc>
                  <a:txBody>
                    <a:bodyPr/>
                    <a:lstStyle/>
                    <a:p>
                      <a:pPr rtl="1"/>
                      <a:r>
                        <a:rPr lang="he-IL" b="0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גולדי</a:t>
                      </a:r>
                      <a:endParaRPr lang="he-IL" b="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הקוטב הצפוני – פוט' מעברי סחר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37282"/>
                  </a:ext>
                </a:extLst>
              </a:tr>
              <a:tr h="632728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רומן </a:t>
                      </a:r>
                      <a:r>
                        <a:rPr lang="he-IL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גופמן</a:t>
                      </a:r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מנגנוני ביטחון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520520"/>
                  </a:ext>
                </a:extLst>
              </a:tr>
            </a:tbl>
          </a:graphicData>
        </a:graphic>
      </p:graphicFrame>
      <p:graphicFrame>
        <p:nvGraphicFramePr>
          <p:cNvPr id="7" name="טבלה 7">
            <a:extLst>
              <a:ext uri="{FF2B5EF4-FFF2-40B4-BE49-F238E27FC236}">
                <a16:creationId xmlns:a16="http://schemas.microsoft.com/office/drawing/2014/main" id="{4C470767-FEF1-4FF2-B163-ADE37BC51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356325"/>
              </p:ext>
            </p:extLst>
          </p:nvPr>
        </p:nvGraphicFramePr>
        <p:xfrm>
          <a:off x="1226820" y="1854199"/>
          <a:ext cx="4107180" cy="4617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66850">
                  <a:extLst>
                    <a:ext uri="{9D8B030D-6E8A-4147-A177-3AD203B41FA5}">
                      <a16:colId xmlns:a16="http://schemas.microsoft.com/office/drawing/2014/main" val="132889162"/>
                    </a:ext>
                  </a:extLst>
                </a:gridCol>
                <a:gridCol w="2640330">
                  <a:extLst>
                    <a:ext uri="{9D8B030D-6E8A-4147-A177-3AD203B41FA5}">
                      <a16:colId xmlns:a16="http://schemas.microsoft.com/office/drawing/2014/main" val="3477399641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סימונה הלפרין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יחסים בינ"ל – מעצמות, מזה"ת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6043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rtl="1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Khing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Seng</a:t>
                      </a:r>
                      <a:endParaRPr lang="he-IL" b="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יחסים בינ"ל – אוקרינה, </a:t>
                      </a:r>
                      <a:r>
                        <a:rPr lang="he-IL" b="0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באלטיות</a:t>
                      </a:r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קוטב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02613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שלומי בן מוחא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רוסיה – נאט"ו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86370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שחר </a:t>
                      </a:r>
                      <a:r>
                        <a:rPr lang="he-IL" b="0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בץ</a:t>
                      </a:r>
                      <a:endParaRPr lang="he-IL" b="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פשיעה רוסית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3728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שלומי </a:t>
                      </a:r>
                      <a:r>
                        <a:rPr lang="he-IL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טולדנו</a:t>
                      </a:r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אוליגרכים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52052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אביעד אטיה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היסטוריה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64164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David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solrno</a:t>
                      </a:r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תרבות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22643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 אדרי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מנהיגים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55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3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8726B08-77FD-4C82-BB83-2F93ACD5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060"/>
            <a:ext cx="12191999" cy="6871059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5C706D9-8F5D-40CA-83D0-F62D4142AB32}"/>
              </a:ext>
            </a:extLst>
          </p:cNvPr>
          <p:cNvSpPr txBox="1">
            <a:spLocks/>
          </p:cNvSpPr>
          <p:nvPr/>
        </p:nvSpPr>
        <p:spPr>
          <a:xfrm>
            <a:off x="0" y="1991360"/>
            <a:ext cx="12192000" cy="4866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11BD508B-629E-4D05-B383-B77C92945E7D}"/>
              </a:ext>
            </a:extLst>
          </p:cNvPr>
          <p:cNvSpPr txBox="1">
            <a:spLocks/>
          </p:cNvSpPr>
          <p:nvPr/>
        </p:nvSpPr>
        <p:spPr>
          <a:xfrm>
            <a:off x="970280" y="100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לו"ז סיור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DD7A025-27AD-4130-96E6-755B2EAEA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71" y="1426529"/>
            <a:ext cx="10942709" cy="303117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FE84517-5A51-418F-897F-AF0AA9310F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69" t="26769" r="25391" b="10972"/>
          <a:stretch/>
        </p:blipFill>
        <p:spPr>
          <a:xfrm>
            <a:off x="333375" y="4181475"/>
            <a:ext cx="11315454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0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8726B08-77FD-4C82-BB83-2F93ACD5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060"/>
            <a:ext cx="12191999" cy="6871059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5C706D9-8F5D-40CA-83D0-F62D4142AB32}"/>
              </a:ext>
            </a:extLst>
          </p:cNvPr>
          <p:cNvSpPr txBox="1">
            <a:spLocks/>
          </p:cNvSpPr>
          <p:nvPr/>
        </p:nvSpPr>
        <p:spPr>
          <a:xfrm>
            <a:off x="0" y="1991360"/>
            <a:ext cx="12192000" cy="4866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11BD508B-629E-4D05-B383-B77C92945E7D}"/>
              </a:ext>
            </a:extLst>
          </p:cNvPr>
          <p:cNvSpPr txBox="1">
            <a:spLocks/>
          </p:cNvSpPr>
          <p:nvPr/>
        </p:nvSpPr>
        <p:spPr>
          <a:xfrm>
            <a:off x="970280" y="100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u="sng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יחסי רוסיה – נאט"ו</a:t>
            </a:r>
            <a:endParaRPr kumimoji="0" lang="he-IL" sz="6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A21CC13-A805-47B4-BA45-F5D604D92ED8}"/>
              </a:ext>
            </a:extLst>
          </p:cNvPr>
          <p:cNvSpPr txBox="1"/>
          <p:nvPr/>
        </p:nvSpPr>
        <p:spPr>
          <a:xfrm>
            <a:off x="280751" y="1839532"/>
            <a:ext cx="11334750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lvl="0" indent="-457200" algn="r" defTabSz="914400" rtl="1">
              <a:lnSpc>
                <a:spcPct val="150000"/>
              </a:lnSpc>
              <a:spcBef>
                <a:spcPts val="1000"/>
              </a:spcBef>
              <a:buFont typeface="+mj-cs"/>
              <a:buAutoNum type="hebrew2Minus"/>
            </a:pPr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1990 -מדינות ברית ורשה מצטרפות לאיחוד האירופאי ונאט"ו.</a:t>
            </a:r>
          </a:p>
          <a:p>
            <a:pPr marL="457200" indent="-457200" algn="r" defTabSz="914400" rtl="1">
              <a:lnSpc>
                <a:spcPct val="150000"/>
              </a:lnSpc>
              <a:spcBef>
                <a:spcPts val="1000"/>
              </a:spcBef>
              <a:buFont typeface="+mj-cs"/>
              <a:buAutoNum type="hebrew2Minus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 1997 ההקמה בין רוסיה לנאט"ו מסתיימת ללא תוצאות. </a:t>
            </a: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0" indent="-457200" algn="r" defTabSz="914400" rtl="1">
              <a:lnSpc>
                <a:spcPct val="150000"/>
              </a:lnSpc>
              <a:spcBef>
                <a:spcPts val="1000"/>
              </a:spcBef>
              <a:buFont typeface="+mj-cs"/>
              <a:buAutoNum type="hebrew2Minus"/>
            </a:pPr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2004 - המדינות הבלטיות ופולין מצטרפות לנאט"ו.</a:t>
            </a:r>
          </a:p>
          <a:p>
            <a:pPr marL="457200" lvl="0" indent="-457200" algn="r" defTabSz="914400" rtl="1">
              <a:lnSpc>
                <a:spcPct val="150000"/>
              </a:lnSpc>
              <a:spcBef>
                <a:spcPts val="1000"/>
              </a:spcBef>
              <a:buFont typeface="+mj-cs"/>
              <a:buAutoNum type="hebrew2Minus"/>
            </a:pPr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מערכת היחסים מראה </a:t>
            </a:r>
            <a:r>
              <a:rPr lang="he-IL" sz="24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דפוס חוזר </a:t>
            </a:r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כל ניסיון להתקרב מסתיים בדרך כלל ב</a:t>
            </a:r>
            <a:r>
              <a:rPr lang="he-IL" sz="24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משבר </a:t>
            </a:r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(לדוג' - הסכסוך על קוסובו ב-1999 והמלחמה בגאורגיה) </a:t>
            </a:r>
            <a:r>
              <a:rPr lang="he-IL" sz="24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שאחריו תקופה של הצטננות ולאחר מכן עליה חדשה</a:t>
            </a:r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אשר מסתיימת במשבר נוסף.</a:t>
            </a:r>
          </a:p>
        </p:txBody>
      </p:sp>
      <p:pic>
        <p:nvPicPr>
          <p:cNvPr id="7" name="Picture 2" descr="רוסיה: ננקוט פעולה בתגובה להגביר את הנוכחות הצבאית של נאט”ו על גבולותינו">
            <a:extLst>
              <a:ext uri="{FF2B5EF4-FFF2-40B4-BE49-F238E27FC236}">
                <a16:creationId xmlns:a16="http://schemas.microsoft.com/office/drawing/2014/main" id="{E23DBDFE-5F77-4346-B704-AD5E24D76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9" y="1839533"/>
            <a:ext cx="2832181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1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8726B08-77FD-4C82-BB83-2F93ACD5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060"/>
            <a:ext cx="12191999" cy="6871059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5C706D9-8F5D-40CA-83D0-F62D4142AB32}"/>
              </a:ext>
            </a:extLst>
          </p:cNvPr>
          <p:cNvSpPr txBox="1">
            <a:spLocks/>
          </p:cNvSpPr>
          <p:nvPr/>
        </p:nvSpPr>
        <p:spPr>
          <a:xfrm>
            <a:off x="0" y="1991360"/>
            <a:ext cx="12192000" cy="4866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11BD508B-629E-4D05-B383-B77C92945E7D}"/>
              </a:ext>
            </a:extLst>
          </p:cNvPr>
          <p:cNvSpPr txBox="1">
            <a:spLocks/>
          </p:cNvSpPr>
          <p:nvPr/>
        </p:nvSpPr>
        <p:spPr>
          <a:xfrm>
            <a:off x="970280" y="100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u="sng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אוליגרכים</a:t>
            </a:r>
            <a:endParaRPr kumimoji="0" lang="he-IL" sz="6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A21CC13-A805-47B4-BA45-F5D604D92ED8}"/>
              </a:ext>
            </a:extLst>
          </p:cNvPr>
          <p:cNvSpPr txBox="1"/>
          <p:nvPr/>
        </p:nvSpPr>
        <p:spPr>
          <a:xfrm>
            <a:off x="428624" y="3663896"/>
            <a:ext cx="1133475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lvl="0" indent="-457200" algn="r" defTabSz="914400" rtl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השפעה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השקעה בחברות סטארט-אפ ישראליות, מקימים ארגוני צדקה, רוכשים נדל"ן, מחזיקים בגופי תקשורת מרכזיים, מנהלים קשרים אישיים עם פוליטיקאים ישראלים .</a:t>
            </a:r>
          </a:p>
          <a:p>
            <a:pPr marL="457200" lvl="0" indent="-457200" algn="r" defTabSz="914400" rtl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2400" u="sng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השלכות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- מימוש אינטרסים רוסיים בכלכלה והדמוקרטיה הישראלית, גיבוי ממשל רוסיה להפסדים בהשקעות בישראל, 'בריחת מוחות' של ישראלים יוצאי 8200, השפעה פוליטית לטובת מדיניות חוץ רוסית.</a:t>
            </a:r>
          </a:p>
        </p:txBody>
      </p:sp>
      <p:pic>
        <p:nvPicPr>
          <p:cNvPr id="7" name="Picture 8" descr="Vladimir Potanin.jpg">
            <a:extLst>
              <a:ext uri="{FF2B5EF4-FFF2-40B4-BE49-F238E27FC236}">
                <a16:creationId xmlns:a16="http://schemas.microsoft.com/office/drawing/2014/main" id="{BEF4CB43-2ADB-4940-9E64-59F7317D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632738"/>
            <a:ext cx="1804266" cy="17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ikhail Khodorkovsky 2013-12-22 4.jpg">
            <a:extLst>
              <a:ext uri="{FF2B5EF4-FFF2-40B4-BE49-F238E27FC236}">
                <a16:creationId xmlns:a16="http://schemas.microsoft.com/office/drawing/2014/main" id="{68033749-8A62-4E97-86E8-1E091369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12" y="1654952"/>
            <a:ext cx="2184110" cy="17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9F18990-D5E8-4DC3-9A16-B6CA10FE1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653" y="1672605"/>
            <a:ext cx="2543851" cy="175639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D109A73F-1D93-4C1C-9B23-EEB331A0D3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151" y="1640126"/>
            <a:ext cx="1392093" cy="17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3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8726B08-77FD-4C82-BB83-2F93ACD5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060"/>
            <a:ext cx="12191999" cy="6871059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5C706D9-8F5D-40CA-83D0-F62D4142AB32}"/>
              </a:ext>
            </a:extLst>
          </p:cNvPr>
          <p:cNvSpPr txBox="1">
            <a:spLocks/>
          </p:cNvSpPr>
          <p:nvPr/>
        </p:nvSpPr>
        <p:spPr>
          <a:xfrm>
            <a:off x="0" y="1991360"/>
            <a:ext cx="12192000" cy="4866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11BD508B-629E-4D05-B383-B77C92945E7D}"/>
              </a:ext>
            </a:extLst>
          </p:cNvPr>
          <p:cNvSpPr txBox="1">
            <a:spLocks/>
          </p:cNvSpPr>
          <p:nvPr/>
        </p:nvSpPr>
        <p:spPr>
          <a:xfrm>
            <a:off x="970280" y="100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u="sng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מנהיגים</a:t>
            </a:r>
            <a:endParaRPr kumimoji="0" lang="he-IL" sz="6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D5695F6C-A9F2-4EB4-86ED-C95D31A8B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501" y="1540553"/>
            <a:ext cx="1701417" cy="2542822"/>
          </a:xfrm>
          <a:prstGeom prst="rect">
            <a:avLst/>
          </a:prstGeom>
        </p:spPr>
      </p:pic>
      <p:pic>
        <p:nvPicPr>
          <p:cNvPr id="8" name="מציין מיקום תוכן 4">
            <a:extLst>
              <a:ext uri="{FF2B5EF4-FFF2-40B4-BE49-F238E27FC236}">
                <a16:creationId xmlns:a16="http://schemas.microsoft.com/office/drawing/2014/main" id="{E6632EF8-33E7-458A-8832-D71FB29E8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337" y="1590382"/>
            <a:ext cx="2093285" cy="2443163"/>
          </a:xfrm>
          <a:prstGeom prst="rect">
            <a:avLst/>
          </a:prstGeom>
        </p:spPr>
      </p:pic>
      <p:pic>
        <p:nvPicPr>
          <p:cNvPr id="10" name="מציין מיקום תוכן 4">
            <a:extLst>
              <a:ext uri="{FF2B5EF4-FFF2-40B4-BE49-F238E27FC236}">
                <a16:creationId xmlns:a16="http://schemas.microsoft.com/office/drawing/2014/main" id="{86CE484D-4226-41B2-AC5F-DBD8CECAA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277" y="1571216"/>
            <a:ext cx="1856357" cy="2542822"/>
          </a:xfrm>
          <a:prstGeom prst="rect">
            <a:avLst/>
          </a:prstGeom>
        </p:spPr>
      </p:pic>
      <p:pic>
        <p:nvPicPr>
          <p:cNvPr id="11" name="מציין מיקום תוכן 4">
            <a:extLst>
              <a:ext uri="{FF2B5EF4-FFF2-40B4-BE49-F238E27FC236}">
                <a16:creationId xmlns:a16="http://schemas.microsoft.com/office/drawing/2014/main" id="{B0B775DC-671B-4962-A311-26D794451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280" y="1595904"/>
            <a:ext cx="2093295" cy="2437641"/>
          </a:xfrm>
          <a:prstGeom prst="rect">
            <a:avLst/>
          </a:prstGeom>
        </p:spPr>
      </p:pic>
      <p:pic>
        <p:nvPicPr>
          <p:cNvPr id="12" name="מציין מיקום תוכן 4">
            <a:extLst>
              <a:ext uri="{FF2B5EF4-FFF2-40B4-BE49-F238E27FC236}">
                <a16:creationId xmlns:a16="http://schemas.microsoft.com/office/drawing/2014/main" id="{EAB8FE8D-5C1B-4F94-AAD5-F0BA6910C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7519" y="4300276"/>
            <a:ext cx="2009654" cy="2497255"/>
          </a:xfrm>
          <a:prstGeom prst="rect">
            <a:avLst/>
          </a:prstGeom>
        </p:spPr>
      </p:pic>
      <p:pic>
        <p:nvPicPr>
          <p:cNvPr id="13" name="מציין מיקום תוכן 4">
            <a:extLst>
              <a:ext uri="{FF2B5EF4-FFF2-40B4-BE49-F238E27FC236}">
                <a16:creationId xmlns:a16="http://schemas.microsoft.com/office/drawing/2014/main" id="{CAB32A83-364F-4DC2-8422-59D087B96A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2253" y="4354368"/>
            <a:ext cx="2290440" cy="2443163"/>
          </a:xfrm>
          <a:prstGeom prst="rect">
            <a:avLst/>
          </a:prstGeom>
        </p:spPr>
      </p:pic>
      <p:pic>
        <p:nvPicPr>
          <p:cNvPr id="14" name="מציין מיקום תוכן 4">
            <a:extLst>
              <a:ext uri="{FF2B5EF4-FFF2-40B4-BE49-F238E27FC236}">
                <a16:creationId xmlns:a16="http://schemas.microsoft.com/office/drawing/2014/main" id="{93B4DDCA-50D3-444C-A9F2-E9C5397211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371" y="4350074"/>
            <a:ext cx="1790077" cy="2394975"/>
          </a:xfrm>
          <a:prstGeom prst="rect">
            <a:avLst/>
          </a:prstGeom>
        </p:spPr>
      </p:pic>
      <p:pic>
        <p:nvPicPr>
          <p:cNvPr id="15" name="מציין מיקום תוכן 4">
            <a:extLst>
              <a:ext uri="{FF2B5EF4-FFF2-40B4-BE49-F238E27FC236}">
                <a16:creationId xmlns:a16="http://schemas.microsoft.com/office/drawing/2014/main" id="{975FA0CC-9FBA-469D-969B-6DF9CB7DBE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528" y="4350073"/>
            <a:ext cx="1917288" cy="2406961"/>
          </a:xfrm>
          <a:prstGeom prst="rect">
            <a:avLst/>
          </a:prstGeom>
        </p:spPr>
      </p:pic>
      <p:sp>
        <p:nvSpPr>
          <p:cNvPr id="16" name="לחצן פעולה: עבור לדף הבית 15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8D4CB041-D9DD-41E2-95C4-631FE3E8EC4B}"/>
              </a:ext>
            </a:extLst>
          </p:cNvPr>
          <p:cNvSpPr/>
          <p:nvPr/>
        </p:nvSpPr>
        <p:spPr>
          <a:xfrm>
            <a:off x="174451" y="6245939"/>
            <a:ext cx="495300" cy="4991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50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8726B08-77FD-4C82-BB83-2F93ACD5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060"/>
            <a:ext cx="12191999" cy="6871059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5C706D9-8F5D-40CA-83D0-F62D4142AB32}"/>
              </a:ext>
            </a:extLst>
          </p:cNvPr>
          <p:cNvSpPr txBox="1">
            <a:spLocks/>
          </p:cNvSpPr>
          <p:nvPr/>
        </p:nvSpPr>
        <p:spPr>
          <a:xfrm>
            <a:off x="0" y="1991360"/>
            <a:ext cx="12192000" cy="4866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11BD508B-629E-4D05-B383-B77C92945E7D}"/>
              </a:ext>
            </a:extLst>
          </p:cNvPr>
          <p:cNvSpPr txBox="1">
            <a:spLocks/>
          </p:cNvSpPr>
          <p:nvPr/>
        </p:nvSpPr>
        <p:spPr>
          <a:xfrm>
            <a:off x="970280" y="100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תובנות וסיכום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A21CC13-A805-47B4-BA45-F5D604D92ED8}"/>
              </a:ext>
            </a:extLst>
          </p:cNvPr>
          <p:cNvSpPr txBox="1"/>
          <p:nvPr/>
        </p:nvSpPr>
        <p:spPr>
          <a:xfrm>
            <a:off x="428624" y="1823262"/>
            <a:ext cx="11334750" cy="46217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800" b="1" u="sng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שאלת מחקר</a:t>
            </a:r>
            <a:r>
              <a:rPr lang="he-IL" sz="28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-כיצד מצליחה רוסיה למצב עצמה כמעצמה עולמית בהתייחס למצבה הכלכלי והחברתי ?</a:t>
            </a:r>
          </a:p>
          <a:p>
            <a:pPr marL="457200" indent="-457200" algn="r" rtl="1">
              <a:lnSpc>
                <a:spcPct val="150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2400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שואפת לעליונות בזירה האירופית והרתעה אסטרטגית מול ארה"ב וסין</a:t>
            </a:r>
          </a:p>
          <a:p>
            <a:pPr marL="457200" indent="-457200" algn="r" rtl="1">
              <a:lnSpc>
                <a:spcPct val="150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2400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פוטנציאל כלכלי – נפט, גז טבעי, גרעין אזרחי, תעשיה ביטחונית, חקלאות, הקוטב</a:t>
            </a:r>
          </a:p>
          <a:p>
            <a:pPr marL="457200" indent="-457200" algn="r" rtl="1">
              <a:lnSpc>
                <a:spcPct val="150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2400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מעורבת, מתערבת ומשפיע בסכסוכים משמעותיים – סוריה, איראן, אפגניסטאן, הקוטב</a:t>
            </a:r>
          </a:p>
          <a:p>
            <a:pPr marL="457200" indent="-457200" algn="r" rtl="1">
              <a:lnSpc>
                <a:spcPct val="150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2400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תרבות – עבר , הווה ועתיד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he-IL" sz="2400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671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8726B08-77FD-4C82-BB83-2F93ACD5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059"/>
            <a:ext cx="12191999" cy="6871059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5C706D9-8F5D-40CA-83D0-F62D4142AB32}"/>
              </a:ext>
            </a:extLst>
          </p:cNvPr>
          <p:cNvSpPr txBox="1">
            <a:spLocks/>
          </p:cNvSpPr>
          <p:nvPr/>
        </p:nvSpPr>
        <p:spPr>
          <a:xfrm>
            <a:off x="0" y="1991360"/>
            <a:ext cx="12192000" cy="4866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A21CC13-A805-47B4-BA45-F5D604D92ED8}"/>
              </a:ext>
            </a:extLst>
          </p:cNvPr>
          <p:cNvSpPr txBox="1"/>
          <p:nvPr/>
        </p:nvSpPr>
        <p:spPr>
          <a:xfrm>
            <a:off x="428624" y="1823262"/>
            <a:ext cx="11334750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he-IL" sz="2800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he-IL" sz="72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תודה -</a:t>
            </a:r>
            <a:r>
              <a:rPr lang="az-Cyrl-AZ" sz="7200" b="1" dirty="0">
                <a:solidFill>
                  <a:srgbClr val="222222"/>
                </a:solidFill>
                <a:latin typeface="Arial" panose="020B0604020202020204" pitchFamily="34" charset="0"/>
              </a:rPr>
              <a:t>Спасибо</a:t>
            </a:r>
            <a:r>
              <a:rPr lang="he-IL" sz="72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 </a:t>
            </a:r>
          </a:p>
          <a:p>
            <a:pPr marL="457200" indent="-457200" algn="r" rtl="1">
              <a:lnSpc>
                <a:spcPct val="150000"/>
              </a:lnSpc>
              <a:spcAft>
                <a:spcPts val="800"/>
              </a:spcAft>
              <a:buFont typeface="+mj-cs"/>
              <a:buAutoNum type="hebrew2Minus"/>
            </a:pPr>
            <a:endParaRPr lang="he-IL" sz="2400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he-IL" sz="2400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p:pic>
        <p:nvPicPr>
          <p:cNvPr id="1028" name="Picture 4" descr="דגל ישראל 100/150 ס&quot;מ - דגלים">
            <a:extLst>
              <a:ext uri="{FF2B5EF4-FFF2-40B4-BE49-F238E27FC236}">
                <a16:creationId xmlns:a16="http://schemas.microsoft.com/office/drawing/2014/main" id="{D98F41EE-A0EA-4AC9-B763-16FBEF4E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1" y="472198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דגל רוסיה – ויקיפדיה">
            <a:extLst>
              <a:ext uri="{FF2B5EF4-FFF2-40B4-BE49-F238E27FC236}">
                <a16:creationId xmlns:a16="http://schemas.microsoft.com/office/drawing/2014/main" id="{837749E7-C216-4462-8947-7E412CFD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6" y="1284097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דגלל, ברית המועצות. דגלל, התאחדות, סובייטי, render, ברית המועצות ...">
            <a:extLst>
              <a:ext uri="{FF2B5EF4-FFF2-40B4-BE49-F238E27FC236}">
                <a16:creationId xmlns:a16="http://schemas.microsoft.com/office/drawing/2014/main" id="{7AA034C6-956F-4401-B9AF-F1618E978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/>
        </p:blipFill>
        <p:spPr bwMode="auto">
          <a:xfrm>
            <a:off x="428623" y="1386522"/>
            <a:ext cx="2524125" cy="16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50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5535</TotalTime>
  <Words>372</Words>
  <Application>Microsoft Office PowerPoint</Application>
  <PresentationFormat>מסך רחב</PresentationFormat>
  <Paragraphs>81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David</vt:lpstr>
      <vt:lpstr>Wingdings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סמינר מזרח - רוסיה</dc:title>
  <dc:creator>user</dc:creator>
  <cp:lastModifiedBy>user</cp:lastModifiedBy>
  <cp:revision>250</cp:revision>
  <dcterms:created xsi:type="dcterms:W3CDTF">2020-03-03T20:40:47Z</dcterms:created>
  <dcterms:modified xsi:type="dcterms:W3CDTF">2020-05-01T21:35:15Z</dcterms:modified>
</cp:coreProperties>
</file>