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63"/>
  </p:handoutMasterIdLst>
  <p:sldIdLst>
    <p:sldId id="256" r:id="rId2"/>
    <p:sldId id="306" r:id="rId3"/>
    <p:sldId id="315" r:id="rId4"/>
    <p:sldId id="304" r:id="rId5"/>
    <p:sldId id="313" r:id="rId6"/>
    <p:sldId id="309" r:id="rId7"/>
    <p:sldId id="312" r:id="rId8"/>
    <p:sldId id="310" r:id="rId9"/>
    <p:sldId id="311" r:id="rId10"/>
    <p:sldId id="307" r:id="rId11"/>
    <p:sldId id="308" r:id="rId12"/>
    <p:sldId id="316" r:id="rId13"/>
    <p:sldId id="300" r:id="rId14"/>
    <p:sldId id="314" r:id="rId15"/>
    <p:sldId id="301" r:id="rId16"/>
    <p:sldId id="302" r:id="rId17"/>
    <p:sldId id="303" r:id="rId18"/>
    <p:sldId id="305" r:id="rId19"/>
    <p:sldId id="257" r:id="rId20"/>
    <p:sldId id="268" r:id="rId21"/>
    <p:sldId id="276" r:id="rId22"/>
    <p:sldId id="259" r:id="rId23"/>
    <p:sldId id="272" r:id="rId24"/>
    <p:sldId id="262" r:id="rId25"/>
    <p:sldId id="275" r:id="rId26"/>
    <p:sldId id="264" r:id="rId27"/>
    <p:sldId id="273" r:id="rId28"/>
    <p:sldId id="283" r:id="rId29"/>
    <p:sldId id="286" r:id="rId30"/>
    <p:sldId id="285" r:id="rId31"/>
    <p:sldId id="284" r:id="rId32"/>
    <p:sldId id="274" r:id="rId33"/>
    <p:sldId id="267" r:id="rId34"/>
    <p:sldId id="277" r:id="rId35"/>
    <p:sldId id="263" r:id="rId36"/>
    <p:sldId id="280" r:id="rId37"/>
    <p:sldId id="281" r:id="rId38"/>
    <p:sldId id="258" r:id="rId39"/>
    <p:sldId id="269" r:id="rId40"/>
    <p:sldId id="270" r:id="rId41"/>
    <p:sldId id="294" r:id="rId42"/>
    <p:sldId id="295" r:id="rId43"/>
    <p:sldId id="296" r:id="rId44"/>
    <p:sldId id="297" r:id="rId45"/>
    <p:sldId id="298" r:id="rId46"/>
    <p:sldId id="299" r:id="rId47"/>
    <p:sldId id="271" r:id="rId48"/>
    <p:sldId id="266" r:id="rId49"/>
    <p:sldId id="260" r:id="rId50"/>
    <p:sldId id="261" r:id="rId51"/>
    <p:sldId id="278" r:id="rId52"/>
    <p:sldId id="265" r:id="rId53"/>
    <p:sldId id="282" r:id="rId54"/>
    <p:sldId id="279" r:id="rId55"/>
    <p:sldId id="287" r:id="rId56"/>
    <p:sldId id="288" r:id="rId57"/>
    <p:sldId id="289" r:id="rId58"/>
    <p:sldId id="290" r:id="rId59"/>
    <p:sldId id="291" r:id="rId60"/>
    <p:sldId id="292" r:id="rId61"/>
    <p:sldId id="293" r:id="rId6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16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748B25F7-7BC6-45E1-864B-621FB22DCB32}" type="datetimeFigureOut">
              <a:rPr lang="he-IL" smtClean="0"/>
              <a:pPr/>
              <a:t>כ"א/טבת/תשע"ו</a:t>
            </a:fld>
            <a:endParaRPr lang="he-IL"/>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4698ECB3-EE5F-4251-8570-B30C447CE929}" type="slidenum">
              <a:rPr lang="he-IL" smtClean="0"/>
              <a:pPr/>
              <a:t>‹#›</a:t>
            </a:fld>
            <a:endParaRPr lang="he-IL"/>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FD87735-8114-4C35-9396-9AA5857CE788}" type="datetimeFigureOut">
              <a:rPr lang="he-IL" smtClean="0"/>
              <a:pPr/>
              <a:t>כ"א/טבת/תשע"ו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AF2771-E499-4210-BC11-FA953FD9609C}"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D87735-8114-4C35-9396-9AA5857CE788}" type="datetimeFigureOut">
              <a:rPr lang="he-IL" smtClean="0"/>
              <a:pPr/>
              <a:t>כ"א/טבת/תשע"ו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AF2771-E499-4210-BC11-FA953FD9609C}"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סימולציה – </a:t>
            </a:r>
            <a:r>
              <a:rPr lang="he-IL" dirty="0" smtClean="0"/>
              <a:t>ישראל</a:t>
            </a:r>
            <a:endParaRPr lang="he-IL" dirty="0"/>
          </a:p>
        </p:txBody>
      </p:sp>
      <p:sp>
        <p:nvSpPr>
          <p:cNvPr id="3" name="כותרת משנה 2"/>
          <p:cNvSpPr>
            <a:spLocks noGrp="1"/>
          </p:cNvSpPr>
          <p:nvPr>
            <p:ph type="subTitle" idx="1"/>
          </p:nvPr>
        </p:nvSpPr>
        <p:spPr/>
        <p:txBody>
          <a:bodyPr/>
          <a:lstStyle/>
          <a:p>
            <a:endParaRPr lang="he-I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מהות פער הרלבנטיות</a:t>
            </a:r>
            <a:endParaRPr lang="he-IL" dirty="0"/>
          </a:p>
        </p:txBody>
      </p:sp>
      <p:sp>
        <p:nvSpPr>
          <p:cNvPr id="3" name="מציין מיקום תוכן 2"/>
          <p:cNvSpPr>
            <a:spLocks noGrp="1"/>
          </p:cNvSpPr>
          <p:nvPr>
            <p:ph idx="1"/>
          </p:nvPr>
        </p:nvSpPr>
        <p:spPr/>
        <p:txBody>
          <a:bodyPr>
            <a:normAutofit fontScale="62500" lnSpcReduction="20000"/>
          </a:bodyPr>
          <a:lstStyle/>
          <a:p>
            <a:r>
              <a:rPr lang="he-IL" dirty="0" smtClean="0"/>
              <a:t>אין הצלחה בהסדר</a:t>
            </a:r>
          </a:p>
          <a:p>
            <a:r>
              <a:rPr lang="he-IL" dirty="0" smtClean="0"/>
              <a:t>מדיניות הבידול לא מייצרת שותף פלסטיני ולא מרגיעה את השטח</a:t>
            </a:r>
          </a:p>
          <a:p>
            <a:r>
              <a:rPr lang="he-IL" dirty="0" smtClean="0"/>
              <a:t>אין </a:t>
            </a:r>
            <a:r>
              <a:rPr lang="he-IL" dirty="0" err="1" smtClean="0"/>
              <a:t>לגיטמציה</a:t>
            </a:r>
            <a:r>
              <a:rPr lang="he-IL" dirty="0" smtClean="0"/>
              <a:t> בינ"ל</a:t>
            </a:r>
          </a:p>
          <a:p>
            <a:r>
              <a:rPr lang="he-IL" dirty="0" smtClean="0"/>
              <a:t>סבבים מתקצרים ומתארכים</a:t>
            </a:r>
          </a:p>
          <a:p>
            <a:r>
              <a:rPr lang="he-IL" dirty="0" smtClean="0"/>
              <a:t>סכנת זליגה לזירות אחרות</a:t>
            </a:r>
          </a:p>
          <a:p>
            <a:r>
              <a:rPr lang="he-IL" dirty="0" smtClean="0"/>
              <a:t>מתח הולך וגובר עם ארה"ב</a:t>
            </a:r>
          </a:p>
          <a:p>
            <a:r>
              <a:rPr lang="he-IL" dirty="0" smtClean="0"/>
              <a:t>א"א – מדיניות סימון מוצרים</a:t>
            </a:r>
          </a:p>
          <a:p>
            <a:r>
              <a:rPr lang="he-IL" dirty="0" smtClean="0"/>
              <a:t>וההנהגה הנוכחית עוד מתונה אך מתפוררת</a:t>
            </a:r>
          </a:p>
          <a:p>
            <a:r>
              <a:rPr lang="he-IL" dirty="0" err="1" smtClean="0"/>
              <a:t>נתפוררות</a:t>
            </a:r>
            <a:r>
              <a:rPr lang="he-IL" dirty="0" smtClean="0"/>
              <a:t> </a:t>
            </a:r>
            <a:r>
              <a:rPr lang="he-IL" dirty="0" err="1" smtClean="0"/>
              <a:t>פלסבטינית</a:t>
            </a:r>
            <a:r>
              <a:rPr lang="he-IL" dirty="0" smtClean="0"/>
              <a:t> עלולה לפגוע בתפקוד המנגנונים </a:t>
            </a:r>
            <a:r>
              <a:rPr lang="he-IL" dirty="0" err="1" smtClean="0"/>
              <a:t>ובאפדרות</a:t>
            </a:r>
            <a:r>
              <a:rPr lang="he-IL" dirty="0" smtClean="0"/>
              <a:t> לפרטנר</a:t>
            </a:r>
          </a:p>
          <a:p>
            <a:r>
              <a:rPr lang="he-IL" dirty="0" smtClean="0"/>
              <a:t>מתח ביחסים עם ירדן</a:t>
            </a:r>
          </a:p>
          <a:p>
            <a:r>
              <a:rPr lang="he-IL" dirty="0" smtClean="0"/>
              <a:t>חמאס מוחלש </a:t>
            </a:r>
            <a:r>
              <a:rPr lang="he-IL" dirty="0" err="1" smtClean="0"/>
              <a:t>עך</a:t>
            </a:r>
            <a:r>
              <a:rPr lang="he-IL" dirty="0" smtClean="0"/>
              <a:t> מתכונן צבאית. </a:t>
            </a:r>
          </a:p>
          <a:p>
            <a:r>
              <a:rPr lang="he-IL" dirty="0" smtClean="0"/>
              <a:t>כניסה של </a:t>
            </a:r>
            <a:r>
              <a:rPr lang="he-IL" dirty="0" err="1" smtClean="0"/>
              <a:t>דאעש</a:t>
            </a:r>
            <a:endParaRPr lang="he-IL" dirty="0" smtClean="0"/>
          </a:p>
          <a:p>
            <a:r>
              <a:rPr lang="he-IL" dirty="0" smtClean="0"/>
              <a:t>אינתיפאדה מתונה</a:t>
            </a:r>
          </a:p>
          <a:p>
            <a:r>
              <a:rPr lang="he-IL" dirty="0" smtClean="0"/>
              <a:t>תסכול צעירים</a:t>
            </a:r>
          </a:p>
          <a:p>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מגמות בזירה הבינ"ל</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עליית המשפט הבינ"ל</a:t>
            </a:r>
          </a:p>
          <a:p>
            <a:r>
              <a:rPr lang="he-IL" dirty="0" smtClean="0"/>
              <a:t>עליית המרכיב הדתי באזור</a:t>
            </a:r>
          </a:p>
          <a:p>
            <a:r>
              <a:rPr lang="he-IL" dirty="0" smtClean="0"/>
              <a:t>עליית החברה האזרחית באזור</a:t>
            </a:r>
          </a:p>
          <a:p>
            <a:r>
              <a:rPr lang="he-IL" dirty="0" smtClean="0"/>
              <a:t>תהליכים כלכליים, דמוגרפיים</a:t>
            </a:r>
          </a:p>
          <a:p>
            <a:r>
              <a:rPr lang="he-IL" dirty="0" smtClean="0"/>
              <a:t>התפרקות הסדר </a:t>
            </a:r>
          </a:p>
          <a:p>
            <a:r>
              <a:rPr lang="he-IL" dirty="0" smtClean="0"/>
              <a:t>ציר סוני מול ציר שיעי</a:t>
            </a:r>
          </a:p>
          <a:p>
            <a:r>
              <a:rPr lang="he-IL" dirty="0" smtClean="0"/>
              <a:t>איראן</a:t>
            </a:r>
          </a:p>
          <a:p>
            <a:r>
              <a:rPr lang="he-IL" dirty="0" smtClean="0"/>
              <a:t>תורכיה</a:t>
            </a:r>
          </a:p>
          <a:p>
            <a:r>
              <a:rPr lang="he-IL" dirty="0" smtClean="0"/>
              <a:t>עליית תפיסת ז"א בעולם</a:t>
            </a:r>
          </a:p>
          <a:p>
            <a:r>
              <a:rPr lang="he-IL" dirty="0" smtClean="0"/>
              <a:t>גלובליזציה, עידן המידע – תקשורת שרואה </a:t>
            </a:r>
            <a:r>
              <a:rPr lang="he-IL" dirty="0" err="1" smtClean="0"/>
              <a:t>הכל</a:t>
            </a:r>
            <a:endParaRPr lang="he-IL" dirty="0" smtClean="0"/>
          </a:p>
          <a:p>
            <a:r>
              <a:rPr lang="he-IL" dirty="0" smtClean="0"/>
              <a:t>כשלון כלכלות </a:t>
            </a:r>
            <a:r>
              <a:rPr lang="he-IL" dirty="0" err="1" smtClean="0"/>
              <a:t>המז"ת</a:t>
            </a:r>
            <a:endParaRPr lang="he-IL" dirty="0" smtClean="0"/>
          </a:p>
          <a:p>
            <a:r>
              <a:rPr lang="he-IL" dirty="0" smtClean="0"/>
              <a:t>ירידת כוח ארה"ב </a:t>
            </a:r>
            <a:r>
              <a:rPr lang="he-IL" dirty="0" err="1" smtClean="0"/>
              <a:t>בככל</a:t>
            </a:r>
            <a:r>
              <a:rPr lang="he-IL" dirty="0" smtClean="0"/>
              <a:t> ובאזור - </a:t>
            </a:r>
            <a:endParaRPr lang="he-I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מגמות בזירה האזורית</a:t>
            </a:r>
            <a:endParaRPr lang="he-IL" dirty="0"/>
          </a:p>
        </p:txBody>
      </p:sp>
      <p:sp>
        <p:nvSpPr>
          <p:cNvPr id="3" name="מציין מיקום תוכן 2"/>
          <p:cNvSpPr>
            <a:spLocks noGrp="1"/>
          </p:cNvSpPr>
          <p:nvPr>
            <p:ph idx="1"/>
          </p:nvPr>
        </p:nvSpPr>
        <p:spPr/>
        <p:txBody>
          <a:bodyPr/>
          <a:lstStyle/>
          <a:p>
            <a:r>
              <a:rPr lang="he-IL" dirty="0" smtClean="0"/>
              <a:t>מאבקי ירושה</a:t>
            </a:r>
          </a:p>
          <a:p>
            <a:r>
              <a:rPr lang="he-IL" dirty="0" smtClean="0"/>
              <a:t>אין</a:t>
            </a:r>
            <a:endParaRPr lang="he-I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רש"פ – מיהו השחקן</a:t>
            </a:r>
            <a:endParaRPr lang="he-IL" dirty="0"/>
          </a:p>
        </p:txBody>
      </p:sp>
      <p:sp>
        <p:nvSpPr>
          <p:cNvPr id="3" name="מציין מיקום תוכן 2"/>
          <p:cNvSpPr>
            <a:spLocks noGrp="1"/>
          </p:cNvSpPr>
          <p:nvPr>
            <p:ph idx="1"/>
          </p:nvPr>
        </p:nvSpPr>
        <p:spPr/>
        <p:txBody>
          <a:bodyPr/>
          <a:lstStyle/>
          <a:p>
            <a:r>
              <a:rPr lang="he-IL" dirty="0" smtClean="0"/>
              <a:t>אבחנה בין רש"פ, אש"ף, פתח</a:t>
            </a:r>
          </a:p>
          <a:p>
            <a:r>
              <a:rPr lang="he-IL" dirty="0" smtClean="0"/>
              <a:t>אנחנו מתייחסים לרש"פ – שחקן חדש יחסית</a:t>
            </a:r>
          </a:p>
          <a:p>
            <a:r>
              <a:rPr lang="he-IL" dirty="0" smtClean="0"/>
              <a:t>תהליכי שינוי דורות</a:t>
            </a:r>
          </a:p>
          <a:p>
            <a:r>
              <a:rPr lang="he-IL" dirty="0" smtClean="0"/>
              <a:t>חולשת פתח</a:t>
            </a:r>
          </a:p>
          <a:p>
            <a:endParaRPr lang="he-IL" dirty="0" smtClean="0"/>
          </a:p>
          <a:p>
            <a:endParaRPr lang="he-IL"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רש"פ - אסטרטגיה נוכחית</a:t>
            </a:r>
            <a:endParaRPr lang="he-IL" dirty="0"/>
          </a:p>
        </p:txBody>
      </p:sp>
      <p:sp>
        <p:nvSpPr>
          <p:cNvPr id="3" name="מציין מיקום תוכן 2"/>
          <p:cNvSpPr>
            <a:spLocks noGrp="1"/>
          </p:cNvSpPr>
          <p:nvPr>
            <p:ph idx="1"/>
          </p:nvPr>
        </p:nvSpPr>
        <p:spPr/>
        <p:txBody>
          <a:bodyPr/>
          <a:lstStyle/>
          <a:p>
            <a:r>
              <a:rPr lang="he-IL" dirty="0" smtClean="0"/>
              <a:t>לעומתיות מדינית</a:t>
            </a:r>
          </a:p>
          <a:p>
            <a:r>
              <a:rPr lang="he-IL" dirty="0" err="1" smtClean="0"/>
              <a:t>המנעות</a:t>
            </a:r>
            <a:r>
              <a:rPr lang="he-IL" dirty="0" smtClean="0"/>
              <a:t> מבחירות</a:t>
            </a:r>
          </a:p>
          <a:p>
            <a:r>
              <a:rPr lang="he-IL" dirty="0" err="1" smtClean="0"/>
              <a:t>המנעות</a:t>
            </a:r>
            <a:r>
              <a:rPr lang="he-IL" dirty="0" smtClean="0"/>
              <a:t> מפשרה </a:t>
            </a:r>
          </a:p>
          <a:p>
            <a:r>
              <a:rPr lang="he-IL" dirty="0" err="1" smtClean="0"/>
              <a:t>המנעות</a:t>
            </a:r>
            <a:r>
              <a:rPr lang="he-IL" dirty="0" smtClean="0"/>
              <a:t> מאלימות מאורגנת – תמיכה שקטה באלימות </a:t>
            </a:r>
            <a:endParaRPr lang="he-I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רש"פ – מה האינטרסים שלו</a:t>
            </a:r>
            <a:endParaRPr lang="he-IL" dirty="0"/>
          </a:p>
        </p:txBody>
      </p:sp>
      <p:sp>
        <p:nvSpPr>
          <p:cNvPr id="3" name="מציין מיקום תוכן 2"/>
          <p:cNvSpPr>
            <a:spLocks noGrp="1"/>
          </p:cNvSpPr>
          <p:nvPr>
            <p:ph idx="1"/>
          </p:nvPr>
        </p:nvSpPr>
        <p:spPr/>
        <p:txBody>
          <a:bodyPr/>
          <a:lstStyle/>
          <a:p>
            <a:endParaRPr lang="he-I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רש"פ – מה הוא רוצה מישראל</a:t>
            </a:r>
            <a:endParaRPr lang="he-IL" dirty="0"/>
          </a:p>
        </p:txBody>
      </p:sp>
      <p:sp>
        <p:nvSpPr>
          <p:cNvPr id="3" name="מציין מיקום תוכן 2"/>
          <p:cNvSpPr>
            <a:spLocks noGrp="1"/>
          </p:cNvSpPr>
          <p:nvPr>
            <p:ph idx="1"/>
          </p:nvPr>
        </p:nvSpPr>
        <p:spPr/>
        <p:txBody>
          <a:bodyPr/>
          <a:lstStyle/>
          <a:p>
            <a:r>
              <a:rPr lang="he-IL" dirty="0" smtClean="0"/>
              <a:t>חזרה לגבולות 67, ירושלים בירה, זכות השיבה, </a:t>
            </a:r>
          </a:p>
          <a:p>
            <a:r>
              <a:rPr lang="he-IL" dirty="0" smtClean="0"/>
              <a:t>לא מוכן להכרה במדינה יהודית</a:t>
            </a:r>
          </a:p>
          <a:p>
            <a:r>
              <a:rPr lang="he-IL" dirty="0" smtClean="0"/>
              <a:t>שת"פ מול חמאס</a:t>
            </a:r>
          </a:p>
          <a:p>
            <a:endParaRPr lang="he-I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רש"פ – מה הוא צריך מהשחקנים האחרים</a:t>
            </a:r>
            <a:endParaRPr lang="he-IL" dirty="0"/>
          </a:p>
        </p:txBody>
      </p:sp>
      <p:sp>
        <p:nvSpPr>
          <p:cNvPr id="3" name="מציין מיקום תוכן 2"/>
          <p:cNvSpPr>
            <a:spLocks noGrp="1"/>
          </p:cNvSpPr>
          <p:nvPr>
            <p:ph idx="1"/>
          </p:nvPr>
        </p:nvSpPr>
        <p:spPr/>
        <p:txBody>
          <a:bodyPr/>
          <a:lstStyle/>
          <a:p>
            <a:r>
              <a:rPr lang="he-IL" dirty="0" smtClean="0"/>
              <a:t>חמאס – למתייחס אליהם כמשחק סך 0. לא רוצה כניסה למעברים. לא רוצה פיוס אמיתי. לא רוצה בחירות</a:t>
            </a:r>
          </a:p>
          <a:p>
            <a:r>
              <a:rPr lang="he-IL" dirty="0" smtClean="0"/>
              <a:t>ארה"ב – תמיכה כספת. מו"מ</a:t>
            </a:r>
          </a:p>
          <a:p>
            <a:r>
              <a:rPr lang="he-IL" dirty="0" smtClean="0"/>
              <a:t>רוסיה - </a:t>
            </a:r>
          </a:p>
          <a:p>
            <a:r>
              <a:rPr lang="he-IL" dirty="0" smtClean="0"/>
              <a:t>מהאיחוד אירופי- תמיכה כלכלית ופוליטית</a:t>
            </a:r>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התהוות</a:t>
            </a:r>
            <a:endParaRPr lang="he-IL" dirty="0"/>
          </a:p>
        </p:txBody>
      </p:sp>
      <p:sp>
        <p:nvSpPr>
          <p:cNvPr id="3" name="מציין מיקום תוכן 2"/>
          <p:cNvSpPr>
            <a:spLocks noGrp="1"/>
          </p:cNvSpPr>
          <p:nvPr>
            <p:ph idx="1"/>
          </p:nvPr>
        </p:nvSpPr>
        <p:spPr/>
        <p:txBody>
          <a:bodyPr/>
          <a:lstStyle/>
          <a:p>
            <a:r>
              <a:rPr lang="he-IL" dirty="0" smtClean="0"/>
              <a:t>אי יציבות ביטחונית – טרור סכינים</a:t>
            </a:r>
          </a:p>
          <a:p>
            <a:r>
              <a:rPr lang="he-IL" dirty="0" smtClean="0"/>
              <a:t>התפתחויות דמוגרפית</a:t>
            </a:r>
          </a:p>
          <a:p>
            <a:r>
              <a:rPr lang="he-IL" dirty="0" smtClean="0"/>
              <a:t>התפוררות </a:t>
            </a:r>
            <a:r>
              <a:rPr lang="he-IL" dirty="0" err="1" smtClean="0"/>
              <a:t>אפדרית</a:t>
            </a:r>
            <a:r>
              <a:rPr lang="he-IL" dirty="0" smtClean="0"/>
              <a:t> ברשות</a:t>
            </a:r>
          </a:p>
          <a:p>
            <a:r>
              <a:rPr lang="he-IL" dirty="0" smtClean="0"/>
              <a:t>אין </a:t>
            </a:r>
            <a:r>
              <a:rPr lang="he-IL" dirty="0" err="1" smtClean="0"/>
              <a:t>לגיטמציה</a:t>
            </a:r>
            <a:r>
              <a:rPr lang="he-IL" dirty="0" smtClean="0"/>
              <a:t> בינ"ל להתנחלויות</a:t>
            </a:r>
          </a:p>
          <a:p>
            <a:r>
              <a:rPr lang="he-IL" dirty="0" smtClean="0"/>
              <a:t>התחזקות </a:t>
            </a:r>
            <a:r>
              <a:rPr lang="he-IL" dirty="0" err="1" smtClean="0"/>
              <a:t>תנעות</a:t>
            </a:r>
            <a:r>
              <a:rPr lang="he-IL" dirty="0" smtClean="0"/>
              <a:t> </a:t>
            </a:r>
            <a:r>
              <a:rPr lang="en-US" dirty="0" smtClean="0"/>
              <a:t>BDS</a:t>
            </a:r>
            <a:endParaRPr lang="he-IL" dirty="0" smtClean="0"/>
          </a:p>
          <a:p>
            <a:r>
              <a:rPr lang="he-IL" dirty="0" smtClean="0"/>
              <a:t>חשש להתפוררות הרשות</a:t>
            </a:r>
          </a:p>
          <a:p>
            <a:r>
              <a:rPr lang="he-IL" dirty="0" smtClean="0"/>
              <a:t>מדיניות </a:t>
            </a:r>
            <a:r>
              <a:rPr lang="he-IL" dirty="0" err="1" smtClean="0"/>
              <a:t>לעומיתית</a:t>
            </a:r>
            <a:r>
              <a:rPr lang="he-IL" dirty="0" smtClean="0"/>
              <a:t> של הרשות</a:t>
            </a:r>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עזה</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שיקום טרם החל</a:t>
            </a:r>
          </a:p>
          <a:p>
            <a:r>
              <a:rPr lang="he-IL" dirty="0" smtClean="0"/>
              <a:t>תורמות התחייבו בקהיר ל5.4- מיליארד</a:t>
            </a:r>
          </a:p>
          <a:p>
            <a:r>
              <a:rPr lang="he-IL" dirty="0" smtClean="0"/>
              <a:t>מעבר רפיח סגור רוב הזמן</a:t>
            </a:r>
          </a:p>
          <a:p>
            <a:r>
              <a:rPr lang="he-IL" dirty="0" smtClean="0"/>
              <a:t>רצועת ביטחון הורחבה</a:t>
            </a:r>
          </a:p>
          <a:p>
            <a:r>
              <a:rPr lang="he-IL" dirty="0" err="1" smtClean="0"/>
              <a:t>עבאס</a:t>
            </a:r>
            <a:r>
              <a:rPr lang="he-IL" dirty="0" smtClean="0"/>
              <a:t> לא מעביר כספים לפקידים של חמאס</a:t>
            </a:r>
          </a:p>
          <a:p>
            <a:r>
              <a:rPr lang="he-IL" dirty="0" smtClean="0"/>
              <a:t>הסכמות בין ישראל לרוברט סרי על הכנסת חומרי בניין וציוד הנדס כבד</a:t>
            </a:r>
          </a:p>
          <a:p>
            <a:r>
              <a:rPr lang="he-IL" dirty="0" smtClean="0"/>
              <a:t>משא ומתן שהוחלט לקיימו בעקרבות צוק איתן נדחה בגלל הטרור מסיני שגרר לעיכוב ממצרים וקשיי תאום עם הרשות</a:t>
            </a:r>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מי אני - השחקן הישראלי</a:t>
            </a:r>
            <a:endParaRPr lang="he-IL" dirty="0"/>
          </a:p>
        </p:txBody>
      </p:sp>
      <p:sp>
        <p:nvSpPr>
          <p:cNvPr id="3" name="מציין מיקום תוכן 2"/>
          <p:cNvSpPr>
            <a:spLocks noGrp="1"/>
          </p:cNvSpPr>
          <p:nvPr>
            <p:ph idx="1"/>
          </p:nvPr>
        </p:nvSpPr>
        <p:spPr/>
        <p:txBody>
          <a:bodyPr>
            <a:normAutofit fontScale="92500"/>
          </a:bodyPr>
          <a:lstStyle/>
          <a:p>
            <a:r>
              <a:rPr lang="he-IL" dirty="0" smtClean="0"/>
              <a:t>שסע אידיאולוגי ביחס לפלסטינים ולסכסוך</a:t>
            </a:r>
          </a:p>
          <a:p>
            <a:r>
              <a:rPr lang="he-IL" dirty="0" smtClean="0"/>
              <a:t>שינויים דמוגרפים</a:t>
            </a:r>
          </a:p>
          <a:p>
            <a:r>
              <a:rPr lang="he-IL" dirty="0" smtClean="0"/>
              <a:t>כרגע ממשלת ימין צרה עם השפעה ניכרת למתנחלים יציבות גישה אידיאולוגית</a:t>
            </a:r>
          </a:p>
          <a:p>
            <a:r>
              <a:rPr lang="he-IL" dirty="0" smtClean="0"/>
              <a:t>סכסוך עתיק</a:t>
            </a:r>
          </a:p>
          <a:p>
            <a:r>
              <a:rPr lang="he-IL" dirty="0" smtClean="0"/>
              <a:t>ניסיונות עבר להסדר שלא צלחו</a:t>
            </a:r>
          </a:p>
          <a:p>
            <a:r>
              <a:rPr lang="he-IL" dirty="0" smtClean="0"/>
              <a:t>כלפי חוץ –שתי מדינות לשני עמים, פלסטין מפורזת</a:t>
            </a:r>
          </a:p>
          <a:p>
            <a:r>
              <a:rPr lang="he-IL" dirty="0" smtClean="0"/>
              <a:t>בפועל מדיניות שאינה מקדמת את החזון</a:t>
            </a:r>
          </a:p>
          <a:p>
            <a:endParaRPr 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התפתחויות אזוריות</a:t>
            </a:r>
            <a:endParaRPr lang="he-IL" dirty="0"/>
          </a:p>
        </p:txBody>
      </p:sp>
      <p:sp>
        <p:nvSpPr>
          <p:cNvPr id="3" name="מציין מיקום תוכן 2"/>
          <p:cNvSpPr>
            <a:spLocks noGrp="1"/>
          </p:cNvSpPr>
          <p:nvPr>
            <p:ph idx="1"/>
          </p:nvPr>
        </p:nvSpPr>
        <p:spPr/>
        <p:txBody>
          <a:bodyPr/>
          <a:lstStyle/>
          <a:p>
            <a:r>
              <a:rPr lang="he-IL" dirty="0" smtClean="0"/>
              <a:t>מלחמת אזרחם בסוריה</a:t>
            </a:r>
          </a:p>
          <a:p>
            <a:r>
              <a:rPr lang="he-IL" dirty="0" smtClean="0"/>
              <a:t>חילופי שלטון במצרים</a:t>
            </a:r>
          </a:p>
          <a:p>
            <a:r>
              <a:rPr lang="he-IL" dirty="0" smtClean="0"/>
              <a:t>מלחמה </a:t>
            </a:r>
            <a:r>
              <a:rPr lang="he-IL" dirty="0" err="1" smtClean="0"/>
              <a:t>בדאעש</a:t>
            </a:r>
            <a:r>
              <a:rPr lang="he-IL" dirty="0" smtClean="0"/>
              <a:t> – טייסים מאיחוד האמירויות ומבחריין מצטרפים לתקיפות ולקואליציה</a:t>
            </a:r>
            <a:endParaRPr lang="he-I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מדיניות ישראל</a:t>
            </a:r>
            <a:endParaRPr lang="he-IL" dirty="0"/>
          </a:p>
        </p:txBody>
      </p:sp>
      <p:sp>
        <p:nvSpPr>
          <p:cNvPr id="3" name="מציין מיקום תוכן 2"/>
          <p:cNvSpPr>
            <a:spLocks noGrp="1"/>
          </p:cNvSpPr>
          <p:nvPr>
            <p:ph idx="1"/>
          </p:nvPr>
        </p:nvSpPr>
        <p:spPr/>
        <p:txBody>
          <a:bodyPr>
            <a:normAutofit fontScale="85000" lnSpcReduction="10000"/>
          </a:bodyPr>
          <a:lstStyle/>
          <a:p>
            <a:r>
              <a:rPr lang="he-IL" dirty="0" smtClean="0"/>
              <a:t>מדיניות הבידול:</a:t>
            </a:r>
          </a:p>
          <a:p>
            <a:pPr lvl="1"/>
            <a:r>
              <a:rPr lang="he-IL" dirty="0" smtClean="0"/>
              <a:t>נימוק צבאי: חמאס ארגון טרור שתוקף את ישראל. יש אינטרס בהפרדה שלו מאיו"ש</a:t>
            </a:r>
          </a:p>
          <a:p>
            <a:pPr lvl="1"/>
            <a:r>
              <a:rPr lang="he-IL" dirty="0" smtClean="0"/>
              <a:t>נימוק </a:t>
            </a:r>
            <a:r>
              <a:rPr lang="he-IL" dirty="0" err="1" smtClean="0"/>
              <a:t>פמדיני</a:t>
            </a:r>
            <a:r>
              <a:rPr lang="he-IL" dirty="0" smtClean="0"/>
              <a:t>: אין סיכוי לפתרון סכסוך – יש לנהל סכסוך והבידול מסייע לניהול סכסוך</a:t>
            </a:r>
          </a:p>
          <a:p>
            <a:r>
              <a:rPr lang="he-IL" dirty="0" smtClean="0"/>
              <a:t>בפועל שתי הזירות משפיעות זו על זו וראה גם משלחת פלסטינית משותפת בסוף המבצע</a:t>
            </a:r>
          </a:p>
          <a:p>
            <a:r>
              <a:rPr lang="he-IL" dirty="0" smtClean="0"/>
              <a:t>אפריל 2014 ממשלת פיוס. ישראל התנגדה, ניסתה לטרפד כולל העברת כספים</a:t>
            </a:r>
          </a:p>
          <a:p>
            <a:r>
              <a:rPr lang="he-IL" dirty="0" smtClean="0"/>
              <a:t>יתכן שאם הייתה מתנהלת אחרת מול ההסכם – למשל בעד כניסת רש"פ לעזה הייתה נמנעת </a:t>
            </a:r>
            <a:r>
              <a:rPr lang="he-IL" dirty="0" err="1" smtClean="0"/>
              <a:t>ההדרדרות</a:t>
            </a:r>
            <a:endParaRPr lang="he-IL" dirty="0" smtClean="0"/>
          </a:p>
          <a:p>
            <a:endParaRPr lang="he-I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יחסי פתח-חמאס</a:t>
            </a:r>
            <a:endParaRPr lang="he-IL" dirty="0"/>
          </a:p>
        </p:txBody>
      </p:sp>
      <p:sp>
        <p:nvSpPr>
          <p:cNvPr id="3" name="מציין מיקום תוכן 2"/>
          <p:cNvSpPr>
            <a:spLocks noGrp="1"/>
          </p:cNvSpPr>
          <p:nvPr>
            <p:ph idx="1"/>
          </p:nvPr>
        </p:nvSpPr>
        <p:spPr/>
        <p:txBody>
          <a:bodyPr>
            <a:normAutofit fontScale="62500" lnSpcReduction="20000"/>
          </a:bodyPr>
          <a:lstStyle/>
          <a:p>
            <a:r>
              <a:rPr lang="he-IL" dirty="0" smtClean="0"/>
              <a:t>הסכם הפיוס נבע מאובדן תמיכה כספית של חמאס בעולם ובזירה האזורית. הגיעו להסכמה לקראת סוף שליחות קרי על ממשלת טכנוקרטים כשלב לקראת בחירות.</a:t>
            </a:r>
          </a:p>
          <a:p>
            <a:r>
              <a:rPr lang="he-IL" dirty="0" smtClean="0"/>
              <a:t>חמאס רצתה גם מקום באש"ף. גם לא מוכנה למונופול של רש"פ על נשק בגדה</a:t>
            </a:r>
          </a:p>
          <a:p>
            <a:r>
              <a:rPr lang="he-IL" dirty="0" smtClean="0"/>
              <a:t>הקבינט המשותף איבד כל משמעות לנוכח </a:t>
            </a:r>
            <a:r>
              <a:rPr lang="he-IL" dirty="0" err="1" smtClean="0"/>
              <a:t>הארועים</a:t>
            </a:r>
            <a:r>
              <a:rPr lang="he-IL" dirty="0" smtClean="0"/>
              <a:t> – רצח הנערים, התגובה והמבצע של צה"ל בגדה בתאום עם הפלסטינים. וכן המחסום ששיראל שמה על העברת כספים לחמאס בעזה.</a:t>
            </a:r>
          </a:p>
          <a:p>
            <a:r>
              <a:rPr lang="he-IL" dirty="0" smtClean="0"/>
              <a:t>חמאס איבד תמיכת סוריה ומצרים שאף סתמה מנהרות</a:t>
            </a:r>
          </a:p>
          <a:p>
            <a:r>
              <a:rPr lang="he-IL" dirty="0" smtClean="0"/>
              <a:t>כשלון ההסכם הביא </a:t>
            </a:r>
            <a:r>
              <a:rPr lang="he-IL" dirty="0" err="1" smtClean="0"/>
              <a:t>להדרדרות</a:t>
            </a:r>
            <a:endParaRPr lang="he-IL" dirty="0" smtClean="0"/>
          </a:p>
          <a:p>
            <a:r>
              <a:rPr lang="he-IL" dirty="0" smtClean="0"/>
              <a:t>חשש שהסכם הפיוס יקרוס</a:t>
            </a:r>
          </a:p>
          <a:p>
            <a:r>
              <a:rPr lang="he-IL" dirty="0" smtClean="0"/>
              <a:t>אין סיכוי שההסכם ימומש והרשות תשתלב ברצועה</a:t>
            </a:r>
          </a:p>
          <a:p>
            <a:r>
              <a:rPr lang="he-IL" dirty="0" smtClean="0"/>
              <a:t>חמאס יישאר הגורם השלטוני והצבאי היחיד ברצועה</a:t>
            </a:r>
          </a:p>
          <a:p>
            <a:r>
              <a:rPr lang="he-IL" dirty="0" smtClean="0"/>
              <a:t>לרשות אין כוונה, רצון ויכולת לחזור לרצועה ואם תתחיל עימות תפסיד</a:t>
            </a:r>
          </a:p>
          <a:p>
            <a:r>
              <a:rPr lang="he-IL" dirty="0" smtClean="0"/>
              <a:t>במהלך המבצע נראה שהקהילה הבינ"ל תומכת בחמאס כגוף האחראי ברצועה ועלייה בתמיכה הציבורית</a:t>
            </a:r>
            <a:endParaRPr lang="he-I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רש"פ</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שב"כ חשף התארגנות בגדה לפיגועים ולהפיכה נגד הרש"פ</a:t>
            </a:r>
          </a:p>
          <a:p>
            <a:r>
              <a:rPr lang="he-IL" dirty="0" err="1" smtClean="0"/>
              <a:t>א"מ</a:t>
            </a:r>
            <a:r>
              <a:rPr lang="he-IL" dirty="0" smtClean="0"/>
              <a:t> האשים חמאס בחטיפת שלושת הנערים, </a:t>
            </a:r>
            <a:r>
              <a:rPr lang="he-IL" dirty="0" err="1" smtClean="0"/>
              <a:t>בנסיון</a:t>
            </a:r>
            <a:r>
              <a:rPr lang="he-IL" dirty="0" smtClean="0"/>
              <a:t> הפיכה ובקשרים עם דחלאן</a:t>
            </a:r>
          </a:p>
          <a:p>
            <a:r>
              <a:rPr lang="he-IL" dirty="0" smtClean="0"/>
              <a:t>הציד תוכנית למדינה </a:t>
            </a:r>
            <a:r>
              <a:rPr lang="he-IL" dirty="0" err="1" smtClean="0"/>
              <a:t>לחלאד</a:t>
            </a:r>
            <a:r>
              <a:rPr lang="he-IL" dirty="0" smtClean="0"/>
              <a:t> משעל בקטאר </a:t>
            </a:r>
            <a:r>
              <a:rPr lang="he-IL" dirty="0" err="1" smtClean="0"/>
              <a:t>ודיוחח</a:t>
            </a:r>
            <a:r>
              <a:rPr lang="he-IL" dirty="0" smtClean="0"/>
              <a:t> כי קיבל חתימתו</a:t>
            </a:r>
          </a:p>
          <a:p>
            <a:r>
              <a:rPr lang="he-IL" dirty="0" smtClean="0"/>
              <a:t>המבצע בעזה פגע בדימויו כמשתף פעולה. סקרי דעת קהל מראים ירידה ניכרת בתמיכה בו ובפתח. צריכים הרבה עזרה משחקנים אזוריים, בינ"ל ומישראל </a:t>
            </a:r>
          </a:p>
          <a:p>
            <a:r>
              <a:rPr lang="he-IL" dirty="0" smtClean="0"/>
              <a:t>עכשיו שפנה ל-</a:t>
            </a:r>
            <a:r>
              <a:rPr lang="en-US" dirty="0" smtClean="0"/>
              <a:t>ICC</a:t>
            </a:r>
            <a:r>
              <a:rPr lang="he-IL" dirty="0" smtClean="0"/>
              <a:t> קשה לראות איך יהיה ניתן לשתף איתו פעולה</a:t>
            </a:r>
            <a:endParaRPr lang="he-I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אינטרסים של מדינות ערב</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רצועת עזה לא באמת מעניינת את מדינות ערב. בראש סדר היום המצב </a:t>
            </a:r>
            <a:r>
              <a:rPr lang="he-IL" dirty="0" err="1" smtClean="0"/>
              <a:t>בעירק</a:t>
            </a:r>
            <a:r>
              <a:rPr lang="he-IL" dirty="0" smtClean="0"/>
              <a:t> ובסוריה, </a:t>
            </a:r>
            <a:r>
              <a:rPr lang="he-IL" dirty="0" err="1" smtClean="0"/>
              <a:t>דאעש</a:t>
            </a:r>
            <a:r>
              <a:rPr lang="he-IL" dirty="0" smtClean="0"/>
              <a:t>, איראן</a:t>
            </a:r>
          </a:p>
          <a:p>
            <a:r>
              <a:rPr lang="he-IL" dirty="0" smtClean="0"/>
              <a:t>ליגה ערבית וסעודיה תומכות במצרים כמתווכת</a:t>
            </a:r>
          </a:p>
          <a:p>
            <a:r>
              <a:rPr lang="he-IL" dirty="0" smtClean="0"/>
              <a:t>העולם הערבי מפורד מתמיד על רקע היחס </a:t>
            </a:r>
            <a:r>
              <a:rPr lang="he-IL" dirty="0" err="1" smtClean="0"/>
              <a:t>לאיסלאם</a:t>
            </a:r>
            <a:r>
              <a:rPr lang="he-IL" dirty="0" smtClean="0"/>
              <a:t> הפוליטי- בלט בצוק איתן</a:t>
            </a:r>
          </a:p>
          <a:p>
            <a:r>
              <a:rPr lang="he-IL" dirty="0" smtClean="0"/>
              <a:t>קטר ותורכיה תומכות </a:t>
            </a:r>
            <a:r>
              <a:rPr lang="he-IL" dirty="0" err="1" smtClean="0"/>
              <a:t>באיסלאם</a:t>
            </a:r>
            <a:r>
              <a:rPr lang="he-IL" dirty="0" smtClean="0"/>
              <a:t> הפוליטי מול סעודיה ומצרים</a:t>
            </a:r>
          </a:p>
          <a:p>
            <a:r>
              <a:rPr lang="he-IL" dirty="0" smtClean="0"/>
              <a:t>מצרים וסעודיה רואות בחמאס שלוחה של האחים המוסלמים שגם משתפת פעולה עם איראן</a:t>
            </a:r>
          </a:p>
          <a:p>
            <a:r>
              <a:rPr lang="he-IL" dirty="0" smtClean="0"/>
              <a:t>סעודיה מתמקדת באתגרים קרובים – </a:t>
            </a:r>
            <a:r>
              <a:rPr lang="he-IL" dirty="0" err="1" smtClean="0"/>
              <a:t>עירק</a:t>
            </a:r>
            <a:r>
              <a:rPr lang="he-IL" dirty="0" smtClean="0"/>
              <a:t> ותימן</a:t>
            </a:r>
          </a:p>
          <a:p>
            <a:r>
              <a:rPr lang="he-IL" dirty="0" smtClean="0"/>
              <a:t>בכירים סעודים קראו להסדר כולל על בסיס היוזמה הערבית</a:t>
            </a:r>
          </a:p>
          <a:p>
            <a:r>
              <a:rPr lang="he-IL" dirty="0" smtClean="0"/>
              <a:t>שר החוץ המצר שוכרי האשים את תורכי וקטאר שהכשילו את היוזמה המצרית כדי לקחת ממצרים את תפקידה המוביל</a:t>
            </a:r>
            <a:endParaRPr lang="he-I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מדינות ערב(2)</a:t>
            </a:r>
            <a:endParaRPr lang="he-IL" dirty="0"/>
          </a:p>
        </p:txBody>
      </p:sp>
      <p:sp>
        <p:nvSpPr>
          <p:cNvPr id="3" name="מציין מיקום תוכן 2"/>
          <p:cNvSpPr>
            <a:spLocks noGrp="1"/>
          </p:cNvSpPr>
          <p:nvPr>
            <p:ph idx="1"/>
          </p:nvPr>
        </p:nvSpPr>
        <p:spPr/>
        <p:txBody>
          <a:bodyPr/>
          <a:lstStyle/>
          <a:p>
            <a:r>
              <a:rPr lang="he-IL" dirty="0" smtClean="0"/>
              <a:t>שלושה שבועות ראשונים  מצרים-סעודיה-ירדן לא גינו את ישראל</a:t>
            </a:r>
          </a:p>
          <a:p>
            <a:r>
              <a:rPr lang="he-IL" dirty="0" smtClean="0"/>
              <a:t>ביקורת נובעת מדעת קבל פנימית ומן הה אל החוץ</a:t>
            </a:r>
            <a:endParaRPr lang="he-I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מצרים – מול הפלסטינים</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היא זאת שהובילה את המו"מ להסדרה בצוק איתן</a:t>
            </a:r>
          </a:p>
          <a:p>
            <a:r>
              <a:rPr lang="he-IL" dirty="0" smtClean="0"/>
              <a:t>לא מעוניינת בחיזוק מעמד בחמאס ברצועה</a:t>
            </a:r>
          </a:p>
          <a:p>
            <a:r>
              <a:rPr lang="he-IL" dirty="0" smtClean="0"/>
              <a:t>בלי מצרים לא ניתן להגיע להסדרה בעזה בגלל הגבול המשותף</a:t>
            </a:r>
          </a:p>
          <a:p>
            <a:r>
              <a:rPr lang="he-IL" dirty="0" smtClean="0"/>
              <a:t>התיווך חשוב למצרים ולא-סיסי לשם השבת מעמדה הבין ערבי</a:t>
            </a:r>
          </a:p>
          <a:p>
            <a:r>
              <a:rPr lang="he-IL" dirty="0" smtClean="0"/>
              <a:t>חשוב למצרים הסדרה בהתאם לאינטרסים שלה בחצי האי ערב</a:t>
            </a:r>
          </a:p>
          <a:p>
            <a:r>
              <a:rPr lang="he-IL" dirty="0" smtClean="0"/>
              <a:t>בראיית המצרים פתיחת המעבר פירושו הכרה בחמאס וחיזוק העורף של האחים המוסלמים</a:t>
            </a:r>
          </a:p>
          <a:p>
            <a:r>
              <a:rPr lang="he-IL" dirty="0" smtClean="0"/>
              <a:t>מצד שני רוצה ביחסים עם חמאס למיתונו </a:t>
            </a:r>
            <a:r>
              <a:rPr lang="he-IL" dirty="0" err="1" smtClean="0"/>
              <a:t>ולשקום</a:t>
            </a:r>
            <a:r>
              <a:rPr lang="he-IL" dirty="0" smtClean="0"/>
              <a:t> הרצועה</a:t>
            </a:r>
          </a:p>
          <a:p>
            <a:r>
              <a:rPr lang="he-IL" dirty="0" smtClean="0"/>
              <a:t>ערים לדעת קהל במצרים שתומכת בפלסטינים</a:t>
            </a:r>
            <a:endParaRPr lang="he-I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סעודיה</a:t>
            </a:r>
            <a:endParaRPr lang="he-IL" dirty="0"/>
          </a:p>
        </p:txBody>
      </p:sp>
      <p:sp>
        <p:nvSpPr>
          <p:cNvPr id="3" name="מציין מיקום תוכן 2"/>
          <p:cNvSpPr>
            <a:spLocks noGrp="1"/>
          </p:cNvSpPr>
          <p:nvPr>
            <p:ph idx="1"/>
          </p:nvPr>
        </p:nvSpPr>
        <p:spPr/>
        <p:txBody>
          <a:bodyPr/>
          <a:lstStyle/>
          <a:p>
            <a:r>
              <a:rPr lang="he-IL" dirty="0" smtClean="0"/>
              <a:t>הכריזה במרץ 2014 על חמאס כארגון טרור</a:t>
            </a:r>
            <a:endParaRPr lang="he-I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האסטרטגיה הישראלית</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האסטרטגיה הכוללת של ישראל כלפי חמאס לא השתנתה במהלך המערכה. עיקרה — מאמץ ממושך להחלשת חמאס עד למצב שבו הרשות הפלסטינית תוכל להשתלט מחדש על עזה, אך ללא מיטוט ישיר של שלטונו. כל זאת לצד המשך סימון חמאס ככתובת האחראית ברצועת עזה, מבלי להכיר בלגיטימיות שלטונו</a:t>
            </a:r>
          </a:p>
          <a:p>
            <a:r>
              <a:rPr lang="he-IL" dirty="0" smtClean="0"/>
              <a:t>להתמשכות הלחימה תרמה גם העובדה שממשלת ישראל הבהירה מראש כי אינה חותרת למיטוט שלטון חמאס ברצועה, מחשש למשמעויות של הישאבות לשליטה ממושכת ברצועת עזה, הכאוס שייווצר ואפשרות חדירת גורמים </a:t>
            </a:r>
            <a:r>
              <a:rPr lang="he-IL" dirty="0" err="1" smtClean="0"/>
              <a:t>ג׳האדיסטיים</a:t>
            </a:r>
            <a:r>
              <a:rPr lang="he-IL" dirty="0" smtClean="0"/>
              <a:t> קיצוניים יותר לוואקום שיותיר חמאס. </a:t>
            </a:r>
          </a:p>
          <a:p>
            <a:r>
              <a:rPr lang="he-IL" dirty="0" smtClean="0"/>
              <a:t>שראל, בשל צרוּת ראייה אסטרטגית, לא השכילה לנצל הזדמנות פז לכינון שיתוף פעולה אזורי רחב נגד הטרור ונגד השחקנים הלא־מדינתיים </a:t>
            </a:r>
            <a:r>
              <a:rPr lang="he-IL" dirty="0" err="1" smtClean="0"/>
              <a:t>הג׳האדיסטיים</a:t>
            </a:r>
            <a:r>
              <a:rPr lang="he-IL" dirty="0" smtClean="0"/>
              <a:t>. כל זאת, בשל החשש שמהלכיה יובילו אותה חזרה לשולחן המשא־ומתן עם הפלסטינים, ומשום חוסר נכונות לספק לעולם הערבי תמורה בדמות הצהרה כי היא רואה ביוזמה הערבית</a:t>
            </a:r>
            <a:endParaRPr lang="he-I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אסטרטגיה ישראלית בעימות</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smtClean="0"/>
              <a:t>מאחר שממשלת ישראל לא הגדירה יעד מדיני אסטרטגי במערכה בעזה, היא לא השכילה למצות את התנאים שנוצרו לעיצוב מציאות אסטרטגית טובה יותר לעתידה של ישראל במרחב. </a:t>
            </a:r>
            <a:endParaRPr lang="he-IL" dirty="0"/>
          </a:p>
          <a:p>
            <a:r>
              <a:rPr lang="he-IL" dirty="0" smtClean="0"/>
              <a:t>נראה כי גורמי המודיעין הישראלי התקשו בבניית “פרופיל גנטי״ של חמאס בלחימה ובהבנה לעומק של מהותו בממדים החברתיים, ערכיים, אנתרופולוגיים ומסורתיים, כדי לאתר ולערער את “מרכזי הכובד״ שלו, לשם התמודדות מוצלחת במערכה הצבאית וגם בניהול המשא ומתן. </a:t>
            </a:r>
          </a:p>
          <a:p>
            <a:r>
              <a:rPr lang="he-IL" dirty="0" smtClean="0"/>
              <a:t>ישראל הפעילה באופן מוגבל מבצעי תודעה כלפי חמאס וניסתה למצות את היותו שחקן סמי־מדינתי שניתן לנהל עמו דיאלוג במסרים ובאש, </a:t>
            </a:r>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graphicFrame>
        <p:nvGraphicFramePr>
          <p:cNvPr id="4" name="מציין מיקום תוכן 3"/>
          <p:cNvGraphicFramePr>
            <a:graphicFrameLocks noGrp="1"/>
          </p:cNvGraphicFramePr>
          <p:nvPr>
            <p:ph idx="1"/>
          </p:nvPr>
        </p:nvGraphicFramePr>
        <p:xfrm>
          <a:off x="457200" y="1600200"/>
          <a:ext cx="8229600" cy="2931160"/>
        </p:xfrm>
        <a:graphic>
          <a:graphicData uri="http://schemas.openxmlformats.org/drawingml/2006/table">
            <a:tbl>
              <a:tblPr rtl="1" firstRow="1" bandRow="1">
                <a:tableStyleId>{5C22544A-7EE6-4342-B048-85BDC9FD1C3A}</a:tableStyleId>
              </a:tblPr>
              <a:tblGrid>
                <a:gridCol w="1645920"/>
                <a:gridCol w="1645920"/>
                <a:gridCol w="1645920"/>
                <a:gridCol w="1645920"/>
                <a:gridCol w="1645920"/>
              </a:tblGrid>
              <a:tr h="370840">
                <a:tc>
                  <a:txBody>
                    <a:bodyPr/>
                    <a:lstStyle/>
                    <a:p>
                      <a:pPr rtl="1"/>
                      <a:r>
                        <a:rPr lang="he-IL" dirty="0" smtClean="0"/>
                        <a:t>אינטרסים</a:t>
                      </a:r>
                      <a:r>
                        <a:rPr lang="he-IL" baseline="0" dirty="0" smtClean="0"/>
                        <a:t> מנוגדים</a:t>
                      </a:r>
                      <a:endParaRPr lang="he-IL" dirty="0"/>
                    </a:p>
                  </a:txBody>
                  <a:tcPr/>
                </a:tc>
                <a:tc>
                  <a:txBody>
                    <a:bodyPr/>
                    <a:lstStyle/>
                    <a:p>
                      <a:pPr rtl="1"/>
                      <a:r>
                        <a:rPr lang="he-IL" dirty="0" smtClean="0"/>
                        <a:t>אינטרסים</a:t>
                      </a:r>
                      <a:r>
                        <a:rPr lang="he-IL" baseline="0" dirty="0" smtClean="0"/>
                        <a:t> משותפים</a:t>
                      </a:r>
                      <a:endParaRPr lang="he-IL" dirty="0"/>
                    </a:p>
                  </a:txBody>
                  <a:tcPr/>
                </a:tc>
                <a:tc>
                  <a:txBody>
                    <a:bodyPr/>
                    <a:lstStyle/>
                    <a:p>
                      <a:pPr rtl="1"/>
                      <a:r>
                        <a:rPr lang="he-IL" dirty="0" smtClean="0"/>
                        <a:t>א</a:t>
                      </a:r>
                      <a:endParaRPr lang="he-IL" dirty="0"/>
                    </a:p>
                  </a:txBody>
                  <a:tcPr/>
                </a:tc>
                <a:tc>
                  <a:txBody>
                    <a:bodyPr/>
                    <a:lstStyle/>
                    <a:p>
                      <a:pPr rtl="1"/>
                      <a:endParaRPr lang="he-IL"/>
                    </a:p>
                  </a:txBody>
                  <a:tcPr/>
                </a:tc>
                <a:tc>
                  <a:txBody>
                    <a:bodyPr/>
                    <a:lstStyle/>
                    <a:p>
                      <a:pPr rtl="1"/>
                      <a:endParaRPr lang="he-IL"/>
                    </a:p>
                  </a:txBody>
                  <a:tcPr/>
                </a:tc>
              </a:tr>
              <a:tr h="370840">
                <a:tc>
                  <a:txBody>
                    <a:bodyPr/>
                    <a:lstStyle/>
                    <a:p>
                      <a:pPr rtl="1"/>
                      <a:r>
                        <a:rPr lang="he-IL" dirty="0" smtClean="0"/>
                        <a:t>רוצה מדינה גבולות 67 </a:t>
                      </a:r>
                      <a:endParaRPr lang="he-IL" dirty="0"/>
                    </a:p>
                  </a:txBody>
                  <a:tcPr/>
                </a:tc>
                <a:tc>
                  <a:txBody>
                    <a:bodyPr/>
                    <a:lstStyle/>
                    <a:p>
                      <a:pPr rtl="1"/>
                      <a:r>
                        <a:rPr lang="he-IL" dirty="0" smtClean="0"/>
                        <a:t>מאבק בחמאס</a:t>
                      </a:r>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r>
              <a:tr h="370840">
                <a:tc>
                  <a:txBody>
                    <a:bodyPr/>
                    <a:lstStyle/>
                    <a:p>
                      <a:pPr rtl="1"/>
                      <a:r>
                        <a:rPr lang="he-IL" dirty="0" smtClean="0"/>
                        <a:t>דה </a:t>
                      </a:r>
                      <a:r>
                        <a:rPr lang="he-IL" dirty="0" err="1" smtClean="0"/>
                        <a:t>לגיטמציה</a:t>
                      </a:r>
                      <a:r>
                        <a:rPr lang="he-IL" dirty="0" smtClean="0"/>
                        <a:t> של ישראל</a:t>
                      </a:r>
                      <a:endParaRPr lang="he-IL" dirty="0"/>
                    </a:p>
                  </a:txBody>
                  <a:tcPr/>
                </a:tc>
                <a:tc>
                  <a:txBody>
                    <a:bodyPr/>
                    <a:lstStyle/>
                    <a:p>
                      <a:pPr rtl="1"/>
                      <a:r>
                        <a:rPr lang="he-IL" dirty="0" smtClean="0"/>
                        <a:t>שגשוג כלכלי</a:t>
                      </a:r>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r>
              <a:tr h="370840">
                <a:tc>
                  <a:txBody>
                    <a:bodyPr/>
                    <a:lstStyle/>
                    <a:p>
                      <a:pPr rtl="1"/>
                      <a:endParaRPr lang="he-IL" dirty="0"/>
                    </a:p>
                  </a:txBody>
                  <a:tcPr/>
                </a:tc>
                <a:tc>
                  <a:txBody>
                    <a:bodyPr/>
                    <a:lstStyle/>
                    <a:p>
                      <a:pPr rtl="1"/>
                      <a:r>
                        <a:rPr lang="he-IL" dirty="0" smtClean="0"/>
                        <a:t>שמירת כתובת מתונה</a:t>
                      </a:r>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r>
              <a:tr h="370840">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אסטרטגיית חמאס</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smtClean="0"/>
              <a:t>לעומת ישראל, חמאס נלחם את מלחמת הקיום שלו. טרם המבצע הוא הלך ונחלש, הפך למבודד ולמרושש, עם חשש לאובדן יכולתו למשול ברצועה. הארגון היה נתון תחת מצור, ובמצב של חוסר ברירה לא היה לו מה להפסיד. לכן בחר חמאס בהסלמה ובשיגור הרקטות לעבר ישראל. האופציה היחידה שנותרה לו הייתה הפעלת ׳כוח </a:t>
            </a:r>
            <a:r>
              <a:rPr lang="he-IL" dirty="0" err="1" smtClean="0"/>
              <a:t>ההיזק׳</a:t>
            </a:r>
            <a:r>
              <a:rPr lang="he-IL" dirty="0" smtClean="0"/>
              <a:t>, במטרה להחזיר את הרלוונטיות שלו ולהבטיח את המשך שלטונו ברצועת עזה, ואף לייצר פלטפורמה להשתלטות על הגדה המערבית בעתיד. </a:t>
            </a:r>
          </a:p>
          <a:p>
            <a:r>
              <a:rPr lang="he-IL" dirty="0" smtClean="0"/>
              <a:t>במהלך ׳צוק איתן׳ העצים חמאס בצורה משמעותית את השימוש </a:t>
            </a:r>
            <a:r>
              <a:rPr lang="he-IL" b="1" dirty="0" smtClean="0"/>
              <a:t>בדוקטרינת הקורבן, </a:t>
            </a:r>
            <a:r>
              <a:rPr lang="he-IL" dirty="0" smtClean="0"/>
              <a:t>שהתבטא בחשיפה נרחבת של אזרחים בלתי־מעורבים לאש של צה״ל. א</a:t>
            </a:r>
            <a:endParaRPr lang="he-I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מבצע צוק איתן</a:t>
            </a:r>
            <a:endParaRPr lang="he-IL" dirty="0"/>
          </a:p>
        </p:txBody>
      </p:sp>
      <p:sp>
        <p:nvSpPr>
          <p:cNvPr id="3" name="מציין מיקום תוכן 2"/>
          <p:cNvSpPr>
            <a:spLocks noGrp="1"/>
          </p:cNvSpPr>
          <p:nvPr>
            <p:ph idx="1"/>
          </p:nvPr>
        </p:nvSpPr>
        <p:spPr/>
        <p:txBody>
          <a:bodyPr/>
          <a:lstStyle/>
          <a:p>
            <a:r>
              <a:rPr lang="he-IL" dirty="0" smtClean="0"/>
              <a:t>0 ימי לחימה — 4,258 רקטות לעבר ישראל, 735 יירוטים של ׳כיפת ברזל׳, 5,226 תקיפות אוויריות, 32 מנהרות נהרסו, 74 הרוגים בצד הישראלי, כ־2,200 הרוגים פלסטינים.</a:t>
            </a:r>
            <a:endParaRPr lang="he-I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ירדן</a:t>
            </a:r>
            <a:endParaRPr lang="he-IL" dirty="0"/>
          </a:p>
        </p:txBody>
      </p:sp>
      <p:sp>
        <p:nvSpPr>
          <p:cNvPr id="3" name="מציין מיקום תוכן 2"/>
          <p:cNvSpPr>
            <a:spLocks noGrp="1"/>
          </p:cNvSpPr>
          <p:nvPr>
            <p:ph idx="1"/>
          </p:nvPr>
        </p:nvSpPr>
        <p:spPr/>
        <p:txBody>
          <a:bodyPr/>
          <a:lstStyle/>
          <a:p>
            <a:r>
              <a:rPr lang="he-IL" dirty="0" smtClean="0"/>
              <a:t>מ-2013 חמאס לא רצוי בירדן ולא הסכימו לפתוח לו משרד</a:t>
            </a:r>
          </a:p>
          <a:p>
            <a:r>
              <a:rPr lang="he-IL" dirty="0" smtClean="0"/>
              <a:t>שיפור ביחסים עם ישראל והחזרת השגרירה</a:t>
            </a:r>
            <a:endParaRPr lang="he-I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המו"מ במהלך צוק איתן</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smtClean="0"/>
              <a:t>המצרים לא הסכימו </a:t>
            </a:r>
            <a:r>
              <a:rPr lang="he-IL" dirty="0" err="1" smtClean="0"/>
              <a:t>שהנייה</a:t>
            </a:r>
            <a:r>
              <a:rPr lang="he-IL" dirty="0" smtClean="0"/>
              <a:t> ומשעל יבואו וניהלו מו"מ עם מוסא אבו מרזוק שיושב במצרים</a:t>
            </a:r>
          </a:p>
          <a:p>
            <a:r>
              <a:rPr lang="he-IL" dirty="0" smtClean="0"/>
              <a:t>המצרים דרשו שהרש"פ תעמוד בראש המשלחת המשותפת</a:t>
            </a:r>
          </a:p>
          <a:p>
            <a:r>
              <a:rPr lang="he-IL" dirty="0" smtClean="0"/>
              <a:t>דרשו שפתיחת המעברים תהיה עם </a:t>
            </a:r>
            <a:r>
              <a:rPr lang="he-IL" dirty="0" err="1" smtClean="0"/>
              <a:t>הרשו"פ</a:t>
            </a:r>
            <a:endParaRPr lang="he-IL" dirty="0" smtClean="0"/>
          </a:p>
          <a:p>
            <a:r>
              <a:rPr lang="he-IL" dirty="0" smtClean="0"/>
              <a:t>מצרים דרשה שהכסף לשיקום יעבור דרכה ודרך הרש"פ, לא ממדינות תומכות אחים מוסלמים ולא </a:t>
            </a:r>
            <a:r>
              <a:rPr lang="he-IL" dirty="0" err="1" smtClean="0"/>
              <a:t>ישומש</a:t>
            </a:r>
            <a:r>
              <a:rPr lang="he-IL" dirty="0" smtClean="0"/>
              <a:t> להתעצמות חמאס</a:t>
            </a:r>
          </a:p>
          <a:p>
            <a:r>
              <a:rPr lang="he-IL" dirty="0" smtClean="0"/>
              <a:t>היריבות בין מדינות ערב עלולה להביא להתמשכות מערכות גם אם עם יותר חופש פעולה לישראל</a:t>
            </a:r>
          </a:p>
          <a:p>
            <a:r>
              <a:rPr lang="he-IL" dirty="0" smtClean="0"/>
              <a:t>היריבות מקשה על הפעלת מנופי לחץ על חמאס</a:t>
            </a:r>
          </a:p>
          <a:p>
            <a:endParaRPr lang="he-I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המו"מ - ההסדרה</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smtClean="0"/>
              <a:t>שני שלבים:</a:t>
            </a:r>
          </a:p>
          <a:p>
            <a:r>
              <a:rPr lang="he-IL" dirty="0" smtClean="0"/>
              <a:t>שלב 1: המעברים יפתחו למטרות </a:t>
            </a:r>
            <a:r>
              <a:rPr lang="he-IL" dirty="0" err="1" smtClean="0"/>
              <a:t>הומניטריות</a:t>
            </a:r>
            <a:r>
              <a:rPr lang="he-IL" dirty="0" smtClean="0"/>
              <a:t> ואזור הדייג יורחב ל-6 מייל</a:t>
            </a:r>
          </a:p>
          <a:p>
            <a:r>
              <a:rPr lang="he-IL" dirty="0" smtClean="0"/>
              <a:t>שלב 2: יימשכו שיחות לחודש על פתיחה רחבה יותר של המעברים</a:t>
            </a:r>
          </a:p>
          <a:p>
            <a:r>
              <a:rPr lang="he-IL" dirty="0" smtClean="0"/>
              <a:t>הרעיון של המצרים: :</a:t>
            </a:r>
          </a:p>
          <a:p>
            <a:r>
              <a:rPr lang="he-IL" dirty="0" smtClean="0"/>
              <a:t>א. שיוצבו אנשי רשות בצד הפלסטיני של המעברים (משמר הנשיאות)  ואולי אפילו בגבול מול סיני</a:t>
            </a:r>
          </a:p>
          <a:p>
            <a:r>
              <a:rPr lang="he-IL" dirty="0" smtClean="0"/>
              <a:t>ב. שהרש"פ תהיה אחראית על העברת הכספים</a:t>
            </a:r>
          </a:p>
          <a:p>
            <a:r>
              <a:rPr lang="he-IL" dirty="0" smtClean="0"/>
              <a:t>הרעיון: לא לתת לחמאס </a:t>
            </a:r>
            <a:r>
              <a:rPr lang="he-IL" dirty="0" err="1" smtClean="0"/>
              <a:t>לגיטמציה</a:t>
            </a:r>
            <a:r>
              <a:rPr lang="he-IL" dirty="0" smtClean="0"/>
              <a:t>, לחזק רש"פ, לייצר מנגנון פיקוח על העברת הכספים – מלט וברזל</a:t>
            </a:r>
            <a:endParaRPr lang="he-I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אינטרסים של קהילה בינ"ל</a:t>
            </a:r>
            <a:endParaRPr lang="he-IL" dirty="0"/>
          </a:p>
        </p:txBody>
      </p:sp>
      <p:sp>
        <p:nvSpPr>
          <p:cNvPr id="3" name="מציין מיקום תוכן 2"/>
          <p:cNvSpPr>
            <a:spLocks noGrp="1"/>
          </p:cNvSpPr>
          <p:nvPr>
            <p:ph idx="1"/>
          </p:nvPr>
        </p:nvSpPr>
        <p:spPr/>
        <p:txBody>
          <a:bodyPr/>
          <a:lstStyle/>
          <a:p>
            <a:r>
              <a:rPr lang="he-IL" dirty="0" smtClean="0"/>
              <a:t>לא באמת מעוניינת בלקחת חסות על רצועת עזה</a:t>
            </a:r>
            <a:endParaRPr lang="he-I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חמאס</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הקמה 87. הופ </a:t>
            </a:r>
            <a:r>
              <a:rPr lang="he-IL" dirty="0" err="1" smtClean="0"/>
              <a:t>ליישות</a:t>
            </a:r>
            <a:r>
              <a:rPr lang="he-IL" dirty="0" smtClean="0"/>
              <a:t> היברידית ונכנס למרכז הבמה הפלסטינית</a:t>
            </a:r>
          </a:p>
          <a:p>
            <a:r>
              <a:rPr lang="he-IL" dirty="0" smtClean="0"/>
              <a:t>מתאפיין בפיזור </a:t>
            </a:r>
            <a:r>
              <a:rPr lang="he-IL" dirty="0" err="1" smtClean="0"/>
              <a:t>גאוגרפי</a:t>
            </a:r>
            <a:r>
              <a:rPr lang="he-IL" dirty="0" smtClean="0"/>
              <a:t> ומידור</a:t>
            </a:r>
          </a:p>
          <a:p>
            <a:r>
              <a:rPr lang="he-IL" dirty="0" smtClean="0"/>
              <a:t>עוצמה בין הלשכה המדינית בחוץ </a:t>
            </a:r>
            <a:r>
              <a:rPr lang="he-IL" dirty="0" err="1" smtClean="0"/>
              <a:t>וההמנהגה</a:t>
            </a:r>
            <a:r>
              <a:rPr lang="he-IL" dirty="0" smtClean="0"/>
              <a:t> הפוליטית בפנים וגדודי אז </a:t>
            </a:r>
            <a:r>
              <a:rPr lang="he-IL" dirty="0" err="1" smtClean="0"/>
              <a:t>אדין</a:t>
            </a:r>
            <a:r>
              <a:rPr lang="he-IL" dirty="0" smtClean="0"/>
              <a:t> כשההנהגה בגדה משחקת תפקיד משני</a:t>
            </a:r>
          </a:p>
          <a:p>
            <a:r>
              <a:rPr lang="he-IL" dirty="0" smtClean="0"/>
              <a:t>2006 </a:t>
            </a:r>
            <a:r>
              <a:rPr lang="he-IL" dirty="0" err="1" smtClean="0"/>
              <a:t>נצחון</a:t>
            </a:r>
            <a:r>
              <a:rPr lang="he-IL" dirty="0" smtClean="0"/>
              <a:t> בבחירות לרשות המחוקקת</a:t>
            </a:r>
          </a:p>
          <a:p>
            <a:r>
              <a:rPr lang="he-IL" dirty="0" smtClean="0"/>
              <a:t>השינויים במצריים – 40000 מקבלי משכורות</a:t>
            </a:r>
          </a:p>
          <a:p>
            <a:r>
              <a:rPr lang="he-IL" dirty="0" smtClean="0"/>
              <a:t>הישגים: שלל ניצחון, החזיק הרבה זמן מעמד, הוכיח יכולות אש משופרות, </a:t>
            </a:r>
            <a:r>
              <a:rPr lang="he-IL" dirty="0" err="1" smtClean="0"/>
              <a:t>פופולריות</a:t>
            </a:r>
            <a:r>
              <a:rPr lang="he-IL" dirty="0" smtClean="0"/>
              <a:t> גוברת</a:t>
            </a:r>
          </a:p>
          <a:p>
            <a:r>
              <a:rPr lang="he-IL" dirty="0" smtClean="0"/>
              <a:t>מתח בין השארות בממשלת האחדות ולכידות פנימית</a:t>
            </a:r>
          </a:p>
          <a:p>
            <a:r>
              <a:rPr lang="he-IL" dirty="0" smtClean="0"/>
              <a:t>גל תמיכה לאור העובדה שהחזיק נול ישראל כמה שבועות. סקר </a:t>
            </a:r>
            <a:r>
              <a:rPr lang="he-IL" dirty="0" err="1" smtClean="0"/>
              <a:t>שהנייה</a:t>
            </a:r>
            <a:r>
              <a:rPr lang="he-IL" dirty="0" smtClean="0"/>
              <a:t> לוקח את </a:t>
            </a:r>
            <a:r>
              <a:rPr lang="he-IL" dirty="0" err="1" smtClean="0"/>
              <a:t>א"מ</a:t>
            </a:r>
            <a:endParaRPr lang="he-IL" dirty="0" smtClean="0"/>
          </a:p>
          <a:p>
            <a:endParaRPr lang="he-I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הסדרות קודמות</a:t>
            </a:r>
            <a:endParaRPr lang="he-IL" dirty="0"/>
          </a:p>
        </p:txBody>
      </p:sp>
      <p:sp>
        <p:nvSpPr>
          <p:cNvPr id="3" name="מציין מיקום תוכן 2"/>
          <p:cNvSpPr>
            <a:spLocks noGrp="1"/>
          </p:cNvSpPr>
          <p:nvPr>
            <p:ph idx="1"/>
          </p:nvPr>
        </p:nvSpPr>
        <p:spPr/>
        <p:txBody>
          <a:bodyPr/>
          <a:lstStyle/>
          <a:p>
            <a:r>
              <a:rPr lang="he-IL" dirty="0" smtClean="0"/>
              <a:t>הפסקת אש 2012:</a:t>
            </a:r>
            <a:endParaRPr lang="he-I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אינטרסים של חמאס</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איבד חלק ניכר מהנשק במלחמה. לשמור ולפתח יכולות צבאיות</a:t>
            </a:r>
          </a:p>
          <a:p>
            <a:r>
              <a:rPr lang="he-IL" dirty="0" smtClean="0"/>
              <a:t>למנוע נגיסה במעמדו. </a:t>
            </a:r>
          </a:p>
          <a:p>
            <a:r>
              <a:rPr lang="he-IL" dirty="0" smtClean="0"/>
              <a:t>למנוע פרוז</a:t>
            </a:r>
          </a:p>
          <a:p>
            <a:r>
              <a:rPr lang="he-IL" dirty="0" smtClean="0"/>
              <a:t>הרחבת שטח הדייג</a:t>
            </a:r>
          </a:p>
          <a:p>
            <a:r>
              <a:rPr lang="he-IL" dirty="0" smtClean="0"/>
              <a:t>הרחבת השטחים החקלאיים הגולשים </a:t>
            </a:r>
            <a:r>
              <a:rPr lang="he-IL" dirty="0" err="1" smtClean="0"/>
              <a:t>לפרימטר</a:t>
            </a:r>
            <a:r>
              <a:rPr lang="he-IL" dirty="0" smtClean="0"/>
              <a:t> </a:t>
            </a:r>
            <a:r>
              <a:rPr lang="he-IL" dirty="0" err="1" smtClean="0"/>
              <a:t>הבטחוני</a:t>
            </a:r>
            <a:endParaRPr lang="he-IL" dirty="0" smtClean="0"/>
          </a:p>
          <a:p>
            <a:r>
              <a:rPr lang="he-IL" dirty="0" smtClean="0"/>
              <a:t>שיפור היחסים עם מצריים</a:t>
            </a:r>
          </a:p>
          <a:p>
            <a:r>
              <a:rPr lang="he-IL" dirty="0" smtClean="0"/>
              <a:t>הצגת הצלחות מול תושבי עזה</a:t>
            </a:r>
          </a:p>
          <a:p>
            <a:r>
              <a:rPr lang="he-IL" dirty="0" smtClean="0"/>
              <a:t>ערערו יציבות בירושלים בתקווה שיגלוש לגדה, בתקווה שיערער שלטון רשות</a:t>
            </a:r>
          </a:p>
          <a:p>
            <a:r>
              <a:rPr lang="he-IL" dirty="0" smtClean="0"/>
              <a:t>לא </a:t>
            </a:r>
            <a:r>
              <a:rPr lang="he-IL" dirty="0" err="1" smtClean="0"/>
              <a:t>מעונניין</a:t>
            </a:r>
            <a:r>
              <a:rPr lang="he-IL" dirty="0" smtClean="0"/>
              <a:t> במצרים כמתווכת – הודיע בתחילת המבצע שלא מקבל את ההצעה המצרית. העדיף את קטאר אך נאלץ לקבל בסוף הצעה מצרית בגלל ההרס ולחץ מצרי</a:t>
            </a:r>
          </a:p>
          <a:p>
            <a:r>
              <a:rPr lang="he-IL" dirty="0" smtClean="0"/>
              <a:t>מצד שני בגל הגבול המשותף לא ניתן להגיע להסכם בלי מצרים תלוי במצרים ולכן רוצה בשיפור היחסים</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ארה"ב</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בהתחלה לא לקח חלק במו"מ וסמך ידיו על ההצעה של קטאר</a:t>
            </a:r>
          </a:p>
          <a:p>
            <a:r>
              <a:rPr lang="he-IL" dirty="0" smtClean="0"/>
              <a:t>אינטרסים כלכליים ומדיניים של ארה"ב באמירות</a:t>
            </a:r>
          </a:p>
          <a:p>
            <a:r>
              <a:rPr lang="he-IL" dirty="0" smtClean="0"/>
              <a:t>יחסים קרירים עם מצרים על רקע מה שהוגדר כהפיכה צבאית</a:t>
            </a:r>
          </a:p>
          <a:p>
            <a:r>
              <a:rPr lang="he-IL" dirty="0" smtClean="0"/>
              <a:t>במבצע האחרון – הרבה יותר הרוגים מעמוד ענן. </a:t>
            </a:r>
          </a:p>
          <a:p>
            <a:r>
              <a:rPr lang="he-IL" dirty="0" err="1" smtClean="0"/>
              <a:t>לראושנה</a:t>
            </a:r>
            <a:r>
              <a:rPr lang="he-IL" dirty="0" smtClean="0"/>
              <a:t> </a:t>
            </a:r>
            <a:r>
              <a:rPr lang="he-IL" dirty="0" err="1" smtClean="0"/>
              <a:t>השהוו</a:t>
            </a:r>
            <a:r>
              <a:rPr lang="he-IL" dirty="0" smtClean="0"/>
              <a:t> העברת נשק</a:t>
            </a:r>
          </a:p>
          <a:p>
            <a:r>
              <a:rPr lang="he-IL" dirty="0" smtClean="0"/>
              <a:t>ביקורת אמריקאית קשורה לתסכול של קרי מ-9 חודשים עד אפריל 2014 בו ניסה להתניע מו"מ (המו"מ יולי 13-אפריל14)</a:t>
            </a: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מהו האינטרס הישראלי</a:t>
            </a:r>
            <a:endParaRPr lang="he-IL" dirty="0"/>
          </a:p>
        </p:txBody>
      </p:sp>
      <p:sp>
        <p:nvSpPr>
          <p:cNvPr id="3" name="מציין מיקום תוכן 2"/>
          <p:cNvSpPr>
            <a:spLocks noGrp="1"/>
          </p:cNvSpPr>
          <p:nvPr>
            <p:ph idx="1"/>
          </p:nvPr>
        </p:nvSpPr>
        <p:spPr/>
        <p:txBody>
          <a:bodyPr>
            <a:normAutofit fontScale="55000" lnSpcReduction="20000"/>
          </a:bodyPr>
          <a:lstStyle/>
          <a:p>
            <a:r>
              <a:rPr lang="he-IL" dirty="0" smtClean="0"/>
              <a:t>מדינה יהודית ודמוקרטית</a:t>
            </a:r>
          </a:p>
          <a:p>
            <a:r>
              <a:rPr lang="he-IL" dirty="0" smtClean="0"/>
              <a:t>גבולות מוכרים ובטוחים/בני הגנה</a:t>
            </a:r>
          </a:p>
          <a:p>
            <a:r>
              <a:rPr lang="he-IL" dirty="0" smtClean="0"/>
              <a:t>מניעת </a:t>
            </a:r>
            <a:r>
              <a:rPr lang="he-IL" dirty="0" err="1" smtClean="0"/>
              <a:t>התגרענות</a:t>
            </a:r>
            <a:r>
              <a:rPr lang="he-IL" dirty="0" smtClean="0"/>
              <a:t> </a:t>
            </a:r>
          </a:p>
          <a:p>
            <a:r>
              <a:rPr lang="he-IL" dirty="0" smtClean="0"/>
              <a:t>מניעת חדירת </a:t>
            </a:r>
            <a:r>
              <a:rPr lang="he-IL" dirty="0" err="1" smtClean="0"/>
              <a:t>דאעש</a:t>
            </a:r>
            <a:r>
              <a:rPr lang="he-IL" dirty="0" smtClean="0"/>
              <a:t>\</a:t>
            </a:r>
          </a:p>
          <a:p>
            <a:r>
              <a:rPr lang="he-IL" dirty="0" smtClean="0"/>
              <a:t>שמירה כל כתובות </a:t>
            </a:r>
            <a:r>
              <a:rPr lang="he-IL" dirty="0" err="1" smtClean="0"/>
              <a:t>בסבביבתנו</a:t>
            </a:r>
            <a:endParaRPr lang="he-IL" dirty="0" smtClean="0"/>
          </a:p>
          <a:p>
            <a:r>
              <a:rPr lang="he-IL" dirty="0" smtClean="0"/>
              <a:t>לגיטימציה בינ"ל</a:t>
            </a:r>
          </a:p>
          <a:p>
            <a:r>
              <a:rPr lang="he-IL" dirty="0" smtClean="0"/>
              <a:t>ארה"ב חזקה באזור </a:t>
            </a:r>
            <a:r>
              <a:rPr lang="he-IL" dirty="0" smtClean="0"/>
              <a:t>ו</a:t>
            </a:r>
            <a:r>
              <a:rPr lang="he-IL" dirty="0" smtClean="0"/>
              <a:t>קשר טוב איתנו</a:t>
            </a:r>
          </a:p>
          <a:p>
            <a:r>
              <a:rPr lang="he-IL" dirty="0" smtClean="0"/>
              <a:t>שמירה על חלקי מולדת קדושים לעם היהודי</a:t>
            </a:r>
          </a:p>
          <a:p>
            <a:r>
              <a:rPr lang="he-IL" dirty="0" smtClean="0"/>
              <a:t>הרחקת סבבים וקיצורם</a:t>
            </a:r>
          </a:p>
          <a:p>
            <a:r>
              <a:rPr lang="he-IL" dirty="0" smtClean="0"/>
              <a:t>מניעת טרור</a:t>
            </a:r>
          </a:p>
          <a:p>
            <a:r>
              <a:rPr lang="he-IL" dirty="0" smtClean="0"/>
              <a:t>מניעת שיבה</a:t>
            </a:r>
          </a:p>
          <a:p>
            <a:r>
              <a:rPr lang="he-IL" dirty="0" smtClean="0"/>
              <a:t>ירושלים מאוחדת </a:t>
            </a:r>
          </a:p>
          <a:p>
            <a:r>
              <a:rPr lang="he-IL" dirty="0" smtClean="0"/>
              <a:t>אין חזרה לגבולות 67</a:t>
            </a:r>
          </a:p>
          <a:p>
            <a:r>
              <a:rPr lang="he-IL" dirty="0" smtClean="0"/>
              <a:t>אין פינוי מסיבי של ישובים</a:t>
            </a:r>
          </a:p>
          <a:p>
            <a:r>
              <a:rPr lang="he-IL" dirty="0" smtClean="0"/>
              <a:t>מדינה פלסטינית מפורזת</a:t>
            </a:r>
          </a:p>
          <a:p>
            <a:r>
              <a:rPr lang="he-IL" dirty="0" smtClean="0"/>
              <a:t>מניעת </a:t>
            </a:r>
            <a:r>
              <a:rPr lang="he-IL" dirty="0" err="1" smtClean="0"/>
              <a:t>אירידנטה</a:t>
            </a:r>
            <a:r>
              <a:rPr lang="he-IL" dirty="0" smtClean="0"/>
              <a:t> של ערביי ישראל</a:t>
            </a:r>
          </a:p>
          <a:p>
            <a:endParaRPr lang="he-I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ארה"ב (2)</a:t>
            </a:r>
            <a:endParaRPr lang="he-IL" dirty="0"/>
          </a:p>
        </p:txBody>
      </p:sp>
      <p:sp>
        <p:nvSpPr>
          <p:cNvPr id="3" name="מציין מיקום תוכן 2"/>
          <p:cNvSpPr>
            <a:spLocks noGrp="1"/>
          </p:cNvSpPr>
          <p:nvPr>
            <p:ph idx="1"/>
          </p:nvPr>
        </p:nvSpPr>
        <p:spPr/>
        <p:txBody>
          <a:bodyPr/>
          <a:lstStyle/>
          <a:p>
            <a:r>
              <a:rPr lang="he-IL" dirty="0" smtClean="0"/>
              <a:t>איך יתנהלו בסוגיית החלטת פרמטרים?</a:t>
            </a:r>
          </a:p>
          <a:p>
            <a:r>
              <a:rPr lang="he-IL" dirty="0" smtClean="0"/>
              <a:t>איך יתנהלו בסוגיית דו"ח המועצה </a:t>
            </a:r>
            <a:r>
              <a:rPr lang="he-IL" dirty="0" err="1" smtClean="0"/>
              <a:t>לז"א</a:t>
            </a:r>
            <a:r>
              <a:rPr lang="he-IL" dirty="0" smtClean="0"/>
              <a:t>?</a:t>
            </a:r>
          </a:p>
          <a:p>
            <a:r>
              <a:rPr lang="he-IL" dirty="0" smtClean="0"/>
              <a:t>הממשל עסוק באוקראינה </a:t>
            </a:r>
            <a:r>
              <a:rPr lang="he-IL" dirty="0" err="1" smtClean="0"/>
              <a:t>ובדאעש</a:t>
            </a:r>
            <a:endParaRPr lang="he-IL" dirty="0" smtClean="0"/>
          </a:p>
          <a:p>
            <a:r>
              <a:rPr lang="he-IL" dirty="0" smtClean="0"/>
              <a:t>איראן </a:t>
            </a:r>
            <a:r>
              <a:rPr lang="he-IL" dirty="0" err="1" smtClean="0"/>
              <a:t>והויוח</a:t>
            </a:r>
            <a:r>
              <a:rPr lang="he-IL" dirty="0" smtClean="0"/>
              <a:t> עם ישראל בנוגע להסכם</a:t>
            </a:r>
            <a:endParaRPr lang="he-I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רוסיה</a:t>
            </a: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בסוף 2014 הייתה רוסיה נתונה במשבר כלכלי ובינלאומי עמוק המאיים על יציבותה, ומזוהה במוסקווה כבעל משמעות קיומית. מעבר למשמעויות הפנימיות של המשבר הכלכלי, רוסיה נאלצה להתמודד עם הביקורת הבינלאומית על מדיניותה, על ההשלכות של מדיניותה התוקפנית באוקראינה ועל תמיכתה באיראן ובמשטרו של בשאר אל־אסד בסוריה. אתגר נוסף שרוסיה מתמודדת עימו הוא האיום הנשקף לה מצד האסלאם הקיצוני הן בשטחה והן בסביבתה. </a:t>
            </a:r>
            <a:endParaRPr lang="he-I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רוסיה</a:t>
            </a:r>
            <a:endParaRPr lang="he-IL" dirty="0"/>
          </a:p>
        </p:txBody>
      </p:sp>
      <p:sp>
        <p:nvSpPr>
          <p:cNvPr id="3" name="מציין מיקום תוכן 2"/>
          <p:cNvSpPr>
            <a:spLocks noGrp="1"/>
          </p:cNvSpPr>
          <p:nvPr>
            <p:ph idx="1"/>
          </p:nvPr>
        </p:nvSpPr>
        <p:spPr/>
        <p:txBody>
          <a:bodyPr/>
          <a:lstStyle/>
          <a:p>
            <a:r>
              <a:rPr lang="he-IL" dirty="0" smtClean="0"/>
              <a:t>הפנייה האוקראינית למערב מאיימת על האינטרסים של רוסיה באזור זה, בפרט על רקע המגמה של "התרחבות נאט"ו מזרחה" — צירוף מדינות ברית המועצות לשעבר לשורות הארגון. רוסיה מזהה מגמה זאת כחלק מלחץ מערבי, שתכליתו ליצור חוסר יציבות וחילופי שלטון סביב רוסיה במסגרת סדרת "המהפכות הצבעוניות". </a:t>
            </a:r>
            <a:endParaRPr lang="he-I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רוסיה</a:t>
            </a:r>
            <a:endParaRPr lang="he-IL" dirty="0"/>
          </a:p>
        </p:txBody>
      </p:sp>
      <p:sp>
        <p:nvSpPr>
          <p:cNvPr id="3" name="מציין מיקום תוכן 2"/>
          <p:cNvSpPr>
            <a:spLocks noGrp="1"/>
          </p:cNvSpPr>
          <p:nvPr>
            <p:ph idx="1"/>
          </p:nvPr>
        </p:nvSpPr>
        <p:spPr/>
        <p:txBody>
          <a:bodyPr/>
          <a:lstStyle/>
          <a:p>
            <a:r>
              <a:rPr lang="he-IL" dirty="0" smtClean="0"/>
              <a:t>הדילמה של רוסיה במזרח התיכון בעת הנוכחית דומה לזו של גורמים בינלאומיים נוספים המעורבים באזור: תמרון בין השחקנים המקומיים כדי להשפיע על גיבושו ועיצובו של סדר אזורי חדש, תוך ביסוס מעמד רב־משקל באזור. יצוין שרוסיה מפגינה גישה "רכה" יחסית כלפי ארגונים ומשטרים שמדינות המערב נוקטות כלפיהם מדיניות נוקשה, ובראשם המשטר האיראני וארגון חמאס. </a:t>
            </a:r>
            <a:endParaRPr lang="he-I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רוסיה</a:t>
            </a:r>
            <a:br>
              <a:rPr lang="he-IL" dirty="0" smtClean="0"/>
            </a:b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מרכזית בין המדינות האלה היא מצרים, שעימה סיכמה רוסיה שורה של הסדרים לשיתוף פעולה לרבות בתחום אספקת אמצעי לחימה — שימוש נרחב ב"דיפלומטיית הנשק" ואספקת סוגי נשק שעד כה נמנעה מאספקתם. במקביל נערכת רוסיה לשדרוג מעמדה במדינות סוניות נוספות, בין היתר ירדן וערב הסעודית. לא נעדרת מרשימה זו גם טורקיה, שעימה יש לרוסיה סדר־יום גדוש וטעון בנושאים כלכליים ובנוגע לתיאום מדיניות באזור הים השחור. </a:t>
            </a:r>
            <a:endParaRPr lang="he-I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האיחוד האירופי</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smtClean="0"/>
              <a:t>השילוב בין המשבר שפקד את מטבע האירו והשלכותיו הפיננסיות, כלכליות, חברתיות ופוליטיות על עתיד האיחוד האירופי, וכן המשברים בדרום היבשת ובמזרחה והשלכותיהם על ביטחונן ועל זירות הפנים של חלק מחברות האיחוד מעמידים אותו בפני אתגרים — יש המתארים אותם כקיומיים — שכמותם לא ידע האיחוד מאז היווסדו. </a:t>
            </a:r>
          </a:p>
          <a:p>
            <a:r>
              <a:rPr lang="he-IL" dirty="0" smtClean="0"/>
              <a:t>המשבר הכלכלי הנמשך הביא במקביל לעליית מגמות אנטי־ אירופיות. ביטוי לכך ניתן בבחירות האחרונות לפרלמנט האירופי. תוצאות הבחירות הצביעו על התגברות כוחן של מפלגות אנטי־אירופיות בעלות גוון לאומני, שאימצו מדיניות המתנגדת לזרים וקוראת תיגר על בריסל, קרי — האיחוד האירופי</a:t>
            </a:r>
            <a:endParaRPr lang="he-I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איחוד אירופי</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smtClean="0"/>
              <a:t>האיחוד הביע תמיכה בממשלת הפיוס הפלסטינית, בהנחה שתמלא את דרישות הקוורטט שהוצגו לה כתנאי להידברות. במקביל להבטחת סיוע פיננסי לשיקום עזה הביע האיחוד נכונות ליטול חלק בייצוב המצב הביטחוני בזירת הרצועה (מעבר להשתתפות באבטחה במעבר רפיח). </a:t>
            </a:r>
          </a:p>
          <a:p>
            <a:r>
              <a:rPr lang="he-IL" dirty="0" smtClean="0"/>
              <a:t>"חדשים ישנים", שהמחלוקת לגביהם החריפה בעקבות מבצע 'צוק איתן': ביטויי האנטישמיות בכסות של ביקורת על התנהלות ישראל במבצע, שהובלו (בחלקם הגדול) על ידי מהגרים מהמזרח התיכון; עליית משקלה (במספר מדינות, בפרט בשוודיה ובבריטניה) של האוכלוסייה המוסלמית בזירה הפוליטית הפנימית, והתעצמות ההשפעה שיש ועוד תהיה לה על קבלת החלטות בנושא ישראל</a:t>
            </a:r>
            <a:endParaRPr lang="he-I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ירדן</a:t>
            </a:r>
            <a:endParaRPr lang="he-IL" dirty="0"/>
          </a:p>
        </p:txBody>
      </p:sp>
      <p:sp>
        <p:nvSpPr>
          <p:cNvPr id="3" name="מציין מיקום תוכן 2"/>
          <p:cNvSpPr>
            <a:spLocks noGrp="1"/>
          </p:cNvSpPr>
          <p:nvPr>
            <p:ph idx="1"/>
          </p:nvPr>
        </p:nvSpPr>
        <p:spPr/>
        <p:txBody>
          <a:bodyPr/>
          <a:lstStyle/>
          <a:p>
            <a:r>
              <a:rPr lang="he-IL" dirty="0" smtClean="0"/>
              <a:t>גם תומכת בהחלשת האחים המוסלמים</a:t>
            </a:r>
          </a:p>
          <a:p>
            <a:r>
              <a:rPr lang="he-IL" dirty="0" smtClean="0"/>
              <a:t>צריכה תהליך מדיני</a:t>
            </a:r>
            <a:endParaRPr lang="he-I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תורכיה וקטאר</a:t>
            </a:r>
            <a:endParaRPr lang="he-IL" dirty="0"/>
          </a:p>
        </p:txBody>
      </p:sp>
      <p:sp>
        <p:nvSpPr>
          <p:cNvPr id="3" name="מציין מיקום תוכן 2"/>
          <p:cNvSpPr>
            <a:spLocks noGrp="1"/>
          </p:cNvSpPr>
          <p:nvPr>
            <p:ph idx="1"/>
          </p:nvPr>
        </p:nvSpPr>
        <p:spPr/>
        <p:txBody>
          <a:bodyPr/>
          <a:lstStyle/>
          <a:p>
            <a:r>
              <a:rPr lang="he-IL" dirty="0" smtClean="0"/>
              <a:t>רק חמאס רצה בהן כמתווכות</a:t>
            </a:r>
          </a:p>
          <a:p>
            <a:r>
              <a:rPr lang="he-IL" dirty="0" smtClean="0"/>
              <a:t>קטאר ניסתה לשמר מעמד חמאס ולפגוע במצרים </a:t>
            </a:r>
          </a:p>
          <a:p>
            <a:r>
              <a:rPr lang="he-IL" dirty="0" smtClean="0"/>
              <a:t>היוזמה </a:t>
            </a:r>
            <a:r>
              <a:rPr lang="he-IL" dirty="0" err="1" smtClean="0"/>
              <a:t>הקטארית</a:t>
            </a:r>
            <a:r>
              <a:rPr lang="he-IL" dirty="0" smtClean="0"/>
              <a:t> קיבלה את רוב תנאי חמאס ולכן ישראל התנגדה להן</a:t>
            </a:r>
            <a:endParaRPr lang="he-I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אינטרסים של ישראל</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בפועל ישראל לא ניסתה להפיל חמאס וסייעה לו להשיג שקט מתוך חשש שאת חמאס תחליף אנרכיה שתביא לאסון </a:t>
            </a:r>
            <a:r>
              <a:rPr lang="he-IL" dirty="0" err="1" smtClean="0"/>
              <a:t>הומניטרי</a:t>
            </a:r>
            <a:r>
              <a:rPr lang="he-IL" dirty="0" smtClean="0"/>
              <a:t> ותביא לגורמי אסלאם קיצוני להשתלט מה שיביא להקטנת ההרתעה ולפגיעה ביכולת המצרית לפעול בסיני.</a:t>
            </a:r>
          </a:p>
          <a:p>
            <a:r>
              <a:rPr lang="he-IL" dirty="0" smtClean="0"/>
              <a:t>סייע לשיקום במטרה </a:t>
            </a:r>
            <a:r>
              <a:rPr lang="he-IL" dirty="0" err="1" smtClean="0"/>
              <a:t>למנהע</a:t>
            </a:r>
            <a:r>
              <a:rPr lang="he-IL" dirty="0" smtClean="0"/>
              <a:t> </a:t>
            </a:r>
            <a:r>
              <a:rPr lang="he-IL" dirty="0" err="1" smtClean="0"/>
              <a:t>הדרדרות</a:t>
            </a:r>
            <a:r>
              <a:rPr lang="he-IL" dirty="0" smtClean="0"/>
              <a:t> למלחמה. </a:t>
            </a:r>
          </a:p>
          <a:p>
            <a:r>
              <a:rPr lang="he-IL" dirty="0" smtClean="0"/>
              <a:t>פרוז של הרצועה</a:t>
            </a:r>
          </a:p>
          <a:p>
            <a:r>
              <a:rPr lang="he-IL" dirty="0" smtClean="0"/>
              <a:t>שילוב העולם הערבי והקהילה הבינ"ל בשיקום יפגע </a:t>
            </a:r>
            <a:r>
              <a:rPr lang="he-IL" dirty="0" err="1" smtClean="0"/>
              <a:t>בלגיטמציה</a:t>
            </a:r>
            <a:r>
              <a:rPr lang="he-IL" dirty="0" smtClean="0"/>
              <a:t> </a:t>
            </a:r>
            <a:r>
              <a:rPr lang="he-IL" dirty="0" err="1" smtClean="0"/>
              <a:t>למבצ</a:t>
            </a:r>
            <a:r>
              <a:rPr lang="he-IL" dirty="0" smtClean="0"/>
              <a:t> צבאי</a:t>
            </a:r>
          </a:p>
          <a:p>
            <a:r>
              <a:rPr lang="he-IL" dirty="0" smtClean="0"/>
              <a:t>לשפר יחסים עם מצרים ולכן נותנת להם להכניס צבא לסיני ופועלת בוושינגטון להפשיר כספים</a:t>
            </a:r>
          </a:p>
          <a:p>
            <a:r>
              <a:rPr lang="he-IL" dirty="0" smtClean="0"/>
              <a:t>אינטרסים משתפים עם הגוש הסוני המתון המתנגד לאחים המוסלמים ולאיראן.</a:t>
            </a:r>
          </a:p>
          <a:p>
            <a:r>
              <a:rPr lang="he-IL" dirty="0" smtClean="0"/>
              <a:t>ספקנות כלפי יוזמת השלום הערבית</a:t>
            </a:r>
          </a:p>
          <a:p>
            <a:r>
              <a:rPr lang="he-IL" dirty="0" smtClean="0"/>
              <a:t>תנאי הקוורטט</a:t>
            </a:r>
          </a:p>
          <a:p>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האסטרטגיה הנוכחית</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ניהול הסכסוך תוך  מוכנות לנהל מו"מ להסדר </a:t>
            </a:r>
          </a:p>
          <a:p>
            <a:r>
              <a:rPr lang="he-IL" dirty="0" smtClean="0"/>
              <a:t>התעקשות על מפורזת ומדינת העם היהודי</a:t>
            </a:r>
          </a:p>
          <a:p>
            <a:r>
              <a:rPr lang="he-IL" dirty="0" smtClean="0"/>
              <a:t>אי מוכנות לחלוקת ירושלים ולזכות השיבה</a:t>
            </a:r>
          </a:p>
          <a:p>
            <a:r>
              <a:rPr lang="he-IL" dirty="0" smtClean="0"/>
              <a:t>בידול בין הגדה לרצועה</a:t>
            </a:r>
          </a:p>
          <a:p>
            <a:r>
              <a:rPr lang="he-IL" dirty="0" smtClean="0"/>
              <a:t>אי בנייה מסיבית מחוץ לגושים</a:t>
            </a:r>
          </a:p>
          <a:p>
            <a:r>
              <a:rPr lang="he-IL" dirty="0" smtClean="0"/>
              <a:t>הרחבת ההתנחלויות</a:t>
            </a:r>
          </a:p>
          <a:p>
            <a:r>
              <a:rPr lang="he-IL" dirty="0" smtClean="0"/>
              <a:t>אי סיפוח של הגדה</a:t>
            </a:r>
          </a:p>
          <a:p>
            <a:r>
              <a:rPr lang="he-IL" dirty="0" smtClean="0"/>
              <a:t>שת"פ עם מצרים</a:t>
            </a:r>
          </a:p>
          <a:p>
            <a:r>
              <a:rPr lang="he-IL" dirty="0" smtClean="0"/>
              <a:t>מניעת החלטות באו"ם, כניסה לארגונים, הכרה של מדינות</a:t>
            </a:r>
          </a:p>
          <a:p>
            <a:r>
              <a:rPr lang="he-IL" dirty="0" smtClean="0"/>
              <a:t>נכונות </a:t>
            </a:r>
            <a:r>
              <a:rPr lang="he-IL" dirty="0" err="1" smtClean="0"/>
              <a:t>להפשר</a:t>
            </a:r>
            <a:r>
              <a:rPr lang="he-IL" dirty="0" smtClean="0"/>
              <a:t> עם </a:t>
            </a:r>
            <a:r>
              <a:rPr lang="he-IL" dirty="0" err="1" smtClean="0"/>
              <a:t>הא"א</a:t>
            </a:r>
            <a:r>
              <a:rPr lang="he-IL" dirty="0" smtClean="0"/>
              <a:t> על מנת לשמור על שת"פ</a:t>
            </a:r>
          </a:p>
          <a:p>
            <a:r>
              <a:rPr lang="he-IL" dirty="0" smtClean="0"/>
              <a:t>מוכנות להתפשרות עם תורכיה</a:t>
            </a:r>
          </a:p>
          <a:p>
            <a:endParaRPr lang="he-I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חלופות של ישראל</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חלופה 1:</a:t>
            </a:r>
          </a:p>
          <a:p>
            <a:pPr lvl="1"/>
            <a:r>
              <a:rPr lang="he-IL" dirty="0" smtClean="0"/>
              <a:t>סיוע לשיקום</a:t>
            </a:r>
          </a:p>
          <a:p>
            <a:pPr lvl="1"/>
            <a:r>
              <a:rPr lang="he-IL" dirty="0" smtClean="0"/>
              <a:t>הכנסת חומרים</a:t>
            </a:r>
          </a:p>
          <a:p>
            <a:r>
              <a:rPr lang="he-IL" dirty="0" smtClean="0"/>
              <a:t>חלופה 2:</a:t>
            </a:r>
          </a:p>
          <a:p>
            <a:pPr lvl="1"/>
            <a:r>
              <a:rPr lang="he-IL" dirty="0" smtClean="0"/>
              <a:t>שילוב הרש"פ ברצועה. </a:t>
            </a:r>
          </a:p>
          <a:p>
            <a:pPr lvl="1"/>
            <a:r>
              <a:rPr lang="he-IL" dirty="0" smtClean="0"/>
              <a:t>דורש תוכנית מדינית</a:t>
            </a:r>
          </a:p>
          <a:p>
            <a:r>
              <a:rPr lang="he-IL" dirty="0" smtClean="0"/>
              <a:t>חלופה 3:</a:t>
            </a:r>
          </a:p>
          <a:p>
            <a:pPr lvl="1"/>
            <a:r>
              <a:rPr lang="he-IL" dirty="0" smtClean="0"/>
              <a:t>התנתקות</a:t>
            </a:r>
          </a:p>
          <a:p>
            <a:pPr lvl="1"/>
            <a:r>
              <a:rPr lang="he-IL" dirty="0" smtClean="0"/>
              <a:t>דורש נמל בעזה</a:t>
            </a:r>
          </a:p>
          <a:p>
            <a:pPr lvl="1"/>
            <a:r>
              <a:rPr lang="he-IL" dirty="0" smtClean="0"/>
              <a:t>אם יכשל </a:t>
            </a:r>
            <a:r>
              <a:rPr lang="he-IL" dirty="0" err="1" smtClean="0"/>
              <a:t>עוי</a:t>
            </a:r>
            <a:r>
              <a:rPr lang="he-IL" dirty="0" smtClean="0"/>
              <a:t> להביא את עזה לנאמנות בינ"ל</a:t>
            </a:r>
            <a:endParaRPr lang="he-I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חלופות של ישראל (2)</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ישראל ניצבת מול דילמה </a:t>
            </a:r>
            <a:r>
              <a:rPr lang="he-IL" dirty="0" err="1" smtClean="0"/>
              <a:t>בטחונית</a:t>
            </a:r>
            <a:r>
              <a:rPr lang="he-IL" dirty="0" smtClean="0"/>
              <a:t>-מדינית</a:t>
            </a:r>
          </a:p>
          <a:p>
            <a:r>
              <a:rPr lang="he-IL" dirty="0" smtClean="0"/>
              <a:t>התפיסה הנוכחית של ישראל היא </a:t>
            </a:r>
            <a:r>
              <a:rPr lang="he-IL" dirty="0" err="1" smtClean="0"/>
              <a:t>שא"מ</a:t>
            </a:r>
            <a:r>
              <a:rPr lang="he-IL" dirty="0" smtClean="0"/>
              <a:t> הוא חלק </a:t>
            </a:r>
            <a:r>
              <a:rPr lang="he-IL" dirty="0" err="1" smtClean="0"/>
              <a:t>מהבעייה</a:t>
            </a:r>
            <a:endParaRPr lang="he-IL" dirty="0" smtClean="0"/>
          </a:p>
          <a:p>
            <a:r>
              <a:rPr lang="he-IL" dirty="0" smtClean="0"/>
              <a:t>לישראל עדיף ממשלת פיוס של טכנוקרטים ששולטת במשרדים האזרחיים של חמאס ודרכה עובר הסיוע</a:t>
            </a:r>
          </a:p>
          <a:p>
            <a:r>
              <a:rPr lang="he-IL" dirty="0" smtClean="0"/>
              <a:t>אפשר בהתחלה לאפשר הפרדה רק צבאית ולאט לאט להכניס אנשי רש"פ גם לשיטור</a:t>
            </a:r>
          </a:p>
          <a:p>
            <a:r>
              <a:rPr lang="he-IL" dirty="0" smtClean="0"/>
              <a:t>לצורך זה ישראל צריכה לשנות גישתה להסכם הפיוס ולשנות גישתה לגבי מעמדו של </a:t>
            </a:r>
            <a:r>
              <a:rPr lang="he-IL" dirty="0" err="1" smtClean="0"/>
              <a:t>א"מ</a:t>
            </a:r>
            <a:endParaRPr lang="he-I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ניתוח חלופות</a:t>
            </a:r>
            <a:endParaRPr lang="he-IL" dirty="0"/>
          </a:p>
        </p:txBody>
      </p:sp>
      <p:sp>
        <p:nvSpPr>
          <p:cNvPr id="3" name="מציין מיקום תוכן 2"/>
          <p:cNvSpPr>
            <a:spLocks noGrp="1"/>
          </p:cNvSpPr>
          <p:nvPr>
            <p:ph idx="1"/>
          </p:nvPr>
        </p:nvSpPr>
        <p:spPr/>
        <p:txBody>
          <a:bodyPr/>
          <a:lstStyle/>
          <a:p>
            <a:r>
              <a:rPr lang="he-IL" dirty="0" smtClean="0"/>
              <a:t>חלופה ראשונה הכי סבירה אבל:</a:t>
            </a:r>
          </a:p>
          <a:p>
            <a:pPr lvl="1"/>
            <a:r>
              <a:rPr lang="he-IL" dirty="0" smtClean="0"/>
              <a:t>תחזק חמאס (לא אינטרס מצרי)</a:t>
            </a:r>
          </a:p>
          <a:p>
            <a:pPr lvl="1"/>
            <a:r>
              <a:rPr lang="he-IL" dirty="0" smtClean="0"/>
              <a:t>תפגע ברש"פ</a:t>
            </a:r>
          </a:p>
          <a:p>
            <a:r>
              <a:rPr lang="he-IL" dirty="0" smtClean="0"/>
              <a:t>האם ישראל מוכנה לשקול את מדיניות הבידול?</a:t>
            </a:r>
            <a:endParaRPr lang="he-I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הרתעה</a:t>
            </a:r>
            <a:endParaRPr lang="he-IL" dirty="0"/>
          </a:p>
        </p:txBody>
      </p:sp>
      <p:sp>
        <p:nvSpPr>
          <p:cNvPr id="3" name="מציין מיקום תוכן 2"/>
          <p:cNvSpPr>
            <a:spLocks noGrp="1"/>
          </p:cNvSpPr>
          <p:nvPr>
            <p:ph idx="1"/>
          </p:nvPr>
        </p:nvSpPr>
        <p:spPr/>
        <p:txBody>
          <a:bodyPr>
            <a:normAutofit fontScale="70000" lnSpcReduction="20000"/>
          </a:bodyPr>
          <a:lstStyle/>
          <a:p>
            <a:r>
              <a:rPr lang="he-IL" dirty="0" smtClean="0"/>
              <a:t>מעבר לבעיות המבניות בתפיסת ההרתעה(לא ברור מתי ואם היא עובדת) כאשר </a:t>
            </a:r>
            <a:r>
              <a:rPr lang="he-IL" dirty="0" err="1" smtClean="0"/>
              <a:t>האוייב</a:t>
            </a:r>
            <a:r>
              <a:rPr lang="he-IL" dirty="0" smtClean="0"/>
              <a:t> מרגיש שאין לו מה להפסיד יעילות ההרתעה יורדת</a:t>
            </a:r>
          </a:p>
          <a:p>
            <a:r>
              <a:rPr lang="he-IL" dirty="0" smtClean="0"/>
              <a:t>היעדים של המשך החלשת החמאס ושיקום ההרתעה סותרים זה את זה</a:t>
            </a:r>
          </a:p>
          <a:p>
            <a:r>
              <a:rPr lang="he-IL" dirty="0" smtClean="0"/>
              <a:t>החלשת חמאס משמעותה החלשת האלמנטים המדינתיים. מול האלמנט הצבאי קשה להפעיל מנופים</a:t>
            </a:r>
          </a:p>
          <a:p>
            <a:r>
              <a:rPr lang="he-IL" dirty="0" smtClean="0"/>
              <a:t>במבצע האחרון הסיר מעצמו כל רסן – בים, ביבה ובאוויר וכנראה העריך שהתגובה לא תהייה בלתי נסבלת</a:t>
            </a:r>
          </a:p>
          <a:p>
            <a:r>
              <a:rPr lang="he-IL" dirty="0" smtClean="0"/>
              <a:t>תרם לכך כיפת ברזל, חסר כניסה קרקעית והתבטאויות נגד מיטוט החמאס</a:t>
            </a:r>
          </a:p>
          <a:p>
            <a:r>
              <a:rPr lang="he-IL" dirty="0" smtClean="0"/>
              <a:t>על ישראל ליצור קווים אדומים חדשים (</a:t>
            </a:r>
          </a:p>
          <a:p>
            <a:r>
              <a:rPr lang="he-IL" dirty="0" smtClean="0"/>
              <a:t>בסוף יעד ההרתעה הוא פחות חשוב ועל ישראל להחליט מהי האסטרטגיה הכוללת שלה כלפי עזה (למשל חזרת פתח, חיזוק זיקה למצרים) ואז ההרתעה תסתדר עם זה.</a:t>
            </a:r>
            <a:endParaRPr lang="he-I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חלופות של רש"פ</a:t>
            </a:r>
            <a:endParaRPr lang="he-IL" dirty="0"/>
          </a:p>
        </p:txBody>
      </p:sp>
      <p:sp>
        <p:nvSpPr>
          <p:cNvPr id="3" name="מציין מיקום תוכן 2"/>
          <p:cNvSpPr>
            <a:spLocks noGrp="1"/>
          </p:cNvSpPr>
          <p:nvPr>
            <p:ph idx="1"/>
          </p:nvPr>
        </p:nvSpPr>
        <p:spPr/>
        <p:txBody>
          <a:bodyPr/>
          <a:lstStyle/>
          <a:p>
            <a:r>
              <a:rPr lang="he-IL" dirty="0" smtClean="0"/>
              <a:t>להתחיל מו"מ עם חמאס – כדי לקבל </a:t>
            </a:r>
            <a:r>
              <a:rPr lang="he-IL" dirty="0" err="1" smtClean="0"/>
              <a:t>לגיטמציה</a:t>
            </a:r>
            <a:r>
              <a:rPr lang="he-IL" dirty="0" smtClean="0"/>
              <a:t> ציבורית. </a:t>
            </a:r>
          </a:p>
          <a:p>
            <a:endParaRPr lang="he-I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תובנות</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ראוי כי החשיבה האסטרטגית הישראלית ביחס לכל אלה תתמקד במאמץ להשיג תוצאה אסטרטגית טובה יותר בסיבוב הבא (</a:t>
            </a:r>
            <a:r>
              <a:rPr lang="he-IL" dirty="0" err="1" smtClean="0"/>
              <a:t>ידלין</a:t>
            </a:r>
            <a:r>
              <a:rPr lang="he-IL" dirty="0" smtClean="0"/>
              <a:t>)</a:t>
            </a:r>
          </a:p>
          <a:p>
            <a:r>
              <a:rPr lang="he-IL" dirty="0" smtClean="0"/>
              <a:t>האתגר המרכזי הוא לזהות את רכיבי המערכה הנכונים אל מול איום היברידי, ולהכין להם פתרונות צבאיים שיביאו ליעדים הבאים: יתרון מדיני ברור בהסדרה שאחרי המערכה; חיזוק משמעותי של ההרתעה; קיצור המערכה; הקטנה ניכרת של העלות; מזעור הנזק למעמדה הבינלאומי של ישראל; הימנעות מהסלמת המערכה לזירות נוספות</a:t>
            </a:r>
          </a:p>
          <a:p>
            <a:r>
              <a:rPr lang="he-IL" dirty="0" smtClean="0"/>
              <a:t>הכרעה במערכה מודרנית מושגת במידה רבה במישור התודעתי, וכדי לצבור הישגים במישור התודעתי יש להפעיל את הכוח בדרכים שישיגו את האפקט הדרוש גם במגבלות העימות הא־סימטרי. </a:t>
            </a:r>
            <a:endParaRPr lang="he-IL"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lnSpcReduction="10000"/>
          </a:bodyPr>
          <a:lstStyle/>
          <a:p>
            <a:r>
              <a:rPr lang="he-IL" dirty="0" smtClean="0"/>
              <a:t>מבחינה זו, ׳צוק איתן׳ נוהל היטב — 50 ימים שבהם הייתה פעילות צבאית של ישראל באוויר, ביבשה ובים, </a:t>
            </a:r>
            <a:r>
              <a:rPr lang="he-IL" b="1" dirty="0" smtClean="0"/>
              <a:t>והעימות </a:t>
            </a:r>
            <a:r>
              <a:rPr lang="he-IL" b="1" dirty="0" err="1" smtClean="0"/>
              <a:t>הוכל</a:t>
            </a:r>
            <a:r>
              <a:rPr lang="he-IL" b="1" dirty="0" smtClean="0"/>
              <a:t> היטב </a:t>
            </a:r>
            <a:r>
              <a:rPr lang="he-IL" dirty="0" smtClean="0"/>
              <a:t>ללא הסלמה צבאית לזירה נוספת, כמעט ללא לחץ בינלאומי </a:t>
            </a:r>
            <a:r>
              <a:rPr lang="he-IL" b="1" dirty="0" smtClean="0"/>
              <a:t>ותוך מילוי מתמיד של “מצבר הלגיטימציה״ </a:t>
            </a:r>
            <a:r>
              <a:rPr lang="he-IL" dirty="0" smtClean="0"/>
              <a:t>באמצעות היענות חוזרת ונשנית להצעות להפסקת אש. מעולם לא ניהלה ישראל מערכה כזו, שבמהלכה מדינות האזור ובראשן מצרים ראו עין בעין את פעילותה מול חמאס ונתנו לה גיבוי, בגלוי או בערוצים חשאיים. </a:t>
            </a:r>
            <a:endParaRPr lang="he-I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התעצמות</a:t>
            </a: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יש למצוא מנגנונים שיאפשרו לישראל בעתיד, תוך שיתוף פעולה עם מצרים והקהילה הבינלאומית, לאכוף מניעה אפקטיבית של התעצמות ברצועת עזה. ברור כי יעד זה לא יושג מתוך שיחות ההסדרה העקיפות בקהיר, ולכן יש להגיע להסכמה בין ישראל לבין בעלות־בריתה העיקריות, עם אפשרות של העברת החלטה במועצת הביטחון, אשר תשמר בידי ישראל את חופש הפעולה נגד פעולות התעצמות של חמאס במישור </a:t>
            </a:r>
            <a:r>
              <a:rPr lang="he-IL" dirty="0" err="1" smtClean="0"/>
              <a:t>הרקטי</a:t>
            </a:r>
            <a:r>
              <a:rPr lang="he-IL" dirty="0" smtClean="0"/>
              <a:t>, </a:t>
            </a:r>
            <a:r>
              <a:rPr lang="he-IL" dirty="0" err="1" smtClean="0"/>
              <a:t>המנהרתי</a:t>
            </a:r>
            <a:r>
              <a:rPr lang="he-IL" dirty="0" smtClean="0"/>
              <a:t>, או בכל דרך אחרת. </a:t>
            </a:r>
            <a:endParaRPr lang="he-IL"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עופרת יצוקה</a:t>
            </a:r>
            <a:endParaRPr lang="he-IL" dirty="0"/>
          </a:p>
        </p:txBody>
      </p:sp>
      <p:sp>
        <p:nvSpPr>
          <p:cNvPr id="3" name="מציין מיקום תוכן 2"/>
          <p:cNvSpPr>
            <a:spLocks noGrp="1"/>
          </p:cNvSpPr>
          <p:nvPr>
            <p:ph idx="1"/>
          </p:nvPr>
        </p:nvSpPr>
        <p:spPr/>
        <p:txBody>
          <a:bodyPr/>
          <a:lstStyle/>
          <a:p>
            <a:r>
              <a:rPr lang="he-IL" dirty="0" smtClean="0"/>
              <a:t>ירי </a:t>
            </a:r>
            <a:r>
              <a:rPr lang="he-IL" dirty="0" err="1" smtClean="0"/>
              <a:t>רקטי</a:t>
            </a:r>
            <a:r>
              <a:rPr lang="he-IL" dirty="0" smtClean="0"/>
              <a:t> מתחיל כבר ב-2001</a:t>
            </a:r>
          </a:p>
          <a:p>
            <a:r>
              <a:rPr lang="he-IL" dirty="0" smtClean="0"/>
              <a:t>חמאס מתעצם אחרי ההתנתקות </a:t>
            </a:r>
            <a:r>
              <a:rPr lang="he-IL" dirty="0" err="1" smtClean="0"/>
              <a:t>והמצלון</a:t>
            </a:r>
            <a:r>
              <a:rPr lang="he-IL" dirty="0" smtClean="0"/>
              <a:t> </a:t>
            </a:r>
            <a:r>
              <a:rPr lang="he-IL" dirty="0" err="1" smtClean="0"/>
              <a:t>בבבחירות</a:t>
            </a:r>
            <a:endParaRPr lang="he-IL" dirty="0" smtClean="0"/>
          </a:p>
          <a:p>
            <a:r>
              <a:rPr lang="he-IL" dirty="0" smtClean="0"/>
              <a:t>זוכה לתמיכה רצינית מאיראן</a:t>
            </a:r>
          </a:p>
          <a:p>
            <a:r>
              <a:rPr lang="he-IL" dirty="0" smtClean="0"/>
              <a:t>סוף 2008</a:t>
            </a:r>
          </a:p>
          <a:p>
            <a:r>
              <a:rPr lang="he-IL" dirty="0" smtClean="0"/>
              <a:t>ועדת </a:t>
            </a:r>
            <a:r>
              <a:rPr lang="he-IL" dirty="0" err="1" smtClean="0"/>
              <a:t>גולדסטון</a:t>
            </a:r>
            <a:r>
              <a:rPr lang="he-IL" dirty="0" smtClean="0"/>
              <a:t> 0 חמאס מבין את הפוטנציאל בפגיעה באזרחים</a:t>
            </a:r>
            <a:endParaRPr lang="he-IL"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מבצע עמוד ענן</a:t>
            </a: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מצרים תחת </a:t>
            </a:r>
            <a:r>
              <a:rPr lang="he-IL" dirty="0" err="1" smtClean="0"/>
              <a:t>מורסי</a:t>
            </a:r>
            <a:r>
              <a:rPr lang="he-IL" dirty="0" smtClean="0"/>
              <a:t>. תמיכה של תורכיה וקטאר</a:t>
            </a:r>
          </a:p>
          <a:p>
            <a:r>
              <a:rPr lang="he-IL" dirty="0" smtClean="0"/>
              <a:t>מצרים יכלה להיות מתווך ופעלה במהירות להשגת הבנות ששרתו את שני הצדדים</a:t>
            </a:r>
          </a:p>
          <a:p>
            <a:r>
              <a:rPr lang="he-IL" dirty="0" smtClean="0"/>
              <a:t>במבצע ׳עופרת יצוקה׳ הופעל הכוח הזה אחרי מיצוי המערכה באש, שלא הביאה להפחתה משמעותית בירי הרקטות, ואילו במבצע ׳עמוד ענן׳ רוכז הכוח היבשתי, אולם לא הובא לידי ביטוי שכן הושגו הבנות מדיניות להפסקת הירי במהירות יחסית, הודות להשפעת קהיר על חמאס. </a:t>
            </a: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המדיניות הנוכחית</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התנגדות לפיוס</a:t>
            </a:r>
          </a:p>
          <a:p>
            <a:r>
              <a:rPr lang="he-IL" dirty="0" smtClean="0"/>
              <a:t>מניעת התעצמות </a:t>
            </a:r>
          </a:p>
          <a:p>
            <a:r>
              <a:rPr lang="he-IL" dirty="0" smtClean="0"/>
              <a:t>אי החלפת חמאס</a:t>
            </a:r>
          </a:p>
          <a:p>
            <a:r>
              <a:rPr lang="he-IL" dirty="0" smtClean="0"/>
              <a:t>אי רצון לשלוט ברצועה</a:t>
            </a:r>
          </a:p>
          <a:p>
            <a:r>
              <a:rPr lang="he-IL" dirty="0" smtClean="0"/>
              <a:t>שלום כלכלי מוגבל</a:t>
            </a:r>
          </a:p>
          <a:p>
            <a:r>
              <a:rPr lang="he-IL" dirty="0" smtClean="0"/>
              <a:t>שטחי </a:t>
            </a:r>
            <a:r>
              <a:rPr lang="en-US" dirty="0" smtClean="0"/>
              <a:t>c</a:t>
            </a:r>
            <a:r>
              <a:rPr lang="he-IL" dirty="0" smtClean="0"/>
              <a:t> – הצרת פעילות הפלסטינים</a:t>
            </a:r>
          </a:p>
          <a:p>
            <a:r>
              <a:rPr lang="he-IL" dirty="0" smtClean="0"/>
              <a:t>התעלמות מהיוזמה הערבית</a:t>
            </a:r>
          </a:p>
          <a:p>
            <a:r>
              <a:rPr lang="he-IL" dirty="0" smtClean="0"/>
              <a:t>מאבק באו"ם </a:t>
            </a:r>
          </a:p>
          <a:p>
            <a:r>
              <a:rPr lang="he-IL" dirty="0" smtClean="0"/>
              <a:t>השארת </a:t>
            </a:r>
            <a:r>
              <a:rPr lang="he-IL" dirty="0" err="1" smtClean="0"/>
              <a:t>הא"א</a:t>
            </a:r>
            <a:r>
              <a:rPr lang="he-IL" dirty="0" smtClean="0"/>
              <a:t> מחוץ למשחק</a:t>
            </a:r>
          </a:p>
          <a:p>
            <a:endParaRPr lang="en-US" dirty="0" smtClean="0"/>
          </a:p>
          <a:p>
            <a:endParaRPr lang="he-IL"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יש אפשרות להסכם קבע?</a:t>
            </a:r>
            <a:endParaRPr lang="he-IL" dirty="0"/>
          </a:p>
        </p:txBody>
      </p:sp>
      <p:sp>
        <p:nvSpPr>
          <p:cNvPr id="3" name="מציין מיקום תוכן 2"/>
          <p:cNvSpPr>
            <a:spLocks noGrp="1"/>
          </p:cNvSpPr>
          <p:nvPr>
            <p:ph idx="1"/>
          </p:nvPr>
        </p:nvSpPr>
        <p:spPr/>
        <p:txBody>
          <a:bodyPr/>
          <a:lstStyle/>
          <a:p>
            <a:pPr lvl="0"/>
            <a:r>
              <a:rPr lang="he-IL" dirty="0" smtClean="0"/>
              <a:t>ספק רב אם ניתן היה לקדם הסכם. זאת, עקב הפערים הרחבים ביניהם באשר לסוגיות שבלב הסכסוך, וכן עקב המצב הפוליטי הפנימי בשתי החברות וחולשתן של ההנהגות</a:t>
            </a:r>
            <a:endParaRPr lang="he-IL"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למה היה קשה להגיע הפסקת אש?</a:t>
            </a:r>
            <a:endParaRPr lang="he-IL"/>
          </a:p>
        </p:txBody>
      </p:sp>
      <p:sp>
        <p:nvSpPr>
          <p:cNvPr id="3" name="מציין מיקום תוכן 2"/>
          <p:cNvSpPr>
            <a:spLocks noGrp="1"/>
          </p:cNvSpPr>
          <p:nvPr>
            <p:ph idx="1"/>
          </p:nvPr>
        </p:nvSpPr>
        <p:spPr/>
        <p:txBody>
          <a:bodyPr/>
          <a:lstStyle/>
          <a:p>
            <a:r>
              <a:rPr lang="he-IL" dirty="0" smtClean="0"/>
              <a:t>שהקושי להגיע להסכמה בדבר הפסקת אש מוקדמת נבע בעיקר מהשילוב בין שלושה גורמים: המשבר שחמאס היה נתון בו ערב ההתלקחות; התערערותו של מנגנון קבלת ההחלטות בחמאס; </a:t>
            </a:r>
            <a:r>
              <a:rPr lang="he-IL" dirty="0" err="1" smtClean="0"/>
              <a:t>הדינמיקה</a:t>
            </a:r>
            <a:r>
              <a:rPr lang="he-IL" dirty="0" smtClean="0"/>
              <a:t> שהתאפיינה בחוסר תיאום בין שחקנים חיצוניים, שהיו אמורים לסייע בקידום להפסקת אש</a:t>
            </a:r>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פוטנציאלים</a:t>
            </a: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ציבור פלסטיני רוצה שיפור כלכלי</a:t>
            </a:r>
          </a:p>
          <a:p>
            <a:r>
              <a:rPr lang="he-IL" dirty="0" smtClean="0"/>
              <a:t>מנגנונים ורש"פ רוצים לקבל משכורות</a:t>
            </a:r>
          </a:p>
          <a:p>
            <a:r>
              <a:rPr lang="he-IL" dirty="0" err="1" smtClean="0"/>
              <a:t>א"מ</a:t>
            </a:r>
            <a:r>
              <a:rPr lang="he-IL" dirty="0" smtClean="0"/>
              <a:t> רואה בחמאס אויב</a:t>
            </a:r>
          </a:p>
          <a:p>
            <a:r>
              <a:rPr lang="he-IL" dirty="0" smtClean="0"/>
              <a:t>הציר הסוני המתון צריך חיבורים</a:t>
            </a:r>
          </a:p>
          <a:p>
            <a:r>
              <a:rPr lang="he-IL" dirty="0" smtClean="0"/>
              <a:t>ארה"ב מקבלת תפיסת הגושים</a:t>
            </a:r>
          </a:p>
          <a:p>
            <a:r>
              <a:rPr lang="he-IL" dirty="0" smtClean="0"/>
              <a:t>קשר טוב עם ירדן</a:t>
            </a:r>
          </a:p>
          <a:p>
            <a:r>
              <a:rPr lang="he-IL" dirty="0" smtClean="0"/>
              <a:t>תורכיה צריכה חברים</a:t>
            </a:r>
          </a:p>
          <a:p>
            <a:r>
              <a:rPr lang="he-IL" dirty="0" smtClean="0"/>
              <a:t>רוסיה צריכה </a:t>
            </a:r>
            <a:r>
              <a:rPr lang="he-IL" dirty="0" err="1" smtClean="0"/>
              <a:t>לגיטמציה</a:t>
            </a:r>
            <a:endParaRPr lang="he-IL" dirty="0" smtClean="0"/>
          </a:p>
          <a:p>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הנחות יסוד</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הזמן עובד לטובתנו</a:t>
            </a:r>
          </a:p>
          <a:p>
            <a:r>
              <a:rPr lang="he-IL" dirty="0" smtClean="0"/>
              <a:t>הפתרון מחייב חיבור בין הגדה לעזה</a:t>
            </a:r>
          </a:p>
          <a:p>
            <a:r>
              <a:rPr lang="he-IL" dirty="0" smtClean="0"/>
              <a:t>ניתן לפתור את הבעיה מול איוש ולהמשיך להלחם בעזה</a:t>
            </a:r>
          </a:p>
          <a:p>
            <a:r>
              <a:rPr lang="he-IL" dirty="0" smtClean="0"/>
              <a:t>מדינה פלסטינית חייבת להיות מפורזת מיהודים</a:t>
            </a:r>
          </a:p>
          <a:p>
            <a:r>
              <a:rPr lang="he-IL" dirty="0" smtClean="0"/>
              <a:t>ניתן להגן על ישראל בלי נוכחות בשטחים</a:t>
            </a:r>
          </a:p>
          <a:p>
            <a:r>
              <a:rPr lang="he-IL" dirty="0" smtClean="0"/>
              <a:t>עדיף לנו כתובת מרכזית אצל הפלסטינים</a:t>
            </a:r>
          </a:p>
          <a:p>
            <a:r>
              <a:rPr lang="he-IL" dirty="0" smtClean="0"/>
              <a:t>לא ניתן לקבל פלסטינים במסגרת שיבה</a:t>
            </a:r>
          </a:p>
          <a:p>
            <a:r>
              <a:rPr lang="he-IL" dirty="0" smtClean="0"/>
              <a:t>ניתן להגיע להסדר עם </a:t>
            </a:r>
            <a:r>
              <a:rPr lang="he-IL" dirty="0" err="1" smtClean="0"/>
              <a:t>א"מ</a:t>
            </a:r>
            <a:endParaRPr lang="he-IL" smtClean="0"/>
          </a:p>
          <a:p>
            <a:endParaRPr lang="he-IL" dirty="0" smtClean="0"/>
          </a:p>
          <a:p>
            <a:endParaRPr lang="he-IL" dirty="0" smtClean="0"/>
          </a:p>
          <a:p>
            <a:endParaRPr lang="he-IL" dirty="0" smtClean="0"/>
          </a:p>
          <a:p>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מתחים בין אינטרסים</a:t>
            </a:r>
            <a:endParaRPr lang="he-IL" dirty="0"/>
          </a:p>
        </p:txBody>
      </p:sp>
      <p:sp>
        <p:nvSpPr>
          <p:cNvPr id="3" name="מציין מיקום תוכן 2"/>
          <p:cNvSpPr>
            <a:spLocks noGrp="1"/>
          </p:cNvSpPr>
          <p:nvPr>
            <p:ph idx="1"/>
          </p:nvPr>
        </p:nvSpPr>
        <p:spPr/>
        <p:txBody>
          <a:bodyPr/>
          <a:lstStyle/>
          <a:p>
            <a:r>
              <a:rPr lang="he-IL" dirty="0" smtClean="0"/>
              <a:t>חיזוק חמאס בצועה מול התעצמות</a:t>
            </a:r>
          </a:p>
          <a:p>
            <a:r>
              <a:rPr lang="he-IL" dirty="0" smtClean="0"/>
              <a:t>בידול מול כתובת אחת</a:t>
            </a:r>
          </a:p>
          <a:p>
            <a:r>
              <a:rPr lang="he-IL" dirty="0" smtClean="0"/>
              <a:t>חיזוק </a:t>
            </a:r>
            <a:r>
              <a:rPr lang="he-IL" dirty="0" err="1" smtClean="0"/>
              <a:t>א"מ</a:t>
            </a:r>
            <a:r>
              <a:rPr lang="he-IL" dirty="0" smtClean="0"/>
              <a:t> מול תביעות מאיתנו</a:t>
            </a:r>
          </a:p>
          <a:p>
            <a:endParaRPr lang="he-IL"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19606</TotalTime>
  <Words>3226</Words>
  <Application>Microsoft Office PowerPoint</Application>
  <PresentationFormat>‫הצגה על המסך (4:3)</PresentationFormat>
  <Paragraphs>348</Paragraphs>
  <Slides>61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61</vt:i4>
      </vt:variant>
    </vt:vector>
  </HeadingPairs>
  <TitlesOfParts>
    <vt:vector size="62" baseType="lpstr">
      <vt:lpstr>ערכת נושא Office</vt:lpstr>
      <vt:lpstr>סימולציה – ישראל</vt:lpstr>
      <vt:lpstr>מי אני - השחקן הישראלי</vt:lpstr>
      <vt:lpstr>שקופית 3</vt:lpstr>
      <vt:lpstr>מהו האינטרס הישראלי</vt:lpstr>
      <vt:lpstr>האסטרטגיה הנוכחית</vt:lpstr>
      <vt:lpstr>המדיניות הנוכחית</vt:lpstr>
      <vt:lpstr>פוטנציאלים</vt:lpstr>
      <vt:lpstr>הנחות יסוד</vt:lpstr>
      <vt:lpstr>מתחים בין אינטרסים</vt:lpstr>
      <vt:lpstr>מהות פער הרלבנטיות</vt:lpstr>
      <vt:lpstr>מגמות בזירה הבינ"ל</vt:lpstr>
      <vt:lpstr>מגמות בזירה האזורית</vt:lpstr>
      <vt:lpstr>רש"פ – מיהו השחקן</vt:lpstr>
      <vt:lpstr> רש"פ - אסטרטגיה נוכחית</vt:lpstr>
      <vt:lpstr>רש"פ – מה האינטרסים שלו</vt:lpstr>
      <vt:lpstr>רש"פ – מה הוא רוצה מישראל</vt:lpstr>
      <vt:lpstr>רש"פ – מה הוא צריך מהשחקנים האחרים</vt:lpstr>
      <vt:lpstr>התהוות</vt:lpstr>
      <vt:lpstr>עזה</vt:lpstr>
      <vt:lpstr>התפתחויות אזוריות</vt:lpstr>
      <vt:lpstr>מדיניות ישראל</vt:lpstr>
      <vt:lpstr>יחסי פתח-חמאס</vt:lpstr>
      <vt:lpstr>רש"פ</vt:lpstr>
      <vt:lpstr>אינטרסים של מדינות ערב</vt:lpstr>
      <vt:lpstr>מדינות ערב(2)</vt:lpstr>
      <vt:lpstr>מצרים – מול הפלסטינים</vt:lpstr>
      <vt:lpstr>סעודיה</vt:lpstr>
      <vt:lpstr>האסטרטגיה הישראלית</vt:lpstr>
      <vt:lpstr>אסטרטגיה ישראלית בעימות</vt:lpstr>
      <vt:lpstr>אסטרטגיית חמאס</vt:lpstr>
      <vt:lpstr>מבצע צוק איתן</vt:lpstr>
      <vt:lpstr>ירדן</vt:lpstr>
      <vt:lpstr>המו"מ במהלך צוק איתן</vt:lpstr>
      <vt:lpstr>המו"מ - ההסדרה</vt:lpstr>
      <vt:lpstr>אינטרסים של קהילה בינ"ל</vt:lpstr>
      <vt:lpstr>חמאס</vt:lpstr>
      <vt:lpstr>הסדרות קודמות</vt:lpstr>
      <vt:lpstr>אינטרסים של חמאס</vt:lpstr>
      <vt:lpstr>ארה"ב</vt:lpstr>
      <vt:lpstr>ארה"ב (2)</vt:lpstr>
      <vt:lpstr>רוסיה</vt:lpstr>
      <vt:lpstr>רוסיה</vt:lpstr>
      <vt:lpstr>רוסיה</vt:lpstr>
      <vt:lpstr>רוסיה </vt:lpstr>
      <vt:lpstr>האיחוד האירופי</vt:lpstr>
      <vt:lpstr>איחוד אירופי</vt:lpstr>
      <vt:lpstr>ירדן</vt:lpstr>
      <vt:lpstr>תורכיה וקטאר</vt:lpstr>
      <vt:lpstr>אינטרסים של ישראל</vt:lpstr>
      <vt:lpstr>חלופות של ישראל</vt:lpstr>
      <vt:lpstr>חלופות של ישראל (2)</vt:lpstr>
      <vt:lpstr>ניתוח חלופות</vt:lpstr>
      <vt:lpstr>הרתעה</vt:lpstr>
      <vt:lpstr>חלופות של רש"פ</vt:lpstr>
      <vt:lpstr>תובנות</vt:lpstr>
      <vt:lpstr>שקופית 56</vt:lpstr>
      <vt:lpstr>התעצמות</vt:lpstr>
      <vt:lpstr>עופרת יצוקה</vt:lpstr>
      <vt:lpstr>מבצע עמוד ענן</vt:lpstr>
      <vt:lpstr>יש אפשרות להסכם קבע?</vt:lpstr>
      <vt:lpstr>למה היה קשה להגיע הפסקת אש?</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סימולציה – צוק איתן</dc:title>
  <dc:creator>haimwaxman</dc:creator>
  <cp:lastModifiedBy>haimwaxman</cp:lastModifiedBy>
  <cp:revision>18</cp:revision>
  <dcterms:created xsi:type="dcterms:W3CDTF">2015-02-21T18:09:52Z</dcterms:created>
  <dcterms:modified xsi:type="dcterms:W3CDTF">2016-01-09T06:29:31Z</dcterms:modified>
</cp:coreProperties>
</file>