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0" r:id="rId1"/>
  </p:sldMasterIdLst>
  <p:notesMasterIdLst>
    <p:notesMasterId r:id="rId12"/>
  </p:notesMasterIdLst>
  <p:sldIdLst>
    <p:sldId id="319" r:id="rId2"/>
    <p:sldId id="321" r:id="rId3"/>
    <p:sldId id="306" r:id="rId4"/>
    <p:sldId id="285" r:id="rId5"/>
    <p:sldId id="314" r:id="rId6"/>
    <p:sldId id="312" r:id="rId7"/>
    <p:sldId id="315" r:id="rId8"/>
    <p:sldId id="317" r:id="rId9"/>
    <p:sldId id="302" r:id="rId10"/>
    <p:sldId id="316" r:id="rId1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ED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5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ABCCFE5-696B-4ED3-9080-CA8CDA96182F}" type="datetimeFigureOut">
              <a:rPr lang="he-IL" smtClean="0"/>
              <a:t>ט'/אדר/תשפ"א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470DDAF-A0BA-42AF-8C6B-52760CE8C4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87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BD4DC-163C-498D-A68F-F6A6589B80B2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7453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9AAE87B-A2E5-4FA3-AA8C-D6672BB16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649B575-6AD2-49E2-B8C6-2A805F6F6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B9CC8E9-E96C-4CE7-A8C2-A10B45AB4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C529-C319-4378-99CB-26CEB43B920B}" type="datetime8">
              <a:rPr lang="he-IL" smtClean="0"/>
              <a:t>21 פברואר 21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26946B6-E465-4CC2-A030-CA6107A6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20F5910-1839-44EF-BF3F-C892B6524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7E8E-EF29-4031-8B4D-D3DEC03245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093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804EC80-2C99-47FC-8F1B-6900B5CC1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5733ACF-F6FC-4303-B188-6914B6D2D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9233AD5-0A80-490B-A71C-7A85CD96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3E99-0D9D-45A9-9C47-BF370AC397D6}" type="datetime8">
              <a:rPr lang="he-IL" smtClean="0"/>
              <a:t>21 פברואר 21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35D66FE-9F42-48EF-83EE-F634DA702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3887D51-DDD0-4269-89E8-6B6E1753C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7E8E-EF29-4031-8B4D-D3DEC03245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773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17E4AD0C-5FA0-4954-8C57-2657AD5C31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9435897C-E629-4CC0-BA64-0232520F1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7D3BEA2-255D-4623-B793-6876C044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943F-B90F-4036-8AD7-5BFB50815451}" type="datetime8">
              <a:rPr lang="he-IL" smtClean="0"/>
              <a:t>21 פברואר 21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D5564B2-96CE-4A30-BF26-7C7313492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4E02FF7-B56C-404C-8BAC-D60CC0BE8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7E8E-EF29-4031-8B4D-D3DEC03245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4054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08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9">
            <a:extLst>
              <a:ext uri="{FF2B5EF4-FFF2-40B4-BE49-F238E27FC236}">
                <a16:creationId xmlns:a16="http://schemas.microsoft.com/office/drawing/2014/main" id="{721FF661-E1BF-44AB-AE42-30299A0C280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7155850" cy="6858000"/>
          </a:xfrm>
          <a:custGeom>
            <a:avLst/>
            <a:gdLst>
              <a:gd name="connsiteX0" fmla="*/ 0 w 7155850"/>
              <a:gd name="connsiteY0" fmla="*/ 3024930 h 6858000"/>
              <a:gd name="connsiteX1" fmla="*/ 2358530 w 7155850"/>
              <a:gd name="connsiteY1" fmla="*/ 6858000 h 6858000"/>
              <a:gd name="connsiteX2" fmla="*/ 1329860 w 7155850"/>
              <a:gd name="connsiteY2" fmla="*/ 6858000 h 6858000"/>
              <a:gd name="connsiteX3" fmla="*/ 0 w 7155850"/>
              <a:gd name="connsiteY3" fmla="*/ 4691859 h 6858000"/>
              <a:gd name="connsiteX4" fmla="*/ 1 w 7155850"/>
              <a:gd name="connsiteY4" fmla="*/ 397145 h 6858000"/>
              <a:gd name="connsiteX5" fmla="*/ 3459898 w 7155850"/>
              <a:gd name="connsiteY5" fmla="*/ 6020152 h 6858000"/>
              <a:gd name="connsiteX6" fmla="*/ 2945517 w 7155850"/>
              <a:gd name="connsiteY6" fmla="*/ 6858000 h 6858000"/>
              <a:gd name="connsiteX7" fmla="*/ 1 w 7155850"/>
              <a:gd name="connsiteY7" fmla="*/ 2060197 h 6858000"/>
              <a:gd name="connsiteX8" fmla="*/ 396861 w 7155850"/>
              <a:gd name="connsiteY8" fmla="*/ 0 h 6858000"/>
              <a:gd name="connsiteX9" fmla="*/ 7155850 w 7155850"/>
              <a:gd name="connsiteY9" fmla="*/ 0 h 6858000"/>
              <a:gd name="connsiteX10" fmla="*/ 3780151 w 7155850"/>
              <a:gd name="connsiteY10" fmla="*/ 54985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5850" h="6858000">
                <a:moveTo>
                  <a:pt x="0" y="3024930"/>
                </a:moveTo>
                <a:lnTo>
                  <a:pt x="2358530" y="6858000"/>
                </a:lnTo>
                <a:lnTo>
                  <a:pt x="1329860" y="6858000"/>
                </a:lnTo>
                <a:lnTo>
                  <a:pt x="0" y="4691859"/>
                </a:lnTo>
                <a:close/>
                <a:moveTo>
                  <a:pt x="1" y="397145"/>
                </a:moveTo>
                <a:lnTo>
                  <a:pt x="3459898" y="6020152"/>
                </a:lnTo>
                <a:lnTo>
                  <a:pt x="2945517" y="6858000"/>
                </a:lnTo>
                <a:lnTo>
                  <a:pt x="1" y="2060197"/>
                </a:lnTo>
                <a:close/>
                <a:moveTo>
                  <a:pt x="396861" y="0"/>
                </a:moveTo>
                <a:lnTo>
                  <a:pt x="7155850" y="0"/>
                </a:lnTo>
                <a:lnTo>
                  <a:pt x="3780151" y="54985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97280" anchor="t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029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AAAB085-76E1-49E6-9E69-0F78455BD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285FA5-0AB7-47F6-A688-98786D5CA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E99EFB8-9BB5-45B4-89AA-FFFF7D12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F36D-0DAA-4489-B49A-D7C814DF46E4}" type="datetime8">
              <a:rPr lang="he-IL" smtClean="0"/>
              <a:t>21 פברואר 21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67176AC-B1E4-430C-BD13-3D7BF9DDB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2611225-5528-4492-A6B0-82EA55564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7E8E-EF29-4031-8B4D-D3DEC03245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737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499EC55-B99C-4B9A-80A0-6D59D323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E954685-EC83-436F-A32E-23B051D17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3F09405-E4D1-406A-B78E-AE63B850B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88CE-CDDF-44BF-95E7-340E530E7F0C}" type="datetime8">
              <a:rPr lang="he-IL" smtClean="0"/>
              <a:t>21 פברואר 21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8B535A6-2D23-42A1-80C6-DDA9EEB0D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DA634C5-E141-499C-B428-DB63AD019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7E8E-EF29-4031-8B4D-D3DEC03245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360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21A7486-D9C4-452D-B535-569D45DCB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698D4CD-96B9-4C2C-BE3B-50EDA5659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CEFE9DA-AEFA-46FF-BB3B-400807248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6A55BB7-9229-47D6-8EB6-BD6F09672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6630-468D-4C75-9C1A-84CC8479ED47}" type="datetime8">
              <a:rPr lang="he-IL" smtClean="0"/>
              <a:t>21 פברואר 21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29DFA04-4BE4-4C5B-B873-7712CCB5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ED63400-083F-4419-B39E-EF5143B46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7E8E-EF29-4031-8B4D-D3DEC03245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951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5988FDA-F79E-4AED-8DCB-C7C50B9F5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12B371A-E8F3-4B32-98EA-C097C514D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0F2A958-C423-4771-A7E0-7F9E0ABBD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35620209-1189-4437-AB0E-A7E85A9B5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8BC2612-D815-4F1B-8C8E-A7DD1A99E0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09F3821D-0BFB-4DD4-A93D-DB46C058B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A0B0-9EDC-4CE7-A94D-BBBC70FAD176}" type="datetime8">
              <a:rPr lang="he-IL" smtClean="0"/>
              <a:t>21 פברואר 21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F405DB26-EB8F-4E17-B75B-83B48DE5A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38B8BB10-D0C7-49F7-83D8-DE9040A63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7E8E-EF29-4031-8B4D-D3DEC03245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667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9D186D4-B8C1-4A09-95A7-DF51473EF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746955F5-A0BF-4CBF-9902-903B508BD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6DBB-14F0-4E6B-A8AD-E3434FE0FD8F}" type="datetime8">
              <a:rPr lang="he-IL" smtClean="0"/>
              <a:t>21 פברואר 21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D16C662-4C19-4A37-B9E2-113C3BC48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60F08BDA-3BF5-475B-BD14-9CFB502E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7E8E-EF29-4031-8B4D-D3DEC03245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506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FC4E60DB-C141-40BA-BA96-0B7315673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B7DD-BAA0-46EA-960C-E01988D1FEBF}" type="datetime8">
              <a:rPr lang="he-IL" smtClean="0"/>
              <a:t>21 פברואר 21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5794DBD-7DAF-44DE-826D-8D67C73DB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298304F-8889-4211-AFBC-A7B427AE8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7E8E-EF29-4031-8B4D-D3DEC03245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764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CBEC361-845B-4F10-B36B-7815C3637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E598004-E303-430F-A741-5BC8BE9B0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94AE1B1-DBF2-4782-80AA-075138997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6DCF88C-6135-4D6A-9A0B-38B4D5B1F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674C-0A47-41DE-8762-879E0672AE80}" type="datetime8">
              <a:rPr lang="he-IL" smtClean="0"/>
              <a:t>21 פברואר 21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87329FA-5135-4522-BEAB-91B221320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6970AD1-BDC2-4640-A9C9-46FBAC9A9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7E8E-EF29-4031-8B4D-D3DEC03245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703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E52321-2524-456F-B7A6-02CA750B5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08128363-0963-4796-8065-2C7FF7FDC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A5F2F27-0B89-4AB8-8D99-FF81566DE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4EB6400-F423-4E66-BE76-29E0E27B6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36C5-91BE-4740-B127-10133DFD3FC4}" type="datetime8">
              <a:rPr lang="he-IL" smtClean="0"/>
              <a:t>21 פברואר 21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750ADDE-AAEC-4DFF-8C1F-7C36659F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63942C4-3C2F-4336-8AF8-7494F815A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7E8E-EF29-4031-8B4D-D3DEC03245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525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2A597FD5-802E-4308-9686-48213234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3388F84-3D19-425E-9C5D-737258280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4DFBDF5-CB41-44FD-9B09-5F3B3EB61E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FEE98-508D-40AD-8859-7E3009EF7391}" type="datetime8">
              <a:rPr lang="he-IL" smtClean="0"/>
              <a:t>21 פברואר 21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92A2F13-E090-4888-9D27-19FEFA2C6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C1EE9CD-D05D-40E8-8ED6-5FB4FCE30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57E8E-EF29-4031-8B4D-D3DEC03245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221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&#1512;&#1493;&#1505;&#1497;&#1492;.pptx" TargetMode="External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hyperlink" Target="&#1488;&#1512;&#1510;&#1493;&#1514;%20&#1492;&#1489;&#1512;&#1497;&#1514;.pptx" TargetMode="External"/><Relationship Id="rId21" Type="http://schemas.openxmlformats.org/officeDocument/2006/relationships/image" Target="../media/image32.png"/><Relationship Id="rId7" Type="http://schemas.openxmlformats.org/officeDocument/2006/relationships/hyperlink" Target="&#1505;&#1497;&#1503;.pptx" TargetMode="External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6" Type="http://schemas.openxmlformats.org/officeDocument/2006/relationships/hyperlink" Target="&#1495;&#1502;&#1488;&#1505;.pptx" TargetMode="External"/><Relationship Id="rId20" Type="http://schemas.openxmlformats.org/officeDocument/2006/relationships/hyperlink" Target="&#1496;&#1493;&#1512;&#1511;&#1497;&#1492;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&#1488;&#1502;&#1497;&#1512;&#1493;&#1497;&#1493;&#1514;.pptx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35.png"/><Relationship Id="rId5" Type="http://schemas.openxmlformats.org/officeDocument/2006/relationships/hyperlink" Target="&#1505;&#1506;&#1493;&#1491;&#1497;&#1492;.pptx" TargetMode="External"/><Relationship Id="rId15" Type="http://schemas.openxmlformats.org/officeDocument/2006/relationships/image" Target="../media/image29.png"/><Relationship Id="rId23" Type="http://schemas.openxmlformats.org/officeDocument/2006/relationships/image" Target="../media/image34.png"/><Relationship Id="rId10" Type="http://schemas.openxmlformats.org/officeDocument/2006/relationships/hyperlink" Target="&#1488;&#1497;&#1512;&#1488;&#1503;.pptx" TargetMode="External"/><Relationship Id="rId19" Type="http://schemas.openxmlformats.org/officeDocument/2006/relationships/hyperlink" Target="&#1497;&#1512;&#1491;&#1503;.pptx" TargetMode="External"/><Relationship Id="rId4" Type="http://schemas.openxmlformats.org/officeDocument/2006/relationships/hyperlink" Target="&#1497;&#1513;&#1512;&#1488;&#1500;.pptx" TargetMode="External"/><Relationship Id="rId9" Type="http://schemas.openxmlformats.org/officeDocument/2006/relationships/hyperlink" Target="&#1512;&#1513;&#1493;&#1514;%20&#1508;&#1500;&#1513;&#1514;&#1497;&#1504;&#1497;&#1514;.pptx" TargetMode="External"/><Relationship Id="rId14" Type="http://schemas.openxmlformats.org/officeDocument/2006/relationships/image" Target="../media/image28.png"/><Relationship Id="rId22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מציין מיקום של תמונה 2">
            <a:extLst>
              <a:ext uri="{FF2B5EF4-FFF2-40B4-BE49-F238E27FC236}">
                <a16:creationId xmlns:a16="http://schemas.microsoft.com/office/drawing/2014/main" id="{2EA2A2AB-DB97-448F-B54A-0DEE03B98F54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0" r="15760"/>
          <a:stretch>
            <a:fillRect/>
          </a:stretch>
        </p:blipFill>
        <p:spPr/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073A88A-5CDF-4FD0-A13A-C09538BF5158}"/>
              </a:ext>
            </a:extLst>
          </p:cNvPr>
          <p:cNvSpPr/>
          <p:nvPr/>
        </p:nvSpPr>
        <p:spPr>
          <a:xfrm>
            <a:off x="3679724" y="0"/>
            <a:ext cx="3654526" cy="5805796"/>
          </a:xfrm>
          <a:custGeom>
            <a:avLst/>
            <a:gdLst>
              <a:gd name="connsiteX0" fmla="*/ 3470586 w 3654526"/>
              <a:gd name="connsiteY0" fmla="*/ 0 h 5805796"/>
              <a:gd name="connsiteX1" fmla="*/ 3654526 w 3654526"/>
              <a:gd name="connsiteY1" fmla="*/ 0 h 5805796"/>
              <a:gd name="connsiteX2" fmla="*/ 92923 w 3654526"/>
              <a:gd name="connsiteY2" fmla="*/ 5805796 h 5805796"/>
              <a:gd name="connsiteX3" fmla="*/ 0 w 3654526"/>
              <a:gd name="connsiteY3" fmla="*/ 5657428 h 580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4526" h="5805796">
                <a:moveTo>
                  <a:pt x="3470586" y="0"/>
                </a:moveTo>
                <a:lnTo>
                  <a:pt x="3654526" y="0"/>
                </a:lnTo>
                <a:lnTo>
                  <a:pt x="92923" y="5805796"/>
                </a:lnTo>
                <a:lnTo>
                  <a:pt x="0" y="5657428"/>
                </a:lnTo>
                <a:close/>
              </a:path>
            </a:pathLst>
          </a:custGeom>
          <a:solidFill>
            <a:srgbClr val="AB8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8C7A717-BB84-4DD4-A936-76FB49EA2641}"/>
              </a:ext>
            </a:extLst>
          </p:cNvPr>
          <p:cNvSpPr/>
          <p:nvPr/>
        </p:nvSpPr>
        <p:spPr>
          <a:xfrm flipH="1">
            <a:off x="219075" y="1"/>
            <a:ext cx="3605167" cy="5726897"/>
          </a:xfrm>
          <a:custGeom>
            <a:avLst/>
            <a:gdLst>
              <a:gd name="connsiteX0" fmla="*/ 3605167 w 3605167"/>
              <a:gd name="connsiteY0" fmla="*/ 0 h 5726897"/>
              <a:gd name="connsiteX1" fmla="*/ 3421227 w 3605167"/>
              <a:gd name="connsiteY1" fmla="*/ 0 h 5726897"/>
              <a:gd name="connsiteX2" fmla="*/ 0 w 3605167"/>
              <a:gd name="connsiteY2" fmla="*/ 5576967 h 5726897"/>
              <a:gd name="connsiteX3" fmla="*/ 91965 w 3605167"/>
              <a:gd name="connsiteY3" fmla="*/ 5726897 h 572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5167" h="5726897">
                <a:moveTo>
                  <a:pt x="3605167" y="0"/>
                </a:moveTo>
                <a:lnTo>
                  <a:pt x="3421227" y="0"/>
                </a:lnTo>
                <a:lnTo>
                  <a:pt x="0" y="5576967"/>
                </a:lnTo>
                <a:lnTo>
                  <a:pt x="91965" y="5726897"/>
                </a:lnTo>
                <a:close/>
              </a:path>
            </a:pathLst>
          </a:custGeom>
          <a:solidFill>
            <a:srgbClr val="AB8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C26EAE3-388B-40D3-99B6-18DB3819E93D}"/>
              </a:ext>
            </a:extLst>
          </p:cNvPr>
          <p:cNvSpPr/>
          <p:nvPr/>
        </p:nvSpPr>
        <p:spPr>
          <a:xfrm>
            <a:off x="0" y="397145"/>
            <a:ext cx="3459898" cy="6460855"/>
          </a:xfrm>
          <a:custGeom>
            <a:avLst/>
            <a:gdLst>
              <a:gd name="connsiteX0" fmla="*/ 0 w 3459898"/>
              <a:gd name="connsiteY0" fmla="*/ 2627785 h 6460855"/>
              <a:gd name="connsiteX1" fmla="*/ 2358530 w 3459898"/>
              <a:gd name="connsiteY1" fmla="*/ 6460855 h 6460855"/>
              <a:gd name="connsiteX2" fmla="*/ 1329860 w 3459898"/>
              <a:gd name="connsiteY2" fmla="*/ 6460855 h 6460855"/>
              <a:gd name="connsiteX3" fmla="*/ 0 w 3459898"/>
              <a:gd name="connsiteY3" fmla="*/ 4294714 h 6460855"/>
              <a:gd name="connsiteX4" fmla="*/ 1 w 3459898"/>
              <a:gd name="connsiteY4" fmla="*/ 0 h 6460855"/>
              <a:gd name="connsiteX5" fmla="*/ 3459898 w 3459898"/>
              <a:gd name="connsiteY5" fmla="*/ 5623007 h 6460855"/>
              <a:gd name="connsiteX6" fmla="*/ 2945517 w 3459898"/>
              <a:gd name="connsiteY6" fmla="*/ 6460855 h 6460855"/>
              <a:gd name="connsiteX7" fmla="*/ 1 w 3459898"/>
              <a:gd name="connsiteY7" fmla="*/ 1663052 h 646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9898" h="6460855">
                <a:moveTo>
                  <a:pt x="0" y="2627785"/>
                </a:moveTo>
                <a:lnTo>
                  <a:pt x="2358530" y="6460855"/>
                </a:lnTo>
                <a:lnTo>
                  <a:pt x="1329860" y="6460855"/>
                </a:lnTo>
                <a:lnTo>
                  <a:pt x="0" y="4294714"/>
                </a:lnTo>
                <a:close/>
                <a:moveTo>
                  <a:pt x="1" y="0"/>
                </a:moveTo>
                <a:lnTo>
                  <a:pt x="3459898" y="5623007"/>
                </a:lnTo>
                <a:lnTo>
                  <a:pt x="2945517" y="6460855"/>
                </a:lnTo>
                <a:lnTo>
                  <a:pt x="1" y="1663052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מלבן 36">
            <a:extLst>
              <a:ext uri="{FF2B5EF4-FFF2-40B4-BE49-F238E27FC236}">
                <a16:creationId xmlns:a16="http://schemas.microsoft.com/office/drawing/2014/main" id="{25ED6466-1208-430C-8F53-98472ECE10CD}"/>
              </a:ext>
            </a:extLst>
          </p:cNvPr>
          <p:cNvSpPr/>
          <p:nvPr/>
        </p:nvSpPr>
        <p:spPr>
          <a:xfrm>
            <a:off x="4801052" y="4549679"/>
            <a:ext cx="663194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54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סימולציה מדינית- מ"ח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54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מצרים</a:t>
            </a:r>
            <a:endParaRPr lang="he-IL" altLang="he-IL" sz="36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38" name="Straight Connector 9">
            <a:extLst>
              <a:ext uri="{FF2B5EF4-FFF2-40B4-BE49-F238E27FC236}">
                <a16:creationId xmlns:a16="http://schemas.microsoft.com/office/drawing/2014/main" id="{FC03B50E-BB84-49A4-A202-CCDAC6C06516}"/>
              </a:ext>
            </a:extLst>
          </p:cNvPr>
          <p:cNvCxnSpPr>
            <a:cxnSpLocks/>
          </p:cNvCxnSpPr>
          <p:nvPr/>
        </p:nvCxnSpPr>
        <p:spPr>
          <a:xfrm>
            <a:off x="5071959" y="5474441"/>
            <a:ext cx="6361037" cy="0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D508A81C-266A-43DE-854F-78D11BDF6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885" y="2058704"/>
            <a:ext cx="1670907" cy="226964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1" y="-2021"/>
            <a:ext cx="1498599" cy="181448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4893" y="-2021"/>
            <a:ext cx="2417865" cy="12970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8015" y="5577840"/>
            <a:ext cx="3086100" cy="1215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244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7E8E-EF29-4031-8B4D-D3DEC032456C}" type="slidenum">
              <a:rPr lang="he-IL" smtClean="0"/>
              <a:t>10</a:t>
            </a:fld>
            <a:endParaRPr lang="he-IL"/>
          </a:p>
        </p:txBody>
      </p:sp>
      <p:pic>
        <p:nvPicPr>
          <p:cNvPr id="1026" name="Picture 2" descr="תוצאת תמונה עבור דגל מצרים תמונה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210"/>
            <a:ext cx="12192000" cy="692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96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7E8E-EF29-4031-8B4D-D3DEC032456C}" type="slidenum">
              <a:rPr lang="he-IL" smtClean="0"/>
              <a:t>2</a:t>
            </a:fld>
            <a:endParaRPr lang="he-IL"/>
          </a:p>
        </p:txBody>
      </p:sp>
      <p:pic>
        <p:nvPicPr>
          <p:cNvPr id="1026" name="Picture 2" descr="תוצאת תמונה עבור דגל מצרים תמונה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210"/>
            <a:ext cx="12192000" cy="692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6000" dirty="0" smtClean="0"/>
              <a:t>טעינה</a:t>
            </a:r>
            <a:endParaRPr lang="he-IL" sz="6000" dirty="0"/>
          </a:p>
        </p:txBody>
      </p:sp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dirty="0" smtClean="0"/>
              <a:t>שגרירת מצרים- הגב' אמירה אורון.</a:t>
            </a:r>
          </a:p>
          <a:p>
            <a:r>
              <a:rPr lang="he-IL" sz="4000" dirty="0" smtClean="0"/>
              <a:t>משרד ראש הממשלה- אודי.</a:t>
            </a:r>
          </a:p>
          <a:p>
            <a:r>
              <a:rPr lang="he-IL" sz="4000" dirty="0" smtClean="0"/>
              <a:t>כלכלה- מר גבי בר.</a:t>
            </a:r>
          </a:p>
          <a:p>
            <a:r>
              <a:rPr lang="he-IL" sz="4000" dirty="0" smtClean="0"/>
              <a:t>סקירה כללית- ד"ר חיים קורן.</a:t>
            </a:r>
          </a:p>
          <a:p>
            <a:r>
              <a:rPr lang="he-IL" sz="4000" dirty="0" smtClean="0"/>
              <a:t>אמ"ן- רב סרן א'.</a:t>
            </a:r>
          </a:p>
          <a:p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36026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גרפי, אלקטרון, וקטור, אטום, מולקולרי, איקון. | Can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" b="9891"/>
          <a:stretch/>
        </p:blipFill>
        <p:spPr bwMode="auto">
          <a:xfrm>
            <a:off x="1590952" y="97357"/>
            <a:ext cx="9095769" cy="719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158" y="1110165"/>
            <a:ext cx="1168201" cy="9711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424" y="1163431"/>
            <a:ext cx="1439852" cy="1439852"/>
          </a:xfrm>
          <a:prstGeom prst="rect">
            <a:avLst/>
          </a:prstGeom>
        </p:spPr>
      </p:pic>
      <p:pic>
        <p:nvPicPr>
          <p:cNvPr id="1030" name="Picture 6" descr="Ministry of Power, Energy and Mineral Resources (MPEMR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0"/>
            <a:ext cx="3783981" cy="11557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קבוצה 9"/>
          <p:cNvGrpSpPr/>
          <p:nvPr/>
        </p:nvGrpSpPr>
        <p:grpSpPr>
          <a:xfrm>
            <a:off x="5027317" y="94151"/>
            <a:ext cx="4498762" cy="6818543"/>
            <a:chOff x="5050246" y="187965"/>
            <a:chExt cx="4498762" cy="6818543"/>
          </a:xfrm>
        </p:grpSpPr>
        <p:pic>
          <p:nvPicPr>
            <p:cNvPr id="12" name="תמונה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5567" y="187965"/>
              <a:ext cx="1399906" cy="111042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3" name="תמונה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246" y="5973222"/>
              <a:ext cx="1966577" cy="103328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4" name="תמונה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487" y="1155700"/>
              <a:ext cx="1469521" cy="977900"/>
            </a:xfrm>
            <a:prstGeom prst="ellipse">
              <a:avLst/>
            </a:prstGeom>
            <a:ln w="63500" cap="rnd">
              <a:solidFill>
                <a:srgbClr val="333333"/>
              </a:solidFill>
              <a:prstDash val="dash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9" name="קבוצה 28"/>
          <p:cNvGrpSpPr/>
          <p:nvPr/>
        </p:nvGrpSpPr>
        <p:grpSpPr>
          <a:xfrm>
            <a:off x="2656077" y="2757508"/>
            <a:ext cx="2254216" cy="3219532"/>
            <a:chOff x="2703115" y="2554693"/>
            <a:chExt cx="2254216" cy="3219532"/>
          </a:xfrm>
        </p:grpSpPr>
        <p:pic>
          <p:nvPicPr>
            <p:cNvPr id="20" name="תמונה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063" y="4577240"/>
              <a:ext cx="1076005" cy="714074"/>
            </a:xfrm>
            <a:prstGeom prst="ellipse">
              <a:avLst/>
            </a:prstGeom>
            <a:ln w="190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תמונה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777" y="5194153"/>
              <a:ext cx="800475" cy="580072"/>
            </a:xfrm>
            <a:prstGeom prst="ellipse">
              <a:avLst/>
            </a:prstGeom>
            <a:ln w="190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תמונה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711" y="5077657"/>
              <a:ext cx="962620" cy="640580"/>
            </a:xfrm>
            <a:prstGeom prst="ellipse">
              <a:avLst/>
            </a:prstGeom>
            <a:ln w="190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תמונה 2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115" y="2554693"/>
              <a:ext cx="1481370" cy="844505"/>
            </a:xfrm>
            <a:prstGeom prst="ellipse">
              <a:avLst/>
            </a:prstGeom>
            <a:ln w="190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4" name="תמונה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1437" y="2985408"/>
              <a:ext cx="994391" cy="546086"/>
            </a:xfrm>
            <a:prstGeom prst="ellipse">
              <a:avLst/>
            </a:prstGeom>
            <a:ln w="190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25" name="תמונה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558" y="2854728"/>
            <a:ext cx="803883" cy="880252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717472" y="-114192"/>
            <a:ext cx="357032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מערכת מתהווה</a:t>
            </a:r>
            <a:endParaRPr lang="he-IL" sz="4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7E8E-EF29-4031-8B4D-D3DEC032456C}" type="slidenum">
              <a:rPr lang="he-IL" smtClean="0"/>
              <a:t>3</a:t>
            </a:fld>
            <a:endParaRPr lang="he-IL"/>
          </a:p>
        </p:txBody>
      </p:sp>
      <p:pic>
        <p:nvPicPr>
          <p:cNvPr id="1024" name="תמונה 10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13750" y="3801563"/>
            <a:ext cx="1717472" cy="8587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5" name="תמונה 10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64546" y="4934277"/>
            <a:ext cx="1057480" cy="5996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תמונה 10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25300" y="2547011"/>
            <a:ext cx="2626533" cy="17478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אליפסה 10"/>
          <p:cNvSpPr/>
          <p:nvPr/>
        </p:nvSpPr>
        <p:spPr>
          <a:xfrm>
            <a:off x="1750424" y="2328026"/>
            <a:ext cx="5789552" cy="22233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6" name="מחבר חץ ישר 15"/>
          <p:cNvCxnSpPr/>
          <p:nvPr/>
        </p:nvCxnSpPr>
        <p:spPr>
          <a:xfrm>
            <a:off x="5837505" y="1246249"/>
            <a:ext cx="173100" cy="1259086"/>
          </a:xfrm>
          <a:prstGeom prst="straightConnector1">
            <a:avLst/>
          </a:prstGeom>
          <a:ln w="57150"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/>
          <p:cNvCxnSpPr/>
          <p:nvPr/>
        </p:nvCxnSpPr>
        <p:spPr>
          <a:xfrm flipH="1">
            <a:off x="7146961" y="1920240"/>
            <a:ext cx="1017325" cy="962037"/>
          </a:xfrm>
          <a:prstGeom prst="straightConnector1">
            <a:avLst/>
          </a:prstGeom>
          <a:ln w="5715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/>
          <p:cNvCxnSpPr/>
          <p:nvPr/>
        </p:nvCxnSpPr>
        <p:spPr>
          <a:xfrm flipV="1">
            <a:off x="6038566" y="4371056"/>
            <a:ext cx="0" cy="142067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אליפסה 29"/>
          <p:cNvSpPr/>
          <p:nvPr/>
        </p:nvSpPr>
        <p:spPr>
          <a:xfrm rot="18834643">
            <a:off x="2854476" y="3073266"/>
            <a:ext cx="5165008" cy="2618135"/>
          </a:xfrm>
          <a:prstGeom prst="ellipse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2" name="מחבר חץ ישר 31"/>
          <p:cNvCxnSpPr/>
          <p:nvPr/>
        </p:nvCxnSpPr>
        <p:spPr>
          <a:xfrm>
            <a:off x="7445829" y="3801563"/>
            <a:ext cx="467921" cy="26098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/>
          <p:cNvCxnSpPr>
            <a:endCxn id="1028" idx="1"/>
          </p:cNvCxnSpPr>
          <p:nvPr/>
        </p:nvCxnSpPr>
        <p:spPr>
          <a:xfrm>
            <a:off x="4645200" y="1920239"/>
            <a:ext cx="464747" cy="882737"/>
          </a:xfrm>
          <a:prstGeom prst="straightConnector1">
            <a:avLst/>
          </a:prstGeom>
          <a:ln w="5715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חץ ישר 35"/>
          <p:cNvCxnSpPr>
            <a:endCxn id="25" idx="1"/>
          </p:cNvCxnSpPr>
          <p:nvPr/>
        </p:nvCxnSpPr>
        <p:spPr>
          <a:xfrm flipV="1">
            <a:off x="7382544" y="2983638"/>
            <a:ext cx="791740" cy="176340"/>
          </a:xfrm>
          <a:prstGeom prst="straightConnector1">
            <a:avLst/>
          </a:prstGeom>
          <a:ln w="5715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חץ ישר 40"/>
          <p:cNvCxnSpPr/>
          <p:nvPr/>
        </p:nvCxnSpPr>
        <p:spPr>
          <a:xfrm>
            <a:off x="6993894" y="4180114"/>
            <a:ext cx="357939" cy="754163"/>
          </a:xfrm>
          <a:prstGeom prst="straightConnector1">
            <a:avLst/>
          </a:prstGeom>
          <a:ln w="5715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318372" y="4934277"/>
            <a:ext cx="28545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מקרא: </a:t>
            </a:r>
          </a:p>
          <a:p>
            <a:r>
              <a:rPr lang="he-IL" dirty="0" smtClean="0"/>
              <a:t>יריב</a:t>
            </a:r>
            <a:endParaRPr lang="he-IL" dirty="0"/>
          </a:p>
        </p:txBody>
      </p:sp>
      <p:cxnSp>
        <p:nvCxnSpPr>
          <p:cNvPr id="44" name="מחבר חץ ישר 43"/>
          <p:cNvCxnSpPr/>
          <p:nvPr/>
        </p:nvCxnSpPr>
        <p:spPr>
          <a:xfrm flipV="1">
            <a:off x="10048534" y="5358818"/>
            <a:ext cx="684948" cy="1306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337475" y="5502338"/>
            <a:ext cx="28545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ידיד</a:t>
            </a:r>
            <a:endParaRPr lang="he-IL" dirty="0"/>
          </a:p>
        </p:txBody>
      </p:sp>
      <p:cxnSp>
        <p:nvCxnSpPr>
          <p:cNvPr id="46" name="מחבר חץ ישר 45"/>
          <p:cNvCxnSpPr/>
          <p:nvPr/>
        </p:nvCxnSpPr>
        <p:spPr>
          <a:xfrm>
            <a:off x="10170286" y="5687004"/>
            <a:ext cx="699315" cy="0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259458" y="5987018"/>
            <a:ext cx="28545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יחסים אמביוולנטיים   </a:t>
            </a:r>
            <a:endParaRPr lang="he-IL" dirty="0"/>
          </a:p>
        </p:txBody>
      </p:sp>
      <p:cxnSp>
        <p:nvCxnSpPr>
          <p:cNvPr id="49" name="מחבר חץ ישר 48"/>
          <p:cNvCxnSpPr/>
          <p:nvPr/>
        </p:nvCxnSpPr>
        <p:spPr>
          <a:xfrm flipV="1">
            <a:off x="9259458" y="6171684"/>
            <a:ext cx="910828" cy="1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17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חץ – ויקיפדי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15336">
            <a:off x="8653100" y="2690714"/>
            <a:ext cx="6234990" cy="200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70F43623-8E40-47B4-9896-993FE9F96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99" y="173735"/>
            <a:ext cx="5537200" cy="1006996"/>
          </a:xfrm>
        </p:spPr>
        <p:txBody>
          <a:bodyPr>
            <a:noAutofit/>
          </a:bodyPr>
          <a:lstStyle/>
          <a:p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מערכת מורשת (</a:t>
            </a: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2010-2020</a:t>
            </a:r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r>
              <a:rPr lang="en-US" sz="3600" b="1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36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sz="36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4" name="מחבר ישר 13"/>
          <p:cNvCxnSpPr/>
          <p:nvPr/>
        </p:nvCxnSpPr>
        <p:spPr>
          <a:xfrm flipH="1">
            <a:off x="11502457" y="5064127"/>
            <a:ext cx="638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 flipH="1">
            <a:off x="11487937" y="5651956"/>
            <a:ext cx="638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 flipH="1">
            <a:off x="11487938" y="4425498"/>
            <a:ext cx="638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 flipH="1">
            <a:off x="11487941" y="3082923"/>
            <a:ext cx="638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/>
          <p:cNvCxnSpPr/>
          <p:nvPr/>
        </p:nvCxnSpPr>
        <p:spPr>
          <a:xfrm flipH="1">
            <a:off x="11451280" y="596644"/>
            <a:ext cx="638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933647" y="5695497"/>
            <a:ext cx="732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1978</a:t>
            </a:r>
            <a:endParaRPr lang="he-IL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0972696" y="5218083"/>
            <a:ext cx="732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1981</a:t>
            </a:r>
            <a:endParaRPr lang="he-IL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0931398" y="411978"/>
            <a:ext cx="732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>
              <a:defRPr b="1"/>
            </a:lvl1pPr>
          </a:lstStyle>
          <a:p>
            <a:r>
              <a:rPr lang="he-IL" dirty="0"/>
              <a:t>2020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921896" y="2894307"/>
            <a:ext cx="732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2016</a:t>
            </a:r>
            <a:endParaRPr lang="he-IL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0935141" y="3323384"/>
            <a:ext cx="732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2014</a:t>
            </a:r>
            <a:endParaRPr lang="he-IL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0952737" y="3972319"/>
            <a:ext cx="732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2011</a:t>
            </a:r>
            <a:endParaRPr lang="he-IL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0998080" y="4615740"/>
            <a:ext cx="732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2008</a:t>
            </a:r>
            <a:endParaRPr lang="he-IL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176385" y="5726275"/>
            <a:ext cx="236648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/>
              <a:t>הסכם שלום עם ישראל</a:t>
            </a:r>
            <a:endParaRPr lang="he-IL" sz="16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7787493" y="1235256"/>
            <a:ext cx="285827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/>
              <a:t>"קורונה"</a:t>
            </a:r>
          </a:p>
          <a:p>
            <a:r>
              <a:rPr lang="he-IL" sz="1600" b="1" dirty="0" smtClean="0"/>
              <a:t>"הלבנט החדש"</a:t>
            </a:r>
            <a:endParaRPr lang="he-IL" sz="1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8832663" y="4508018"/>
            <a:ext cx="175540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/>
              <a:t>כהונת אובמה</a:t>
            </a:r>
            <a:endParaRPr lang="he-IL" sz="1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8757464" y="5205845"/>
            <a:ext cx="184862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/>
              <a:t>רצח סאדאת</a:t>
            </a:r>
            <a:endParaRPr lang="he-IL" sz="16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8405424" y="3831379"/>
            <a:ext cx="217303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/>
              <a:t>"אביב ערבי" ונפילת מובארק/שלטון </a:t>
            </a:r>
            <a:r>
              <a:rPr lang="he-IL" sz="1600" b="1" dirty="0" err="1" smtClean="0"/>
              <a:t>מורסי</a:t>
            </a:r>
            <a:endParaRPr lang="he-IL" sz="16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8570084" y="2837765"/>
            <a:ext cx="199928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/>
              <a:t>עליית </a:t>
            </a:r>
            <a:r>
              <a:rPr lang="he-IL" sz="1600" b="1" dirty="0" err="1" smtClean="0"/>
              <a:t>טראמפ</a:t>
            </a:r>
            <a:endParaRPr lang="he-IL" sz="16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578989" y="3319086"/>
            <a:ext cx="199418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/>
              <a:t>טרור ופח"ע ועליית אל סיסי</a:t>
            </a:r>
            <a:endParaRPr lang="he-IL" sz="16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974463" y="1978012"/>
            <a:ext cx="26217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/>
              <a:t>מתיחות עם אתיופיה "סכר התחייה"</a:t>
            </a:r>
            <a:endParaRPr lang="he-IL" sz="16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11016961" y="1969831"/>
            <a:ext cx="732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>
              <a:defRPr b="1"/>
            </a:lvl1pPr>
          </a:lstStyle>
          <a:p>
            <a:r>
              <a:rPr lang="he-IL" dirty="0"/>
              <a:t>2019</a:t>
            </a:r>
          </a:p>
        </p:txBody>
      </p:sp>
      <p:sp>
        <p:nvSpPr>
          <p:cNvPr id="5" name="מלבן 4"/>
          <p:cNvSpPr/>
          <p:nvPr/>
        </p:nvSpPr>
        <p:spPr>
          <a:xfrm>
            <a:off x="228934" y="781310"/>
            <a:ext cx="6369294" cy="5136403"/>
          </a:xfrm>
          <a:prstGeom prst="rect">
            <a:avLst/>
          </a:prstGeom>
          <a:ln w="92075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אבטלה גבוהה, שיעור ילודה גבוה ותמ"ג נמוך</a:t>
            </a:r>
            <a:endParaRPr lang="he-I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מיצוי הגישה הפרגמטית</a:t>
            </a:r>
            <a:endParaRPr lang="he-I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תמיכה כלכלית אמריקאית כבסיס משמעותי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טרור ופח"ע כמקור לאי יציבות</a:t>
            </a:r>
            <a:endParaRPr lang="he-I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שחיקה במעמד כמעצמה הערבית</a:t>
            </a:r>
            <a:endParaRPr lang="he-I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קידום תמרונים צבאיים ובריתות אזוריות</a:t>
            </a:r>
            <a:endParaRPr lang="he-I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7E8E-EF29-4031-8B4D-D3DEC032456C}" type="slidenum">
              <a:rPr lang="he-IL" smtClean="0"/>
              <a:t>4</a:t>
            </a:fld>
            <a:endParaRPr lang="he-IL"/>
          </a:p>
        </p:txBody>
      </p:sp>
      <p:sp>
        <p:nvSpPr>
          <p:cNvPr id="35" name="TextBox 34"/>
          <p:cNvSpPr txBox="1"/>
          <p:nvPr/>
        </p:nvSpPr>
        <p:spPr>
          <a:xfrm>
            <a:off x="7816707" y="325938"/>
            <a:ext cx="2858275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/>
              <a:t>"הסכמי אברהם"</a:t>
            </a:r>
          </a:p>
          <a:p>
            <a:r>
              <a:rPr lang="he-IL" sz="1600" b="1" dirty="0" smtClean="0"/>
              <a:t>הסכם עם יוון לתיחום ימי/חיזוק משולש </a:t>
            </a:r>
            <a:r>
              <a:rPr lang="he-IL" sz="1600" b="1" dirty="0" smtClean="0"/>
              <a:t>יוון/קפריסין</a:t>
            </a:r>
          </a:p>
          <a:p>
            <a:r>
              <a:rPr lang="he-IL" sz="1600" b="1" dirty="0" smtClean="0"/>
              <a:t>מאבק מול לוב</a:t>
            </a:r>
            <a:endParaRPr lang="he-IL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5300" y="1156935"/>
            <a:ext cx="45085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תופעות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מרכזיות -100 מיליון תושבים: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268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11250" y="2951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ההיסט  </a:t>
            </a:r>
            <a:b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בעוד,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מצרים תופסת את מעמדה כמרכזית ומובילת ה"עולם הערבי", מעמדה נשחק לטובת שחקנים אחרים.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כל זאת, בזמן שהאתגרים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הפנימיים ( יציבות , כלכלה)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במדינה מצריכים תהליכי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עומק (צבאיים ואזרחיים)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ארוכים ומשאבים רבים.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7E8E-EF29-4031-8B4D-D3DEC032456C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216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7089E4-21E3-488B-980F-1A25A8F4D473}"/>
              </a:ext>
            </a:extLst>
          </p:cNvPr>
          <p:cNvSpPr/>
          <p:nvPr/>
        </p:nvSpPr>
        <p:spPr>
          <a:xfrm rot="21008010">
            <a:off x="902344" y="6014120"/>
            <a:ext cx="10106992" cy="13338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D8F9A9C-0AC0-4E12-99B6-830D1A7120B9}"/>
              </a:ext>
            </a:extLst>
          </p:cNvPr>
          <p:cNvSpPr/>
          <p:nvPr/>
        </p:nvSpPr>
        <p:spPr>
          <a:xfrm>
            <a:off x="5235446" y="6149563"/>
            <a:ext cx="1672813" cy="71532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22">
            <a:extLst>
              <a:ext uri="{FF2B5EF4-FFF2-40B4-BE49-F238E27FC236}">
                <a16:creationId xmlns:a16="http://schemas.microsoft.com/office/drawing/2014/main" id="{34A70E5F-4BD6-44D0-B837-3C4B7C33DD1B}"/>
              </a:ext>
            </a:extLst>
          </p:cNvPr>
          <p:cNvSpPr>
            <a:spLocks/>
          </p:cNvSpPr>
          <p:nvPr/>
        </p:nvSpPr>
        <p:spPr>
          <a:xfrm rot="21139317">
            <a:off x="7600527" y="4553078"/>
            <a:ext cx="1377960" cy="1019392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38" name="Graphic 37">
            <a:extLst>
              <a:ext uri="{FF2B5EF4-FFF2-40B4-BE49-F238E27FC236}">
                <a16:creationId xmlns:a16="http://schemas.microsoft.com/office/drawing/2014/main" id="{A32FB388-2903-4FD8-B7C0-C408B05D2E18}"/>
              </a:ext>
            </a:extLst>
          </p:cNvPr>
          <p:cNvGrpSpPr/>
          <p:nvPr/>
        </p:nvGrpSpPr>
        <p:grpSpPr>
          <a:xfrm rot="21020828">
            <a:off x="1283826" y="5115879"/>
            <a:ext cx="1453787" cy="1341040"/>
            <a:chOff x="10123666" y="528567"/>
            <a:chExt cx="1411817" cy="1760414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1411015-738C-41CF-9B14-F01C7D02DAB5}"/>
                </a:ext>
              </a:extLst>
            </p:cNvPr>
            <p:cNvSpPr/>
            <p:nvPr/>
          </p:nvSpPr>
          <p:spPr>
            <a:xfrm>
              <a:off x="10178085" y="626561"/>
              <a:ext cx="1239261" cy="1605675"/>
            </a:xfrm>
            <a:custGeom>
              <a:avLst/>
              <a:gdLst>
                <a:gd name="connsiteX0" fmla="*/ 0 w 1239261"/>
                <a:gd name="connsiteY0" fmla="*/ 0 h 1605675"/>
                <a:gd name="connsiteX1" fmla="*/ 1239262 w 1239261"/>
                <a:gd name="connsiteY1" fmla="*/ 0 h 1605675"/>
                <a:gd name="connsiteX2" fmla="*/ 1239262 w 1239261"/>
                <a:gd name="connsiteY2" fmla="*/ 1605676 h 1605675"/>
                <a:gd name="connsiteX3" fmla="*/ 0 w 1239261"/>
                <a:gd name="connsiteY3" fmla="*/ 1605676 h 160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9261" h="1605675">
                  <a:moveTo>
                    <a:pt x="0" y="0"/>
                  </a:moveTo>
                  <a:lnTo>
                    <a:pt x="1239262" y="0"/>
                  </a:lnTo>
                  <a:lnTo>
                    <a:pt x="1239262" y="1605676"/>
                  </a:lnTo>
                  <a:lnTo>
                    <a:pt x="0" y="1605676"/>
                  </a:lnTo>
                  <a:close/>
                </a:path>
              </a:pathLst>
            </a:custGeom>
            <a:solidFill>
              <a:schemeClr val="accent2"/>
            </a:solidFill>
            <a:ln w="1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2B391F7-741E-48E3-A3BD-C5C25899E9F2}"/>
                </a:ext>
              </a:extLst>
            </p:cNvPr>
            <p:cNvSpPr/>
            <p:nvPr/>
          </p:nvSpPr>
          <p:spPr>
            <a:xfrm>
              <a:off x="11012975" y="624431"/>
              <a:ext cx="269968" cy="1597929"/>
            </a:xfrm>
            <a:custGeom>
              <a:avLst/>
              <a:gdLst>
                <a:gd name="connsiteX0" fmla="*/ 0 w 269968"/>
                <a:gd name="connsiteY0" fmla="*/ 0 h 1597929"/>
                <a:gd name="connsiteX1" fmla="*/ 269969 w 269968"/>
                <a:gd name="connsiteY1" fmla="*/ 0 h 1597929"/>
                <a:gd name="connsiteX2" fmla="*/ 269969 w 269968"/>
                <a:gd name="connsiteY2" fmla="*/ 1597929 h 1597929"/>
                <a:gd name="connsiteX3" fmla="*/ 0 w 269968"/>
                <a:gd name="connsiteY3" fmla="*/ 1597929 h 159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968" h="1597929">
                  <a:moveTo>
                    <a:pt x="0" y="0"/>
                  </a:moveTo>
                  <a:lnTo>
                    <a:pt x="269969" y="0"/>
                  </a:lnTo>
                  <a:lnTo>
                    <a:pt x="269969" y="1597929"/>
                  </a:lnTo>
                  <a:lnTo>
                    <a:pt x="0" y="1597929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80BC326-4617-460A-AB2E-CE01CCDFC071}"/>
                </a:ext>
              </a:extLst>
            </p:cNvPr>
            <p:cNvSpPr/>
            <p:nvPr/>
          </p:nvSpPr>
          <p:spPr>
            <a:xfrm>
              <a:off x="10123666" y="1327615"/>
              <a:ext cx="1412542" cy="160029"/>
            </a:xfrm>
            <a:custGeom>
              <a:avLst/>
              <a:gdLst>
                <a:gd name="connsiteX0" fmla="*/ 0 w 1412542"/>
                <a:gd name="connsiteY0" fmla="*/ 89873 h 160029"/>
                <a:gd name="connsiteX1" fmla="*/ 0 w 1412542"/>
                <a:gd name="connsiteY1" fmla="*/ 69345 h 160029"/>
                <a:gd name="connsiteX2" fmla="*/ 14138 w 1412542"/>
                <a:gd name="connsiteY2" fmla="*/ 30418 h 160029"/>
                <a:gd name="connsiteX3" fmla="*/ 72431 w 1412542"/>
                <a:gd name="connsiteY3" fmla="*/ 400 h 160029"/>
                <a:gd name="connsiteX4" fmla="*/ 83470 w 1412542"/>
                <a:gd name="connsiteY4" fmla="*/ 13 h 160029"/>
                <a:gd name="connsiteX5" fmla="*/ 85794 w 1412542"/>
                <a:gd name="connsiteY5" fmla="*/ 207 h 160029"/>
                <a:gd name="connsiteX6" fmla="*/ 88311 w 1412542"/>
                <a:gd name="connsiteY6" fmla="*/ 787 h 160029"/>
                <a:gd name="connsiteX7" fmla="*/ 104192 w 1412542"/>
                <a:gd name="connsiteY7" fmla="*/ 1368 h 160029"/>
                <a:gd name="connsiteX8" fmla="*/ 1214666 w 1412542"/>
                <a:gd name="connsiteY8" fmla="*/ 1175 h 160029"/>
                <a:gd name="connsiteX9" fmla="*/ 1325830 w 1412542"/>
                <a:gd name="connsiteY9" fmla="*/ 13 h 160029"/>
                <a:gd name="connsiteX10" fmla="*/ 1372890 w 1412542"/>
                <a:gd name="connsiteY10" fmla="*/ 9890 h 160029"/>
                <a:gd name="connsiteX11" fmla="*/ 1409299 w 1412542"/>
                <a:gd name="connsiteY11" fmla="*/ 51140 h 160029"/>
                <a:gd name="connsiteX12" fmla="*/ 1412398 w 1412542"/>
                <a:gd name="connsiteY12" fmla="*/ 89873 h 160029"/>
                <a:gd name="connsiteX13" fmla="*/ 1349844 w 1412542"/>
                <a:gd name="connsiteY13" fmla="*/ 158431 h 160029"/>
                <a:gd name="connsiteX14" fmla="*/ 1327185 w 1412542"/>
                <a:gd name="connsiteY14" fmla="*/ 159593 h 160029"/>
                <a:gd name="connsiteX15" fmla="*/ 1324668 w 1412542"/>
                <a:gd name="connsiteY15" fmla="*/ 159593 h 160029"/>
                <a:gd name="connsiteX16" fmla="*/ 87343 w 1412542"/>
                <a:gd name="connsiteY16" fmla="*/ 159593 h 160029"/>
                <a:gd name="connsiteX17" fmla="*/ 84825 w 1412542"/>
                <a:gd name="connsiteY17" fmla="*/ 159593 h 160029"/>
                <a:gd name="connsiteX18" fmla="*/ 52871 w 1412542"/>
                <a:gd name="connsiteY18" fmla="*/ 156688 h 160029"/>
                <a:gd name="connsiteX19" fmla="*/ 5810 w 1412542"/>
                <a:gd name="connsiteY19" fmla="*/ 118536 h 160029"/>
                <a:gd name="connsiteX20" fmla="*/ 581 w 1412542"/>
                <a:gd name="connsiteY20" fmla="*/ 94715 h 160029"/>
                <a:gd name="connsiteX21" fmla="*/ 0 w 1412542"/>
                <a:gd name="connsiteY21" fmla="*/ 89873 h 16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2542" h="160029">
                  <a:moveTo>
                    <a:pt x="0" y="89873"/>
                  </a:moveTo>
                  <a:cubicBezTo>
                    <a:pt x="0" y="83095"/>
                    <a:pt x="0" y="76123"/>
                    <a:pt x="0" y="69345"/>
                  </a:cubicBezTo>
                  <a:cubicBezTo>
                    <a:pt x="1356" y="55207"/>
                    <a:pt x="4454" y="41844"/>
                    <a:pt x="14138" y="30418"/>
                  </a:cubicBezTo>
                  <a:cubicBezTo>
                    <a:pt x="29437" y="12214"/>
                    <a:pt x="48610" y="1949"/>
                    <a:pt x="72431" y="400"/>
                  </a:cubicBezTo>
                  <a:cubicBezTo>
                    <a:pt x="76110" y="207"/>
                    <a:pt x="79790" y="207"/>
                    <a:pt x="83470" y="13"/>
                  </a:cubicBezTo>
                  <a:cubicBezTo>
                    <a:pt x="84244" y="13"/>
                    <a:pt x="85019" y="13"/>
                    <a:pt x="85794" y="207"/>
                  </a:cubicBezTo>
                  <a:cubicBezTo>
                    <a:pt x="86568" y="400"/>
                    <a:pt x="87537" y="594"/>
                    <a:pt x="88311" y="787"/>
                  </a:cubicBezTo>
                  <a:cubicBezTo>
                    <a:pt x="93540" y="1368"/>
                    <a:pt x="98769" y="1368"/>
                    <a:pt x="104192" y="1368"/>
                  </a:cubicBezTo>
                  <a:cubicBezTo>
                    <a:pt x="474285" y="1368"/>
                    <a:pt x="844379" y="1562"/>
                    <a:pt x="1214666" y="1175"/>
                  </a:cubicBezTo>
                  <a:cubicBezTo>
                    <a:pt x="1251656" y="1175"/>
                    <a:pt x="1288840" y="981"/>
                    <a:pt x="1325830" y="13"/>
                  </a:cubicBezTo>
                  <a:cubicBezTo>
                    <a:pt x="1342291" y="-181"/>
                    <a:pt x="1358172" y="1756"/>
                    <a:pt x="1372890" y="9890"/>
                  </a:cubicBezTo>
                  <a:cubicBezTo>
                    <a:pt x="1390127" y="19186"/>
                    <a:pt x="1402909" y="32936"/>
                    <a:pt x="1409299" y="51140"/>
                  </a:cubicBezTo>
                  <a:cubicBezTo>
                    <a:pt x="1413560" y="63535"/>
                    <a:pt x="1412398" y="76898"/>
                    <a:pt x="1412398" y="89873"/>
                  </a:cubicBezTo>
                  <a:cubicBezTo>
                    <a:pt x="1412398" y="126863"/>
                    <a:pt x="1377732" y="153589"/>
                    <a:pt x="1349844" y="158431"/>
                  </a:cubicBezTo>
                  <a:cubicBezTo>
                    <a:pt x="1342291" y="159786"/>
                    <a:pt x="1334738" y="158818"/>
                    <a:pt x="1327185" y="159593"/>
                  </a:cubicBezTo>
                  <a:cubicBezTo>
                    <a:pt x="1326411" y="159593"/>
                    <a:pt x="1325443" y="159593"/>
                    <a:pt x="1324668" y="159593"/>
                  </a:cubicBezTo>
                  <a:cubicBezTo>
                    <a:pt x="912162" y="160948"/>
                    <a:pt x="499849" y="158624"/>
                    <a:pt x="87343" y="159593"/>
                  </a:cubicBezTo>
                  <a:cubicBezTo>
                    <a:pt x="86568" y="159593"/>
                    <a:pt x="85794" y="159593"/>
                    <a:pt x="84825" y="159593"/>
                  </a:cubicBezTo>
                  <a:cubicBezTo>
                    <a:pt x="74174" y="158818"/>
                    <a:pt x="63522" y="159786"/>
                    <a:pt x="52871" y="156688"/>
                  </a:cubicBezTo>
                  <a:cubicBezTo>
                    <a:pt x="31955" y="150297"/>
                    <a:pt x="16462" y="137515"/>
                    <a:pt x="5810" y="118536"/>
                  </a:cubicBezTo>
                  <a:cubicBezTo>
                    <a:pt x="1743" y="111176"/>
                    <a:pt x="1356" y="102849"/>
                    <a:pt x="581" y="94715"/>
                  </a:cubicBezTo>
                  <a:cubicBezTo>
                    <a:pt x="581" y="92778"/>
                    <a:pt x="1162" y="91229"/>
                    <a:pt x="0" y="8987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2338223-D026-40C5-B257-EE1A1160431E}"/>
                </a:ext>
              </a:extLst>
            </p:cNvPr>
            <p:cNvSpPr/>
            <p:nvPr/>
          </p:nvSpPr>
          <p:spPr>
            <a:xfrm>
              <a:off x="10123666" y="2131795"/>
              <a:ext cx="1412224" cy="157379"/>
            </a:xfrm>
            <a:custGeom>
              <a:avLst/>
              <a:gdLst>
                <a:gd name="connsiteX0" fmla="*/ 0 w 1412224"/>
                <a:gd name="connsiteY0" fmla="*/ 89790 h 157379"/>
                <a:gd name="connsiteX1" fmla="*/ 0 w 1412224"/>
                <a:gd name="connsiteY1" fmla="*/ 70618 h 157379"/>
                <a:gd name="connsiteX2" fmla="*/ 775 w 1412224"/>
                <a:gd name="connsiteY2" fmla="*/ 64614 h 157379"/>
                <a:gd name="connsiteX3" fmla="*/ 64878 w 1412224"/>
                <a:gd name="connsiteY3" fmla="*/ 1673 h 157379"/>
                <a:gd name="connsiteX4" fmla="*/ 85987 w 1412224"/>
                <a:gd name="connsiteY4" fmla="*/ 511 h 157379"/>
                <a:gd name="connsiteX5" fmla="*/ 98963 w 1412224"/>
                <a:gd name="connsiteY5" fmla="*/ 124 h 157379"/>
                <a:gd name="connsiteX6" fmla="*/ 947602 w 1412224"/>
                <a:gd name="connsiteY6" fmla="*/ 124 h 157379"/>
                <a:gd name="connsiteX7" fmla="*/ 961934 w 1412224"/>
                <a:gd name="connsiteY7" fmla="*/ 511 h 157379"/>
                <a:gd name="connsiteX8" fmla="*/ 977039 w 1412224"/>
                <a:gd name="connsiteY8" fmla="*/ 124 h 157379"/>
                <a:gd name="connsiteX9" fmla="*/ 1213311 w 1412224"/>
                <a:gd name="connsiteY9" fmla="*/ 124 h 157379"/>
                <a:gd name="connsiteX10" fmla="*/ 1228416 w 1412224"/>
                <a:gd name="connsiteY10" fmla="*/ 511 h 157379"/>
                <a:gd name="connsiteX11" fmla="*/ 1325636 w 1412224"/>
                <a:gd name="connsiteY11" fmla="*/ 511 h 157379"/>
                <a:gd name="connsiteX12" fmla="*/ 1380250 w 1412224"/>
                <a:gd name="connsiteY12" fmla="*/ 15230 h 157379"/>
                <a:gd name="connsiteX13" fmla="*/ 1412204 w 1412224"/>
                <a:gd name="connsiteY13" fmla="*/ 74685 h 157379"/>
                <a:gd name="connsiteX14" fmla="*/ 1405620 w 1412224"/>
                <a:gd name="connsiteY14" fmla="*/ 116904 h 157379"/>
                <a:gd name="connsiteX15" fmla="*/ 1345971 w 1412224"/>
                <a:gd name="connsiteY15" fmla="*/ 156605 h 157379"/>
                <a:gd name="connsiteX16" fmla="*/ 1344034 w 1412224"/>
                <a:gd name="connsiteY16" fmla="*/ 157379 h 157379"/>
                <a:gd name="connsiteX17" fmla="*/ 67008 w 1412224"/>
                <a:gd name="connsiteY17" fmla="*/ 157379 h 157379"/>
                <a:gd name="connsiteX18" fmla="*/ 58293 w 1412224"/>
                <a:gd name="connsiteY18" fmla="*/ 156411 h 157379"/>
                <a:gd name="connsiteX19" fmla="*/ 387 w 1412224"/>
                <a:gd name="connsiteY19" fmla="*/ 94051 h 157379"/>
                <a:gd name="connsiteX20" fmla="*/ 0 w 1412224"/>
                <a:gd name="connsiteY20" fmla="*/ 89790 h 157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2224" h="157379">
                  <a:moveTo>
                    <a:pt x="0" y="89790"/>
                  </a:moveTo>
                  <a:cubicBezTo>
                    <a:pt x="0" y="83400"/>
                    <a:pt x="0" y="77009"/>
                    <a:pt x="0" y="70618"/>
                  </a:cubicBezTo>
                  <a:cubicBezTo>
                    <a:pt x="1356" y="68681"/>
                    <a:pt x="775" y="66551"/>
                    <a:pt x="775" y="64614"/>
                  </a:cubicBezTo>
                  <a:cubicBezTo>
                    <a:pt x="1743" y="29754"/>
                    <a:pt x="39701" y="4384"/>
                    <a:pt x="64878" y="1673"/>
                  </a:cubicBezTo>
                  <a:cubicBezTo>
                    <a:pt x="71850" y="898"/>
                    <a:pt x="79015" y="-70"/>
                    <a:pt x="85987" y="511"/>
                  </a:cubicBezTo>
                  <a:cubicBezTo>
                    <a:pt x="90248" y="-70"/>
                    <a:pt x="94702" y="124"/>
                    <a:pt x="98963" y="124"/>
                  </a:cubicBezTo>
                  <a:cubicBezTo>
                    <a:pt x="381907" y="124"/>
                    <a:pt x="664852" y="124"/>
                    <a:pt x="947602" y="124"/>
                  </a:cubicBezTo>
                  <a:cubicBezTo>
                    <a:pt x="952444" y="124"/>
                    <a:pt x="957286" y="124"/>
                    <a:pt x="961934" y="511"/>
                  </a:cubicBezTo>
                  <a:cubicBezTo>
                    <a:pt x="966969" y="124"/>
                    <a:pt x="972004" y="124"/>
                    <a:pt x="977039" y="124"/>
                  </a:cubicBezTo>
                  <a:cubicBezTo>
                    <a:pt x="1055861" y="124"/>
                    <a:pt x="1134683" y="124"/>
                    <a:pt x="1213311" y="124"/>
                  </a:cubicBezTo>
                  <a:cubicBezTo>
                    <a:pt x="1218346" y="124"/>
                    <a:pt x="1223381" y="124"/>
                    <a:pt x="1228416" y="511"/>
                  </a:cubicBezTo>
                  <a:cubicBezTo>
                    <a:pt x="1260758" y="-70"/>
                    <a:pt x="1293294" y="-264"/>
                    <a:pt x="1325636" y="511"/>
                  </a:cubicBezTo>
                  <a:cubicBezTo>
                    <a:pt x="1345390" y="-264"/>
                    <a:pt x="1363788" y="3610"/>
                    <a:pt x="1380250" y="15230"/>
                  </a:cubicBezTo>
                  <a:cubicBezTo>
                    <a:pt x="1400778" y="29754"/>
                    <a:pt x="1412785" y="48927"/>
                    <a:pt x="1412204" y="74685"/>
                  </a:cubicBezTo>
                  <a:cubicBezTo>
                    <a:pt x="1412011" y="89016"/>
                    <a:pt x="1413366" y="103928"/>
                    <a:pt x="1405620" y="116904"/>
                  </a:cubicBezTo>
                  <a:cubicBezTo>
                    <a:pt x="1392257" y="139562"/>
                    <a:pt x="1374633" y="156605"/>
                    <a:pt x="1345971" y="156605"/>
                  </a:cubicBezTo>
                  <a:cubicBezTo>
                    <a:pt x="1345196" y="156605"/>
                    <a:pt x="1344615" y="156799"/>
                    <a:pt x="1344034" y="157379"/>
                  </a:cubicBezTo>
                  <a:cubicBezTo>
                    <a:pt x="918359" y="157379"/>
                    <a:pt x="492683" y="157379"/>
                    <a:pt x="67008" y="157379"/>
                  </a:cubicBezTo>
                  <a:cubicBezTo>
                    <a:pt x="64297" y="155830"/>
                    <a:pt x="61198" y="156799"/>
                    <a:pt x="58293" y="156411"/>
                  </a:cubicBezTo>
                  <a:cubicBezTo>
                    <a:pt x="26919" y="151763"/>
                    <a:pt x="2518" y="125425"/>
                    <a:pt x="387" y="94051"/>
                  </a:cubicBezTo>
                  <a:cubicBezTo>
                    <a:pt x="581" y="92502"/>
                    <a:pt x="968" y="90952"/>
                    <a:pt x="0" y="8979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4FC2896-5D9D-4FAB-8CB6-2DDA561F6098}"/>
                </a:ext>
              </a:extLst>
            </p:cNvPr>
            <p:cNvSpPr/>
            <p:nvPr/>
          </p:nvSpPr>
          <p:spPr>
            <a:xfrm>
              <a:off x="10123666" y="528560"/>
              <a:ext cx="1412806" cy="154163"/>
            </a:xfrm>
            <a:custGeom>
              <a:avLst/>
              <a:gdLst>
                <a:gd name="connsiteX0" fmla="*/ 0 w 1412806"/>
                <a:gd name="connsiteY0" fmla="*/ 87349 h 154163"/>
                <a:gd name="connsiteX1" fmla="*/ 0 w 1412806"/>
                <a:gd name="connsiteY1" fmla="*/ 68177 h 154163"/>
                <a:gd name="connsiteX2" fmla="*/ 5035 w 1412806"/>
                <a:gd name="connsiteY2" fmla="*/ 42807 h 154163"/>
                <a:gd name="connsiteX3" fmla="*/ 72431 w 1412806"/>
                <a:gd name="connsiteY3" fmla="*/ 7 h 154163"/>
                <a:gd name="connsiteX4" fmla="*/ 109614 w 1412806"/>
                <a:gd name="connsiteY4" fmla="*/ 7 h 154163"/>
                <a:gd name="connsiteX5" fmla="*/ 1338224 w 1412806"/>
                <a:gd name="connsiteY5" fmla="*/ 7 h 154163"/>
                <a:gd name="connsiteX6" fmla="*/ 1393032 w 1412806"/>
                <a:gd name="connsiteY6" fmla="*/ 20729 h 154163"/>
                <a:gd name="connsiteX7" fmla="*/ 1412204 w 1412806"/>
                <a:gd name="connsiteY7" fmla="*/ 61205 h 154163"/>
                <a:gd name="connsiteX8" fmla="*/ 1407169 w 1412806"/>
                <a:gd name="connsiteY8" fmla="*/ 108459 h 154163"/>
                <a:gd name="connsiteX9" fmla="*/ 1337256 w 1412806"/>
                <a:gd name="connsiteY9" fmla="*/ 153970 h 154163"/>
                <a:gd name="connsiteX10" fmla="*/ 1327573 w 1412806"/>
                <a:gd name="connsiteY10" fmla="*/ 154164 h 154163"/>
                <a:gd name="connsiteX11" fmla="*/ 1243135 w 1412806"/>
                <a:gd name="connsiteY11" fmla="*/ 153970 h 154163"/>
                <a:gd name="connsiteX12" fmla="*/ 106516 w 1412806"/>
                <a:gd name="connsiteY12" fmla="*/ 152808 h 154163"/>
                <a:gd name="connsiteX13" fmla="*/ 86762 w 1412806"/>
                <a:gd name="connsiteY13" fmla="*/ 154164 h 154163"/>
                <a:gd name="connsiteX14" fmla="*/ 36990 w 1412806"/>
                <a:gd name="connsiteY14" fmla="*/ 143706 h 154163"/>
                <a:gd name="connsiteX15" fmla="*/ 5035 w 1412806"/>
                <a:gd name="connsiteY15" fmla="*/ 110783 h 154163"/>
                <a:gd name="connsiteX16" fmla="*/ 0 w 1412806"/>
                <a:gd name="connsiteY16" fmla="*/ 87349 h 154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2806" h="154163">
                  <a:moveTo>
                    <a:pt x="0" y="87349"/>
                  </a:moveTo>
                  <a:cubicBezTo>
                    <a:pt x="0" y="80959"/>
                    <a:pt x="0" y="74568"/>
                    <a:pt x="0" y="68177"/>
                  </a:cubicBezTo>
                  <a:cubicBezTo>
                    <a:pt x="1549" y="59655"/>
                    <a:pt x="775" y="50553"/>
                    <a:pt x="5035" y="42807"/>
                  </a:cubicBezTo>
                  <a:cubicBezTo>
                    <a:pt x="19560" y="16274"/>
                    <a:pt x="40670" y="-381"/>
                    <a:pt x="72431" y="7"/>
                  </a:cubicBezTo>
                  <a:cubicBezTo>
                    <a:pt x="84825" y="200"/>
                    <a:pt x="97220" y="7"/>
                    <a:pt x="109614" y="7"/>
                  </a:cubicBezTo>
                  <a:cubicBezTo>
                    <a:pt x="519216" y="7"/>
                    <a:pt x="928623" y="7"/>
                    <a:pt x="1338224" y="7"/>
                  </a:cubicBezTo>
                  <a:cubicBezTo>
                    <a:pt x="1359334" y="7"/>
                    <a:pt x="1377926" y="5429"/>
                    <a:pt x="1393032" y="20729"/>
                  </a:cubicBezTo>
                  <a:cubicBezTo>
                    <a:pt x="1404264" y="31961"/>
                    <a:pt x="1411623" y="44743"/>
                    <a:pt x="1412204" y="61205"/>
                  </a:cubicBezTo>
                  <a:cubicBezTo>
                    <a:pt x="1412785" y="77279"/>
                    <a:pt x="1414528" y="93547"/>
                    <a:pt x="1407169" y="108459"/>
                  </a:cubicBezTo>
                  <a:cubicBezTo>
                    <a:pt x="1393032" y="137315"/>
                    <a:pt x="1369017" y="152034"/>
                    <a:pt x="1337256" y="153970"/>
                  </a:cubicBezTo>
                  <a:cubicBezTo>
                    <a:pt x="1333964" y="154164"/>
                    <a:pt x="1330865" y="154164"/>
                    <a:pt x="1327573" y="154164"/>
                  </a:cubicBezTo>
                  <a:cubicBezTo>
                    <a:pt x="1299298" y="153777"/>
                    <a:pt x="1271216" y="154164"/>
                    <a:pt x="1243135" y="153970"/>
                  </a:cubicBezTo>
                  <a:cubicBezTo>
                    <a:pt x="864326" y="151259"/>
                    <a:pt x="485324" y="153583"/>
                    <a:pt x="106516" y="152808"/>
                  </a:cubicBezTo>
                  <a:cubicBezTo>
                    <a:pt x="99931" y="152808"/>
                    <a:pt x="93346" y="153002"/>
                    <a:pt x="86762" y="154164"/>
                  </a:cubicBezTo>
                  <a:cubicBezTo>
                    <a:pt x="69526" y="154164"/>
                    <a:pt x="52483" y="152421"/>
                    <a:pt x="36990" y="143706"/>
                  </a:cubicBezTo>
                  <a:cubicBezTo>
                    <a:pt x="23046" y="135959"/>
                    <a:pt x="12007" y="125501"/>
                    <a:pt x="5035" y="110783"/>
                  </a:cubicBezTo>
                  <a:cubicBezTo>
                    <a:pt x="968" y="103230"/>
                    <a:pt x="1937" y="95096"/>
                    <a:pt x="0" y="8734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205C4FE-4D13-4751-B684-FFCFFE59E353}"/>
                </a:ext>
              </a:extLst>
            </p:cNvPr>
            <p:cNvSpPr/>
            <p:nvPr/>
          </p:nvSpPr>
          <p:spPr>
            <a:xfrm>
              <a:off x="10646899" y="757852"/>
              <a:ext cx="365818" cy="495529"/>
            </a:xfrm>
            <a:custGeom>
              <a:avLst/>
              <a:gdLst>
                <a:gd name="connsiteX0" fmla="*/ 49 w 365818"/>
                <a:gd name="connsiteY0" fmla="*/ 316462 h 495529"/>
                <a:gd name="connsiteX1" fmla="*/ 17672 w 365818"/>
                <a:gd name="connsiteY1" fmla="*/ 243644 h 495529"/>
                <a:gd name="connsiteX2" fmla="*/ 94170 w 365818"/>
                <a:gd name="connsiteY2" fmla="*/ 112920 h 495529"/>
                <a:gd name="connsiteX3" fmla="*/ 178221 w 365818"/>
                <a:gd name="connsiteY3" fmla="*/ 3306 h 495529"/>
                <a:gd name="connsiteX4" fmla="*/ 187517 w 365818"/>
                <a:gd name="connsiteY4" fmla="*/ 3693 h 495529"/>
                <a:gd name="connsiteX5" fmla="*/ 328117 w 365818"/>
                <a:gd name="connsiteY5" fmla="*/ 204911 h 495529"/>
                <a:gd name="connsiteX6" fmla="*/ 354649 w 365818"/>
                <a:gd name="connsiteY6" fmla="*/ 261461 h 495529"/>
                <a:gd name="connsiteX7" fmla="*/ 350582 w 365818"/>
                <a:gd name="connsiteY7" fmla="*/ 384826 h 495529"/>
                <a:gd name="connsiteX8" fmla="*/ 207658 w 365818"/>
                <a:gd name="connsiteY8" fmla="*/ 493665 h 495529"/>
                <a:gd name="connsiteX9" fmla="*/ 1986 w 365818"/>
                <a:gd name="connsiteY9" fmla="*/ 338927 h 495529"/>
                <a:gd name="connsiteX10" fmla="*/ 49 w 365818"/>
                <a:gd name="connsiteY10" fmla="*/ 316462 h 49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5818" h="495529">
                  <a:moveTo>
                    <a:pt x="49" y="316462"/>
                  </a:moveTo>
                  <a:cubicBezTo>
                    <a:pt x="-726" y="290511"/>
                    <a:pt x="7796" y="266884"/>
                    <a:pt x="17672" y="243644"/>
                  </a:cubicBezTo>
                  <a:cubicBezTo>
                    <a:pt x="37814" y="196971"/>
                    <a:pt x="65120" y="154365"/>
                    <a:pt x="94170" y="112920"/>
                  </a:cubicBezTo>
                  <a:cubicBezTo>
                    <a:pt x="120509" y="75156"/>
                    <a:pt x="148784" y="38747"/>
                    <a:pt x="178221" y="3306"/>
                  </a:cubicBezTo>
                  <a:cubicBezTo>
                    <a:pt x="182288" y="-1536"/>
                    <a:pt x="183837" y="-761"/>
                    <a:pt x="187517" y="3693"/>
                  </a:cubicBezTo>
                  <a:cubicBezTo>
                    <a:pt x="239225" y="67409"/>
                    <a:pt x="288222" y="133061"/>
                    <a:pt x="328117" y="204911"/>
                  </a:cubicBezTo>
                  <a:cubicBezTo>
                    <a:pt x="338188" y="223116"/>
                    <a:pt x="346903" y="242095"/>
                    <a:pt x="354649" y="261461"/>
                  </a:cubicBezTo>
                  <a:cubicBezTo>
                    <a:pt x="371498" y="303293"/>
                    <a:pt x="368593" y="344737"/>
                    <a:pt x="350582" y="384826"/>
                  </a:cubicBezTo>
                  <a:cubicBezTo>
                    <a:pt x="322695" y="446605"/>
                    <a:pt x="274859" y="484176"/>
                    <a:pt x="207658" y="493665"/>
                  </a:cubicBezTo>
                  <a:cubicBezTo>
                    <a:pt x="105984" y="507997"/>
                    <a:pt x="15542" y="438084"/>
                    <a:pt x="1986" y="338927"/>
                  </a:cubicBezTo>
                  <a:cubicBezTo>
                    <a:pt x="630" y="331568"/>
                    <a:pt x="436" y="324015"/>
                    <a:pt x="49" y="316462"/>
                  </a:cubicBezTo>
                  <a:close/>
                </a:path>
              </a:pathLst>
            </a:custGeom>
            <a:solidFill>
              <a:schemeClr val="accent1"/>
            </a:solidFill>
            <a:ln w="1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B92BBA8-17A4-47E0-A17E-968FAF808877}"/>
                </a:ext>
              </a:extLst>
            </p:cNvPr>
            <p:cNvSpPr/>
            <p:nvPr/>
          </p:nvSpPr>
          <p:spPr>
            <a:xfrm>
              <a:off x="10694198" y="1056106"/>
              <a:ext cx="164236" cy="160838"/>
            </a:xfrm>
            <a:custGeom>
              <a:avLst/>
              <a:gdLst>
                <a:gd name="connsiteX0" fmla="*/ 140992 w 164236"/>
                <a:gd name="connsiteY0" fmla="*/ 160745 h 160838"/>
                <a:gd name="connsiteX1" fmla="*/ 1166 w 164236"/>
                <a:gd name="connsiteY1" fmla="*/ 31765 h 160838"/>
                <a:gd name="connsiteX2" fmla="*/ 4 w 164236"/>
                <a:gd name="connsiteY2" fmla="*/ 16659 h 160838"/>
                <a:gd name="connsiteX3" fmla="*/ 14529 w 164236"/>
                <a:gd name="connsiteY3" fmla="*/ 4 h 160838"/>
                <a:gd name="connsiteX4" fmla="*/ 29054 w 164236"/>
                <a:gd name="connsiteY4" fmla="*/ 16078 h 160838"/>
                <a:gd name="connsiteX5" fmla="*/ 118140 w 164236"/>
                <a:gd name="connsiteY5" fmla="*/ 130921 h 160838"/>
                <a:gd name="connsiteX6" fmla="*/ 147189 w 164236"/>
                <a:gd name="connsiteY6" fmla="*/ 135375 h 160838"/>
                <a:gd name="connsiteX7" fmla="*/ 153968 w 164236"/>
                <a:gd name="connsiteY7" fmla="*/ 136150 h 160838"/>
                <a:gd name="connsiteX8" fmla="*/ 164232 w 164236"/>
                <a:gd name="connsiteY8" fmla="*/ 149513 h 160838"/>
                <a:gd name="connsiteX9" fmla="*/ 153774 w 164236"/>
                <a:gd name="connsiteY9" fmla="*/ 159583 h 160838"/>
                <a:gd name="connsiteX10" fmla="*/ 140992 w 164236"/>
                <a:gd name="connsiteY10" fmla="*/ 160745 h 16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236" h="160838">
                  <a:moveTo>
                    <a:pt x="140992" y="160745"/>
                  </a:moveTo>
                  <a:cubicBezTo>
                    <a:pt x="70111" y="159002"/>
                    <a:pt x="8719" y="102065"/>
                    <a:pt x="1166" y="31765"/>
                  </a:cubicBezTo>
                  <a:cubicBezTo>
                    <a:pt x="585" y="26729"/>
                    <a:pt x="198" y="21694"/>
                    <a:pt x="4" y="16659"/>
                  </a:cubicBezTo>
                  <a:cubicBezTo>
                    <a:pt x="-190" y="7556"/>
                    <a:pt x="6589" y="-190"/>
                    <a:pt x="14529" y="4"/>
                  </a:cubicBezTo>
                  <a:cubicBezTo>
                    <a:pt x="22276" y="4"/>
                    <a:pt x="28860" y="7169"/>
                    <a:pt x="29054" y="16078"/>
                  </a:cubicBezTo>
                  <a:cubicBezTo>
                    <a:pt x="30409" y="73403"/>
                    <a:pt x="70498" y="117752"/>
                    <a:pt x="118140" y="130921"/>
                  </a:cubicBezTo>
                  <a:cubicBezTo>
                    <a:pt x="127629" y="133632"/>
                    <a:pt x="137312" y="134794"/>
                    <a:pt x="147189" y="135375"/>
                  </a:cubicBezTo>
                  <a:cubicBezTo>
                    <a:pt x="149513" y="135569"/>
                    <a:pt x="151837" y="135375"/>
                    <a:pt x="153968" y="136150"/>
                  </a:cubicBezTo>
                  <a:cubicBezTo>
                    <a:pt x="159971" y="138474"/>
                    <a:pt x="164038" y="142928"/>
                    <a:pt x="164232" y="149513"/>
                  </a:cubicBezTo>
                  <a:cubicBezTo>
                    <a:pt x="164426" y="156097"/>
                    <a:pt x="158809" y="157840"/>
                    <a:pt x="153774" y="159583"/>
                  </a:cubicBezTo>
                  <a:cubicBezTo>
                    <a:pt x="149513" y="161326"/>
                    <a:pt x="145059" y="160745"/>
                    <a:pt x="140992" y="160745"/>
                  </a:cubicBezTo>
                  <a:close/>
                </a:path>
              </a:pathLst>
            </a:custGeom>
            <a:solidFill>
              <a:srgbClr val="F1F1F1"/>
            </a:solidFill>
            <a:ln w="1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" name="מלבן 45">
            <a:extLst>
              <a:ext uri="{FF2B5EF4-FFF2-40B4-BE49-F238E27FC236}">
                <a16:creationId xmlns:a16="http://schemas.microsoft.com/office/drawing/2014/main" id="{4795A888-42C4-4B1B-B606-AF010E4F3AAD}"/>
              </a:ext>
            </a:extLst>
          </p:cNvPr>
          <p:cNvSpPr/>
          <p:nvPr/>
        </p:nvSpPr>
        <p:spPr>
          <a:xfrm>
            <a:off x="6605748" y="841878"/>
            <a:ext cx="5484426" cy="3363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e-IL" sz="2400" dirty="0" smtClean="0">
                <a:solidFill>
                  <a:schemeClr val="accent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מינוף היוזמה לתהליך שלום במזה"ת לפרויקטים כלכליים.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e-IL" sz="2400" dirty="0" smtClean="0">
                <a:solidFill>
                  <a:schemeClr val="accent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מימוש שטחים במדינה לטובת פתרון רחב בין ישראל לפלסטינים ויצירת נכסיות מול ארה"ב.</a:t>
            </a:r>
            <a:endParaRPr lang="he-IL" sz="2400" dirty="0">
              <a:solidFill>
                <a:schemeClr val="accent6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e-IL" sz="2400" dirty="0" smtClean="0">
                <a:solidFill>
                  <a:schemeClr val="accent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קידום ברית לדחיקת טורקיה</a:t>
            </a:r>
            <a:r>
              <a:rPr lang="he-IL" sz="2400" dirty="0" smtClean="0">
                <a:solidFill>
                  <a:schemeClr val="accent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e-IL" sz="2400" dirty="0" smtClean="0">
                <a:solidFill>
                  <a:schemeClr val="accent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ממשל חדש בארה"ב</a:t>
            </a:r>
            <a:endParaRPr lang="he-IL" sz="2400" dirty="0" smtClean="0">
              <a:solidFill>
                <a:schemeClr val="accent6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he-IL" sz="2400" dirty="0" smtClean="0">
              <a:solidFill>
                <a:schemeClr val="accent6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7" name="מלבן 46">
            <a:extLst>
              <a:ext uri="{FF2B5EF4-FFF2-40B4-BE49-F238E27FC236}">
                <a16:creationId xmlns:a16="http://schemas.microsoft.com/office/drawing/2014/main" id="{DF2B2D2B-4F4F-4A38-89CF-9A58EAFB1958}"/>
              </a:ext>
            </a:extLst>
          </p:cNvPr>
          <p:cNvSpPr/>
          <p:nvPr/>
        </p:nvSpPr>
        <p:spPr>
          <a:xfrm>
            <a:off x="40653" y="-115067"/>
            <a:ext cx="5394960" cy="3423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he-IL" sz="2400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e-IL" sz="2400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נישול ממעמד מנהיגת ה"עולם הערבי"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e-IL" sz="2400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דרדור במצב הכלכלי אשר ישפיע על יציבות הפנים.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e-IL" sz="2400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הצבא "יתאכזב" ויוביל להפיכה</a:t>
            </a:r>
            <a:r>
              <a:rPr lang="he-IL" sz="2400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e-IL" sz="2400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"בגידה " בפלשתינים – הרחוב המצרי זועם.</a:t>
            </a:r>
            <a:endParaRPr lang="he-IL" sz="2400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he-IL" sz="24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מלבן 1"/>
          <p:cNvSpPr/>
          <p:nvPr/>
        </p:nvSpPr>
        <p:spPr>
          <a:xfrm rot="21034133">
            <a:off x="5139573" y="6146564"/>
            <a:ext cx="2152462" cy="715693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פוטנציאלים</a:t>
            </a:r>
            <a:endParaRPr lang="he-IL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507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11250" y="2951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האסטרטגיה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349875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המדינה תפעל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לחיזוק הכלכלה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, באמצעות הגדלת ההשקעות החיצוניות וזאת לטובת חיזוק ופיתוח התשתיות הלאומיות, על מנת להגביר את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היציבות הפנימית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תפעל להשיב את מעמדה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כמדינה מובילה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( " אום אל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דוניא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") בכל הליך אזורי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באמצעות הצגת </a:t>
            </a:r>
            <a:r>
              <a:rPr lang="he-IL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יוזמות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חיזוק הקשרים עם בעלות הברית שיפור ופיתוח קשרים קיימים.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he-IL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גישה פרואקטיבית, בכל מהלך במזרח התיכון.</a:t>
            </a:r>
          </a:p>
          <a:p>
            <a:pPr marL="0" indent="0">
              <a:lnSpc>
                <a:spcPct val="160000"/>
              </a:lnSpc>
              <a:buNone/>
            </a:pP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60000"/>
              </a:lnSpc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7E8E-EF29-4031-8B4D-D3DEC032456C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76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9CC03-3935-43FE-AF8F-F459A72E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107"/>
            <a:ext cx="10515600" cy="1325563"/>
          </a:xfrm>
        </p:spPr>
        <p:txBody>
          <a:bodyPr/>
          <a:lstStyle/>
          <a:p>
            <a:pPr algn="ctr" rtl="1"/>
            <a:r>
              <a:rPr lang="he-IL" dirty="0" smtClean="0">
                <a:cs typeface="+mn-cs"/>
              </a:rPr>
              <a:t>לו"ז ומשימות</a:t>
            </a:r>
            <a:endParaRPr lang="en-IL" dirty="0">
              <a:cs typeface="+mn-cs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96076"/>
            <a:ext cx="1890185" cy="1094254"/>
          </a:xfrm>
          <a:prstGeom prst="rect">
            <a:avLst/>
          </a:prstGeom>
        </p:spPr>
      </p:pic>
      <p:sp>
        <p:nvSpPr>
          <p:cNvPr id="3" name="AutoShape 2" descr="תוצאת תמונה עבור דגל איראן תמונ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aphicFrame>
        <p:nvGraphicFramePr>
          <p:cNvPr id="14" name="מציין מיקום תוכן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272377"/>
              </p:ext>
            </p:extLst>
          </p:nvPr>
        </p:nvGraphicFramePr>
        <p:xfrm>
          <a:off x="0" y="1190330"/>
          <a:ext cx="11353800" cy="567694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70760">
                  <a:extLst>
                    <a:ext uri="{9D8B030D-6E8A-4147-A177-3AD203B41FA5}">
                      <a16:colId xmlns:a16="http://schemas.microsoft.com/office/drawing/2014/main" val="582377523"/>
                    </a:ext>
                  </a:extLst>
                </a:gridCol>
                <a:gridCol w="2270760">
                  <a:extLst>
                    <a:ext uri="{9D8B030D-6E8A-4147-A177-3AD203B41FA5}">
                      <a16:colId xmlns:a16="http://schemas.microsoft.com/office/drawing/2014/main" val="1754920924"/>
                    </a:ext>
                  </a:extLst>
                </a:gridCol>
                <a:gridCol w="2270760">
                  <a:extLst>
                    <a:ext uri="{9D8B030D-6E8A-4147-A177-3AD203B41FA5}">
                      <a16:colId xmlns:a16="http://schemas.microsoft.com/office/drawing/2014/main" val="3651443270"/>
                    </a:ext>
                  </a:extLst>
                </a:gridCol>
                <a:gridCol w="2270760">
                  <a:extLst>
                    <a:ext uri="{9D8B030D-6E8A-4147-A177-3AD203B41FA5}">
                      <a16:colId xmlns:a16="http://schemas.microsoft.com/office/drawing/2014/main" val="1660249523"/>
                    </a:ext>
                  </a:extLst>
                </a:gridCol>
                <a:gridCol w="2270760">
                  <a:extLst>
                    <a:ext uri="{9D8B030D-6E8A-4147-A177-3AD203B41FA5}">
                      <a16:colId xmlns:a16="http://schemas.microsoft.com/office/drawing/2014/main" val="2273568905"/>
                    </a:ext>
                  </a:extLst>
                </a:gridCol>
              </a:tblGrid>
              <a:tr h="425533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לו"ז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דורון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אלון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ערן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בוכריס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576708"/>
                  </a:ext>
                </a:extLst>
              </a:tr>
              <a:tr h="425533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יום ג'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424956"/>
                  </a:ext>
                </a:extLst>
              </a:tr>
              <a:tr h="664932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בוקר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פגישה עם ארה"ב הפצת סרטונים</a:t>
                      </a:r>
                      <a:r>
                        <a:rPr lang="he-IL" baseline="0" dirty="0" smtClean="0"/>
                        <a:t> – ועידה + זכויות אדם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פגישה עם רש"פ + חמאס + ישראל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פגישה עם סעודיה+ אמירויות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פגישה עם איחוד</a:t>
                      </a:r>
                      <a:r>
                        <a:rPr lang="he-IL" baseline="0" dirty="0" smtClean="0"/>
                        <a:t> האירופאי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734998"/>
                  </a:ext>
                </a:extLst>
              </a:tr>
              <a:tr h="664932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צהריים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ועידה + פרוזדור התקווה</a:t>
                      </a:r>
                      <a:r>
                        <a:rPr lang="he-IL" baseline="0" dirty="0" smtClean="0"/>
                        <a:t> ( </a:t>
                      </a:r>
                      <a:r>
                        <a:rPr lang="en-US" baseline="0" dirty="0" smtClean="0"/>
                        <a:t>MOU</a:t>
                      </a:r>
                      <a:r>
                        <a:rPr lang="he-IL" baseline="0" dirty="0" smtClean="0"/>
                        <a:t>)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ועידה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ועידה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ועידה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140422"/>
                  </a:ext>
                </a:extLst>
              </a:tr>
              <a:tr h="664932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ערב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סיכום והערכת מצב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סיכום והערכת מצב</a:t>
                      </a:r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סיכום והערכת מצב</a:t>
                      </a:r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סיכום והערכת מצב</a:t>
                      </a:r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341692"/>
                  </a:ext>
                </a:extLst>
              </a:tr>
              <a:tr h="425533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יום ד'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413509"/>
                  </a:ext>
                </a:extLst>
              </a:tr>
              <a:tr h="425533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בוקר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פגישה משולשת- סין + רוסיה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381739"/>
                  </a:ext>
                </a:extLst>
              </a:tr>
              <a:tr h="425533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צהריים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264874"/>
                  </a:ext>
                </a:extLst>
              </a:tr>
              <a:tr h="664932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ערב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סימולציה</a:t>
                      </a:r>
                      <a:r>
                        <a:rPr lang="he-IL" baseline="0" dirty="0" smtClean="0"/>
                        <a:t> והערכת מצב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סימולציה</a:t>
                      </a:r>
                      <a:r>
                        <a:rPr lang="he-IL" baseline="0" dirty="0" smtClean="0"/>
                        <a:t> והערכת מצב</a:t>
                      </a:r>
                      <a:endParaRPr lang="he-IL" dirty="0" smtClean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סימולציה</a:t>
                      </a:r>
                      <a:r>
                        <a:rPr lang="he-IL" baseline="0" dirty="0" smtClean="0"/>
                        <a:t> והערכת מצב</a:t>
                      </a:r>
                      <a:endParaRPr lang="he-IL" dirty="0" smtClean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סימולציה</a:t>
                      </a:r>
                      <a:r>
                        <a:rPr lang="he-IL" baseline="0" dirty="0" smtClean="0"/>
                        <a:t> והערכת מצב</a:t>
                      </a:r>
                      <a:endParaRPr lang="he-IL" dirty="0" smtClean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282703"/>
                  </a:ext>
                </a:extLst>
              </a:tr>
              <a:tr h="425533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הישג נדרש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-----------------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-----------------------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---------------------------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-------------------------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054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50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96703" y="799651"/>
            <a:ext cx="293725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pres?slideindex=1&amp;slidetitle="/>
              </a:rPr>
              <a:t>ארה"ב</a:t>
            </a:r>
            <a:r>
              <a:rPr lang="he-IL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he-I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הגדלת המענק </a:t>
            </a:r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השנתי</a:t>
            </a:r>
            <a:r>
              <a:rPr lang="he-I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קבלת השקעות מחבורת </a:t>
            </a:r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אמריקאיות</a:t>
            </a:r>
            <a:endParaRPr lang="he-I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e-I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הגדלת ה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QIZ </a:t>
            </a:r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עם </a:t>
            </a:r>
            <a:r>
              <a:rPr lang="he-I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ישראל והקטנת החלק </a:t>
            </a:r>
            <a:r>
              <a:rPr lang="he-IL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הישרארלי</a:t>
            </a:r>
            <a:r>
              <a:rPr lang="he-I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בו.</a:t>
            </a:r>
          </a:p>
          <a:p>
            <a:r>
              <a:rPr lang="he-I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התחלת מו"מ לכינון </a:t>
            </a:r>
            <a:r>
              <a:rPr lang="he-IL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אזירו</a:t>
            </a:r>
            <a:r>
              <a:rPr lang="he-I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סחר חופשי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96703" y="2608389"/>
            <a:ext cx="293725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pres?slideindex=1&amp;slidetitle="/>
              </a:rPr>
              <a:t>ישראל</a:t>
            </a:r>
            <a:r>
              <a:rPr lang="he-IL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he-I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שימור מצרים כגורם נחוץ ומרכזי בהליך השיחות </a:t>
            </a:r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וההסדרה.</a:t>
            </a:r>
            <a:endParaRPr lang="he-I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e-I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411783" y="30359"/>
            <a:ext cx="11711955" cy="6541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"אום אל </a:t>
            </a:r>
            <a:r>
              <a:rPr lang="he-I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דונייה</a:t>
            </a:r>
            <a:r>
              <a:rPr lang="he-I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 האסטרטגיה המצרית</a:t>
            </a:r>
            <a:endParaRPr lang="he-IL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96703" y="3887033"/>
            <a:ext cx="2937250" cy="11079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pres?slideindex=1&amp;slidetitle="/>
              </a:rPr>
              <a:t>סעודיה</a:t>
            </a:r>
            <a:r>
              <a:rPr lang="he-IL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pres?slideindex=1&amp;slidetitle="/>
              </a:rPr>
              <a:t>והחבורה:</a:t>
            </a:r>
            <a:endParaRPr lang="he-IL" sz="1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e-IL" sz="1400" b="1" dirty="0">
                <a:latin typeface="Arial" panose="020B0604020202020204" pitchFamily="34" charset="0"/>
              </a:rPr>
              <a:t>תמיכה מסעודיה כלכלית ומדינית </a:t>
            </a:r>
            <a:endParaRPr lang="en-IL" sz="1400" b="1" dirty="0">
              <a:cs typeface="Arial" panose="020B0604020202020204" pitchFamily="34" charset="0"/>
            </a:endParaRPr>
          </a:p>
          <a:p>
            <a:r>
              <a:rPr lang="he-IL" sz="1400" b="1" dirty="0">
                <a:latin typeface="Arial" panose="020B0604020202020204" pitchFamily="34" charset="0"/>
              </a:rPr>
              <a:t>שימור הסטטוס קוו של מצרים כמובילה </a:t>
            </a:r>
            <a:endParaRPr lang="en-IL" sz="1400" b="1" dirty="0">
              <a:cs typeface="Arial" panose="020B0604020202020204" pitchFamily="34" charset="0"/>
            </a:endParaRPr>
          </a:p>
          <a:p>
            <a:endParaRPr lang="he-IL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e-I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8469" y="816856"/>
            <a:ext cx="2987824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pres?slideindex=1&amp;slidetitle="/>
              </a:rPr>
              <a:t>סין</a:t>
            </a:r>
            <a:r>
              <a:rPr lang="he-IL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he-IL" sz="1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השקעות </a:t>
            </a:r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כלכליות במצרים </a:t>
            </a:r>
            <a:r>
              <a:rPr lang="he-I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ובייחוד למסדרון התשתיות בסיני </a:t>
            </a:r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פריסת תקשורת דור 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הקמת נמל?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ציוד בטחוני בהנחה.</a:t>
            </a:r>
            <a:endParaRPr lang="he-I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4599" y="802215"/>
            <a:ext cx="252028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pres?slideindex=1&amp;slidetitle="/>
              </a:rPr>
              <a:t>רוסיה</a:t>
            </a:r>
            <a:r>
              <a:rPr lang="he-IL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"הדובים</a:t>
            </a:r>
            <a:r>
              <a:rPr lang="he-IL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שת"פ כנגד הטרור</a:t>
            </a:r>
          </a:p>
          <a:p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קידום השקעות במדינה</a:t>
            </a:r>
          </a:p>
          <a:p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ציוד בטחוני בהנחה</a:t>
            </a:r>
          </a:p>
          <a:p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"כור" אזרחי?</a:t>
            </a:r>
          </a:p>
          <a:p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תמיכה במצרים כמסדרון אנרגטי</a:t>
            </a:r>
            <a:endParaRPr lang="he-I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2016" y="2596947"/>
            <a:ext cx="254568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רשות </a:t>
            </a:r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pres?slideindex=1&amp;slidetitle="/>
              </a:rPr>
              <a:t>פלסטינית</a:t>
            </a:r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הגברת מיצובה של מצרים כמובילת העולם הערבי.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4715" y="4789565"/>
            <a:ext cx="2532981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action="ppaction://hlinkpres?slideindex=1&amp;slidetitle="/>
              </a:rPr>
              <a:t>איראן</a:t>
            </a:r>
            <a:r>
              <a:rPr lang="he-IL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action="ppaction://hlinkpres?slideindex=1&amp;slidetitle="/>
              </a:rPr>
              <a:t>:</a:t>
            </a:r>
            <a:endParaRPr lang="he-IL" sz="1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"שקט" בין המדינות.</a:t>
            </a:r>
          </a:p>
          <a:p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תמיכה בפרויקטים כלכליים במצרים.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96703" y="5140868"/>
            <a:ext cx="29372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איחוד אירופי</a:t>
            </a:r>
            <a:endParaRPr lang="he-IL" sz="1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מעורבות ביציבות הגבול עם לוב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סיוע בפתרון סוגיית הסכר באתיופיה</a:t>
            </a:r>
            <a:endParaRPr lang="he-I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מלבן מעוגל 17"/>
          <p:cNvSpPr/>
          <p:nvPr/>
        </p:nvSpPr>
        <p:spPr>
          <a:xfrm>
            <a:off x="4860297" y="5200504"/>
            <a:ext cx="3113856" cy="14440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7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אינטרסים </a:t>
            </a:r>
            <a:r>
              <a:rPr lang="he-IL" sz="17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מצרים</a:t>
            </a:r>
          </a:p>
          <a:p>
            <a:pPr algn="ctr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יציבות פנימית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צמיחה כלכלית</a:t>
            </a:r>
          </a:p>
          <a:p>
            <a:pPr algn="ctr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הובלת ה"עולם הערבי"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17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24" name="AutoShape 6" descr="data:image/png;base64,iVBORw0KGgoAAAANSUhEUgAAAJcAAABPCAMAAADRLKcJAAAAolBMVEX///+yIjQ8O26yHzKzKTr37e24PkuxHTDv2tzHcnmwFCqtABvjv8KuACLVnKCvCCQ4N2yjorUtLGYzMmkyPHEpJ2SNLU1BQHFHRnW+vcpLSnetrb5TUnzY2ODs7PBmZYmLi6RfXoT29vjLy9WDgp5wcJB6eZcgHmCZmK4bGV7i4ugAAFcQDlq1tcS4sL6OO1mLIEWzo7OYX3WskaKheo3CnqiapfHNAAAE3klEQVRoge2aeW/bRhDFJ9sjbdI0e5jhfYuHaKl1r+//1TqzM6SMugmQEisZqN4f8csaBge7wzc/UgL13/Xw6e2bUAK6gNbrpS5Ofdm5K9QV1YeIr2brwySumCeuwmojzsXzUdzpjC50XXm55Jm/nimXs7i+ygsqws1pdW7J6Tnt8lrWIB904Lp0C1A7f0wZwCCug8by2VWbW8CwsyXkEe3XN6Hk60rzUVNroTujozbKetM4panIfp6dX4vTmepCF/VNbrGuN9+GEp1jZm2iXIt7ltgow+uOVsWa1jJ0Cf1Wu4OssVPolP3lu2ACub/iIe+HxJ/WYMSpYS6HjNcO1VB4VzfLWPDfRCmE05oADYBhdwDI2Y0A55jrAki56rqDPrtWXdhaRbnU3FpR1Y/cUKosD+ympZ+ltcpemix4XTrGHCgS3WqdFeQsugRdlqFTDuuNi4j+xf9lRdQqvxa6rjiZjYp9fXGTa+9UMqQ68S6re3Sa1trSssvUYrPQdekzNg8fZ746Z0DayM0AJbdW00HJWXvoYGn1w6/fBxOdo4Ou4PkSdZDJ9Kk6Tlj1WEnWYmt1krCnspspv969DSXar7rNBk0niS6mhMXtKQZFzR+Tiw7aO0wzvA38QR+OmLqh56NGqWlsTvQTXZGftG+jqM0fxdnUO4djnJwjoAjOOZSraddJQ6VVV3Ka5hWUfmTbzTlTgQ8UdZ26tNta6xEg44Y6VdCKW2BcWwtWKnp4ev8hlJgLKdHng6RpYYbGO93Og4xsfW7FJaY1krr2tx+CyXNhizugnXNMiNoiRtiimbRfYy6kNeZCqy1yYY4udK4iDRoe1KZfcnZzXxnhwpUQdbNxYXMGdKFztd1osAAYxSEXcmvFKxdqdIbXNHKhDZ73TIMrF7pnXOjbqDfUWhRmqaGR7VYuDD23M+uIC/HWy4gLnXAhumxALnTEikKD4pTnwmvwVzzm/chjcDTiiAtH4cJmES4ciAs5UPTvPwbTSy50xIWaK+w2LuwgZVdX0CeSX58+vgulf3IhavoiF04XLgye93EhXKg2LlQvuLBlLkwuXBi6LtuYiGnQHnJxuk4ndqrt0Wne0xO7OFrQhX6uxdtKmgcJsWeHhMjDmwhx4eafPQ36XO2gQi58eh9Mfr+gk5E9dZAIFy7yDP6MCycc2TK8e8B2c3/8FEwXLvQ3W6soYT0Nak5+dNPGhVMjXNg8ogv+PEQ8GI1N5DMfR3Y+iWvNpDwNOpcexan0KFx4jVxV56rjXHLkhAuXrmcuNAuwc/MCpQTKVZ63dQeFNBSs7litTYZceNi4sBEuDF4XgV89NyNvwwsu9HdqLS7J65ULQ9e1ciE9aIy4F9atXOidni9cOAkXHokL3Z8/BxPVZcrS8KuQ+cKF6caF6XMulPzKiQsfnj58DCWfEysXun/hQp10lFXeLSsXqgXONnjey1tCqmZ1KxeSmAvVxoV08iW/Lww7HzNn5Y2WZ0CuQW9reltT65qKyQWty+5QyP4yO/RXwPvxrrv+jwqHnLsE4RB9lyBYYu/Tva6vEwR7w7BPEO6VzC7dOqbuuusmCveRxS5BsE949unV5v2tC/iMXm1dwT6h3icI95H+Lt06pu666yYK95W3XYJg3xDcJwj2jcp9erVz6NYFfEb3ur5OfwNEbAod7lmyWQAAAABJRU5ErkJggg==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31" name="Picture 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41" y="804184"/>
            <a:ext cx="71913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" name="AutoShape 9" descr="data:image/png;base64,iVBORw0KGgoAAAANSUhEUgAAAJcAAABWCAMAAAD19fRaAAAAmVBMVEX////aAAAjn0BAqFb87Ozqj4/u9vD87+/qh4fcNzfXAADofn7pg4PcNDSz2LiWy6DiV1f42trbGhosokf20NDupKT0v7/vs7PkcXHwr6/1yMjrlJT539/vqqrcLi6Mx5fA3MLjX1/H48xbrmaGwIxqunvQ6NV7v4jtnJzbJibbDQ3kZ2fgPz+i0atNr2NgtHDd7+APmzXfR0dN0Ng1AAAFBElEQVRoge2WW3eqOhSFY5UtAhKgIYFwR64iQv3/P+6sRGntbvcZgyd8YHYIWczF5CNGKHp7TaGlAf6hlWueVq55WrnmaeWap5VrnlaueVq55mnlmqeVa55Wrnl6Ya7tpHeh5+LtV+dH39u/rb+K/7G+RQiuD/OhpE+wWU7Vqc/xdSpKE4P7KPoam/01Nc1U9qVmkfQPC2NoGqaztmaKP4tCpNdTNfR5/5xePKUXqfkhuFIzH8wU8kfIL9K0L9OyNyvgOuVmvoXzwIIL4jRNkhQuNOLUFNZ72kN7BVzAWGMZUch2GBY9cOe4FOm9OXyl1ynce4Wr/irT4Wrp2Cd9L9NlRJ5KrqpM0gIqaMjhtHJMzL5KymrMB4jokxGbQwVOWpbQlYx1ko952Zd5klQmvo5VmuRlkRdVUdV9WuU4gQhsVsl1hD5xj8WY3NNNSK9NPEL6n2owRXrVT+l1BSEj3N84AtfHR1lfYf63uC4xLk+nssb4WuMrTvB7WZ8wBlscG0AJxttCWMn7cG/vT3DsOpTQh7dJMYh2GXEq+6+IYkofhkKmb4U11MNn+gkiRHqCBczHB6rrP1K93Fap3JmV3CVyO5pyl1ZPfX/wt/bxyfrejn9LH5/Sq9/S6xqtWvWs/dP2lcQb4pGGL43xU40Hf0tD/CWfhAi5motQSPylYT61i31OELI0CyHC/Xi3NNBdoWagDvbWBrhgZGjh0khS7RkpAZq4ggCd46WRhMSy0mw0cdkOarRoaShQq+1tTSypO9dOs/dauzSUWF03xL5xUXTRll/6RPOQLzkyLUOCiyFPI0tjAZcK80Vh1GniV0mBy3gBrlDTEQc2weXBVtc4zNfy3yNyLLQ7O/DC9gTXXgwtZ2koJJ4TYqoaMVMGvCUFnHghLS9YUPZmEyJFU1AoBv4rTBessCM85bV4Dw/YfazBkz9+jfcQsqn4Ei8wXxf4ESBqLw30rGYj9BIL60m7kFvaRst4+AJPiCcRV/FhffmKu/wT9Yde5z/VVS8j3dtJNbs9iLA9jPcREcVelYXtyoJyWTWhKHaKLDiTlmvvvyLsSFqMS0uR4WEjC06lBe1f6SSSBSOPCJGx83S00RQpVfEsoeBeKLess87Bw+oyy7p1j0K9WVnW3vvUAMbWQX9YumVl1mWyLhDhfKZDhJU9CuViddn5YQWZSPe+0rtss0GbjaGqumroasaCht1U1TBU3TCyiLsX9WFZvFGjDAph6XpA/XaybtxXFE9Yhm54buCzgyqO64ZyYbzJ9Edfx5SGWY8II2tI1Mo+kU6boPlMVxROJZfNSBcRj7NQCSI4SDuuU4jkzS1k9oVRqOxAd31KI5VDn63SyLJZ2FI/oJS7hsEZVxthhWrk64SRGwVAGtEggyJzpWUoUQPpnkgnCty1PaUTRQkYhXvnHmE2HJBcTPeI4NJdQhjMN/cpXPhih/alMVQecYN2lJDG7TIScZ00GbGJpeguixhMMBR65EEEhCoqsbnueZT5DWMtRFiup4uzuB4R4jdZRnxqcP+eriuArtIM0gO362wR0XQktCWX056Ph/h8bJ0jfBynPRzgcz7Gx40TO4dDez607fEIjhMfjuf4CFZ8dlqwHOfixHAAihgi4tg5xi1UrbREhLA+0517+nlKFxHwadv4r3TJ9ZJaueZp5ZqnlWueVq55WrnmaeWap5VrnlaueVq55mnlmqeVa57+A+9PzJHk5jQ1AAAAAElFTkSuQmCC"/>
          <p:cNvSpPr>
            <a:spLocks noChangeAspect="1" noChangeArrowheads="1"/>
          </p:cNvSpPr>
          <p:nvPr/>
        </p:nvSpPr>
        <p:spPr bwMode="auto">
          <a:xfrm>
            <a:off x="10599738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27" name="AutoShape 12" descr="data:image/png;base64,iVBORw0KGgoAAAANSUhEUgAAAJcAAABWCAMAAAD19fRaAAAAmVBMVEX////aAAAjn0BAqFb87Ozqj4/u9vD87+/qh4fcNzfXAADofn7pg4PcNDSz2LiWy6DiV1f42trbGhosokf20NDupKT0v7/vs7PkcXHwr6/1yMjrlJT539/vqqrcLi6Mx5fA3MLjX1/H48xbrmaGwIxqunvQ6NV7v4jtnJzbJibbDQ3kZ2fgPz+i0atNr2NgtHDd7+APmzXfR0dN0Ng1AAAFBElEQVRoge2WW3eqOhSFY5UtAhKgIYFwR64iQv3/P+6sRGntbvcZgyd8YHYIWczF5CNGKHp7TaGlAf6hlWueVq55WrnmaeWap5VrnlaueVq55mnlmqeVa55Wrnl6Ya7tpHeh5+LtV+dH39u/rb+K/7G+RQiuD/OhpE+wWU7Vqc/xdSpKE4P7KPoam/01Nc1U9qVmkfQPC2NoGqaztmaKP4tCpNdTNfR5/5xePKUXqfkhuFIzH8wU8kfIL9K0L9OyNyvgOuVmvoXzwIIL4jRNkhQuNOLUFNZ72kN7BVzAWGMZUch2GBY9cOe4FOm9OXyl1ynce4Wr/irT4Wrp2Cd9L9NlRJ5KrqpM0gIqaMjhtHJMzL5KymrMB4jokxGbQwVOWpbQlYx1ko952Zd5klQmvo5VmuRlkRdVUdV9WuU4gQhsVsl1hD5xj8WY3NNNSK9NPEL6n2owRXrVT+l1BSEj3N84AtfHR1lfYf63uC4xLk+nssb4WuMrTvB7WZ8wBlscG0AJxttCWMn7cG/vT3DsOpTQh7dJMYh2GXEq+6+IYkofhkKmb4U11MNn+gkiRHqCBczHB6rrP1K93Fap3JmV3CVyO5pyl1ZPfX/wt/bxyfrejn9LH5/Sq9/S6xqtWvWs/dP2lcQb4pGGL43xU40Hf0tD/CWfhAi5motQSPylYT61i31OELI0CyHC/Xi3NNBdoWagDvbWBrhgZGjh0khS7RkpAZq4ggCd46WRhMSy0mw0cdkOarRoaShQq+1tTSypO9dOs/dauzSUWF03xL5xUXTRll/6RPOQLzkyLUOCiyFPI0tjAZcK80Vh1GniV0mBy3gBrlDTEQc2weXBVtc4zNfy3yNyLLQ7O/DC9gTXXgwtZ2koJJ4TYqoaMVMGvCUFnHghLS9YUPZmEyJFU1AoBv4rTBessCM85bV4Dw/YfazBkz9+jfcQsqn4Ei8wXxf4ESBqLw30rGYj9BIL60m7kFvaRst4+AJPiCcRV/FhffmKu/wT9Yde5z/VVS8j3dtJNbs9iLA9jPcREcVelYXtyoJyWTWhKHaKLDiTlmvvvyLsSFqMS0uR4WEjC06lBe1f6SSSBSOPCJGx83S00RQpVfEsoeBeKLess87Bw+oyy7p1j0K9WVnW3vvUAMbWQX9YumVl1mWyLhDhfKZDhJU9CuViddn5YQWZSPe+0rtss0GbjaGqumroasaCht1U1TBU3TCyiLsX9WFZvFGjDAph6XpA/XaybtxXFE9Yhm54buCzgyqO64ZyYbzJ9Edfx5SGWY8II2tI1Mo+kU6boPlMVxROJZfNSBcRj7NQCSI4SDuuU4jkzS1k9oVRqOxAd31KI5VDn63SyLJZ2FI/oJS7hsEZVxthhWrk64SRGwVAGtEggyJzpWUoUQPpnkgnCty1PaUTRQkYhXvnHmE2HJBcTPeI4NJdQhjMN/cpXPhih/alMVQecYN2lJDG7TIScZ00GbGJpeguixhMMBR65EEEhCoqsbnueZT5DWMtRFiup4uzuB4R4jdZRnxqcP+eriuArtIM0gO362wR0XQktCWX056Ph/h8bJ0jfBynPRzgcz7Gx40TO4dDez607fEIjhMfjuf4CFZ8dlqwHOfixHAAihgi4tg5xi1UrbREhLA+0517+nlKFxHwadv4r3TJ9ZJaueZp5ZqnlWueVq55WrnmaeWap5VrnlaueVq55mnlmqeVa57+A+9PzJHk5jQ1AAAAAElFTkSuQmCC"/>
          <p:cNvSpPr>
            <a:spLocks noChangeAspect="1" noChangeArrowheads="1"/>
          </p:cNvSpPr>
          <p:nvPr/>
        </p:nvSpPr>
        <p:spPr bwMode="auto">
          <a:xfrm>
            <a:off x="12276138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29" name="AutoShape 15" descr="דגל רוסיה – ויקיפדיה"/>
          <p:cNvSpPr>
            <a:spLocks noChangeAspect="1" noChangeArrowheads="1"/>
          </p:cNvSpPr>
          <p:nvPr/>
        </p:nvSpPr>
        <p:spPr bwMode="auto">
          <a:xfrm>
            <a:off x="12428538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40" name="Picture 1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34" y="770129"/>
            <a:ext cx="741333" cy="49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 descr="https://d3m9l0v76dty0.cloudfront.net/system/photos/3854469/extra_large/f93f7399f5b9340ae794b89e3285384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71" y="2596560"/>
            <a:ext cx="744475" cy="54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AutoShape 20" descr="מצרים - ארצות הים התיכון"/>
          <p:cNvSpPr>
            <a:spLocks noChangeAspect="1" noChangeArrowheads="1"/>
          </p:cNvSpPr>
          <p:nvPr/>
        </p:nvSpPr>
        <p:spPr bwMode="auto">
          <a:xfrm>
            <a:off x="12580938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2" name="AutoShape 23" descr="ירדן 🇯🇴 – דגלי העולם"/>
          <p:cNvSpPr>
            <a:spLocks noChangeAspect="1" noChangeArrowheads="1"/>
          </p:cNvSpPr>
          <p:nvPr/>
        </p:nvSpPr>
        <p:spPr bwMode="auto">
          <a:xfrm>
            <a:off x="12733338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3" name="AutoShape 26" descr="דגל האומות המאוחדות – ויקיפדיה"/>
          <p:cNvSpPr>
            <a:spLocks noChangeAspect="1" noChangeArrowheads="1"/>
          </p:cNvSpPr>
          <p:nvPr/>
        </p:nvSpPr>
        <p:spPr bwMode="auto">
          <a:xfrm>
            <a:off x="12885738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5" name="AutoShape 29" descr="דגל טורקיה – ויקיפדיה"/>
          <p:cNvSpPr>
            <a:spLocks noChangeAspect="1" noChangeArrowheads="1"/>
          </p:cNvSpPr>
          <p:nvPr/>
        </p:nvSpPr>
        <p:spPr bwMode="auto">
          <a:xfrm>
            <a:off x="13038138" y="922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748" y="3897070"/>
            <a:ext cx="573766" cy="38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AutoShape 32" descr="דגל סוריה – ויקיפדיה"/>
          <p:cNvSpPr>
            <a:spLocks noChangeAspect="1" noChangeArrowheads="1"/>
          </p:cNvSpPr>
          <p:nvPr/>
        </p:nvSpPr>
        <p:spPr bwMode="auto">
          <a:xfrm>
            <a:off x="13190538" y="1074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1" name="AutoShape 35" descr="דגל לבנון – ויקיפדיה"/>
          <p:cNvSpPr>
            <a:spLocks noChangeAspect="1" noChangeArrowheads="1"/>
          </p:cNvSpPr>
          <p:nvPr/>
        </p:nvSpPr>
        <p:spPr bwMode="auto">
          <a:xfrm>
            <a:off x="13342938" y="1227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3" name="AutoShape 38" descr="דגל חזבאללה – ויקיפדיה"/>
          <p:cNvSpPr>
            <a:spLocks noChangeAspect="1" noChangeArrowheads="1"/>
          </p:cNvSpPr>
          <p:nvPr/>
        </p:nvSpPr>
        <p:spPr bwMode="auto">
          <a:xfrm>
            <a:off x="13495338" y="1379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6" name="AutoShape 45" descr="גרפיקה וקטורית סמל מטבע של דולר | וקטורים לשימוש ציבורי"/>
          <p:cNvSpPr>
            <a:spLocks noChangeAspect="1" noChangeArrowheads="1"/>
          </p:cNvSpPr>
          <p:nvPr/>
        </p:nvSpPr>
        <p:spPr bwMode="auto">
          <a:xfrm>
            <a:off x="13647738" y="1531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7" name="AutoShape 50" descr="Cyber security icon Royalty Free Vector Image - VectorStock"/>
          <p:cNvSpPr>
            <a:spLocks noChangeAspect="1" noChangeArrowheads="1"/>
          </p:cNvSpPr>
          <p:nvPr/>
        </p:nvSpPr>
        <p:spPr bwMode="auto">
          <a:xfrm>
            <a:off x="13800138" y="1684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7E8E-EF29-4031-8B4D-D3DEC032456C}" type="slidenum">
              <a:rPr lang="he-IL" smtClean="0"/>
              <a:t>9</a:t>
            </a:fld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06451" y="768693"/>
            <a:ext cx="737765" cy="490949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4868469" y="2608389"/>
            <a:ext cx="2987824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6" action="ppaction://hlinkpres?slideindex=1&amp;slidetitle="/>
              </a:rPr>
              <a:t>חמאס</a:t>
            </a:r>
            <a:r>
              <a:rPr lang="he-IL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1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וגא"פ</a:t>
            </a:r>
            <a:r>
              <a:rPr lang="he-IL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לשמש </a:t>
            </a:r>
            <a:r>
              <a:rPr lang="he-I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כגורם הבלעדי המתווך ביניהם לשאר </a:t>
            </a:r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המדינות.</a:t>
            </a:r>
          </a:p>
          <a:p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המשך מיצוב כגורם בעל הכוח.</a:t>
            </a:r>
            <a:endParaRPr lang="he-I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תמונה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5640" y="2600920"/>
            <a:ext cx="763984" cy="381992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1219" y="2588850"/>
            <a:ext cx="698025" cy="435037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1116462" y="3858595"/>
            <a:ext cx="2545681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9" action="ppaction://hlinkpres?slideindex=1&amp;slidetitle="/>
              </a:rPr>
              <a:t>ירדן</a:t>
            </a:r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הגברת מיצובה של מצרים כמובילת העולם הערבי.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875649" y="3867803"/>
            <a:ext cx="3016302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0" action="ppaction://hlinkpres?slideindex=1&amp;slidetitle="/>
              </a:rPr>
              <a:t>טורקיה</a:t>
            </a:r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he-IL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e-IL" sz="1400" b="1" dirty="0">
                <a:latin typeface="Arial" panose="020B0604020202020204" pitchFamily="34" charset="0"/>
              </a:rPr>
              <a:t>מעקב הדוק על מהלכים אסטרטגיים </a:t>
            </a:r>
            <a:r>
              <a:rPr lang="he-IL" sz="1400" b="1" dirty="0" err="1">
                <a:latin typeface="Arial" panose="020B0604020202020204" pitchFamily="34" charset="0"/>
              </a:rPr>
              <a:t>ונסיון</a:t>
            </a:r>
            <a:r>
              <a:rPr lang="he-IL" sz="1400" b="1" dirty="0">
                <a:latin typeface="Arial" panose="020B0604020202020204" pitchFamily="34" charset="0"/>
              </a:rPr>
              <a:t> לחימום יחסים</a:t>
            </a:r>
            <a:endParaRPr lang="en-IL" sz="1400" b="1" dirty="0">
              <a:cs typeface="Arial" panose="020B0604020202020204" pitchFamily="34" charset="0"/>
            </a:endParaRPr>
          </a:p>
          <a:p>
            <a:pPr algn="ctr"/>
            <a:endParaRPr lang="he-I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תמונה 3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2314" y="3908175"/>
            <a:ext cx="661988" cy="440523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6489" y="3870376"/>
            <a:ext cx="696716" cy="348358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flipH="1">
            <a:off x="411783" y="4801143"/>
            <a:ext cx="593520" cy="339725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961219" y="5112730"/>
            <a:ext cx="742731" cy="742731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096703" y="5140868"/>
            <a:ext cx="627017" cy="39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3702</TotalTime>
  <Words>589</Words>
  <Application>Microsoft Office PowerPoint</Application>
  <PresentationFormat>מסך רחב</PresentationFormat>
  <Paragraphs>144</Paragraphs>
  <Slides>10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9" baseType="lpstr">
      <vt:lpstr>맑은 고딕</vt:lpstr>
      <vt:lpstr>Arial</vt:lpstr>
      <vt:lpstr>Calibri</vt:lpstr>
      <vt:lpstr>Calibri Light</vt:lpstr>
      <vt:lpstr>David</vt:lpstr>
      <vt:lpstr>Segoe UI Semilight</vt:lpstr>
      <vt:lpstr>Times New Roman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מערכת מורשת (2010-2020)  </vt:lpstr>
      <vt:lpstr>ההיסט   </vt:lpstr>
      <vt:lpstr>מצגת של PowerPoint‏</vt:lpstr>
      <vt:lpstr>האסטרטגיה</vt:lpstr>
      <vt:lpstr>לו"ז ומשימות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סימולציה אסטרטגית  זירה צפונית</dc:title>
  <dc:creator>user</dc:creator>
  <cp:lastModifiedBy>ערן פייר</cp:lastModifiedBy>
  <cp:revision>213</cp:revision>
  <dcterms:created xsi:type="dcterms:W3CDTF">2020-12-05T19:13:58Z</dcterms:created>
  <dcterms:modified xsi:type="dcterms:W3CDTF">2021-02-21T13:04:07Z</dcterms:modified>
</cp:coreProperties>
</file>