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6" r:id="rId10"/>
    <p:sldId id="267" r:id="rId11"/>
    <p:sldId id="268" r:id="rId12"/>
    <p:sldId id="265" r:id="rId13"/>
    <p:sldId id="262" r:id="rId14"/>
    <p:sldId id="269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32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323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116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381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591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33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71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160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05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91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656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EE7F-60BC-494E-9C4C-B703366D5673}" type="datetimeFigureOut">
              <a:rPr lang="he-IL" smtClean="0"/>
              <a:t>ט"ז/שבט/תשע"ז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7C844-73EF-4629-BAFA-03C15759F5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40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סימולציה מדינית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דיון התנעה</a:t>
            </a:r>
          </a:p>
          <a:p>
            <a:r>
              <a:rPr lang="he-IL" dirty="0" smtClean="0"/>
              <a:t>צוות רש"פ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6747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גאנט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84495"/>
              </p:ext>
            </p:extLst>
          </p:nvPr>
        </p:nvGraphicFramePr>
        <p:xfrm>
          <a:off x="2857499" y="1825625"/>
          <a:ext cx="6692901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6844"/>
                <a:gridCol w="886844"/>
                <a:gridCol w="786509"/>
                <a:gridCol w="1181176"/>
                <a:gridCol w="1177840"/>
                <a:gridCol w="886844"/>
                <a:gridCol w="886844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הסבר אליפטי 5"/>
          <p:cNvSpPr/>
          <p:nvPr/>
        </p:nvSpPr>
        <p:spPr>
          <a:xfrm>
            <a:off x="2628900" y="3765074"/>
            <a:ext cx="4876800" cy="2915126"/>
          </a:xfrm>
          <a:prstGeom prst="wedgeEllipseCallout">
            <a:avLst>
              <a:gd name="adj1" fmla="val -8853"/>
              <a:gd name="adj2" fmla="val -678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b="1" u="sng" dirty="0" smtClean="0"/>
              <a:t>חשיפת הקלפים</a:t>
            </a:r>
          </a:p>
          <a:p>
            <a:r>
              <a:rPr lang="he-IL" dirty="0" smtClean="0"/>
              <a:t>שיתוף בתהליך, בתכנית</a:t>
            </a:r>
          </a:p>
          <a:p>
            <a:r>
              <a:rPr lang="he-IL" dirty="0" smtClean="0"/>
              <a:t>בהפתעות, בהצלחות </a:t>
            </a:r>
            <a:r>
              <a:rPr lang="he-IL" dirty="0" err="1" smtClean="0"/>
              <a:t>ובכשלונות</a:t>
            </a:r>
            <a:endParaRPr lang="he-IL" dirty="0" smtClean="0"/>
          </a:p>
          <a:p>
            <a:r>
              <a:rPr lang="he-IL" dirty="0" smtClean="0"/>
              <a:t>בלקחים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31151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גאנט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84495"/>
              </p:ext>
            </p:extLst>
          </p:nvPr>
        </p:nvGraphicFramePr>
        <p:xfrm>
          <a:off x="2857499" y="1825625"/>
          <a:ext cx="6692901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6844"/>
                <a:gridCol w="886844"/>
                <a:gridCol w="786509"/>
                <a:gridCol w="1181176"/>
                <a:gridCol w="1177840"/>
                <a:gridCol w="886844"/>
                <a:gridCol w="886844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הסבר אליפטי 5"/>
          <p:cNvSpPr/>
          <p:nvPr/>
        </p:nvSpPr>
        <p:spPr>
          <a:xfrm>
            <a:off x="2628900" y="3765074"/>
            <a:ext cx="4876800" cy="2915126"/>
          </a:xfrm>
          <a:prstGeom prst="wedgeEllipseCallout">
            <a:avLst>
              <a:gd name="adj1" fmla="val -27603"/>
              <a:gd name="adj2" fmla="val -64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b="1" u="sng" dirty="0" smtClean="0"/>
              <a:t>מסמך קבוצתי מסכם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4967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דגשים פרטני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היכרות מעמיקה של כולם = מכפיל כוח</a:t>
            </a:r>
          </a:p>
          <a:p>
            <a:r>
              <a:rPr lang="he-IL" dirty="0" smtClean="0"/>
              <a:t>היקף הפעילות והיצירתיות נתון בידנו</a:t>
            </a:r>
          </a:p>
          <a:p>
            <a:r>
              <a:rPr lang="he-IL" dirty="0" smtClean="0"/>
              <a:t>הגדרת תהליך העבודה וחלוקת העבודה לפני כל שלב</a:t>
            </a:r>
          </a:p>
          <a:p>
            <a:r>
              <a:rPr lang="he-IL" dirty="0" smtClean="0"/>
              <a:t>קצין </a:t>
            </a:r>
            <a:r>
              <a:rPr lang="he-IL" dirty="0" err="1" smtClean="0"/>
              <a:t>אג"מ</a:t>
            </a:r>
            <a:r>
              <a:rPr lang="he-IL" dirty="0" smtClean="0"/>
              <a:t> לניהול ובקרה</a:t>
            </a:r>
          </a:p>
          <a:p>
            <a:r>
              <a:rPr lang="he-IL" dirty="0" smtClean="0"/>
              <a:t>לקחים קודמים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13602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מרצים/מומחים ?</a:t>
            </a:r>
          </a:p>
          <a:p>
            <a:r>
              <a:rPr lang="he-IL" dirty="0" smtClean="0"/>
              <a:t>ניהול מידע</a:t>
            </a:r>
          </a:p>
          <a:p>
            <a:r>
              <a:rPr lang="he-IL" dirty="0" smtClean="0"/>
              <a:t>תהליך ?</a:t>
            </a:r>
          </a:p>
          <a:p>
            <a:endParaRPr lang="he-IL" dirty="0"/>
          </a:p>
          <a:p>
            <a:pPr marL="0" indent="0">
              <a:buNone/>
            </a:pPr>
            <a:r>
              <a:rPr lang="he-IL" dirty="0" smtClean="0"/>
              <a:t>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033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חלוקת עבודה ראשונית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ק. </a:t>
            </a:r>
            <a:r>
              <a:rPr lang="he-IL" dirty="0" err="1" smtClean="0"/>
              <a:t>אג"מ</a:t>
            </a:r>
            <a:r>
              <a:rPr lang="he-IL" dirty="0" smtClean="0"/>
              <a:t> - </a:t>
            </a:r>
          </a:p>
          <a:p>
            <a:r>
              <a:rPr lang="he-IL" dirty="0" smtClean="0"/>
              <a:t>היסטוריה וערכים (נרטיב) – א1</a:t>
            </a:r>
          </a:p>
          <a:p>
            <a:r>
              <a:rPr lang="he-IL" dirty="0" smtClean="0"/>
              <a:t>נתונים חברה, כלכלה ומגמות "רכות" – ב2 </a:t>
            </a:r>
          </a:p>
          <a:p>
            <a:r>
              <a:rPr lang="he-IL" dirty="0" smtClean="0"/>
              <a:t>מבנה פוליטי, ביטחוני – ג1</a:t>
            </a:r>
          </a:p>
          <a:p>
            <a:r>
              <a:rPr lang="he-IL" dirty="0" smtClean="0"/>
              <a:t>אינטרסים לאומיים – א1+ב2 +ג1</a:t>
            </a:r>
          </a:p>
          <a:p>
            <a:r>
              <a:rPr lang="he-IL" dirty="0" smtClean="0"/>
              <a:t>מערכת בין לאומית - ד2</a:t>
            </a:r>
          </a:p>
          <a:p>
            <a:pPr lvl="1"/>
            <a:r>
              <a:rPr lang="he-IL" dirty="0" smtClean="0"/>
              <a:t>מיפוי זיקות (מדיני, בטחוני, כלכלי)</a:t>
            </a:r>
          </a:p>
          <a:p>
            <a:pPr lvl="1"/>
            <a:r>
              <a:rPr lang="he-IL" dirty="0" smtClean="0"/>
              <a:t>אינטרסים משותפים </a:t>
            </a:r>
          </a:p>
          <a:p>
            <a:pPr lvl="1"/>
            <a:r>
              <a:rPr lang="he-IL" dirty="0" smtClean="0"/>
              <a:t>אינטרסים מנוגדים</a:t>
            </a:r>
          </a:p>
          <a:p>
            <a:r>
              <a:rPr lang="he-IL" dirty="0" smtClean="0"/>
              <a:t>מפגש הבא: הצגת תוצרים, קבלת תרחיש, עיצוב תהליך, חלוקת עבודה</a:t>
            </a:r>
          </a:p>
          <a:p>
            <a:pPr marL="457200" lvl="1" indent="0">
              <a:buNone/>
            </a:pPr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168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הסימולציה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לימוד והטמעת תכני קורס אסטרטגיה</a:t>
            </a:r>
          </a:p>
          <a:p>
            <a:endParaRPr lang="he-IL" dirty="0"/>
          </a:p>
          <a:p>
            <a:r>
              <a:rPr lang="he-IL" dirty="0" smtClean="0"/>
              <a:t>לימוד וחיכוך בתחום המדינאות</a:t>
            </a:r>
          </a:p>
          <a:p>
            <a:endParaRPr lang="he-IL" dirty="0"/>
          </a:p>
          <a:p>
            <a:r>
              <a:rPr lang="he-IL" dirty="0" smtClean="0"/>
              <a:t>פלטפורמת </a:t>
            </a:r>
            <a:r>
              <a:rPr lang="he-IL" dirty="0" err="1" smtClean="0"/>
              <a:t>מב"ל</a:t>
            </a:r>
            <a:r>
              <a:rPr lang="he-IL" dirty="0" smtClean="0"/>
              <a:t> ללימוד והעמקה בסוגיית הסכסוך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5066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עיתוי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מ-ע-...כשיו</a:t>
            </a:r>
          </a:p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230381"/>
              </p:ext>
            </p:extLst>
          </p:nvPr>
        </p:nvGraphicFramePr>
        <p:xfrm>
          <a:off x="2946398" y="2891314"/>
          <a:ext cx="6769102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6941"/>
                <a:gridCol w="896941"/>
                <a:gridCol w="795464"/>
                <a:gridCol w="1194624"/>
                <a:gridCol w="1191250"/>
                <a:gridCol w="896941"/>
                <a:gridCol w="896941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47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תכל'ס</a:t>
            </a:r>
            <a:r>
              <a:rPr lang="he-IL" dirty="0" smtClean="0"/>
              <a:t> – מה זה 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חלוקת תפקידים פנימית</a:t>
            </a:r>
          </a:p>
          <a:p>
            <a:pPr lvl="1"/>
            <a:r>
              <a:rPr lang="he-IL" dirty="0" smtClean="0"/>
              <a:t>תפקיד מדומה</a:t>
            </a:r>
          </a:p>
          <a:p>
            <a:pPr lvl="1"/>
            <a:r>
              <a:rPr lang="he-IL" dirty="0" smtClean="0"/>
              <a:t>הכנת חומר ומטלות</a:t>
            </a:r>
          </a:p>
          <a:p>
            <a:r>
              <a:rPr lang="he-IL" dirty="0" smtClean="0"/>
              <a:t>הכנת אסטרטגיה אופטימלית בהתאם לאינטרסים הלאומיים ולתרחיש</a:t>
            </a:r>
          </a:p>
          <a:p>
            <a:r>
              <a:rPr lang="he-IL" dirty="0" smtClean="0"/>
              <a:t>התנהלות במערכת בין לאומית באמצעות:</a:t>
            </a:r>
          </a:p>
          <a:p>
            <a:pPr lvl="1"/>
            <a:r>
              <a:rPr lang="he-IL" dirty="0" smtClean="0"/>
              <a:t>מערכת מידע </a:t>
            </a:r>
            <a:r>
              <a:rPr lang="he-IL" dirty="0" err="1" smtClean="0"/>
              <a:t>תרגילית</a:t>
            </a:r>
            <a:r>
              <a:rPr lang="he-IL" dirty="0" smtClean="0"/>
              <a:t> – הזנת וקבלת אירועים</a:t>
            </a:r>
          </a:p>
          <a:p>
            <a:pPr lvl="1"/>
            <a:r>
              <a:rPr lang="he-IL" dirty="0" smtClean="0"/>
              <a:t>פגישות</a:t>
            </a:r>
          </a:p>
          <a:p>
            <a:r>
              <a:rPr lang="he-IL" dirty="0" smtClean="0"/>
              <a:t>ניהוג האסטרטגיה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046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דגשים כללי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חסר זמן </a:t>
            </a:r>
          </a:p>
          <a:p>
            <a:pPr lvl="1"/>
            <a:r>
              <a:rPr lang="he-IL" dirty="0" smtClean="0"/>
              <a:t>ניהול</a:t>
            </a:r>
          </a:p>
          <a:p>
            <a:pPr lvl="1"/>
            <a:r>
              <a:rPr lang="he-IL" dirty="0" smtClean="0"/>
              <a:t>ניהול זמן אישי וקבוצתי</a:t>
            </a:r>
          </a:p>
          <a:p>
            <a:pPr lvl="1"/>
            <a:r>
              <a:rPr lang="he-IL" dirty="0" smtClean="0"/>
              <a:t>סינרגיה בצוות</a:t>
            </a:r>
          </a:p>
          <a:p>
            <a:pPr lvl="1"/>
            <a:r>
              <a:rPr lang="he-IL" dirty="0" smtClean="0"/>
              <a:t>ניהול מידע</a:t>
            </a:r>
          </a:p>
          <a:p>
            <a:pPr lvl="1"/>
            <a:r>
              <a:rPr lang="he-IL" dirty="0" smtClean="0"/>
              <a:t>יעילות ועיקר וטפל</a:t>
            </a:r>
          </a:p>
          <a:p>
            <a:r>
              <a:rPr lang="he-IL" dirty="0" smtClean="0"/>
              <a:t>הכנה מנטלית – עבודה מחוץ לשעות </a:t>
            </a:r>
            <a:r>
              <a:rPr lang="he-IL" dirty="0" err="1" smtClean="0"/>
              <a:t>הלו"ז</a:t>
            </a:r>
            <a:endParaRPr lang="he-IL" dirty="0" smtClean="0"/>
          </a:p>
          <a:p>
            <a:r>
              <a:rPr lang="he-IL" dirty="0" smtClean="0"/>
              <a:t>עיצוב התהליך והלימוד</a:t>
            </a:r>
          </a:p>
          <a:p>
            <a:r>
              <a:rPr lang="he-IL" dirty="0" smtClean="0"/>
              <a:t>חלונות מובנים – בשאיפה היום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466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גאנט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84495"/>
              </p:ext>
            </p:extLst>
          </p:nvPr>
        </p:nvGraphicFramePr>
        <p:xfrm>
          <a:off x="2857499" y="1825625"/>
          <a:ext cx="6692901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6844"/>
                <a:gridCol w="886844"/>
                <a:gridCol w="786509"/>
                <a:gridCol w="1181176"/>
                <a:gridCol w="1177840"/>
                <a:gridCol w="886844"/>
                <a:gridCol w="886844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הסבר אליפטי 5"/>
          <p:cNvSpPr/>
          <p:nvPr/>
        </p:nvSpPr>
        <p:spPr>
          <a:xfrm>
            <a:off x="2679700" y="3619500"/>
            <a:ext cx="7175500" cy="3060700"/>
          </a:xfrm>
          <a:prstGeom prst="wedgeEllipseCallout">
            <a:avLst>
              <a:gd name="adj1" fmla="val 33039"/>
              <a:gd name="adj2" fmla="val -60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b="1" u="sng" dirty="0" smtClean="0"/>
              <a:t>לימוד ראשוני של הרש"פ:</a:t>
            </a:r>
          </a:p>
          <a:p>
            <a:r>
              <a:rPr lang="he-IL" dirty="0" smtClean="0"/>
              <a:t>נתונים חברה וכלכלה, מבנה פוליטי, ביטחוני, מגמות</a:t>
            </a:r>
          </a:p>
          <a:p>
            <a:r>
              <a:rPr lang="he-IL" dirty="0" smtClean="0"/>
              <a:t>אינטרסים לאומיים</a:t>
            </a:r>
          </a:p>
          <a:p>
            <a:r>
              <a:rPr lang="he-IL" dirty="0" smtClean="0"/>
              <a:t>ערכים, היסטוריה</a:t>
            </a:r>
          </a:p>
          <a:p>
            <a:r>
              <a:rPr lang="he-IL" dirty="0" smtClean="0"/>
              <a:t>הגדרת גבולות המערכת</a:t>
            </a:r>
          </a:p>
          <a:p>
            <a:r>
              <a:rPr lang="he-IL" dirty="0" smtClean="0"/>
              <a:t>מיפוי זיקות ואינטרסים משותפים וצולבים במערכת </a:t>
            </a:r>
            <a:r>
              <a:rPr lang="he-IL" dirty="0" err="1" smtClean="0"/>
              <a:t>בי"ל</a:t>
            </a:r>
            <a:endParaRPr lang="he-IL" dirty="0" smtClean="0"/>
          </a:p>
          <a:p>
            <a:r>
              <a:rPr lang="he-IL" dirty="0" smtClean="0"/>
              <a:t>חסמי לימוד 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8058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גאנט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84495"/>
              </p:ext>
            </p:extLst>
          </p:nvPr>
        </p:nvGraphicFramePr>
        <p:xfrm>
          <a:off x="2857499" y="1825625"/>
          <a:ext cx="6692901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6844"/>
                <a:gridCol w="886844"/>
                <a:gridCol w="786509"/>
                <a:gridCol w="1181176"/>
                <a:gridCol w="1177840"/>
                <a:gridCol w="886844"/>
                <a:gridCol w="886844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הסבר אליפטי 5"/>
          <p:cNvSpPr/>
          <p:nvPr/>
        </p:nvSpPr>
        <p:spPr>
          <a:xfrm>
            <a:off x="4978400" y="3581400"/>
            <a:ext cx="4876800" cy="3098800"/>
          </a:xfrm>
          <a:prstGeom prst="wedgeEllipseCallout">
            <a:avLst>
              <a:gd name="adj1" fmla="val 7293"/>
              <a:gd name="adj2" fmla="val -59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b="1" u="sng" dirty="0" smtClean="0"/>
              <a:t>הגדרת ההקשר וייחודיותו</a:t>
            </a:r>
          </a:p>
          <a:p>
            <a:r>
              <a:rPr lang="he-IL" b="1" u="sng" dirty="0" smtClean="0"/>
              <a:t>זיהוי פוטנציאלים ומתחים</a:t>
            </a:r>
          </a:p>
          <a:p>
            <a:r>
              <a:rPr lang="he-IL" dirty="0" smtClean="0"/>
              <a:t>זיהוי מוקדם של תחומים לביצוע </a:t>
            </a:r>
            <a:r>
              <a:rPr lang="he-IL" dirty="0" err="1" smtClean="0"/>
              <a:t>גניאולוגיה</a:t>
            </a:r>
            <a:endParaRPr lang="he-IL" dirty="0" smtClean="0"/>
          </a:p>
          <a:p>
            <a:r>
              <a:rPr lang="he-IL" b="1" u="sng" dirty="0" smtClean="0"/>
              <a:t>הגדרת מערכת מורשת ומערכת מתהווה – הגדרת היסט</a:t>
            </a:r>
          </a:p>
          <a:p>
            <a:r>
              <a:rPr lang="he-IL" b="1" u="sng" dirty="0" smtClean="0"/>
              <a:t>הגדרת מערכת רצויה</a:t>
            </a:r>
          </a:p>
          <a:p>
            <a:r>
              <a:rPr lang="he-IL" b="1" u="sng" dirty="0" smtClean="0"/>
              <a:t>הגדרת הבעיה האסטרטגית</a:t>
            </a:r>
          </a:p>
          <a:p>
            <a:r>
              <a:rPr lang="he-IL" dirty="0" smtClean="0"/>
              <a:t>העמקה במערכת היריבה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48902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גאנט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84495"/>
              </p:ext>
            </p:extLst>
          </p:nvPr>
        </p:nvGraphicFramePr>
        <p:xfrm>
          <a:off x="2857499" y="1825625"/>
          <a:ext cx="6692901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6844"/>
                <a:gridCol w="886844"/>
                <a:gridCol w="786509"/>
                <a:gridCol w="1181176"/>
                <a:gridCol w="1177840"/>
                <a:gridCol w="886844"/>
                <a:gridCol w="886844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הסבר אליפטי 5"/>
          <p:cNvSpPr/>
          <p:nvPr/>
        </p:nvSpPr>
        <p:spPr>
          <a:xfrm>
            <a:off x="4978400" y="3765074"/>
            <a:ext cx="4876800" cy="2915126"/>
          </a:xfrm>
          <a:prstGeom prst="wedgeEllipseCallout">
            <a:avLst>
              <a:gd name="adj1" fmla="val -8853"/>
              <a:gd name="adj2" fmla="val -678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b="1" u="sng" dirty="0" smtClean="0"/>
              <a:t>תכנית (אסטרטגיה) למערכה</a:t>
            </a:r>
          </a:p>
          <a:p>
            <a:r>
              <a:rPr lang="he-IL" dirty="0" smtClean="0"/>
              <a:t>חלופות, חלופה ראשית, תקיפה</a:t>
            </a:r>
          </a:p>
          <a:p>
            <a:r>
              <a:rPr lang="he-IL" dirty="0" smtClean="0"/>
              <a:t>שלילת אסטרטגית היריב</a:t>
            </a:r>
          </a:p>
          <a:p>
            <a:r>
              <a:rPr lang="he-IL" dirty="0" smtClean="0"/>
              <a:t>אסטרטגיה להפתעה בסיסית</a:t>
            </a:r>
          </a:p>
          <a:p>
            <a:r>
              <a:rPr lang="he-IL" b="1" u="sng" dirty="0" smtClean="0"/>
              <a:t>תכנית אופרטיבית נגזרת בתחומים</a:t>
            </a:r>
            <a:r>
              <a:rPr lang="he-IL" dirty="0" smtClean="0"/>
              <a:t>: מדיני, כלכלי, ביטחוני וכו'</a:t>
            </a:r>
          </a:p>
          <a:p>
            <a:r>
              <a:rPr lang="he-IL" dirty="0" smtClean="0"/>
              <a:t>חלוקת עבודה אישית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210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גאנט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84495"/>
              </p:ext>
            </p:extLst>
          </p:nvPr>
        </p:nvGraphicFramePr>
        <p:xfrm>
          <a:off x="2857499" y="1825625"/>
          <a:ext cx="6692901" cy="15028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6844"/>
                <a:gridCol w="886844"/>
                <a:gridCol w="786509"/>
                <a:gridCol w="1181176"/>
                <a:gridCol w="1177840"/>
                <a:gridCol w="886844"/>
                <a:gridCol w="886844"/>
              </a:tblGrid>
              <a:tr h="55131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19.2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7.3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14-15.3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16.3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21.3</a:t>
                      </a:r>
                      <a:endParaRPr lang="he-IL" sz="2000" dirty="0"/>
                    </a:p>
                  </a:txBody>
                  <a:tcPr/>
                </a:tc>
              </a:tr>
              <a:tr h="95157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התנעה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קבלת תרחיש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הצגת היסט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סימולציה</a:t>
                      </a:r>
                      <a:endParaRPr lang="he-IL" sz="2000" dirty="0" smtClean="0"/>
                    </a:p>
                    <a:p>
                      <a:pPr algn="ctr" rtl="1"/>
                      <a:r>
                        <a:rPr lang="he-IL" sz="2000" dirty="0" smtClean="0"/>
                        <a:t>יום</a:t>
                      </a:r>
                      <a:r>
                        <a:rPr lang="he-IL" sz="2000" baseline="0" dirty="0" smtClean="0"/>
                        <a:t>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הרמת מסך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סיכום</a:t>
                      </a: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הסבר אליפטי 5"/>
          <p:cNvSpPr/>
          <p:nvPr/>
        </p:nvSpPr>
        <p:spPr>
          <a:xfrm>
            <a:off x="3822700" y="3765074"/>
            <a:ext cx="4876800" cy="2915126"/>
          </a:xfrm>
          <a:prstGeom prst="wedgeEllipseCallout">
            <a:avLst>
              <a:gd name="adj1" fmla="val -8853"/>
              <a:gd name="adj2" fmla="val -678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b="1" u="sng" dirty="0" smtClean="0"/>
              <a:t>הערכת מצב</a:t>
            </a:r>
          </a:p>
          <a:p>
            <a:r>
              <a:rPr lang="he-IL" dirty="0" smtClean="0"/>
              <a:t>מידת ההצלחה של האסטרטגיה</a:t>
            </a:r>
          </a:p>
          <a:p>
            <a:r>
              <a:rPr lang="he-IL" dirty="0" smtClean="0"/>
              <a:t>שינוי אסטרטגיה</a:t>
            </a:r>
          </a:p>
          <a:p>
            <a:r>
              <a:rPr lang="he-IL" dirty="0" smtClean="0"/>
              <a:t>זיהוי נקודת ההיפוך של האסטרטגיה</a:t>
            </a:r>
          </a:p>
          <a:p>
            <a:r>
              <a:rPr lang="he-IL" dirty="0" smtClean="0"/>
              <a:t>הכנת תפניות</a:t>
            </a:r>
          </a:p>
          <a:p>
            <a:r>
              <a:rPr lang="he-IL" dirty="0" smtClean="0"/>
              <a:t>תחקור ההתנהלות האופרטיבית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76432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477</Words>
  <Application>Microsoft Office PowerPoint</Application>
  <PresentationFormat>מסך רחב</PresentationFormat>
  <Paragraphs>211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ערכת נושא Office</vt:lpstr>
      <vt:lpstr>סימולציה מדינית</vt:lpstr>
      <vt:lpstr>מטרות הסימולציה</vt:lpstr>
      <vt:lpstr>עיתוי</vt:lpstr>
      <vt:lpstr>תכל'ס – מה זה ?</vt:lpstr>
      <vt:lpstr>דגשים כללי</vt:lpstr>
      <vt:lpstr>גאנט</vt:lpstr>
      <vt:lpstr>גאנט</vt:lpstr>
      <vt:lpstr>גאנט</vt:lpstr>
      <vt:lpstr>גאנט</vt:lpstr>
      <vt:lpstr>גאנט</vt:lpstr>
      <vt:lpstr>גאנט</vt:lpstr>
      <vt:lpstr>דגשים פרטני</vt:lpstr>
      <vt:lpstr>דיון</vt:lpstr>
      <vt:lpstr>חלוקת עבודה ראשונית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מדינית</dc:title>
  <dc:creator>u26650</dc:creator>
  <cp:lastModifiedBy>u26650 </cp:lastModifiedBy>
  <cp:revision>25</cp:revision>
  <dcterms:created xsi:type="dcterms:W3CDTF">2017-02-12T18:07:33Z</dcterms:created>
  <dcterms:modified xsi:type="dcterms:W3CDTF">2017-02-12T19:47:42Z</dcterms:modified>
</cp:coreProperties>
</file>