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1" r:id="rId3"/>
    <p:sldId id="283" r:id="rId4"/>
    <p:sldId id="285" r:id="rId5"/>
    <p:sldId id="256" r:id="rId6"/>
    <p:sldId id="286" r:id="rId7"/>
    <p:sldId id="296" r:id="rId8"/>
    <p:sldId id="305" r:id="rId9"/>
    <p:sldId id="273" r:id="rId10"/>
    <p:sldId id="282" r:id="rId11"/>
    <p:sldId id="278" r:id="rId12"/>
    <p:sldId id="306" r:id="rId13"/>
    <p:sldId id="289" r:id="rId14"/>
    <p:sldId id="259" r:id="rId15"/>
    <p:sldId id="291" r:id="rId16"/>
    <p:sldId id="292" r:id="rId17"/>
    <p:sldId id="297" r:id="rId18"/>
    <p:sldId id="290" r:id="rId19"/>
    <p:sldId id="293" r:id="rId20"/>
    <p:sldId id="294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0752" autoAdjust="0"/>
    <p:restoredTop sz="94660"/>
  </p:normalViewPr>
  <p:slideViewPr>
    <p:cSldViewPr snapToGrid="0">
      <p:cViewPr>
        <p:scale>
          <a:sx n="70" d="100"/>
          <a:sy n="70" d="100"/>
        </p:scale>
        <p:origin x="-23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7D27BC-AFC4-4AE9-95A4-46D4C65B40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0161C2-58AC-4347-83EE-E0F1240E07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29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61C2-58AC-4347-83EE-E0F1240E07FF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2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61C2-58AC-4347-83EE-E0F1240E07FF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25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61C2-58AC-4347-83EE-E0F1240E07FF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314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70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394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39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2345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560AD-8116-4D5F-9937-346DC0A8DADA}" type="datetimeFigureOut">
              <a:rPr lang="he-IL" smtClean="0">
                <a:solidFill>
                  <a:prstClr val="black"/>
                </a:solidFill>
              </a:rPr>
              <a:pPr/>
              <a:t>ט"ו/שבט/תש"פ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9678-0CBA-42A1-85E2-1334D4729713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5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982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5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10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97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658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33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40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80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61D7-8D72-43EE-88A2-3E856D8FF10C}" type="datetimeFigureOut">
              <a:rPr lang="he-IL" smtClean="0"/>
              <a:t>ט"ו/שבט/תש"פ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83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8C8F8A5D-7295-4559-9DEA-1595AFCF6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79463"/>
          </a:xfrm>
          <a:prstGeom prst="rect">
            <a:avLst/>
          </a:prstGeom>
          <a:solidFill>
            <a:schemeClr val="bg1">
              <a:lumMod val="65000"/>
              <a:alpha val="84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35280" y="1509712"/>
            <a:ext cx="11521440" cy="48021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E76E4564-3423-461A-A4E8-FDF26EDAD312}"/>
              </a:ext>
            </a:extLst>
          </p:cNvPr>
          <p:cNvSpPr/>
          <p:nvPr userDrawn="1"/>
        </p:nvSpPr>
        <p:spPr>
          <a:xfrm>
            <a:off x="0" y="6311900"/>
            <a:ext cx="1157468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fld id="{865F5A33-E870-499A-A774-B923DB6D2379}" type="slidenum">
              <a:rPr lang="en-US" sz="3600" b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pPr algn="ctr"/>
              <a:t>‹#›</a:t>
            </a:fld>
            <a:endParaRPr lang="he-IL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53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42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43.jpe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44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תוצאת תמונה עבור ירדן דג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044">
            <a:off x="116832" y="-218798"/>
            <a:ext cx="2816797" cy="28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5" y="2556687"/>
            <a:ext cx="6209964" cy="40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30629" y="2123441"/>
            <a:ext cx="30552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השגנו את </a:t>
            </a:r>
            <a:r>
              <a:rPr lang="he-IL" sz="3200" dirty="0">
                <a:latin typeface="Aharoni" panose="02010803020104030203" pitchFamily="2" charset="-79"/>
                <a:cs typeface="Aharoni" panose="02010803020104030203" pitchFamily="2" charset="-79"/>
              </a:rPr>
              <a:t>שאיפותינו,</a:t>
            </a:r>
            <a:br>
              <a:rPr lang="he-IL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200" dirty="0">
                <a:latin typeface="Aharoni" panose="02010803020104030203" pitchFamily="2" charset="-79"/>
                <a:cs typeface="Aharoni" panose="02010803020104030203" pitchFamily="2" charset="-79"/>
              </a:rPr>
              <a:t>ביום שבו קראת לנו,</a:t>
            </a:r>
            <a:br>
              <a:rPr lang="he-IL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200" dirty="0">
                <a:latin typeface="Aharoni" panose="02010803020104030203" pitchFamily="2" charset="-79"/>
                <a:cs typeface="Aharoni" panose="02010803020104030203" pitchFamily="2" charset="-79"/>
              </a:rPr>
              <a:t>מוּנַעים </a:t>
            </a: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בקוממיות</a:t>
            </a:r>
            <a:r>
              <a:rPr lang="he-IL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he-IL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e-IL" sz="3200" dirty="0">
                <a:latin typeface="Aharoni" panose="02010803020104030203" pitchFamily="2" charset="-79"/>
                <a:cs typeface="Aharoni" panose="02010803020104030203" pitchFamily="2" charset="-79"/>
              </a:rPr>
              <a:t>השואפת אל מעל כוכבי השביט</a:t>
            </a:r>
          </a:p>
        </p:txBody>
      </p:sp>
      <p:sp>
        <p:nvSpPr>
          <p:cNvPr id="5" name="מלבן 4"/>
          <p:cNvSpPr/>
          <p:nvPr/>
        </p:nvSpPr>
        <p:spPr>
          <a:xfrm>
            <a:off x="9274628" y="2678618"/>
            <a:ext cx="2772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/>
              <a:t>نحن أحرزنا المنى</a:t>
            </a:r>
            <a:br>
              <a:rPr lang="ar-AE" sz="4000" b="1" dirty="0"/>
            </a:br>
            <a:r>
              <a:rPr lang="ar-AE" sz="4000" b="1" dirty="0"/>
              <a:t>يوم أحييت لنا</a:t>
            </a:r>
            <a:br>
              <a:rPr lang="ar-AE" sz="4000" b="1" dirty="0"/>
            </a:br>
            <a:r>
              <a:rPr lang="ar-AE" sz="4000" b="1" dirty="0"/>
              <a:t>نهضة تحفزنا</a:t>
            </a:r>
            <a:br>
              <a:rPr lang="ar-AE" sz="4000" b="1" dirty="0"/>
            </a:br>
            <a:r>
              <a:rPr lang="ar-AE" sz="4000" b="1" dirty="0"/>
              <a:t>تتسامى فوق هامِ الشهب</a:t>
            </a:r>
            <a:endParaRPr lang="he-IL" sz="4000" b="1" dirty="0"/>
          </a:p>
        </p:txBody>
      </p:sp>
      <p:pic>
        <p:nvPicPr>
          <p:cNvPr id="8" name="Picture 5" descr="תוצאת תמונה עבור ירדן דג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773">
            <a:off x="9252346" y="-245114"/>
            <a:ext cx="2816797" cy="2895527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 descr="תוצאת תמונה עבור הממלכה ההאשמית של ירדן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92" y="167244"/>
            <a:ext cx="1735015" cy="212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מלבן 10"/>
          <p:cNvSpPr/>
          <p:nvPr/>
        </p:nvSpPr>
        <p:spPr>
          <a:xfrm rot="1466598">
            <a:off x="7295356" y="751621"/>
            <a:ext cx="1815194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הממלכה</a:t>
            </a:r>
            <a:endParaRPr lang="he-I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 rot="19854820">
            <a:off x="2927934" y="879010"/>
            <a:ext cx="21679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ההאשמית</a:t>
            </a:r>
            <a:endParaRPr lang="he-I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96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7A3630C-4EF3-4DDE-A295-88378D8F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5" y="-25308"/>
            <a:ext cx="12199413" cy="81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F1A4F7C-99C9-43FD-AFDF-1025A079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359"/>
            <a:ext cx="12192000" cy="779463"/>
          </a:xfrm>
        </p:spPr>
        <p:txBody>
          <a:bodyPr/>
          <a:lstStyle/>
          <a:p>
            <a:r>
              <a:rPr lang="he-IL" dirty="0"/>
              <a:t>פוטנציאלים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="" xmlns:a16="http://schemas.microsoft.com/office/drawing/2014/main" id="{2F971973-57F5-45E5-9CD7-0945AEA0613B}"/>
              </a:ext>
            </a:extLst>
          </p:cNvPr>
          <p:cNvSpPr/>
          <p:nvPr/>
        </p:nvSpPr>
        <p:spPr>
          <a:xfrm>
            <a:off x="3810000" y="1167617"/>
            <a:ext cx="440436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prstClr val="black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="" xmlns:a16="http://schemas.microsoft.com/office/drawing/2014/main" id="{28015AA8-5D75-4EF7-BE28-82DE5A5A2A57}"/>
              </a:ext>
            </a:extLst>
          </p:cNvPr>
          <p:cNvSpPr/>
          <p:nvPr/>
        </p:nvSpPr>
        <p:spPr>
          <a:xfrm>
            <a:off x="8534400" y="1144588"/>
            <a:ext cx="3657600" cy="486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prstClr val="white"/>
                </a:solidFill>
              </a:rPr>
              <a:t>חיובי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="" xmlns:a16="http://schemas.microsoft.com/office/drawing/2014/main" id="{E5DD5CA3-C271-4F40-BC51-298B9ACF98A5}"/>
              </a:ext>
            </a:extLst>
          </p:cNvPr>
          <p:cNvSpPr/>
          <p:nvPr/>
        </p:nvSpPr>
        <p:spPr>
          <a:xfrm>
            <a:off x="0" y="1208236"/>
            <a:ext cx="3718560" cy="486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prstClr val="white"/>
                </a:solidFill>
              </a:rPr>
              <a:t>שלילי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4399" y="1694311"/>
            <a:ext cx="3653309" cy="4462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הזדכות על הבעיה הפלסטינית 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תיקוף ארוך טווח למעמד המיוחד על הר הבית 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חיזוק התלות בירדן (</a:t>
            </a:r>
            <a:r>
              <a:rPr lang="he-IL" sz="2000" dirty="0" err="1" smtClean="0">
                <a:solidFill>
                  <a:schemeClr val="bg1"/>
                </a:solidFill>
              </a:rPr>
              <a:t>בטחונית</a:t>
            </a:r>
            <a:r>
              <a:rPr lang="he-IL" sz="2000" dirty="0" smtClean="0">
                <a:solidFill>
                  <a:schemeClr val="bg1"/>
                </a:solidFill>
              </a:rPr>
              <a:t> / מדינית) בעיני המעצמות, בדגש לארצות הברית, כולל היותה חליף לטורקיה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מינוף כלכלי – סוגיות מהסכם השלום, הגדלת סיוע, שת"פ, פיצויים על 72 שנות קליטת פלסטינים </a:t>
            </a:r>
          </a:p>
          <a:p>
            <a:pPr marL="342900" indent="-342900">
              <a:buAutoNum type="arabicPeriod"/>
            </a:pP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949" y="1722614"/>
            <a:ext cx="3653309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כניסת מדינות ערביות במסגרת עסקת המאה (סעודיה, מפרציות) ופגיעה אפשרית בהגמוניה בנושא פלסטין והר הבית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עסקת המאה תקצין את חוסר הרלוונטיות של ירדן בעיני ארצות הברית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סכנה לתסיסה פנימית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ערעור סטטוס הגבול המערבי 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אופציה לחילופי שטחים/ אוכלוסין בירדן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החזרת רעיון הקונפדרציה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השתלטות חמאס על הגדה כריאקציה לתוכנית המאה</a:t>
            </a:r>
          </a:p>
          <a:p>
            <a:pPr marL="342900" indent="-342900" algn="just">
              <a:buAutoNum type="arabicPeriod"/>
            </a:pPr>
            <a:r>
              <a:rPr lang="he-IL" sz="2000" dirty="0" smtClean="0">
                <a:solidFill>
                  <a:schemeClr val="bg1"/>
                </a:solidFill>
              </a:rPr>
              <a:t>לחיצה חזקה על הגז שתוביל לתאונה – קבלת  תפקידים בסכסוך</a:t>
            </a:r>
          </a:p>
          <a:p>
            <a:pPr marL="342900" indent="-342900">
              <a:buAutoNum type="arabicPeriod"/>
            </a:pP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5101771" y="1722614"/>
            <a:ext cx="1988458" cy="48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F87D8899-9320-48A2-9674-D7D535A60202}"/>
              </a:ext>
            </a:extLst>
          </p:cNvPr>
          <p:cNvSpPr/>
          <p:nvPr/>
        </p:nvSpPr>
        <p:spPr>
          <a:xfrm>
            <a:off x="3810000" y="2138933"/>
            <a:ext cx="4404360" cy="53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prstClr val="black"/>
                </a:solidFill>
              </a:rPr>
              <a:t>"הר הבית בידינו"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94C6F72C-79F7-4784-B457-12B0A3258E43}"/>
              </a:ext>
            </a:extLst>
          </p:cNvPr>
          <p:cNvSpPr/>
          <p:nvPr/>
        </p:nvSpPr>
        <p:spPr>
          <a:xfrm>
            <a:off x="3885821" y="2898929"/>
            <a:ext cx="4404360" cy="606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prstClr val="black"/>
                </a:solidFill>
              </a:rPr>
              <a:t>"עוצמתנו בחולשתנו ובחביבותנו"</a:t>
            </a:r>
            <a:endParaRPr lang="he-I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9463"/>
          </a:xfrm>
          <a:prstGeom prst="rect">
            <a:avLst/>
          </a:prstGeom>
          <a:solidFill>
            <a:sysClr val="window" lastClr="FFFFFF">
              <a:lumMod val="65000"/>
              <a:alpha val="84000"/>
            </a:sys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tx1"/>
                </a:solidFill>
                <a:latin typeface="Guttman Haim"/>
                <a:cs typeface="Guttman Haim"/>
              </a:rPr>
              <a:t>אסטרטגיית על- יציבות השלטון</a:t>
            </a:r>
            <a:endParaRPr lang="he-IL" dirty="0">
              <a:solidFill>
                <a:schemeClr val="tx1"/>
              </a:solidFill>
              <a:latin typeface="Guttman Haim"/>
              <a:cs typeface="Guttman Haim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06310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he-IL" sz="4000" b="1" u="sng" dirty="0" smtClean="0"/>
              <a:t>אינטרסים מרכזיים:</a:t>
            </a:r>
          </a:p>
          <a:p>
            <a:pPr marL="514350" indent="-514350" algn="just">
              <a:buAutoNum type="arabicPeriod"/>
            </a:pPr>
            <a:r>
              <a:rPr lang="he-IL" sz="4000" dirty="0" smtClean="0"/>
              <a:t>שימור </a:t>
            </a:r>
            <a:r>
              <a:rPr lang="he-IL" sz="4000" dirty="0"/>
              <a:t>הקשר הייחודי עם </a:t>
            </a:r>
            <a:r>
              <a:rPr lang="he-IL" sz="4000" dirty="0" smtClean="0"/>
              <a:t>ארה"ב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he-IL" sz="4000" dirty="0"/>
              <a:t>חיזוק ביטחון הפנים </a:t>
            </a:r>
            <a:r>
              <a:rPr lang="he-IL" sz="4000" dirty="0" smtClean="0"/>
              <a:t>והגבולות</a:t>
            </a:r>
          </a:p>
          <a:p>
            <a:pPr marL="514350" indent="-514350" algn="just">
              <a:buAutoNum type="arabicPeriod"/>
            </a:pPr>
            <a:r>
              <a:rPr lang="he-IL" sz="4000" dirty="0" smtClean="0"/>
              <a:t>שיפור המצב הכלכלי</a:t>
            </a:r>
          </a:p>
          <a:p>
            <a:pPr marL="514350" indent="-514350" algn="just">
              <a:buAutoNum type="arabicPeriod"/>
            </a:pPr>
            <a:r>
              <a:rPr lang="he-IL" sz="4000" dirty="0" smtClean="0"/>
              <a:t>שימור מעמד ירדן במקומות הקדושים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he-IL" sz="4000" dirty="0"/>
              <a:t>שימור הסכם השלום עם </a:t>
            </a:r>
            <a:r>
              <a:rPr lang="he-IL" sz="4000" dirty="0" smtClean="0"/>
              <a:t>ישראל</a:t>
            </a:r>
          </a:p>
          <a:p>
            <a:pPr marL="514350" indent="-514350" algn="just">
              <a:buAutoNum type="arabicPeriod"/>
            </a:pPr>
            <a:r>
              <a:rPr lang="he-IL" sz="4000" dirty="0" smtClean="0"/>
              <a:t>מדינה פלסטינית בתוך גבולות ישראל</a:t>
            </a:r>
          </a:p>
          <a:p>
            <a:pPr marL="514350" indent="-514350" algn="just">
              <a:buAutoNum type="arabicPeriod"/>
            </a:pPr>
            <a:r>
              <a:rPr lang="he-IL" sz="4000" dirty="0" smtClean="0"/>
              <a:t>סטטוס קוו במעמד הפלסטינים בירדן</a:t>
            </a:r>
          </a:p>
        </p:txBody>
      </p:sp>
    </p:spTree>
    <p:extLst>
      <p:ext uri="{BB962C8B-B14F-4D97-AF65-F5344CB8AC3E}">
        <p14:creationId xmlns:p14="http://schemas.microsoft.com/office/powerpoint/2010/main" val="256973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9463"/>
          </a:xfrm>
          <a:prstGeom prst="rect">
            <a:avLst/>
          </a:prstGeom>
          <a:solidFill>
            <a:sysClr val="window" lastClr="FFFFFF">
              <a:lumMod val="65000"/>
              <a:alpha val="84000"/>
            </a:sys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prstClr val="black"/>
                </a:solidFill>
                <a:latin typeface="Guttman Haim"/>
                <a:cs typeface="Guttman Haim"/>
              </a:rPr>
              <a:t>איומים מרכזיים (תרחיש)</a:t>
            </a:r>
            <a:endParaRPr lang="he-IL" dirty="0">
              <a:solidFill>
                <a:prstClr val="black"/>
              </a:solidFill>
              <a:latin typeface="Guttman Haim"/>
              <a:cs typeface="Guttman Haim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06310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איום העל- ירידה בנכסיות (מדינית, ביטחונית)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החלשת מעמד ירדן במקומות הקדושים (ובייחוד בהר הבית)</a:t>
            </a:r>
          </a:p>
          <a:p>
            <a:pPr marL="514350" indent="-514350" algn="just">
              <a:buAutoNum type="arabicPeriod"/>
            </a:pP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שינוי מעמד הפלסטינים בירדן</a:t>
            </a:r>
          </a:p>
          <a:p>
            <a:pPr marL="514350" indent="-514350" algn="just">
              <a:buAutoNum type="arabicPeriod"/>
            </a:pP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חילופי אוכלוסייה על חשבון ירדן</a:t>
            </a:r>
          </a:p>
          <a:p>
            <a:pPr marL="514350" indent="-514350" algn="just">
              <a:buAutoNum type="arabicPeriod"/>
            </a:pP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תסיסה פנימית בירדן</a:t>
            </a:r>
          </a:p>
          <a:p>
            <a:pPr marL="514350" indent="-514350" algn="just">
              <a:buAutoNum type="arabicPeriod"/>
            </a:pP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השפעה איראנית/ג'יהאד</a:t>
            </a:r>
          </a:p>
        </p:txBody>
      </p:sp>
    </p:spTree>
    <p:extLst>
      <p:ext uri="{BB962C8B-B14F-4D97-AF65-F5344CB8AC3E}">
        <p14:creationId xmlns:p14="http://schemas.microsoft.com/office/powerpoint/2010/main" val="10246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245311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אסטרטגית</a:t>
            </a:r>
            <a:r>
              <a:rPr kumimoji="0" lang="he-I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 על- הגדלת נכסיות ירדן כשחקן אזורי בעל משמעות ייחודית בסוגיה הפלסטינית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ttman Haim"/>
              <a:ea typeface="+mj-ea"/>
              <a:cs typeface="Guttman Haim"/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8297839" y="2016590"/>
            <a:ext cx="3894161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אסטרטגיה מדינית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ttman Haim"/>
              <a:ea typeface="+mj-ea"/>
              <a:cs typeface="Guttman Haim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3634853" y="2016590"/>
            <a:ext cx="4494663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אסטרטגיה כלכלית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ttman Haim"/>
              <a:ea typeface="+mj-ea"/>
              <a:cs typeface="Guttman Haim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2018775"/>
            <a:ext cx="3466531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אסטרטגיה ביטחונית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ttman Haim"/>
              <a:ea typeface="+mj-ea"/>
              <a:cs typeface="Guttman Hai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7838" y="2796053"/>
            <a:ext cx="389416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מעמד מתווך בערוץ מרובע – ארה"ב ירדן – ישראל פלסטינים</a:t>
            </a:r>
          </a:p>
          <a:p>
            <a:pPr marL="342900" indent="-342900">
              <a:buAutoNum type="arabicPeriod"/>
            </a:pPr>
            <a:r>
              <a:rPr lang="he-I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הפגנת עוצמה מול הציבור הירדני (יציבות השלטון)</a:t>
            </a:r>
          </a:p>
          <a:p>
            <a:pPr marL="342900" indent="-342900">
              <a:buAutoNum type="arabicPeriod"/>
            </a:pPr>
            <a:r>
              <a:rPr lang="he-I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בלעדיות ירדן בהר הבית</a:t>
            </a:r>
          </a:p>
          <a:p>
            <a:pPr marL="342900" indent="-342900">
              <a:buAutoNum type="arabicPeriod"/>
            </a:pPr>
            <a:r>
              <a:rPr lang="he-I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גבול בינלאומי עם ישראל</a:t>
            </a:r>
          </a:p>
          <a:p>
            <a:pPr marL="342900" indent="-342900">
              <a:buAutoNum type="arabicPeriod"/>
            </a:pPr>
            <a:r>
              <a:rPr lang="he-IL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ללא החלפת אוכלוסייה ושטחים בירדן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4853" y="2826127"/>
            <a:ext cx="449466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marL="342900" indent="-342900">
              <a:buAutoNum type="arabicPeriod"/>
              <a:defRPr sz="28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he-IL" dirty="0"/>
              <a:t>פיצוי מלא על קליטת הפלסטינים מ 48' ואילך- 15 </a:t>
            </a:r>
            <a:r>
              <a:rPr lang="he-IL" dirty="0" smtClean="0"/>
              <a:t>מיליארד </a:t>
            </a:r>
            <a:r>
              <a:rPr lang="he-IL" dirty="0"/>
              <a:t>דולר.</a:t>
            </a:r>
          </a:p>
          <a:p>
            <a:r>
              <a:rPr lang="he-IL" dirty="0"/>
              <a:t>הכפלת תקציב הסיוע האמריקאי.</a:t>
            </a:r>
          </a:p>
          <a:p>
            <a:r>
              <a:rPr lang="he-IL" dirty="0"/>
              <a:t>אספקת מים קבועה שתספק את כל צרכי ירדן, </a:t>
            </a:r>
            <a:r>
              <a:rPr lang="he-IL" dirty="0" smtClean="0"/>
              <a:t>בעלות </a:t>
            </a:r>
            <a:r>
              <a:rPr lang="he-IL" dirty="0"/>
              <a:t>נמוכה.</a:t>
            </a:r>
          </a:p>
          <a:p>
            <a:r>
              <a:rPr lang="he-IL" dirty="0"/>
              <a:t>השקעה מאסיבית בתשתיות, </a:t>
            </a:r>
            <a:r>
              <a:rPr lang="he-IL" dirty="0" smtClean="0"/>
              <a:t>אנרגיה, תעשייה</a:t>
            </a:r>
            <a:r>
              <a:rPr lang="he-IL" dirty="0"/>
              <a:t>, סחר ותיירות. </a:t>
            </a:r>
          </a:p>
          <a:p>
            <a:r>
              <a:rPr lang="he-IL" dirty="0"/>
              <a:t>מימון סוגיית הפליטים מסוריה, עיראק ולבנון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787463"/>
            <a:ext cx="346653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marL="342900" indent="-342900">
              <a:buAutoNum type="arabicPeriod"/>
              <a:defRPr sz="28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he-IL" dirty="0"/>
              <a:t>שמירה על יציבות פנימית.</a:t>
            </a:r>
          </a:p>
          <a:p>
            <a:r>
              <a:rPr lang="he-IL" dirty="0"/>
              <a:t>מטריית הגנה ישראלית ואמריקאית מעוגנת בהסכמים.</a:t>
            </a:r>
          </a:p>
          <a:p>
            <a:r>
              <a:rPr lang="he-IL" dirty="0"/>
              <a:t>בלימת איראן (פנים וחוץ).</a:t>
            </a:r>
          </a:p>
          <a:p>
            <a:r>
              <a:rPr lang="he-IL" dirty="0" smtClean="0"/>
              <a:t>המשך בניין כוח צבאי מערבי ומודרני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89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9463"/>
          </a:xfrm>
          <a:prstGeom prst="rect">
            <a:avLst/>
          </a:prstGeom>
          <a:solidFill>
            <a:sysClr val="window" lastClr="FFFFFF">
              <a:lumMod val="65000"/>
              <a:alpha val="84000"/>
            </a:sys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ysClr val="window" lastClr="FFFFFF"/>
                </a:solidFill>
                <a:latin typeface="Guttman Haim"/>
                <a:cs typeface="Guttman Haim"/>
              </a:rPr>
              <a:t>הנגדה</a:t>
            </a:r>
            <a:endParaRPr lang="he-IL" dirty="0">
              <a:solidFill>
                <a:sysClr val="window" lastClr="FFFFFF"/>
              </a:solidFill>
              <a:latin typeface="Guttman Haim"/>
              <a:cs typeface="Guttman Haim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0631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he-IL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715" y="1506316"/>
            <a:ext cx="10653486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האסטרטגיה תוביל אותנו למקום לא רלוונטי ואף מסוכן, היות ו:</a:t>
            </a:r>
          </a:p>
          <a:p>
            <a:pPr marL="800100" lvl="1" indent="-342900" algn="just">
              <a:buAutoNum type="arabicPeriod"/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ירדן אינה שחקן אזורי משמעותי</a:t>
            </a:r>
          </a:p>
          <a:p>
            <a:pPr marL="800100" lvl="1" indent="-342900" algn="just">
              <a:buAutoNum type="arabicPeriod"/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ירדן אינה שחקן משמעותי בסוגיה הפלסטינית </a:t>
            </a:r>
          </a:p>
          <a:p>
            <a:pPr marL="800100" lvl="1" indent="-342900" algn="just">
              <a:buAutoNum type="arabicPeriod"/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קיימת אפשרות ריאלית להעברת האחריות להר הבית מירדן</a:t>
            </a:r>
          </a:p>
          <a:p>
            <a:pPr marL="800100" lvl="1" indent="-342900" algn="just">
              <a:buAutoNum type="arabicPeriod"/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קיימת סכנה אמיתית לאינטרס העל לאור תכנית מדינית שתביא לערעור יציבות השלטון בירדן</a:t>
            </a:r>
          </a:p>
          <a:p>
            <a:pPr marL="800100" lvl="1" indent="-342900" algn="just">
              <a:buAutoNum type="arabicPeriod"/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קיים פוטנציאל להקטנת/הפסקת הסיוע הכלכלי של ארה"ב לירדן</a:t>
            </a:r>
          </a:p>
          <a:p>
            <a:pPr marL="800100" lvl="1" indent="-342900" algn="just">
              <a:buAutoNum type="arabicPeriod"/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האסטרטגיה עלולה לאיים על הסכם השלום עם ישראל</a:t>
            </a:r>
          </a:p>
          <a:p>
            <a:pPr marL="342900" indent="-342900" algn="just">
              <a:buAutoNum type="arabicPeriod"/>
            </a:pPr>
            <a:endParaRPr lang="he-IL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43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9463"/>
          </a:xfrm>
          <a:prstGeom prst="rect">
            <a:avLst/>
          </a:prstGeom>
          <a:solidFill>
            <a:sysClr val="window" lastClr="FFFFFF">
              <a:lumMod val="65000"/>
              <a:alpha val="84000"/>
            </a:sys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ysClr val="window" lastClr="FFFFFF"/>
                </a:solidFill>
                <a:latin typeface="Guttman Haim"/>
                <a:cs typeface="Guttman Haim"/>
              </a:rPr>
              <a:t>מענה להנגדה</a:t>
            </a:r>
            <a:endParaRPr lang="he-IL" dirty="0">
              <a:solidFill>
                <a:sysClr val="window" lastClr="FFFFFF"/>
              </a:solidFill>
              <a:latin typeface="Guttman Haim"/>
              <a:cs typeface="Guttman Haim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0631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he-IL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715" y="1506316"/>
            <a:ext cx="1065348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 algn="just">
              <a:buAutoNum type="arabicPeriod"/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"היפוך קערה"- "בעל הבית השתגע"- בהנחה ופוגעים באינטרסים החיוניים שלנו (</a:t>
            </a:r>
            <a:r>
              <a:rPr lang="he-IL" sz="3200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הר הבית, ערעור יציבות השלטון, גבול עם ישראל</a:t>
            </a: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he-IL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אסטרטגיה חלופית לחתירה לתמורות כלכליות וביטחוניות משמעותיות לירדן גם בהינתן כישלון התכנית.</a:t>
            </a:r>
          </a:p>
        </p:txBody>
      </p:sp>
    </p:spTree>
    <p:extLst>
      <p:ext uri="{BB962C8B-B14F-4D97-AF65-F5344CB8AC3E}">
        <p14:creationId xmlns:p14="http://schemas.microsoft.com/office/powerpoint/2010/main" val="39282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245311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מעיצוב לפעולה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ttman Haim"/>
              <a:ea typeface="+mj-ea"/>
              <a:cs typeface="Guttman Haim"/>
            </a:endParaRPr>
          </a:p>
        </p:txBody>
      </p:sp>
      <p:sp>
        <p:nvSpPr>
          <p:cNvPr id="10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013982"/>
            <a:ext cx="12192000" cy="1245311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פעולה חכמה ושקטה,</a:t>
            </a:r>
            <a:r>
              <a:rPr kumimoji="0" lang="he-I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 ככל שניתן, על מנת למקסם יעדים ולמזער נזקים, תוך ערנות יתר להגעה לקווים אדומים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ttman Haim"/>
              <a:ea typeface="+mj-ea"/>
              <a:cs typeface="Guttman Haim"/>
            </a:endParaRPr>
          </a:p>
        </p:txBody>
      </p:sp>
    </p:spTree>
    <p:extLst>
      <p:ext uri="{BB962C8B-B14F-4D97-AF65-F5344CB8AC3E}">
        <p14:creationId xmlns:p14="http://schemas.microsoft.com/office/powerpoint/2010/main" val="20137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8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מימוש אסטרטגיה מדינית- השתתפות</a:t>
            </a:r>
            <a:r>
              <a:rPr kumimoji="0" lang="he-I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 בחתימת ההסכם ושיחות התיווך והעברת מסרים חסויים לישראל וארה"ב.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ttman Haim"/>
              <a:ea typeface="+mj-ea"/>
              <a:cs typeface="Guttman Hai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1655" y="1191211"/>
            <a:ext cx="2380343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הפגנת עוצמה מול הציבור הירדני (יציבות השלטון)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5312" y="1224375"/>
            <a:ext cx="2206221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גבול בינלאומי </a:t>
            </a:r>
          </a:p>
          <a:p>
            <a:r>
              <a:rPr lang="he-IL" sz="2400" dirty="0" smtClean="0"/>
              <a:t>עם ישראל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8971" y="1251208"/>
            <a:ext cx="1947839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ללא החלפת אוכלוסייה ושטחים בירדן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51208"/>
            <a:ext cx="2862239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הקפאת מעמד הפלסטינים בירדן</a:t>
            </a:r>
            <a:endParaRPr lang="he-I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474857" y="1221395"/>
            <a:ext cx="2264281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בלעדיות ירדן בהר הבית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1655" y="2493288"/>
            <a:ext cx="238034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dirty="0" smtClean="0"/>
              <a:t>ירדן לא תאפשר פגיעה בעם הפלסטיני- </a:t>
            </a:r>
            <a:r>
              <a:rPr lang="he-IL" b="1" dirty="0" smtClean="0"/>
              <a:t>הצהרה תקשורתית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עידוד </a:t>
            </a:r>
            <a:r>
              <a:rPr lang="he-IL" b="1" dirty="0" smtClean="0"/>
              <a:t>הפגנות </a:t>
            </a:r>
            <a:r>
              <a:rPr lang="he-IL" dirty="0" smtClean="0"/>
              <a:t>(נשלטות בירדן) כנגד התכנית החדשה</a:t>
            </a:r>
          </a:p>
          <a:p>
            <a:pPr marL="342900" indent="-342900">
              <a:buAutoNum type="arabicPeriod"/>
            </a:pPr>
            <a:r>
              <a:rPr lang="he-IL" dirty="0" err="1" smtClean="0"/>
              <a:t>דירדור</a:t>
            </a:r>
            <a:r>
              <a:rPr lang="he-IL" dirty="0" smtClean="0"/>
              <a:t>: החזרת השגריר הישראלי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דרדור: הצהרה תקשורתית</a:t>
            </a:r>
            <a:r>
              <a:rPr lang="he-IL" dirty="0" smtClean="0"/>
              <a:t>: הקפאת הסכם הגז עם ישראל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4857" y="2466511"/>
            <a:ext cx="2242507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1600" b="1" dirty="0" smtClean="0"/>
              <a:t>הצהרה תקשורתית- </a:t>
            </a:r>
            <a:r>
              <a:rPr lang="he-IL" sz="1600" dirty="0" smtClean="0"/>
              <a:t>ירדן לא תסכים לשום שינוי בהר הבית.</a:t>
            </a:r>
          </a:p>
          <a:p>
            <a:pPr marL="342900" indent="-342900">
              <a:buAutoNum type="arabicPeriod"/>
            </a:pPr>
            <a:r>
              <a:rPr lang="he-IL" sz="1600" b="1" dirty="0" smtClean="0"/>
              <a:t>תיעוד מצולם </a:t>
            </a:r>
            <a:r>
              <a:rPr lang="he-IL" sz="1600" dirty="0" smtClean="0"/>
              <a:t>של הוואקף מממש את ריבונותו בהר הבית. סגירת שער המוגרבים (תוך תיאום ישראל)</a:t>
            </a:r>
          </a:p>
          <a:p>
            <a:pPr marL="342900" indent="-342900">
              <a:buAutoNum type="arabicPeriod"/>
            </a:pPr>
            <a:r>
              <a:rPr lang="he-IL" sz="1600" b="1" dirty="0" smtClean="0"/>
              <a:t>תיקוף ברית </a:t>
            </a:r>
            <a:r>
              <a:rPr lang="he-IL" sz="1600" dirty="0" smtClean="0"/>
              <a:t>עם הרשות על הר הבית (1988)</a:t>
            </a:r>
            <a:endParaRPr lang="he-I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5312" y="2466511"/>
            <a:ext cx="2242507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b="1" dirty="0" smtClean="0"/>
              <a:t>תיאום</a:t>
            </a:r>
            <a:r>
              <a:rPr lang="he-IL" dirty="0" smtClean="0"/>
              <a:t> </a:t>
            </a:r>
            <a:r>
              <a:rPr lang="he-IL" b="1" dirty="0" smtClean="0"/>
              <a:t>סמוי </a:t>
            </a:r>
            <a:r>
              <a:rPr lang="he-IL" dirty="0" smtClean="0"/>
              <a:t>מול ישראל וארה"ב- מחויבות ירדנית לגבול משותף עם ישראל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הגברת נוכחות צבאית בגבול 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תיאום סמוי עם ישראל- </a:t>
            </a:r>
            <a:r>
              <a:rPr lang="he-IL" dirty="0" smtClean="0"/>
              <a:t>יש לחזק את השת"פ הביטחוני</a:t>
            </a:r>
            <a:endParaRPr lang="he-IL" dirty="0"/>
          </a:p>
        </p:txBody>
      </p:sp>
      <p:cxnSp>
        <p:nvCxnSpPr>
          <p:cNvPr id="13" name="מחבר חץ ישר 12"/>
          <p:cNvCxnSpPr/>
          <p:nvPr/>
        </p:nvCxnSpPr>
        <p:spPr>
          <a:xfrm flipH="1">
            <a:off x="-3" y="5882831"/>
            <a:ext cx="12192001" cy="0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11653" y="5957580"/>
            <a:ext cx="23803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 smtClean="0"/>
              <a:t>עידוד הפגנות </a:t>
            </a:r>
            <a:r>
              <a:rPr lang="he-IL" dirty="0" smtClean="0"/>
              <a:t>של מאות אלפי פלסטינים בירדן- "כובשים לנו את פלסטין"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74857" y="5934670"/>
            <a:ext cx="22425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 smtClean="0"/>
              <a:t>הנחיה לוואקף </a:t>
            </a:r>
            <a:r>
              <a:rPr lang="he-IL" dirty="0" smtClean="0"/>
              <a:t>לסגור את הר </a:t>
            </a:r>
            <a:r>
              <a:rPr lang="he-IL" dirty="0" smtClean="0"/>
              <a:t>הבית</a:t>
            </a:r>
            <a:endParaRPr lang="he-IL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152569" y="5957580"/>
            <a:ext cx="22425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 smtClean="0"/>
              <a:t>סגירת מעברי הגבול</a:t>
            </a:r>
            <a:endParaRPr lang="he-IL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862239" y="2493288"/>
            <a:ext cx="210457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b="1" dirty="0" smtClean="0"/>
              <a:t>הצהרה תקשורתית- </a:t>
            </a:r>
            <a:r>
              <a:rPr lang="he-IL" dirty="0" smtClean="0"/>
              <a:t>"ירדן לא תסכים לכניסת פליטים נוספים לשטחה"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הצהרה תקשורתית</a:t>
            </a:r>
            <a:r>
              <a:rPr lang="he-IL" dirty="0" smtClean="0"/>
              <a:t>: ירדן לא תסכים לתת חלקים משטחה לאף גורם"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2793270" y="5957580"/>
            <a:ext cx="224250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b="1" dirty="0" smtClean="0"/>
              <a:t>איום במבצע לאיזון דמוגרפי- תיקון העוול ההיסטורי של הפליטים הפלסטינים</a:t>
            </a:r>
            <a:endParaRPr lang="he-IL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16115" y="2493288"/>
            <a:ext cx="267715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b="1" dirty="0" smtClean="0"/>
              <a:t>הצהרה תקשורתית- </a:t>
            </a:r>
            <a:r>
              <a:rPr lang="he-IL" dirty="0" smtClean="0"/>
              <a:t>"ירדן לא תאפשר שינוי במעמד הפליטים הפלסטינים בשטחה"</a:t>
            </a:r>
          </a:p>
          <a:p>
            <a:pPr marL="342900" indent="-342900">
              <a:buAutoNum type="arabicPeriod"/>
            </a:pPr>
            <a:r>
              <a:rPr lang="he-IL" b="1" dirty="0" smtClean="0"/>
              <a:t>מו"מ עם ארה"ב </a:t>
            </a:r>
            <a:r>
              <a:rPr lang="he-IL" dirty="0" smtClean="0"/>
              <a:t>לשינוי הנושא בהסכם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589" y="5965876"/>
            <a:ext cx="22425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 smtClean="0"/>
              <a:t>איום בגירוש פליטים  מירדן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5096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8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מימוש אסטרטגיה כלכלית 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 </a:t>
            </a:r>
            <a:r>
              <a:rPr kumimoji="0" lang="he-I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הצלת הכלכלה, ביסוסה והגברת הסיוע החיצוני במסגרת</a:t>
            </a:r>
            <a:r>
              <a:rPr kumimoji="0" lang="he-IL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 ההסכם וכחלופה נפרדת</a:t>
            </a:r>
            <a:r>
              <a:rPr kumimoji="0" lang="he-IL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1655" y="1191211"/>
            <a:ext cx="2380343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פיצוי מלא על קליטת הפלסטינים – 15 מיליארד דולר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45312" y="1224375"/>
            <a:ext cx="2206221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השקעה מסיבית בתשתיות, תעשיה, אנרגיה, סחר ותיירות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0343" y="1251208"/>
            <a:ext cx="2586467" cy="14465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אספקת מים שתספק את כל צרכי ירדן בהיקף גבוה ובעלות נמוכה</a:t>
            </a:r>
            <a:endParaRPr lang="he-IL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474857" y="1221395"/>
            <a:ext cx="2264281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הכפלת </a:t>
            </a:r>
            <a:r>
              <a:rPr lang="he-IL" sz="2000" dirty="0"/>
              <a:t>תקציב הסיוע האמריקאי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949493" y="2712891"/>
            <a:ext cx="2242507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e-IL" sz="1400" b="1" dirty="0" smtClean="0"/>
              <a:t>הצהרה תקשורתית והצהרות משותפות עם א"א, או"ם/ נציגי מפרציות </a:t>
            </a:r>
            <a:r>
              <a:rPr lang="he-IL" sz="1400" dirty="0" smtClean="0"/>
              <a:t>–על סיוע וקליטה של 4 מיליון פלסטינים לאורך השנים. </a:t>
            </a:r>
          </a:p>
          <a:p>
            <a:pPr marL="342900" indent="-342900">
              <a:buAutoNum type="arabicPeriod"/>
            </a:pPr>
            <a:r>
              <a:rPr lang="he-IL" sz="1400" b="1" dirty="0" smtClean="0"/>
              <a:t>הסכם עם ארה"ב / </a:t>
            </a:r>
            <a:r>
              <a:rPr lang="he-IL" sz="1400" b="1" dirty="0" smtClean="0"/>
              <a:t>א"א </a:t>
            </a:r>
            <a:r>
              <a:rPr lang="he-IL" sz="1400" dirty="0" smtClean="0"/>
              <a:t>– לפיצוי ירדן (ישירות / מכספי קרן הפיצויים או מכל מקור אחר עם ערבויות אמריקאיות)</a:t>
            </a:r>
          </a:p>
          <a:p>
            <a:pPr marL="342900" indent="-342900">
              <a:buAutoNum type="arabicPeriod"/>
            </a:pPr>
            <a:r>
              <a:rPr lang="he-IL" sz="1400" b="1" dirty="0" smtClean="0"/>
              <a:t>הסכם עם סוניות מתונות </a:t>
            </a:r>
            <a:r>
              <a:rPr lang="he-IL" sz="1400" dirty="0" smtClean="0"/>
              <a:t>– לסיוע לפיצוי ירדן. </a:t>
            </a:r>
          </a:p>
          <a:p>
            <a:pPr marL="342900" indent="-342900">
              <a:buAutoNum type="arabicPeriod"/>
            </a:pPr>
            <a:endParaRPr lang="he-IL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52568" y="2712891"/>
            <a:ext cx="2242507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1400" b="1" dirty="0" smtClean="0"/>
              <a:t>הסכמים עם ארה"ב וא"א -</a:t>
            </a:r>
            <a:r>
              <a:rPr lang="he-IL" sz="1400" dirty="0" smtClean="0"/>
              <a:t>להשקעה בתשתיות </a:t>
            </a:r>
            <a:r>
              <a:rPr lang="he-IL" sz="1400" dirty="0" err="1" smtClean="0"/>
              <a:t>תעשיה,אנרגיה</a:t>
            </a:r>
            <a:r>
              <a:rPr lang="he-IL" sz="1400" dirty="0" smtClean="0"/>
              <a:t> וסחר</a:t>
            </a:r>
          </a:p>
          <a:p>
            <a:pPr marL="342900" indent="-342900">
              <a:buAutoNum type="arabicPeriod"/>
            </a:pPr>
            <a:r>
              <a:rPr lang="he-IL" sz="1400" b="1" dirty="0" smtClean="0"/>
              <a:t>הסכם עם ישראל </a:t>
            </a:r>
            <a:r>
              <a:rPr lang="he-IL" sz="1400" dirty="0" smtClean="0"/>
              <a:t>– פרויקטים של תיירות ואזורי סחר (להציע שת"פ עם מפרציות)</a:t>
            </a:r>
          </a:p>
          <a:p>
            <a:pPr marL="342900" indent="-342900">
              <a:buFontTx/>
              <a:buAutoNum type="arabicPeriod"/>
            </a:pPr>
            <a:r>
              <a:rPr lang="he-IL" sz="1400" b="1" dirty="0"/>
              <a:t>פגישות עם מפרציות </a:t>
            </a:r>
            <a:r>
              <a:rPr lang="he-IL" sz="1400" b="1" dirty="0" smtClean="0"/>
              <a:t>להשקעה בנושא. </a:t>
            </a:r>
          </a:p>
          <a:p>
            <a:pPr marL="342900" indent="-342900">
              <a:buFontTx/>
              <a:buAutoNum type="arabicPeriod"/>
            </a:pPr>
            <a:r>
              <a:rPr lang="he-IL" sz="1400" dirty="0" smtClean="0"/>
              <a:t>הפעלת </a:t>
            </a:r>
            <a:r>
              <a:rPr lang="he-IL" sz="1400" dirty="0"/>
              <a:t>לחץ</a:t>
            </a:r>
            <a:r>
              <a:rPr lang="he-IL" sz="1400" b="1" dirty="0"/>
              <a:t>- פגישות גלויות עם סין </a:t>
            </a:r>
            <a:endParaRPr lang="he-IL" sz="1400" b="1" dirty="0" smtClean="0"/>
          </a:p>
          <a:p>
            <a:pPr marL="342900" indent="-342900">
              <a:buAutoNum type="arabicPeriod"/>
            </a:pPr>
            <a:r>
              <a:rPr lang="he-IL" sz="1400" b="1" dirty="0" smtClean="0"/>
              <a:t>פגישה עם רוסיה - </a:t>
            </a:r>
            <a:r>
              <a:rPr lang="he-IL" sz="1400" dirty="0" smtClean="0"/>
              <a:t>מימוש הסכם לבניית כורים.</a:t>
            </a:r>
          </a:p>
        </p:txBody>
      </p:sp>
      <p:cxnSp>
        <p:nvCxnSpPr>
          <p:cNvPr id="13" name="מחבר חץ ישר 12"/>
          <p:cNvCxnSpPr/>
          <p:nvPr/>
        </p:nvCxnSpPr>
        <p:spPr>
          <a:xfrm flipH="1">
            <a:off x="-3" y="5882831"/>
            <a:ext cx="12192001" cy="0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0630" y="6006100"/>
            <a:ext cx="119670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דרדור</a:t>
            </a:r>
            <a:r>
              <a:rPr lang="he-IL" dirty="0" smtClean="0"/>
              <a:t>– שימוש בכלים מדיניים ביטחוניים בהתאם לשקפים.</a:t>
            </a:r>
          </a:p>
          <a:p>
            <a:pPr algn="ctr"/>
            <a:r>
              <a:rPr lang="he-IL" dirty="0" smtClean="0"/>
              <a:t>כולל הפעלת לחץ על </a:t>
            </a:r>
            <a:r>
              <a:rPr lang="he-IL" b="1" dirty="0" smtClean="0"/>
              <a:t>רש"פ</a:t>
            </a:r>
            <a:r>
              <a:rPr lang="he-IL" dirty="0" smtClean="0"/>
              <a:t> – סגירת גבולות (סחר, תיירות, בריאות), החזרת דינרים והחזרת פליטים מעזה.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80343" y="2719879"/>
            <a:ext cx="258646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b="1" dirty="0" smtClean="0"/>
              <a:t>הסכם עם ישראל בתיווך והשקעה אמריקאית / א"א </a:t>
            </a:r>
            <a:r>
              <a:rPr lang="he-IL" dirty="0" smtClean="0"/>
              <a:t>– לאספקת המים (</a:t>
            </a:r>
            <a:r>
              <a:rPr lang="en-US" dirty="0" smtClean="0"/>
              <a:t>red-dead</a:t>
            </a:r>
            <a:r>
              <a:rPr lang="he-IL" dirty="0" smtClean="0"/>
              <a:t> או בכל דרך אחרת)</a:t>
            </a:r>
          </a:p>
          <a:p>
            <a:pPr marL="342900" indent="-342900">
              <a:buAutoNum type="arabicPeriod"/>
            </a:pPr>
            <a:endParaRPr lang="he-IL" dirty="0" smtClean="0"/>
          </a:p>
          <a:p>
            <a:pPr marL="342900" indent="-342900">
              <a:buAutoNum type="arabicPeriod"/>
            </a:pP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7485743" y="2712891"/>
            <a:ext cx="22425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1600" b="1" dirty="0" smtClean="0"/>
              <a:t>הסכם עם ארה"ב -</a:t>
            </a:r>
            <a:r>
              <a:rPr lang="he-IL" sz="1600" dirty="0" smtClean="0"/>
              <a:t>בנפרד מתכנית המאה לשימור יציבות והבטחת אינטרסים </a:t>
            </a:r>
          </a:p>
          <a:p>
            <a:pPr marL="342900" indent="-342900">
              <a:buAutoNum type="arabicPeriod"/>
            </a:pPr>
            <a:r>
              <a:rPr lang="he-IL" sz="1600" dirty="0" smtClean="0"/>
              <a:t>הפעלת לחץ</a:t>
            </a:r>
            <a:r>
              <a:rPr lang="he-IL" sz="1600" b="1" dirty="0" smtClean="0"/>
              <a:t>- </a:t>
            </a:r>
            <a:r>
              <a:rPr lang="he-IL" sz="1600" b="1" dirty="0" smtClean="0"/>
              <a:t>מגעים / פגישות </a:t>
            </a:r>
            <a:r>
              <a:rPr lang="he-IL" sz="1600" b="1" dirty="0"/>
              <a:t>גלויות עם סין ורוסיה </a:t>
            </a:r>
            <a:r>
              <a:rPr lang="he-IL" sz="1600" dirty="0"/>
              <a:t>– בחינת אפשרויות </a:t>
            </a:r>
            <a:r>
              <a:rPr lang="he-IL" sz="1600" dirty="0" smtClean="0"/>
              <a:t>לשת"פ כלכלי </a:t>
            </a:r>
            <a:endParaRPr lang="he-IL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30629" y="1251208"/>
            <a:ext cx="2133599" cy="11541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300" dirty="0"/>
              <a:t>מימון סוגיית הפליטים מסוריה, עיראק </a:t>
            </a:r>
            <a:r>
              <a:rPr lang="he-IL" sz="2300" dirty="0" smtClean="0"/>
              <a:t>ולבנון</a:t>
            </a:r>
            <a:endParaRPr lang="he-IL" sz="2300" dirty="0"/>
          </a:p>
        </p:txBody>
      </p:sp>
      <p:sp>
        <p:nvSpPr>
          <p:cNvPr id="27" name="TextBox 26"/>
          <p:cNvSpPr txBox="1"/>
          <p:nvPr/>
        </p:nvSpPr>
        <p:spPr>
          <a:xfrm>
            <a:off x="130629" y="2707053"/>
            <a:ext cx="2080632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1600" b="1" dirty="0" smtClean="0"/>
              <a:t>הצהרה תקשורתית / קמפיין בינ"ל- </a:t>
            </a:r>
            <a:r>
              <a:rPr lang="he-IL" sz="1600" dirty="0" smtClean="0"/>
              <a:t>בדבר מצבם הקשה של הפליטים והצורך לסייע.</a:t>
            </a:r>
          </a:p>
          <a:p>
            <a:pPr marL="342900" indent="-342900">
              <a:buAutoNum type="arabicPeriod"/>
            </a:pPr>
            <a:r>
              <a:rPr lang="he-IL" sz="1600" b="1" dirty="0" smtClean="0"/>
              <a:t>פגישות עם א"א</a:t>
            </a:r>
            <a:r>
              <a:rPr lang="he-IL" sz="1600" dirty="0" smtClean="0"/>
              <a:t>– לאכיפת התחייבויות קודמות וסיוע לירדן. </a:t>
            </a:r>
          </a:p>
          <a:p>
            <a:pPr marL="342900" indent="-342900">
              <a:buAutoNum type="arabicPeriod"/>
            </a:pPr>
            <a:r>
              <a:rPr lang="he-IL" sz="1600" b="1" dirty="0" smtClean="0"/>
              <a:t>פגישות עם בריטניה -</a:t>
            </a:r>
            <a:r>
              <a:rPr lang="he-IL" sz="1600" dirty="0" smtClean="0"/>
              <a:t>הפעלת לחץ בינ"ל וסיוע לירדן.</a:t>
            </a:r>
          </a:p>
          <a:p>
            <a:pPr marL="342900" indent="-342900">
              <a:buAutoNum type="arabicPeriod"/>
            </a:pPr>
            <a:endParaRPr lang="he-IL" sz="1600" dirty="0" smtClean="0"/>
          </a:p>
        </p:txBody>
      </p:sp>
    </p:spTree>
    <p:extLst>
      <p:ext uri="{BB962C8B-B14F-4D97-AF65-F5344CB8AC3E}">
        <p14:creationId xmlns:p14="http://schemas.microsoft.com/office/powerpoint/2010/main" val="11209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8725469" y="892558"/>
            <a:ext cx="3466531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+mn-cs"/>
              </a:rPr>
              <a:t>חיזוק הבט"פ והגבולות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482" y="1644119"/>
            <a:ext cx="346653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2000" b="1" dirty="0"/>
              <a:t>בקשה סמויה </a:t>
            </a:r>
            <a:r>
              <a:rPr lang="he-IL" sz="2000" dirty="0"/>
              <a:t>להגדלת נוכחות אמריקאית על אדמת ירדן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פגישה סמויה </a:t>
            </a:r>
            <a:r>
              <a:rPr lang="he-IL" sz="2000" dirty="0"/>
              <a:t>- תווך עבור ישראל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פגישה סמויה </a:t>
            </a:r>
            <a:r>
              <a:rPr lang="he-IL" sz="2000" dirty="0"/>
              <a:t>- שת"פ מודיעיני מול ישראל</a:t>
            </a:r>
          </a:p>
          <a:p>
            <a:endParaRPr lang="he-IL" sz="2000" dirty="0"/>
          </a:p>
        </p:txBody>
      </p:sp>
      <p:sp>
        <p:nvSpPr>
          <p:cNvPr id="1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2405576" y="0"/>
            <a:ext cx="7648126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rPr>
              <a:t> מימוש אסטרטגיה ביטחונית</a:t>
            </a:r>
          </a:p>
        </p:txBody>
      </p:sp>
      <p:sp>
        <p:nvSpPr>
          <p:cNvPr id="16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4381481" y="885020"/>
            <a:ext cx="3466531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47500" lnSpcReduction="20000"/>
          </a:bodyPr>
          <a:lstStyle>
            <a:defPPr>
              <a:defRPr lang="he-IL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</a:defRPr>
            </a:lvl1pPr>
          </a:lstStyle>
          <a:p>
            <a:r>
              <a:rPr lang="he-IL" dirty="0"/>
              <a:t>שת"פ אמריקאי-ישראלי בסוגיות פנים וחוץ (ציר שיעי)</a:t>
            </a:r>
          </a:p>
        </p:txBody>
      </p:sp>
      <p:sp>
        <p:nvSpPr>
          <p:cNvPr id="17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874862"/>
            <a:ext cx="3466531" cy="779463"/>
          </a:xfrm>
          <a:prstGeom prst="rect">
            <a:avLst/>
          </a:prstGeom>
          <a:solidFill>
            <a:srgbClr val="FFC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70000" lnSpcReduction="20000"/>
          </a:bodyPr>
          <a:lstStyle>
            <a:defPPr>
              <a:defRPr lang="he-IL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</a:defRPr>
            </a:lvl1pPr>
          </a:lstStyle>
          <a:p>
            <a:r>
              <a:rPr lang="he-IL" dirty="0"/>
              <a:t>בניין כוח צבאי (מערבי ומודרני)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25469" y="1672021"/>
            <a:ext cx="346653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2000" b="1" dirty="0"/>
              <a:t>בקשה</a:t>
            </a:r>
            <a:r>
              <a:rPr lang="he-IL" sz="2000" dirty="0"/>
              <a:t> להגברת המעורבות הרוסית באזור הפליטים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בקשה </a:t>
            </a:r>
            <a:r>
              <a:rPr lang="he-IL" sz="2000" dirty="0"/>
              <a:t>להרחבת השת"פ המודיעיני – ארה"ב, אירופה, ישראל, מצרים 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הרחבת התאום </a:t>
            </a:r>
            <a:r>
              <a:rPr lang="he-IL" sz="2000" dirty="0"/>
              <a:t>מול ישראל בקו הגבול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644118"/>
            <a:ext cx="346653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2000" b="1" dirty="0"/>
              <a:t>בקשה</a:t>
            </a:r>
            <a:r>
              <a:rPr lang="he-IL" sz="2000" dirty="0"/>
              <a:t> להגדלת הסיוע מארה"ב (אמל"ח ותשתיות)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בקשה</a:t>
            </a:r>
            <a:r>
              <a:rPr lang="he-IL" sz="2000" dirty="0"/>
              <a:t> לסיוע בריטי (אמל"ח ואימונים)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בקשה</a:t>
            </a:r>
            <a:r>
              <a:rPr lang="he-IL" sz="2000" dirty="0"/>
              <a:t> לסיוע מהאיחוד האירופאי (אמל"ח ואימונים)</a:t>
            </a:r>
          </a:p>
          <a:p>
            <a:endParaRPr lang="he-IL" sz="2000" dirty="0"/>
          </a:p>
        </p:txBody>
      </p:sp>
      <p:cxnSp>
        <p:nvCxnSpPr>
          <p:cNvPr id="21" name="מחבר חץ ישר 20"/>
          <p:cNvCxnSpPr/>
          <p:nvPr/>
        </p:nvCxnSpPr>
        <p:spPr>
          <a:xfrm>
            <a:off x="0" y="4065563"/>
            <a:ext cx="12192000" cy="4220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25470" y="4303455"/>
            <a:ext cx="346653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2000" b="1" dirty="0"/>
              <a:t>הצהרה תקשורתית </a:t>
            </a:r>
            <a:r>
              <a:rPr lang="he-IL" sz="2000" dirty="0"/>
              <a:t>אודות מוטרדות גבוהה מהנעשה בפנים ונקיטת צעדים מול הפלסטינים בירדן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סגירת גבולות </a:t>
            </a:r>
            <a:r>
              <a:rPr lang="he-IL" sz="2000" dirty="0"/>
              <a:t>– מול ישראל, סוריה ועיראק .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דיכוי </a:t>
            </a:r>
            <a:r>
              <a:rPr lang="he-IL" sz="2000" dirty="0"/>
              <a:t>הפגנות פנים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תגבור סד"כ </a:t>
            </a:r>
            <a:r>
              <a:rPr lang="he-IL" sz="2000" dirty="0"/>
              <a:t>בגבול ישראל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1482" y="4303455"/>
            <a:ext cx="346653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2000" b="1" dirty="0"/>
              <a:t>סגירת </a:t>
            </a:r>
            <a:r>
              <a:rPr lang="he-IL" sz="2000" dirty="0"/>
              <a:t>מרחב אווירי מעל שטח ירדן לכוחות ישראלים ואמריקאיים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הצהרה תקשורתית </a:t>
            </a:r>
            <a:r>
              <a:rPr lang="he-IL" sz="2000" dirty="0"/>
              <a:t>התחממות ביחסים עם איראן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הצהרה</a:t>
            </a:r>
            <a:r>
              <a:rPr lang="he-IL" sz="2000" dirty="0"/>
              <a:t> </a:t>
            </a:r>
            <a:r>
              <a:rPr lang="he-IL" sz="2000" b="1" dirty="0"/>
              <a:t>תקשורתית </a:t>
            </a:r>
            <a:r>
              <a:rPr lang="he-IL" sz="2000" dirty="0"/>
              <a:t>על תכנון תמרון משותף עם התורכים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262077"/>
            <a:ext cx="346653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2000" b="1" dirty="0"/>
              <a:t>פגישה גלויה </a:t>
            </a:r>
            <a:r>
              <a:rPr lang="he-IL" sz="2000" dirty="0"/>
              <a:t>עם הרוסים בדבר עסקאות נשק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פגישה גלויה </a:t>
            </a:r>
            <a:r>
              <a:rPr lang="he-IL" sz="2000" dirty="0"/>
              <a:t>עם הסינים בדבר עסקאות נשק</a:t>
            </a:r>
          </a:p>
          <a:p>
            <a:pPr marL="342900" indent="-342900">
              <a:buAutoNum type="arabicPeriod"/>
            </a:pPr>
            <a:r>
              <a:rPr lang="he-IL" sz="2000" b="1" dirty="0"/>
              <a:t>פגישה גלויה </a:t>
            </a:r>
            <a:r>
              <a:rPr lang="he-IL" sz="2000" dirty="0"/>
              <a:t>עם התורכים בדבר עסקאות נשק</a:t>
            </a:r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1452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תוצאת תמונה עבור המזרח התיכון מפה מדינ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4" y="1133808"/>
            <a:ext cx="6740857" cy="52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857662" y="-1975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מפת התמצאות</a:t>
            </a:r>
            <a:endParaRPr lang="he-I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46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9463"/>
          </a:xfrm>
          <a:prstGeom prst="rect">
            <a:avLst/>
          </a:prstGeom>
          <a:solidFill>
            <a:sysClr val="window" lastClr="FFFFFF">
              <a:lumMod val="65000"/>
              <a:alpha val="84000"/>
            </a:sys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ysClr val="window" lastClr="FFFFFF"/>
                </a:solidFill>
                <a:latin typeface="Guttman Haim"/>
                <a:cs typeface="Guttman Haim"/>
              </a:rPr>
              <a:t>מטריצת פעולה בחלוקה לשחקנים</a:t>
            </a:r>
            <a:endParaRPr lang="he-IL" dirty="0">
              <a:solidFill>
                <a:sysClr val="window" lastClr="FFFFFF"/>
              </a:solidFill>
              <a:latin typeface="Guttman Haim"/>
              <a:cs typeface="Guttman Haim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0631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he-IL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25131"/>
              </p:ext>
            </p:extLst>
          </p:nvPr>
        </p:nvGraphicFramePr>
        <p:xfrm>
          <a:off x="304799" y="837519"/>
          <a:ext cx="11582401" cy="6205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70743"/>
                <a:gridCol w="2017485"/>
                <a:gridCol w="1625600"/>
                <a:gridCol w="2104572"/>
                <a:gridCol w="2247153"/>
                <a:gridCol w="1816848"/>
              </a:tblGrid>
              <a:tr h="314958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ארצות הברית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ישראל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רש"פ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איחוד אירופאי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רוסיה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תקשורת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17322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מגעים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להבטחת מעמדנו כמתווך + הצגת דרישות (גבול לצד ישראל , ללא החלפת שטחים/</a:t>
                      </a:r>
                      <a:r>
                        <a:rPr lang="he-IL" sz="1700" b="1" baseline="0" dirty="0" err="1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אוכלוסיה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)</a:t>
                      </a:r>
                      <a:endParaRPr lang="he-IL" sz="1700" b="1" dirty="0" smtClean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מגעים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להבטחת מעמדנו כמתווך + הצגת דרישות (גבול לצד ישראל , ללא החלפת שטחים/</a:t>
                      </a:r>
                      <a:r>
                        <a:rPr lang="he-IL" sz="1700" b="1" baseline="0" dirty="0" err="1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אוכלוסיה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)</a:t>
                      </a:r>
                      <a:endParaRPr lang="he-IL" sz="1700" b="1" dirty="0" smtClean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שיחה</a:t>
                      </a:r>
                      <a:r>
                        <a:rPr lang="he-IL" sz="17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he-IL" sz="17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להבהרת מחויבותנו לסוגיה הפלסטינית </a:t>
                      </a:r>
                      <a:endParaRPr lang="he-IL" sz="1700" b="1" baseline="0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he-IL" sz="17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לצד </a:t>
                      </a:r>
                      <a:r>
                        <a:rPr lang="he-IL" sz="17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רמיזה על מנופי לחץ (סיכון/סיכוי)</a:t>
                      </a: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פגישה להבטחת הבלעדיות על הר הבית והשמירה על המקומות הקדושים</a:t>
                      </a:r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פגישה להבטחת הבלעדיות על הר הבית והשמירה על המקומות הקדושים</a:t>
                      </a: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הצהרה על מקומנו ההיסטורי</a:t>
                      </a:r>
                      <a:r>
                        <a:rPr lang="he-IL" sz="17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כפטרון לסוגיה הפלסטינית – איתכם לאורך כל הדרך</a:t>
                      </a: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  <a:tr h="149604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פגישה להבטחת הבלעדיות על הר הבית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פגישה להבטחת הבלעדיות על הר הבית</a:t>
                      </a:r>
                    </a:p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חמאס/</a:t>
                      </a:r>
                      <a:r>
                        <a:rPr lang="he-IL" sz="1700" b="1" dirty="0" err="1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גאפ</a:t>
                      </a: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- מסר מרתיע -  אזהרה מפני פעילות חתרנית/טרור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שתערער את השלטון בירדן</a:t>
                      </a: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בקשה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להגברת הסיוע, פלטפורמות וחימושים</a:t>
                      </a:r>
                      <a:endParaRPr lang="he-IL" sz="1700" b="1" dirty="0" smtClean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בקשה להגברת מעורבות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באזור הפליטים בצפון המדינה</a:t>
                      </a:r>
                      <a:endParaRPr lang="he-IL" sz="1700" b="1" dirty="0" smtClean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הצהרה תקשורתית או</a:t>
                      </a:r>
                      <a:r>
                        <a:rPr lang="he-IL" sz="17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כתבת רקע על הנעשה בהר הבית ובמקומות הקדושים מטעם ירדן</a:t>
                      </a: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  <a:tr h="204472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בקשה להרחבת השת"פ המודיעיני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הרחבת התאום באזור הגבול + הגברת השת"פ המודיעיני כנגד חתרנות וטרור בירדן + בניין כוח בגבול</a:t>
                      </a:r>
                    </a:p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פגישה לטובת בקשת תקציב למימון סוגיית הפליטים בצפון המדינה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נאום לאומה – ירדן לא תאפשר פגיעה בעם הפלסטיני והממלכה צפויה</a:t>
                      </a:r>
                      <a:r>
                        <a:rPr lang="he-IL" sz="1700" b="1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להתקדם כלכלית בעקבות העסקה</a:t>
                      </a: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7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9463"/>
          </a:xfrm>
          <a:prstGeom prst="rect">
            <a:avLst/>
          </a:prstGeom>
          <a:solidFill>
            <a:sysClr val="window" lastClr="FFFFFF">
              <a:lumMod val="65000"/>
              <a:alpha val="84000"/>
            </a:sys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ysClr val="window" lastClr="FFFFFF"/>
                </a:solidFill>
                <a:latin typeface="Guttman Haim"/>
                <a:cs typeface="Guttman Haim"/>
              </a:rPr>
              <a:t>מטריצת פעולה בחלוקה לשחקנים - המשך</a:t>
            </a:r>
            <a:endParaRPr lang="he-IL" dirty="0">
              <a:solidFill>
                <a:sysClr val="window" lastClr="FFFFFF"/>
              </a:solidFill>
              <a:latin typeface="Guttman Haim"/>
              <a:cs typeface="Guttman Haim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0631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he-IL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86850"/>
              </p:ext>
            </p:extLst>
          </p:nvPr>
        </p:nvGraphicFramePr>
        <p:xfrm>
          <a:off x="304799" y="837519"/>
          <a:ext cx="11582401" cy="562356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70743"/>
                <a:gridCol w="2017485"/>
                <a:gridCol w="1625600"/>
                <a:gridCol w="2104572"/>
                <a:gridCol w="2247153"/>
                <a:gridCol w="1816848"/>
              </a:tblGrid>
              <a:tr h="314958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ארצות הברית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ישראל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רש"פ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איחוד אירופאי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רוסיה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תקשורת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17322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בקשה</a:t>
                      </a:r>
                      <a:r>
                        <a:rPr lang="he-IL" sz="17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he-IL" sz="1700" b="1" kern="12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להגברת</a:t>
                      </a:r>
                      <a:r>
                        <a:rPr lang="he-IL" sz="17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הנוכחות בירדן כולל כחליף תורכיה +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he-IL" sz="17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תיקוף סוגיית התווך</a:t>
                      </a:r>
                      <a:endParaRPr lang="he-IL" sz="1700" dirty="0" smtClean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בקשה להרחבת השת"פ המודיעיני בהקשר הפנים</a:t>
                      </a:r>
                    </a:p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הצהרה תקשורתית בדבר הפיצוי</a:t>
                      </a:r>
                      <a:r>
                        <a:rPr lang="he-IL" sz="17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המגיע לממלכה על קליטת פלסטינים</a:t>
                      </a: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  <a:tr h="149604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בקשה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להגברת הסיוע, פלטפורמות וחימושים</a:t>
                      </a:r>
                      <a:endParaRPr lang="he-IL" sz="1700" b="1" dirty="0" smtClean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תיקוף סוגיית התווך</a:t>
                      </a:r>
                    </a:p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הצהרה תקשורתית בדבר הפיצוי</a:t>
                      </a:r>
                      <a:r>
                        <a:rPr lang="he-IL" sz="17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המגיע לממלכה על קליטת פליטים בצפון המדינה</a:t>
                      </a: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  <a:tr h="204472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פגישה להכפלת ה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תקציב </a:t>
                      </a:r>
                      <a:endParaRPr lang="he-IL" sz="1700" b="1" dirty="0" smtClean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i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פגישה להבטחת אספקת המים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i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ולהרחבת מיזמים משותפים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9463"/>
          </a:xfrm>
          <a:prstGeom prst="rect">
            <a:avLst/>
          </a:prstGeom>
          <a:solidFill>
            <a:sysClr val="window" lastClr="FFFFFF">
              <a:lumMod val="65000"/>
              <a:alpha val="84000"/>
            </a:sys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ysClr val="window" lastClr="FFFFFF"/>
                </a:solidFill>
                <a:latin typeface="Guttman Haim"/>
                <a:cs typeface="Guttman Haim"/>
              </a:rPr>
              <a:t>מטריצת פעולה בחלוקה לשחקנים - המשך</a:t>
            </a:r>
            <a:endParaRPr lang="he-IL" dirty="0">
              <a:solidFill>
                <a:sysClr val="window" lastClr="FFFFFF"/>
              </a:solidFill>
              <a:latin typeface="Guttman Haim"/>
              <a:cs typeface="Guttman Haim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0631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he-IL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63720"/>
              </p:ext>
            </p:extLst>
          </p:nvPr>
        </p:nvGraphicFramePr>
        <p:xfrm>
          <a:off x="304799" y="837519"/>
          <a:ext cx="11582401" cy="562356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70743"/>
                <a:gridCol w="2017485"/>
                <a:gridCol w="1625600"/>
                <a:gridCol w="2104572"/>
                <a:gridCol w="2247153"/>
                <a:gridCol w="1816848"/>
              </a:tblGrid>
              <a:tr h="314958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בריטניה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מצרים</a:t>
                      </a:r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17322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בקשה</a:t>
                      </a:r>
                      <a:r>
                        <a:rPr lang="he-IL" sz="1700" b="1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להגברת הסיוע, פלטפורמות וחימושים</a:t>
                      </a:r>
                      <a:endParaRPr lang="he-IL" sz="1700" b="1" dirty="0" smtClean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בקשה להרחבת השת"פ המודיעיני</a:t>
                      </a:r>
                    </a:p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7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  <a:tr h="149604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פגישה לטובת בקשת תקציב למימון סוגיית הפליטים בצפון המדינה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  <a:tr h="204472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7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7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8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3774" y="-313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המערכת והשחקנים</a:t>
            </a:r>
            <a:endParaRPr lang="he-I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9" name="קבוצה 68"/>
          <p:cNvGrpSpPr/>
          <p:nvPr/>
        </p:nvGrpSpPr>
        <p:grpSpPr>
          <a:xfrm>
            <a:off x="4104242" y="967350"/>
            <a:ext cx="1138238" cy="1142778"/>
            <a:chOff x="1059052" y="1467925"/>
            <a:chExt cx="1138238" cy="1142778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052" y="1467925"/>
              <a:ext cx="1138238" cy="8266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25562" y="224137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ישראל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1" name="קבוצה 70"/>
          <p:cNvGrpSpPr/>
          <p:nvPr/>
        </p:nvGrpSpPr>
        <p:grpSpPr>
          <a:xfrm>
            <a:off x="5382180" y="3518191"/>
            <a:ext cx="2017862" cy="1795052"/>
            <a:chOff x="2590632" y="1521106"/>
            <a:chExt cx="1138238" cy="1084624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632" y="1521106"/>
              <a:ext cx="1138238" cy="7202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2601" y="2236398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ירדן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2" name="קבוצה 71"/>
          <p:cNvGrpSpPr/>
          <p:nvPr/>
        </p:nvGrpSpPr>
        <p:grpSpPr>
          <a:xfrm>
            <a:off x="6604176" y="1018046"/>
            <a:ext cx="1138238" cy="1092082"/>
            <a:chOff x="4122212" y="1513648"/>
            <a:chExt cx="1138238" cy="1092082"/>
          </a:xfrm>
        </p:grpSpPr>
        <p:sp>
          <p:nvSpPr>
            <p:cNvPr id="14" name="TextBox 13"/>
            <p:cNvSpPr txBox="1"/>
            <p:nvPr/>
          </p:nvSpPr>
          <p:spPr>
            <a:xfrm>
              <a:off x="4334761" y="2236398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רש"פ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212" y="1513648"/>
              <a:ext cx="1138238" cy="720263"/>
            </a:xfrm>
            <a:prstGeom prst="rect">
              <a:avLst/>
            </a:prstGeom>
          </p:spPr>
        </p:pic>
      </p:grpSp>
      <p:grpSp>
        <p:nvGrpSpPr>
          <p:cNvPr id="73" name="קבוצה 72"/>
          <p:cNvGrpSpPr/>
          <p:nvPr/>
        </p:nvGrpSpPr>
        <p:grpSpPr>
          <a:xfrm>
            <a:off x="9098458" y="399283"/>
            <a:ext cx="1118525" cy="1072982"/>
            <a:chOff x="5608929" y="1507724"/>
            <a:chExt cx="1118525" cy="1072982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929" y="1507724"/>
              <a:ext cx="1118525" cy="7470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10994" y="2211374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איראן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4" name="קבוצה 73"/>
          <p:cNvGrpSpPr/>
          <p:nvPr/>
        </p:nvGrpSpPr>
        <p:grpSpPr>
          <a:xfrm>
            <a:off x="2232848" y="4470179"/>
            <a:ext cx="1114060" cy="1110688"/>
            <a:chOff x="7075933" y="1470018"/>
            <a:chExt cx="1114060" cy="1110688"/>
          </a:xfrm>
        </p:grpSpPr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5933" y="1470018"/>
              <a:ext cx="1114060" cy="74135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176914" y="2211374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עיראק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5" name="קבוצה 74"/>
          <p:cNvGrpSpPr/>
          <p:nvPr/>
        </p:nvGrpSpPr>
        <p:grpSpPr>
          <a:xfrm>
            <a:off x="868690" y="4468994"/>
            <a:ext cx="1116709" cy="1117488"/>
            <a:chOff x="8538472" y="1457411"/>
            <a:chExt cx="1116709" cy="1117488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8472" y="1457411"/>
              <a:ext cx="1116709" cy="75396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668085" y="2205567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סוריה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6" name="קבוצה 75"/>
          <p:cNvGrpSpPr/>
          <p:nvPr/>
        </p:nvGrpSpPr>
        <p:grpSpPr>
          <a:xfrm>
            <a:off x="9080288" y="1489615"/>
            <a:ext cx="1154864" cy="1282744"/>
            <a:chOff x="9965505" y="1457411"/>
            <a:chExt cx="1154864" cy="1282744"/>
          </a:xfrm>
        </p:grpSpPr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3660" y="1457411"/>
              <a:ext cx="1116709" cy="7319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965505" y="2093824"/>
              <a:ext cx="115486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איחוד האמירויות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קבוצה 82"/>
          <p:cNvGrpSpPr/>
          <p:nvPr/>
        </p:nvGrpSpPr>
        <p:grpSpPr>
          <a:xfrm>
            <a:off x="10456610" y="377764"/>
            <a:ext cx="1116708" cy="1090766"/>
            <a:chOff x="1059052" y="3345027"/>
            <a:chExt cx="1116708" cy="1090766"/>
          </a:xfrm>
        </p:grpSpPr>
        <p:pic>
          <p:nvPicPr>
            <p:cNvPr id="31" name="תמונה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9052" y="3345027"/>
              <a:ext cx="1116708" cy="72143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214797" y="406646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תורכיה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2" name="קבוצה 81"/>
          <p:cNvGrpSpPr/>
          <p:nvPr/>
        </p:nvGrpSpPr>
        <p:grpSpPr>
          <a:xfrm>
            <a:off x="1501838" y="5583114"/>
            <a:ext cx="1113442" cy="1114771"/>
            <a:chOff x="2590632" y="3321022"/>
            <a:chExt cx="1113442" cy="1114771"/>
          </a:xfrm>
        </p:grpSpPr>
        <p:pic>
          <p:nvPicPr>
            <p:cNvPr id="34" name="תמונה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0632" y="3321022"/>
              <a:ext cx="1113442" cy="74094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744744" y="406646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סעודיה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1" name="קבוצה 80"/>
          <p:cNvGrpSpPr/>
          <p:nvPr/>
        </p:nvGrpSpPr>
        <p:grpSpPr>
          <a:xfrm>
            <a:off x="10469082" y="1489499"/>
            <a:ext cx="1104236" cy="1114772"/>
            <a:chOff x="4118946" y="3321021"/>
            <a:chExt cx="1104236" cy="1114772"/>
          </a:xfrm>
        </p:grpSpPr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18946" y="3321021"/>
              <a:ext cx="1104236" cy="74094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235146" y="406646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מצרים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קבוצה 79"/>
          <p:cNvGrpSpPr/>
          <p:nvPr/>
        </p:nvGrpSpPr>
        <p:grpSpPr>
          <a:xfrm>
            <a:off x="10573768" y="5426948"/>
            <a:ext cx="1113442" cy="1086271"/>
            <a:chOff x="5571436" y="3345027"/>
            <a:chExt cx="1113442" cy="1086271"/>
          </a:xfrm>
        </p:grpSpPr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71436" y="3345027"/>
              <a:ext cx="1113442" cy="74094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725548" y="406196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לבנון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9" name="קבוצה 78"/>
          <p:cNvGrpSpPr/>
          <p:nvPr/>
        </p:nvGrpSpPr>
        <p:grpSpPr>
          <a:xfrm>
            <a:off x="871376" y="374200"/>
            <a:ext cx="1113442" cy="1086271"/>
            <a:chOff x="7033132" y="3345027"/>
            <a:chExt cx="1113442" cy="1086271"/>
          </a:xfrm>
        </p:grpSpPr>
        <p:pic>
          <p:nvPicPr>
            <p:cNvPr id="43" name="תמונה 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33132" y="3345027"/>
              <a:ext cx="1113442" cy="71693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230354" y="406196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ארה"ב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8" name="קבוצה 77"/>
          <p:cNvGrpSpPr/>
          <p:nvPr/>
        </p:nvGrpSpPr>
        <p:grpSpPr>
          <a:xfrm>
            <a:off x="835829" y="1463420"/>
            <a:ext cx="1113442" cy="1072772"/>
            <a:chOff x="8494828" y="3360798"/>
            <a:chExt cx="1113442" cy="1072772"/>
          </a:xfrm>
        </p:grpSpPr>
        <p:pic>
          <p:nvPicPr>
            <p:cNvPr id="46" name="תמונה 4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94828" y="3360798"/>
              <a:ext cx="1113442" cy="72517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706587" y="4064238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בריטניה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קבוצה 83"/>
          <p:cNvGrpSpPr/>
          <p:nvPr/>
        </p:nvGrpSpPr>
        <p:grpSpPr>
          <a:xfrm>
            <a:off x="7229299" y="2106884"/>
            <a:ext cx="1116708" cy="1083948"/>
            <a:chOff x="1080582" y="5060095"/>
            <a:chExt cx="1116708" cy="1083948"/>
          </a:xfrm>
        </p:grpSpPr>
        <p:pic>
          <p:nvPicPr>
            <p:cNvPr id="49" name="תמונה 4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0582" y="5060095"/>
              <a:ext cx="1116708" cy="740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203423" y="577471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חמאס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5" name="קבוצה 84"/>
          <p:cNvGrpSpPr/>
          <p:nvPr/>
        </p:nvGrpSpPr>
        <p:grpSpPr>
          <a:xfrm>
            <a:off x="5873965" y="2111339"/>
            <a:ext cx="1138238" cy="1084663"/>
            <a:chOff x="2565836" y="5047206"/>
            <a:chExt cx="1138238" cy="1084663"/>
          </a:xfrm>
        </p:grpSpPr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65836" y="5047206"/>
              <a:ext cx="1138238" cy="7538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2732346" y="5762537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גא"פ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קבוצה 85"/>
          <p:cNvGrpSpPr/>
          <p:nvPr/>
        </p:nvGrpSpPr>
        <p:grpSpPr>
          <a:xfrm>
            <a:off x="2220383" y="1478690"/>
            <a:ext cx="1120197" cy="1400322"/>
            <a:chOff x="4110965" y="5017097"/>
            <a:chExt cx="1120197" cy="1400322"/>
          </a:xfrm>
        </p:grpSpPr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10965" y="5017097"/>
              <a:ext cx="1120197" cy="78320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4268455" y="5771088"/>
              <a:ext cx="80521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איחוד אירופאי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7" name="קבוצה 76"/>
          <p:cNvGrpSpPr/>
          <p:nvPr/>
        </p:nvGrpSpPr>
        <p:grpSpPr>
          <a:xfrm>
            <a:off x="2181045" y="374200"/>
            <a:ext cx="1161925" cy="1110277"/>
            <a:chOff x="9961973" y="3321021"/>
            <a:chExt cx="1161925" cy="1110277"/>
          </a:xfrm>
        </p:grpSpPr>
        <p:sp>
          <p:nvSpPr>
            <p:cNvPr id="58" name="TextBox 57"/>
            <p:cNvSpPr txBox="1"/>
            <p:nvPr/>
          </p:nvSpPr>
          <p:spPr>
            <a:xfrm>
              <a:off x="10159405" y="406196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רוסיה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60" name="תמונה 5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961973" y="3321021"/>
              <a:ext cx="1161925" cy="740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3" name="TextBox 62"/>
          <p:cNvSpPr txBox="1"/>
          <p:nvPr/>
        </p:nvSpPr>
        <p:spPr>
          <a:xfrm>
            <a:off x="12589822" y="13562468"/>
            <a:ext cx="684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דעאש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87" name="קבוצה 86"/>
          <p:cNvGrpSpPr/>
          <p:nvPr/>
        </p:nvGrpSpPr>
        <p:grpSpPr>
          <a:xfrm>
            <a:off x="3904173" y="5325020"/>
            <a:ext cx="1141504" cy="1121475"/>
            <a:chOff x="5556425" y="5048156"/>
            <a:chExt cx="1141504" cy="1121475"/>
          </a:xfrm>
        </p:grpSpPr>
        <p:pic>
          <p:nvPicPr>
            <p:cNvPr id="62" name="תמונה 6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556425" y="5048156"/>
              <a:ext cx="1141504" cy="78729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797378" y="5800299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דעאש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8" name="קבוצה 87"/>
          <p:cNvGrpSpPr/>
          <p:nvPr/>
        </p:nvGrpSpPr>
        <p:grpSpPr>
          <a:xfrm>
            <a:off x="7431068" y="5313242"/>
            <a:ext cx="1113442" cy="1394289"/>
            <a:chOff x="7033132" y="5047205"/>
            <a:chExt cx="1113442" cy="1394289"/>
          </a:xfrm>
        </p:grpSpPr>
        <p:pic>
          <p:nvPicPr>
            <p:cNvPr id="3114" name="Picture 42" descr="תוצאת תמונה עבור ‪flag iraqi militias‬‏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133" y="5047205"/>
              <a:ext cx="1113441" cy="78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7033132" y="5795163"/>
              <a:ext cx="11134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מיליציות שיעיות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קבוצה 88"/>
          <p:cNvGrpSpPr/>
          <p:nvPr/>
        </p:nvGrpSpPr>
        <p:grpSpPr>
          <a:xfrm>
            <a:off x="10573768" y="4286093"/>
            <a:ext cx="1098540" cy="1163150"/>
            <a:chOff x="8509731" y="5017098"/>
            <a:chExt cx="1098540" cy="1163150"/>
          </a:xfrm>
        </p:grpSpPr>
        <p:pic>
          <p:nvPicPr>
            <p:cNvPr id="67" name="תמונה 6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09731" y="5017098"/>
              <a:ext cx="1098540" cy="79381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509732" y="5810916"/>
              <a:ext cx="10985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חיזבאללה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6255472" y="5313370"/>
            <a:ext cx="1098540" cy="1135519"/>
            <a:chOff x="10021828" y="4963589"/>
            <a:chExt cx="1098540" cy="1135519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021828" y="4963589"/>
              <a:ext cx="1098540" cy="78237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0021829" y="5729776"/>
              <a:ext cx="10985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אל קאעידה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6" name="מלבן מעוגל 5"/>
          <p:cNvSpPr/>
          <p:nvPr/>
        </p:nvSpPr>
        <p:spPr>
          <a:xfrm>
            <a:off x="406400" y="275771"/>
            <a:ext cx="3314700" cy="3314427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0" name="מלבן מעוגל 89"/>
          <p:cNvSpPr/>
          <p:nvPr/>
        </p:nvSpPr>
        <p:spPr>
          <a:xfrm>
            <a:off x="8720995" y="275771"/>
            <a:ext cx="3175109" cy="329128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white"/>
                </a:solidFill>
              </a:rPr>
              <a:t>ה</a:t>
            </a: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1" name="מלבן מעוגל 90"/>
          <p:cNvSpPr/>
          <p:nvPr/>
        </p:nvSpPr>
        <p:spPr>
          <a:xfrm>
            <a:off x="349814" y="3943594"/>
            <a:ext cx="3314700" cy="2739298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2" name="מלבן מעוגל 91"/>
          <p:cNvSpPr/>
          <p:nvPr/>
        </p:nvSpPr>
        <p:spPr>
          <a:xfrm>
            <a:off x="10442187" y="3943594"/>
            <a:ext cx="1455383" cy="2739298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3" name="מלבן מעוגל 92"/>
          <p:cNvSpPr/>
          <p:nvPr/>
        </p:nvSpPr>
        <p:spPr>
          <a:xfrm>
            <a:off x="3794127" y="5088624"/>
            <a:ext cx="4847997" cy="1594268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4" name="מלבן מעוגל 93"/>
          <p:cNvSpPr/>
          <p:nvPr/>
        </p:nvSpPr>
        <p:spPr>
          <a:xfrm>
            <a:off x="3967554" y="850297"/>
            <a:ext cx="1455383" cy="132136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5" name="מלבן מעוגל 94"/>
          <p:cNvSpPr/>
          <p:nvPr/>
        </p:nvSpPr>
        <p:spPr>
          <a:xfrm>
            <a:off x="5616132" y="827754"/>
            <a:ext cx="2891969" cy="2419623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13" name="קבוצה 12"/>
          <p:cNvGrpSpPr/>
          <p:nvPr/>
        </p:nvGrpSpPr>
        <p:grpSpPr>
          <a:xfrm>
            <a:off x="8998969" y="4143500"/>
            <a:ext cx="1098538" cy="1305743"/>
            <a:chOff x="9100569" y="4143500"/>
            <a:chExt cx="1098538" cy="1305743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172520" y="4143500"/>
              <a:ext cx="940603" cy="939982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9100569" y="5079911"/>
              <a:ext cx="10985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כוח קודס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97" name="מלבן מעוגל 96"/>
          <p:cNvSpPr/>
          <p:nvPr/>
        </p:nvSpPr>
        <p:spPr>
          <a:xfrm>
            <a:off x="8792526" y="3943594"/>
            <a:ext cx="1455383" cy="1637273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15" name="קבוצה 14"/>
          <p:cNvGrpSpPr/>
          <p:nvPr/>
        </p:nvGrpSpPr>
        <p:grpSpPr>
          <a:xfrm>
            <a:off x="5108992" y="5318352"/>
            <a:ext cx="1016867" cy="1146726"/>
            <a:chOff x="5108992" y="5318352"/>
            <a:chExt cx="1016867" cy="1146726"/>
          </a:xfrm>
        </p:grpSpPr>
        <p:pic>
          <p:nvPicPr>
            <p:cNvPr id="1030" name="Picture 6" descr="Ansarullah Flag Vector.sv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992" y="5318352"/>
              <a:ext cx="1016867" cy="825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5253882" y="609574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חות'ים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3" name="AutoShape 2" descr="תוצאת תמונה עבור סין דגל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4" descr="תוצאת תמונה עבור סין דגל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7" name="קבוצה 16"/>
          <p:cNvGrpSpPr/>
          <p:nvPr/>
        </p:nvGrpSpPr>
        <p:grpSpPr>
          <a:xfrm>
            <a:off x="825780" y="2480901"/>
            <a:ext cx="1127784" cy="1086152"/>
            <a:chOff x="825780" y="2480901"/>
            <a:chExt cx="1127784" cy="108615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" y="2480901"/>
              <a:ext cx="1127784" cy="79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987063" y="319772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סין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0" name="AutoShape 7" descr="תוצאת תמונה עבור מרוקו דגל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AutoShape 9" descr="תוצאת תמונה עבור מרוקו דגל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6" name="קבוצה 25"/>
          <p:cNvGrpSpPr/>
          <p:nvPr/>
        </p:nvGrpSpPr>
        <p:grpSpPr>
          <a:xfrm>
            <a:off x="10428862" y="2604271"/>
            <a:ext cx="1104236" cy="994212"/>
            <a:chOff x="10428862" y="2604271"/>
            <a:chExt cx="1104236" cy="994212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8862" y="2604271"/>
              <a:ext cx="1104236" cy="73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10607056" y="322915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מרוקו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461169" y="3190832"/>
            <a:ext cx="1032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מעצמות</a:t>
            </a:r>
            <a:endParaRPr lang="he-IL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471207" y="3943594"/>
            <a:ext cx="1032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שכנות</a:t>
            </a:r>
            <a:endParaRPr lang="he-IL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57241" y="2211996"/>
            <a:ext cx="10322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קשר מיוחד</a:t>
            </a:r>
            <a:endParaRPr lang="he-IL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048195" y="3118081"/>
            <a:ext cx="11687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אסלאמיות</a:t>
            </a:r>
            <a:endParaRPr lang="he-IL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50344" y="6332897"/>
            <a:ext cx="19606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טרור גבולות ופנים</a:t>
            </a:r>
            <a:endParaRPr lang="he-IL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41465" y="978067"/>
            <a:ext cx="11687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פלסטינים</a:t>
            </a:r>
            <a:endParaRPr lang="he-IL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35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32" y="2473835"/>
            <a:ext cx="2167778" cy="108388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" y="2311210"/>
            <a:ext cx="2381250" cy="140914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18" y="5749047"/>
            <a:ext cx="2590799" cy="103962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55" y="352986"/>
            <a:ext cx="2381250" cy="12573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07" y="4692320"/>
            <a:ext cx="1118907" cy="973373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>
            <a:off x="2599767" y="2796988"/>
            <a:ext cx="5629836" cy="8965"/>
          </a:xfrm>
          <a:prstGeom prst="straightConnector1">
            <a:avLst/>
          </a:prstGeom>
          <a:ln w="539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2762" y="2871212"/>
            <a:ext cx="1966631" cy="138499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b="1" dirty="0" smtClean="0"/>
              <a:t>הסכם שלום-עוגן לשרידות המשטר</a:t>
            </a:r>
          </a:p>
          <a:p>
            <a:r>
              <a:rPr lang="he-IL" sz="1400" dirty="0" smtClean="0"/>
              <a:t>שת"פ ביטחוני מודיעיני</a:t>
            </a:r>
            <a:endParaRPr lang="he-IL" sz="1400" b="1" dirty="0" smtClean="0"/>
          </a:p>
          <a:p>
            <a:r>
              <a:rPr lang="he-IL" sz="1400" dirty="0" smtClean="0"/>
              <a:t>ירדן שולטת בהר הבית באמצעות הוואקף</a:t>
            </a:r>
          </a:p>
          <a:p>
            <a:r>
              <a:rPr lang="he-IL" sz="1400" dirty="0" smtClean="0"/>
              <a:t>חשמל, גז, מים</a:t>
            </a:r>
            <a:endParaRPr lang="he-IL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77839" y="4377208"/>
            <a:ext cx="2167776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סוניות פרגמטיות </a:t>
            </a:r>
            <a:r>
              <a:rPr lang="he-IL" sz="1400" dirty="0" err="1" smtClean="0"/>
              <a:t>וליע"ר</a:t>
            </a:r>
            <a:endParaRPr lang="he-IL" sz="1400" dirty="0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839" y="4782927"/>
            <a:ext cx="1048867" cy="97337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36" y="5689833"/>
            <a:ext cx="2167775" cy="6000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73332" y="2102908"/>
            <a:ext cx="21677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ירדן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4022355" y="-23579"/>
            <a:ext cx="238125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ארה"ב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28576" y="2102908"/>
            <a:ext cx="238125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ישראל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3830002" y="5386969"/>
            <a:ext cx="257783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רשות פלסטינית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2917251" y="2899707"/>
            <a:ext cx="1907844" cy="138499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b="1" dirty="0" smtClean="0"/>
              <a:t>הסכם שלום ועומק אסטרטגי</a:t>
            </a:r>
            <a:r>
              <a:rPr lang="he-IL" sz="1400" dirty="0" smtClean="0"/>
              <a:t>(הרחקת המחנה השיעי)</a:t>
            </a:r>
          </a:p>
          <a:p>
            <a:r>
              <a:rPr lang="he-IL" sz="1400" dirty="0" smtClean="0"/>
              <a:t>ישראל- חיזוק לובי ירדני בארה"ב</a:t>
            </a:r>
          </a:p>
          <a:p>
            <a:r>
              <a:rPr lang="he-IL" sz="1400" dirty="0" smtClean="0"/>
              <a:t>סטטוס קוו בהר הבית</a:t>
            </a:r>
            <a:endParaRPr lang="he-IL" sz="1400" dirty="0"/>
          </a:p>
        </p:txBody>
      </p:sp>
      <p:cxnSp>
        <p:nvCxnSpPr>
          <p:cNvPr id="23" name="מחבר חץ ישר 22"/>
          <p:cNvCxnSpPr/>
          <p:nvPr/>
        </p:nvCxnSpPr>
        <p:spPr>
          <a:xfrm>
            <a:off x="7729841" y="706005"/>
            <a:ext cx="2548054" cy="1348240"/>
          </a:xfrm>
          <a:prstGeom prst="straightConnector1">
            <a:avLst/>
          </a:prstGeom>
          <a:ln w="539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39465" y="-23579"/>
            <a:ext cx="2231371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יציבות אזורית</a:t>
            </a:r>
          </a:p>
          <a:p>
            <a:r>
              <a:rPr lang="he-IL" dirty="0" smtClean="0"/>
              <a:t>חיזוק המחנה הסוני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6402763" y="1430219"/>
            <a:ext cx="2603689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גיבוי מעצמתי</a:t>
            </a:r>
          </a:p>
          <a:p>
            <a:r>
              <a:rPr lang="he-IL" sz="1400" dirty="0" smtClean="0"/>
              <a:t>סיוע כלכלי (1.3מליארד בשנה)</a:t>
            </a:r>
          </a:p>
          <a:p>
            <a:r>
              <a:rPr lang="he-IL" sz="1400" dirty="0" smtClean="0"/>
              <a:t>סיוע ביטחוני</a:t>
            </a:r>
            <a:endParaRPr lang="he-IL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109078" y="2218013"/>
            <a:ext cx="459145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>
                <a:solidFill>
                  <a:schemeClr val="bg1"/>
                </a:solidFill>
              </a:rPr>
              <a:t>הסוגיה </a:t>
            </a:r>
            <a:r>
              <a:rPr lang="he-IL" sz="1400" dirty="0" err="1" smtClean="0">
                <a:solidFill>
                  <a:schemeClr val="bg1"/>
                </a:solidFill>
              </a:rPr>
              <a:t>הפלסטינית,בקעת</a:t>
            </a:r>
            <a:r>
              <a:rPr lang="he-IL" sz="1400" dirty="0" smtClean="0">
                <a:solidFill>
                  <a:schemeClr val="bg1"/>
                </a:solidFill>
              </a:rPr>
              <a:t> הירדן    והר הבית- עסקת המאה</a:t>
            </a:r>
            <a:endParaRPr lang="he-IL" sz="1400" dirty="0">
              <a:solidFill>
                <a:schemeClr val="bg1"/>
              </a:solidFill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 flipV="1">
            <a:off x="6588327" y="3594750"/>
            <a:ext cx="2708157" cy="2377393"/>
          </a:xfrm>
          <a:prstGeom prst="straightConnector1">
            <a:avLst/>
          </a:prstGeom>
          <a:ln w="539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flipV="1">
            <a:off x="2024064" y="590353"/>
            <a:ext cx="1976437" cy="1476206"/>
          </a:xfrm>
          <a:prstGeom prst="straightConnector1">
            <a:avLst/>
          </a:prstGeom>
          <a:ln w="539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9395240">
            <a:off x="1922922" y="912545"/>
            <a:ext cx="1910054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שותפות אסטרטגית</a:t>
            </a:r>
            <a:endParaRPr lang="he-IL" dirty="0"/>
          </a:p>
        </p:txBody>
      </p:sp>
      <p:sp>
        <p:nvSpPr>
          <p:cNvPr id="39" name="TextBox 38"/>
          <p:cNvSpPr txBox="1"/>
          <p:nvPr/>
        </p:nvSpPr>
        <p:spPr>
          <a:xfrm rot="19174163">
            <a:off x="6412745" y="4717195"/>
            <a:ext cx="1828836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אחדות אינטרסים להקמת מדינה פלסטינית, הר הבית</a:t>
            </a:r>
            <a:endParaRPr lang="he-IL" sz="1200" dirty="0"/>
          </a:p>
        </p:txBody>
      </p:sp>
      <p:sp>
        <p:nvSpPr>
          <p:cNvPr id="40" name="TextBox 39"/>
          <p:cNvSpPr txBox="1"/>
          <p:nvPr/>
        </p:nvSpPr>
        <p:spPr>
          <a:xfrm rot="19144159">
            <a:off x="6812582" y="5151385"/>
            <a:ext cx="182942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</a:rPr>
              <a:t>פוטנציאל שלילי לערעור השלטון הירדני</a:t>
            </a:r>
            <a:endParaRPr lang="he-IL" sz="1400" dirty="0">
              <a:solidFill>
                <a:schemeClr val="bg1"/>
              </a:solidFill>
            </a:endParaRPr>
          </a:p>
        </p:txBody>
      </p:sp>
      <p:cxnSp>
        <p:nvCxnSpPr>
          <p:cNvPr id="41" name="מחבר חץ ישר 40"/>
          <p:cNvCxnSpPr/>
          <p:nvPr/>
        </p:nvCxnSpPr>
        <p:spPr>
          <a:xfrm>
            <a:off x="209085" y="3744065"/>
            <a:ext cx="3544603" cy="2970500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479247">
            <a:off x="583600" y="4747028"/>
            <a:ext cx="291383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</a:rPr>
              <a:t>אי הסכמה על עסקת המאה</a:t>
            </a:r>
            <a:endParaRPr lang="he-IL" sz="1400" dirty="0">
              <a:solidFill>
                <a:schemeClr val="bg1"/>
              </a:solidFill>
            </a:endParaRPr>
          </a:p>
        </p:txBody>
      </p:sp>
      <p:cxnSp>
        <p:nvCxnSpPr>
          <p:cNvPr id="49" name="מחבר חץ ישר 48"/>
          <p:cNvCxnSpPr/>
          <p:nvPr/>
        </p:nvCxnSpPr>
        <p:spPr>
          <a:xfrm flipH="1">
            <a:off x="5102391" y="1661181"/>
            <a:ext cx="16526" cy="3718062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>
            <a:endCxn id="4" idx="2"/>
          </p:cNvCxnSpPr>
          <p:nvPr/>
        </p:nvCxnSpPr>
        <p:spPr>
          <a:xfrm flipH="1" flipV="1">
            <a:off x="9557221" y="3557724"/>
            <a:ext cx="10423" cy="765262"/>
          </a:xfrm>
          <a:prstGeom prst="straightConnector1">
            <a:avLst/>
          </a:prstGeom>
          <a:ln w="539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688081" y="3625496"/>
            <a:ext cx="1347703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אחדות אינטרסים להקמת מדינה פלסטינית, הר הבית</a:t>
            </a:r>
          </a:p>
          <a:p>
            <a:r>
              <a:rPr lang="he-IL" sz="1100" dirty="0" smtClean="0"/>
              <a:t>סיוע כלכלי</a:t>
            </a:r>
            <a:endParaRPr lang="he-IL" sz="1100" dirty="0"/>
          </a:p>
        </p:txBody>
      </p:sp>
      <p:sp>
        <p:nvSpPr>
          <p:cNvPr id="59" name="TextBox 58"/>
          <p:cNvSpPr txBox="1"/>
          <p:nvPr/>
        </p:nvSpPr>
        <p:spPr>
          <a:xfrm rot="2458462">
            <a:off x="127788" y="5145449"/>
            <a:ext cx="2983378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סטטוס קוו בהר הבית, תעסוקה בישראל, תיאום ביטחוני</a:t>
            </a:r>
            <a:endParaRPr lang="he-IL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5177406" y="4556796"/>
            <a:ext cx="1136405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</a:rPr>
              <a:t>אי הסכמה על עסקת המאה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41774" y="4556796"/>
            <a:ext cx="1136405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הכרה במדינה פלסטינית </a:t>
            </a:r>
            <a:endParaRPr lang="he-IL" sz="1400" dirty="0"/>
          </a:p>
        </p:txBody>
      </p:sp>
      <p:sp>
        <p:nvSpPr>
          <p:cNvPr id="43" name="כותרת 1"/>
          <p:cNvSpPr txBox="1">
            <a:spLocks/>
          </p:cNvSpPr>
          <p:nvPr/>
        </p:nvSpPr>
        <p:spPr>
          <a:xfrm>
            <a:off x="-1457327" y="-72429"/>
            <a:ext cx="6034643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תת מערכה</a:t>
            </a:r>
          </a:p>
          <a:p>
            <a:r>
              <a:rPr lang="he-IL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מדינית</a:t>
            </a:r>
            <a:endParaRPr lang="he-IL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4" name="תמונה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5615" y="274910"/>
            <a:ext cx="932208" cy="4714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5" y="274910"/>
            <a:ext cx="981794" cy="47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תוצאת תמונה עבור קטאר דגל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611" y="746318"/>
            <a:ext cx="939212" cy="5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36" y="746317"/>
            <a:ext cx="958978" cy="51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מחבר חץ ישר 50"/>
          <p:cNvCxnSpPr/>
          <p:nvPr/>
        </p:nvCxnSpPr>
        <p:spPr>
          <a:xfrm>
            <a:off x="10538761" y="1261376"/>
            <a:ext cx="0" cy="842963"/>
          </a:xfrm>
          <a:prstGeom prst="straightConnector1">
            <a:avLst/>
          </a:prstGeom>
          <a:ln w="539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704092" y="1380125"/>
            <a:ext cx="947810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הקוורטט הערבי לעניין פלסטין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2041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אליפסה 110"/>
          <p:cNvSpPr/>
          <p:nvPr/>
        </p:nvSpPr>
        <p:spPr>
          <a:xfrm>
            <a:off x="7670129" y="4363162"/>
            <a:ext cx="1052014" cy="14255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6" name="אליפסה 105"/>
          <p:cNvSpPr/>
          <p:nvPr/>
        </p:nvSpPr>
        <p:spPr>
          <a:xfrm>
            <a:off x="8741987" y="3854699"/>
            <a:ext cx="1895779" cy="26020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1587084" y="4691223"/>
            <a:ext cx="1738073" cy="16163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9" name="אליפסה 98"/>
          <p:cNvSpPr/>
          <p:nvPr/>
        </p:nvSpPr>
        <p:spPr>
          <a:xfrm>
            <a:off x="3065255" y="4100436"/>
            <a:ext cx="4069090" cy="26020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6" name="אליפסה 95"/>
          <p:cNvSpPr/>
          <p:nvPr/>
        </p:nvSpPr>
        <p:spPr>
          <a:xfrm>
            <a:off x="8826500" y="583516"/>
            <a:ext cx="3344254" cy="26020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95534" y="716184"/>
            <a:ext cx="4735773" cy="313055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9347" y="-260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תת מערכה ביטחונית (יציבות השלטון)</a:t>
            </a:r>
            <a:endParaRPr lang="he-I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9" name="קבוצה 68"/>
          <p:cNvGrpSpPr/>
          <p:nvPr/>
        </p:nvGrpSpPr>
        <p:grpSpPr>
          <a:xfrm>
            <a:off x="626659" y="1320400"/>
            <a:ext cx="792222" cy="898933"/>
            <a:chOff x="1043100" y="1467925"/>
            <a:chExt cx="1154190" cy="1242499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052" y="1467925"/>
              <a:ext cx="1138238" cy="8266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43100" y="2199936"/>
              <a:ext cx="1154190" cy="5104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ישראל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1" name="קבוצה 70"/>
          <p:cNvGrpSpPr/>
          <p:nvPr/>
        </p:nvGrpSpPr>
        <p:grpSpPr>
          <a:xfrm>
            <a:off x="5946302" y="2316557"/>
            <a:ext cx="1745970" cy="1411325"/>
            <a:chOff x="2590632" y="1521106"/>
            <a:chExt cx="1138238" cy="1082107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632" y="1521106"/>
              <a:ext cx="1138238" cy="7202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61577" y="223388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ירדן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2" name="קבוצה 71"/>
          <p:cNvGrpSpPr/>
          <p:nvPr/>
        </p:nvGrpSpPr>
        <p:grpSpPr>
          <a:xfrm>
            <a:off x="1832640" y="5068453"/>
            <a:ext cx="1138238" cy="1092082"/>
            <a:chOff x="4122212" y="1513648"/>
            <a:chExt cx="1138238" cy="1092082"/>
          </a:xfrm>
        </p:grpSpPr>
        <p:sp>
          <p:nvSpPr>
            <p:cNvPr id="14" name="TextBox 13"/>
            <p:cNvSpPr txBox="1"/>
            <p:nvPr/>
          </p:nvSpPr>
          <p:spPr>
            <a:xfrm>
              <a:off x="4334761" y="2236398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רש"פ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212" y="1513648"/>
              <a:ext cx="1138238" cy="720263"/>
            </a:xfrm>
            <a:prstGeom prst="rect">
              <a:avLst/>
            </a:prstGeom>
          </p:spPr>
        </p:pic>
      </p:grpSp>
      <p:grpSp>
        <p:nvGrpSpPr>
          <p:cNvPr id="73" name="קבוצה 72"/>
          <p:cNvGrpSpPr/>
          <p:nvPr/>
        </p:nvGrpSpPr>
        <p:grpSpPr>
          <a:xfrm>
            <a:off x="9243975" y="4131624"/>
            <a:ext cx="879428" cy="982946"/>
            <a:chOff x="5608929" y="1507724"/>
            <a:chExt cx="1118525" cy="1072982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929" y="1507724"/>
              <a:ext cx="1118525" cy="7470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10994" y="2211374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איראן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4" name="קבוצה 73"/>
          <p:cNvGrpSpPr/>
          <p:nvPr/>
        </p:nvGrpSpPr>
        <p:grpSpPr>
          <a:xfrm>
            <a:off x="9405152" y="1112107"/>
            <a:ext cx="1009478" cy="823870"/>
            <a:chOff x="7075933" y="1470018"/>
            <a:chExt cx="1114060" cy="1110688"/>
          </a:xfrm>
        </p:grpSpPr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5933" y="1470018"/>
              <a:ext cx="1114060" cy="74135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176914" y="2211374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עיראק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5" name="קבוצה 74"/>
          <p:cNvGrpSpPr/>
          <p:nvPr/>
        </p:nvGrpSpPr>
        <p:grpSpPr>
          <a:xfrm>
            <a:off x="10564232" y="1095922"/>
            <a:ext cx="995789" cy="852255"/>
            <a:chOff x="8538472" y="1457411"/>
            <a:chExt cx="1116709" cy="1117488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8472" y="1457411"/>
              <a:ext cx="1116709" cy="75396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668085" y="2205567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סוריה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6" name="קבוצה 75"/>
          <p:cNvGrpSpPr/>
          <p:nvPr/>
        </p:nvGrpSpPr>
        <p:grpSpPr>
          <a:xfrm>
            <a:off x="3004743" y="2409916"/>
            <a:ext cx="1008793" cy="763894"/>
            <a:chOff x="9965505" y="1457409"/>
            <a:chExt cx="1332512" cy="1382888"/>
          </a:xfrm>
        </p:grpSpPr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3660" y="1457409"/>
              <a:ext cx="1116709" cy="87242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965505" y="2171690"/>
              <a:ext cx="1332512" cy="6686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מפרציות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2" name="קבוצה 81"/>
          <p:cNvGrpSpPr/>
          <p:nvPr/>
        </p:nvGrpSpPr>
        <p:grpSpPr>
          <a:xfrm>
            <a:off x="747732" y="2623530"/>
            <a:ext cx="836973" cy="829682"/>
            <a:chOff x="2590632" y="3321022"/>
            <a:chExt cx="1113442" cy="1093868"/>
          </a:xfrm>
        </p:grpSpPr>
        <p:pic>
          <p:nvPicPr>
            <p:cNvPr id="34" name="תמונה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90632" y="3321022"/>
              <a:ext cx="1113442" cy="74094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614835" y="3927956"/>
              <a:ext cx="1000459" cy="4869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סעודיה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9" name="קבוצה 78"/>
          <p:cNvGrpSpPr/>
          <p:nvPr/>
        </p:nvGrpSpPr>
        <p:grpSpPr>
          <a:xfrm>
            <a:off x="1688773" y="1071928"/>
            <a:ext cx="1906490" cy="1613961"/>
            <a:chOff x="7033132" y="3345027"/>
            <a:chExt cx="1113442" cy="1086271"/>
          </a:xfrm>
        </p:grpSpPr>
        <p:pic>
          <p:nvPicPr>
            <p:cNvPr id="43" name="תמונה 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33132" y="3345027"/>
              <a:ext cx="1113442" cy="71693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230354" y="406196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ארה"ב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8" name="קבוצה 77"/>
          <p:cNvGrpSpPr/>
          <p:nvPr/>
        </p:nvGrpSpPr>
        <p:grpSpPr>
          <a:xfrm>
            <a:off x="1878429" y="2796078"/>
            <a:ext cx="945356" cy="799406"/>
            <a:chOff x="8313896" y="3360798"/>
            <a:chExt cx="1540935" cy="1347927"/>
          </a:xfrm>
        </p:grpSpPr>
        <p:pic>
          <p:nvPicPr>
            <p:cNvPr id="46" name="תמונה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94828" y="3360798"/>
              <a:ext cx="1113442" cy="72517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313896" y="4085972"/>
              <a:ext cx="1540935" cy="6227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בריטניה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קבוצה 83"/>
          <p:cNvGrpSpPr/>
          <p:nvPr/>
        </p:nvGrpSpPr>
        <p:grpSpPr>
          <a:xfrm>
            <a:off x="3888145" y="4428741"/>
            <a:ext cx="940381" cy="946266"/>
            <a:chOff x="1080582" y="5060095"/>
            <a:chExt cx="1116708" cy="1083948"/>
          </a:xfrm>
        </p:grpSpPr>
        <p:pic>
          <p:nvPicPr>
            <p:cNvPr id="49" name="תמונה 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0582" y="5060095"/>
              <a:ext cx="1116708" cy="740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203423" y="577471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חמאס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5" name="קבוצה 84"/>
          <p:cNvGrpSpPr/>
          <p:nvPr/>
        </p:nvGrpSpPr>
        <p:grpSpPr>
          <a:xfrm>
            <a:off x="3595263" y="5455139"/>
            <a:ext cx="928056" cy="817198"/>
            <a:chOff x="2565836" y="5047206"/>
            <a:chExt cx="1138238" cy="1084663"/>
          </a:xfrm>
        </p:grpSpPr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565836" y="5047206"/>
              <a:ext cx="1138238" cy="7538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2732346" y="5762537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גא"פ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קבוצה 85"/>
          <p:cNvGrpSpPr/>
          <p:nvPr/>
        </p:nvGrpSpPr>
        <p:grpSpPr>
          <a:xfrm>
            <a:off x="3659922" y="1247206"/>
            <a:ext cx="893280" cy="1044300"/>
            <a:chOff x="4044974" y="5017097"/>
            <a:chExt cx="1252178" cy="1688562"/>
          </a:xfrm>
        </p:grpSpPr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10965" y="5017097"/>
              <a:ext cx="1120197" cy="78320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4044974" y="5660586"/>
              <a:ext cx="1252178" cy="10450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איחוד אירופאי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7" name="קבוצה 76"/>
          <p:cNvGrpSpPr/>
          <p:nvPr/>
        </p:nvGrpSpPr>
        <p:grpSpPr>
          <a:xfrm>
            <a:off x="11177999" y="613762"/>
            <a:ext cx="764044" cy="942541"/>
            <a:chOff x="9961973" y="3321021"/>
            <a:chExt cx="1161925" cy="1147706"/>
          </a:xfrm>
        </p:grpSpPr>
        <p:sp>
          <p:nvSpPr>
            <p:cNvPr id="58" name="TextBox 57"/>
            <p:cNvSpPr txBox="1"/>
            <p:nvPr/>
          </p:nvSpPr>
          <p:spPr>
            <a:xfrm>
              <a:off x="10003139" y="4019002"/>
              <a:ext cx="1047917" cy="44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רוסיה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60" name="תמונה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61973" y="3321021"/>
              <a:ext cx="1161925" cy="740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3" name="TextBox 62"/>
          <p:cNvSpPr txBox="1"/>
          <p:nvPr/>
        </p:nvSpPr>
        <p:spPr>
          <a:xfrm>
            <a:off x="12589822" y="13562468"/>
            <a:ext cx="684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דעאש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87" name="קבוצה 86"/>
          <p:cNvGrpSpPr/>
          <p:nvPr/>
        </p:nvGrpSpPr>
        <p:grpSpPr>
          <a:xfrm>
            <a:off x="5184178" y="4457975"/>
            <a:ext cx="1104977" cy="1023238"/>
            <a:chOff x="5556425" y="5048156"/>
            <a:chExt cx="1141504" cy="1121475"/>
          </a:xfrm>
        </p:grpSpPr>
        <p:pic>
          <p:nvPicPr>
            <p:cNvPr id="62" name="תמונה 6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556425" y="5048156"/>
              <a:ext cx="1141504" cy="75214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797378" y="5800299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דעאש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קבוצה 88"/>
          <p:cNvGrpSpPr/>
          <p:nvPr/>
        </p:nvGrpSpPr>
        <p:grpSpPr>
          <a:xfrm>
            <a:off x="10230616" y="4645068"/>
            <a:ext cx="954822" cy="1021271"/>
            <a:chOff x="8509731" y="5017098"/>
            <a:chExt cx="1098540" cy="1163150"/>
          </a:xfrm>
        </p:grpSpPr>
        <p:pic>
          <p:nvPicPr>
            <p:cNvPr id="67" name="תמונה 6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9731" y="5017098"/>
              <a:ext cx="1098540" cy="79381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509732" y="5810916"/>
              <a:ext cx="10985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חיזבאללה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cxnSp>
        <p:nvCxnSpPr>
          <p:cNvPr id="5" name="מחבר חץ ישר 4"/>
          <p:cNvCxnSpPr>
            <a:stCxn id="3" idx="6"/>
          </p:cNvCxnSpPr>
          <p:nvPr/>
        </p:nvCxnSpPr>
        <p:spPr>
          <a:xfrm>
            <a:off x="4831307" y="2281463"/>
            <a:ext cx="1073430" cy="497159"/>
          </a:xfrm>
          <a:prstGeom prst="straightConnector1">
            <a:avLst/>
          </a:prstGeom>
          <a:ln w="66675" cmpd="sng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כותרת 1"/>
          <p:cNvSpPr txBox="1">
            <a:spLocks/>
          </p:cNvSpPr>
          <p:nvPr/>
        </p:nvSpPr>
        <p:spPr>
          <a:xfrm>
            <a:off x="4729175" y="2548477"/>
            <a:ext cx="852252" cy="46478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6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סיוע ביטחוני</a:t>
            </a:r>
          </a:p>
          <a:p>
            <a:pPr algn="ctr"/>
            <a:r>
              <a:rPr lang="he-IL" sz="16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וכלכלי</a:t>
            </a:r>
            <a:endParaRPr lang="he-IL" sz="16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8" name="קבוצה 67"/>
          <p:cNvGrpSpPr/>
          <p:nvPr/>
        </p:nvGrpSpPr>
        <p:grpSpPr>
          <a:xfrm>
            <a:off x="10914760" y="1983658"/>
            <a:ext cx="995789" cy="898933"/>
            <a:chOff x="1043100" y="1467925"/>
            <a:chExt cx="1154190" cy="1242499"/>
          </a:xfrm>
        </p:grpSpPr>
        <p:pic>
          <p:nvPicPr>
            <p:cNvPr id="90" name="תמונה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052" y="1467925"/>
              <a:ext cx="1138238" cy="826629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1043100" y="2199936"/>
              <a:ext cx="1154190" cy="5104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ישראל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93" name="קבוצה 92"/>
          <p:cNvGrpSpPr/>
          <p:nvPr/>
        </p:nvGrpSpPr>
        <p:grpSpPr>
          <a:xfrm>
            <a:off x="9241284" y="2071156"/>
            <a:ext cx="1018844" cy="829682"/>
            <a:chOff x="2590632" y="3321022"/>
            <a:chExt cx="1113442" cy="1093868"/>
          </a:xfrm>
        </p:grpSpPr>
        <p:pic>
          <p:nvPicPr>
            <p:cNvPr id="94" name="תמונה 9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90632" y="3321022"/>
              <a:ext cx="1113442" cy="740945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2614835" y="3927956"/>
              <a:ext cx="1000459" cy="4869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סעודיה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cxnSp>
        <p:nvCxnSpPr>
          <p:cNvPr id="97" name="מחבר חץ ישר 96"/>
          <p:cNvCxnSpPr/>
          <p:nvPr/>
        </p:nvCxnSpPr>
        <p:spPr>
          <a:xfrm flipH="1">
            <a:off x="7645497" y="1935321"/>
            <a:ext cx="1181003" cy="901735"/>
          </a:xfrm>
          <a:prstGeom prst="straightConnector1">
            <a:avLst/>
          </a:prstGeom>
          <a:ln w="66675" cmpd="sng">
            <a:solidFill>
              <a:srgbClr val="FFFF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כותרת 1"/>
          <p:cNvSpPr txBox="1">
            <a:spLocks/>
          </p:cNvSpPr>
          <p:nvPr/>
        </p:nvSpPr>
        <p:spPr>
          <a:xfrm>
            <a:off x="8155601" y="2331995"/>
            <a:ext cx="852252" cy="46478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גבולות משותפים</a:t>
            </a:r>
            <a:endParaRPr lang="he-IL" sz="20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0" name="מחבר חץ ישר 99"/>
          <p:cNvCxnSpPr>
            <a:stCxn id="99" idx="0"/>
            <a:endCxn id="9" idx="2"/>
          </p:cNvCxnSpPr>
          <p:nvPr/>
        </p:nvCxnSpPr>
        <p:spPr>
          <a:xfrm flipV="1">
            <a:off x="5099800" y="3255954"/>
            <a:ext cx="1719487" cy="844482"/>
          </a:xfrm>
          <a:prstGeom prst="straightConnector1">
            <a:avLst/>
          </a:prstGeom>
          <a:ln w="66675" cmpd="sng">
            <a:solidFill>
              <a:schemeClr val="accent2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כותרת 1"/>
          <p:cNvSpPr txBox="1">
            <a:spLocks/>
          </p:cNvSpPr>
          <p:nvPr/>
        </p:nvSpPr>
        <p:spPr>
          <a:xfrm>
            <a:off x="5578267" y="3772127"/>
            <a:ext cx="1169689" cy="46478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טרור פנים ופליטים</a:t>
            </a:r>
            <a:endParaRPr lang="he-IL" sz="1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3" name="קבוצה 102"/>
          <p:cNvGrpSpPr/>
          <p:nvPr/>
        </p:nvGrpSpPr>
        <p:grpSpPr>
          <a:xfrm>
            <a:off x="9205875" y="5148688"/>
            <a:ext cx="981576" cy="1144533"/>
            <a:chOff x="9100569" y="4143500"/>
            <a:chExt cx="1098538" cy="1305743"/>
          </a:xfrm>
        </p:grpSpPr>
        <p:pic>
          <p:nvPicPr>
            <p:cNvPr id="104" name="תמונה 10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172520" y="4143500"/>
              <a:ext cx="940603" cy="939982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9100569" y="5079911"/>
              <a:ext cx="10985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כוח קודס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08" name="קבוצה 107"/>
          <p:cNvGrpSpPr/>
          <p:nvPr/>
        </p:nvGrpSpPr>
        <p:grpSpPr>
          <a:xfrm>
            <a:off x="7789786" y="4706237"/>
            <a:ext cx="792222" cy="898933"/>
            <a:chOff x="1043100" y="1467925"/>
            <a:chExt cx="1154190" cy="1242499"/>
          </a:xfrm>
        </p:grpSpPr>
        <p:pic>
          <p:nvPicPr>
            <p:cNvPr id="109" name="תמונה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052" y="1467925"/>
              <a:ext cx="1138238" cy="826629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043100" y="2199936"/>
              <a:ext cx="1154190" cy="5104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ישראל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cxnSp>
        <p:nvCxnSpPr>
          <p:cNvPr id="112" name="מחבר חץ ישר 111"/>
          <p:cNvCxnSpPr>
            <a:stCxn id="111" idx="0"/>
          </p:cNvCxnSpPr>
          <p:nvPr/>
        </p:nvCxnSpPr>
        <p:spPr>
          <a:xfrm flipH="1" flipV="1">
            <a:off x="7459102" y="3268546"/>
            <a:ext cx="737034" cy="1094616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כותרת 1"/>
          <p:cNvSpPr txBox="1">
            <a:spLocks/>
          </p:cNvSpPr>
          <p:nvPr/>
        </p:nvSpPr>
        <p:spPr>
          <a:xfrm>
            <a:off x="7129564" y="3870060"/>
            <a:ext cx="852252" cy="46478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עומק</a:t>
            </a:r>
          </a:p>
          <a:p>
            <a:pPr algn="ctr"/>
            <a:r>
              <a:rPr lang="he-IL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אופרטיבי</a:t>
            </a:r>
            <a:endParaRPr lang="he-IL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4" name="מחבר חץ ישר 113"/>
          <p:cNvCxnSpPr>
            <a:stCxn id="106" idx="0"/>
          </p:cNvCxnSpPr>
          <p:nvPr/>
        </p:nvCxnSpPr>
        <p:spPr>
          <a:xfrm flipH="1" flipV="1">
            <a:off x="7656533" y="2891837"/>
            <a:ext cx="2033344" cy="962862"/>
          </a:xfrm>
          <a:prstGeom prst="straightConnector1">
            <a:avLst/>
          </a:prstGeom>
          <a:ln w="66675" cmpd="sng">
            <a:solidFill>
              <a:schemeClr val="accent6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כותרת 1"/>
          <p:cNvSpPr txBox="1">
            <a:spLocks/>
          </p:cNvSpPr>
          <p:nvPr/>
        </p:nvSpPr>
        <p:spPr>
          <a:xfrm>
            <a:off x="8353623" y="3487033"/>
            <a:ext cx="852252" cy="46478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חדירה למרחב</a:t>
            </a:r>
            <a:endParaRPr lang="he-IL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16" name="קבוצה 115"/>
          <p:cNvGrpSpPr/>
          <p:nvPr/>
        </p:nvGrpSpPr>
        <p:grpSpPr>
          <a:xfrm>
            <a:off x="4843828" y="5551445"/>
            <a:ext cx="889766" cy="741776"/>
            <a:chOff x="10021828" y="4963589"/>
            <a:chExt cx="1098540" cy="1216659"/>
          </a:xfrm>
        </p:grpSpPr>
        <p:pic>
          <p:nvPicPr>
            <p:cNvPr id="117" name="תמונה 1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21828" y="4963589"/>
              <a:ext cx="1098540" cy="798948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10021828" y="5810916"/>
              <a:ext cx="10985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אל קאעידה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20" name="קבוצה 119"/>
          <p:cNvGrpSpPr/>
          <p:nvPr/>
        </p:nvGrpSpPr>
        <p:grpSpPr>
          <a:xfrm>
            <a:off x="8451872" y="845840"/>
            <a:ext cx="1111690" cy="893963"/>
            <a:chOff x="7033132" y="5047206"/>
            <a:chExt cx="1113442" cy="1394288"/>
          </a:xfrm>
        </p:grpSpPr>
        <p:pic>
          <p:nvPicPr>
            <p:cNvPr id="121" name="Picture 42" descr="תוצאת תמונה עבור ‪flag iraqi militias‬‏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133" y="5047206"/>
              <a:ext cx="1113441" cy="76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TextBox 121"/>
            <p:cNvSpPr txBox="1"/>
            <p:nvPr/>
          </p:nvSpPr>
          <p:spPr>
            <a:xfrm>
              <a:off x="7033132" y="5795163"/>
              <a:ext cx="11134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מיליציות שיעיות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23" name="קבוצה 122"/>
          <p:cNvGrpSpPr/>
          <p:nvPr/>
        </p:nvGrpSpPr>
        <p:grpSpPr>
          <a:xfrm>
            <a:off x="10011847" y="2574015"/>
            <a:ext cx="895680" cy="952249"/>
            <a:chOff x="5108992" y="5318352"/>
            <a:chExt cx="1016867" cy="1146726"/>
          </a:xfrm>
        </p:grpSpPr>
        <p:pic>
          <p:nvPicPr>
            <p:cNvPr id="124" name="Picture 6" descr="Ansarullah Flag Vector.sv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992" y="5318352"/>
              <a:ext cx="1016867" cy="825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TextBox 124"/>
            <p:cNvSpPr txBox="1"/>
            <p:nvPr/>
          </p:nvSpPr>
          <p:spPr>
            <a:xfrm>
              <a:off x="5253882" y="609574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חות'ים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07" name="כותרת 1"/>
          <p:cNvSpPr txBox="1">
            <a:spLocks/>
          </p:cNvSpPr>
          <p:nvPr/>
        </p:nvSpPr>
        <p:spPr>
          <a:xfrm>
            <a:off x="6544720" y="2312665"/>
            <a:ext cx="1169689" cy="464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70% פלסטינים</a:t>
            </a:r>
            <a:endParaRPr lang="he-IL" sz="1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69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מעוגל 90"/>
          <p:cNvSpPr/>
          <p:nvPr/>
        </p:nvSpPr>
        <p:spPr>
          <a:xfrm>
            <a:off x="349814" y="3943594"/>
            <a:ext cx="3314700" cy="27392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406400" y="1283864"/>
            <a:ext cx="3314700" cy="15813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2" name="מלבן מעוגל 101"/>
          <p:cNvSpPr/>
          <p:nvPr/>
        </p:nvSpPr>
        <p:spPr>
          <a:xfrm>
            <a:off x="9441168" y="4281316"/>
            <a:ext cx="2002705" cy="12098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5" name="מלבן מעוגל 94"/>
          <p:cNvSpPr/>
          <p:nvPr/>
        </p:nvSpPr>
        <p:spPr>
          <a:xfrm>
            <a:off x="8996537" y="1038241"/>
            <a:ext cx="2891969" cy="24196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71" name="קבוצה 70"/>
          <p:cNvGrpSpPr/>
          <p:nvPr/>
        </p:nvGrpSpPr>
        <p:grpSpPr>
          <a:xfrm>
            <a:off x="4051260" y="2853878"/>
            <a:ext cx="4470401" cy="3555122"/>
            <a:chOff x="2522953" y="1595104"/>
            <a:chExt cx="1202490" cy="815963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2953" y="1595104"/>
              <a:ext cx="1202490" cy="7202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568335" y="2326299"/>
              <a:ext cx="805218" cy="847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ירדן – שומרי החותם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3074" name="Picture 2" descr="תוצאת תמונה עבור TEMPLE MO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69618"/>
            <a:ext cx="4093028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662" y="-1975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תת המערכה על (הר) הבית</a:t>
            </a:r>
            <a:endParaRPr lang="he-I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9" name="קבוצה 68"/>
          <p:cNvGrpSpPr/>
          <p:nvPr/>
        </p:nvGrpSpPr>
        <p:grpSpPr>
          <a:xfrm>
            <a:off x="5730082" y="1080338"/>
            <a:ext cx="1138238" cy="1325380"/>
            <a:chOff x="1059052" y="1467925"/>
            <a:chExt cx="1138238" cy="1142778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052" y="1467925"/>
              <a:ext cx="1138238" cy="8266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25562" y="224137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ישראל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2" name="קבוצה 71"/>
          <p:cNvGrpSpPr/>
          <p:nvPr/>
        </p:nvGrpSpPr>
        <p:grpSpPr>
          <a:xfrm>
            <a:off x="9929820" y="1169109"/>
            <a:ext cx="1138238" cy="1092082"/>
            <a:chOff x="4122212" y="1513648"/>
            <a:chExt cx="1138238" cy="1092082"/>
          </a:xfrm>
        </p:grpSpPr>
        <p:sp>
          <p:nvSpPr>
            <p:cNvPr id="14" name="TextBox 13"/>
            <p:cNvSpPr txBox="1"/>
            <p:nvPr/>
          </p:nvSpPr>
          <p:spPr>
            <a:xfrm>
              <a:off x="4334761" y="2236398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רש"פ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2212" y="1513648"/>
              <a:ext cx="1138238" cy="720263"/>
            </a:xfrm>
            <a:prstGeom prst="rect">
              <a:avLst/>
            </a:prstGeom>
          </p:spPr>
        </p:pic>
      </p:grpSp>
      <p:grpSp>
        <p:nvGrpSpPr>
          <p:cNvPr id="76" name="קבוצה 75"/>
          <p:cNvGrpSpPr/>
          <p:nvPr/>
        </p:nvGrpSpPr>
        <p:grpSpPr>
          <a:xfrm>
            <a:off x="501086" y="4291648"/>
            <a:ext cx="1154864" cy="1282744"/>
            <a:chOff x="9965505" y="1457411"/>
            <a:chExt cx="1154864" cy="1282744"/>
          </a:xfrm>
        </p:grpSpPr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03660" y="1457411"/>
              <a:ext cx="1116709" cy="7319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965505" y="2093824"/>
              <a:ext cx="115486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איחוד האמירויות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קבוצה 82"/>
          <p:cNvGrpSpPr/>
          <p:nvPr/>
        </p:nvGrpSpPr>
        <p:grpSpPr>
          <a:xfrm>
            <a:off x="576798" y="5507395"/>
            <a:ext cx="1116708" cy="1090766"/>
            <a:chOff x="1059052" y="3345027"/>
            <a:chExt cx="1116708" cy="1090766"/>
          </a:xfrm>
        </p:grpSpPr>
        <p:pic>
          <p:nvPicPr>
            <p:cNvPr id="31" name="תמונה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052" y="3345027"/>
              <a:ext cx="1116708" cy="72143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214797" y="406646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תורכיה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2" name="קבוצה 81"/>
          <p:cNvGrpSpPr/>
          <p:nvPr/>
        </p:nvGrpSpPr>
        <p:grpSpPr>
          <a:xfrm>
            <a:off x="2082673" y="5483390"/>
            <a:ext cx="1113442" cy="1114771"/>
            <a:chOff x="2590632" y="3321022"/>
            <a:chExt cx="1113442" cy="1114771"/>
          </a:xfrm>
        </p:grpSpPr>
        <p:pic>
          <p:nvPicPr>
            <p:cNvPr id="34" name="תמונה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90632" y="3321022"/>
              <a:ext cx="1113442" cy="74094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744744" y="406646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סעודיה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9" name="קבוצה 78"/>
          <p:cNvGrpSpPr/>
          <p:nvPr/>
        </p:nvGrpSpPr>
        <p:grpSpPr>
          <a:xfrm>
            <a:off x="9883897" y="4459075"/>
            <a:ext cx="1113442" cy="1086271"/>
            <a:chOff x="7033132" y="3345027"/>
            <a:chExt cx="1113442" cy="1086271"/>
          </a:xfrm>
        </p:grpSpPr>
        <p:pic>
          <p:nvPicPr>
            <p:cNvPr id="43" name="תמונה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33132" y="3345027"/>
              <a:ext cx="1113442" cy="71693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230354" y="406196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ארה"ב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קבוצה 83"/>
          <p:cNvGrpSpPr/>
          <p:nvPr/>
        </p:nvGrpSpPr>
        <p:grpSpPr>
          <a:xfrm>
            <a:off x="10612355" y="2323199"/>
            <a:ext cx="1116708" cy="1083948"/>
            <a:chOff x="1080582" y="5060095"/>
            <a:chExt cx="1116708" cy="1083948"/>
          </a:xfrm>
        </p:grpSpPr>
        <p:pic>
          <p:nvPicPr>
            <p:cNvPr id="49" name="תמונה 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0582" y="5060095"/>
              <a:ext cx="1116708" cy="740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203423" y="577471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חמאס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5" name="קבוצה 84"/>
          <p:cNvGrpSpPr/>
          <p:nvPr/>
        </p:nvGrpSpPr>
        <p:grpSpPr>
          <a:xfrm>
            <a:off x="9183222" y="2344337"/>
            <a:ext cx="1138238" cy="1084663"/>
            <a:chOff x="2565836" y="5047206"/>
            <a:chExt cx="1138238" cy="1084663"/>
          </a:xfrm>
        </p:grpSpPr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65836" y="5047206"/>
              <a:ext cx="1138238" cy="7538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2732346" y="5762537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גא"פ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קבוצה 85"/>
          <p:cNvGrpSpPr/>
          <p:nvPr/>
        </p:nvGrpSpPr>
        <p:grpSpPr>
          <a:xfrm>
            <a:off x="730798" y="1464851"/>
            <a:ext cx="1120197" cy="1400322"/>
            <a:chOff x="4110965" y="5017097"/>
            <a:chExt cx="1120197" cy="1400322"/>
          </a:xfrm>
        </p:grpSpPr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0965" y="5017097"/>
              <a:ext cx="1120197" cy="78320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4268455" y="5771088"/>
              <a:ext cx="80521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איחוד אירופאי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7" name="קבוצה 76"/>
          <p:cNvGrpSpPr/>
          <p:nvPr/>
        </p:nvGrpSpPr>
        <p:grpSpPr>
          <a:xfrm>
            <a:off x="2325113" y="1441657"/>
            <a:ext cx="1161925" cy="1110277"/>
            <a:chOff x="9961973" y="3321021"/>
            <a:chExt cx="1161925" cy="1110277"/>
          </a:xfrm>
        </p:grpSpPr>
        <p:sp>
          <p:nvSpPr>
            <p:cNvPr id="58" name="TextBox 57"/>
            <p:cNvSpPr txBox="1"/>
            <p:nvPr/>
          </p:nvSpPr>
          <p:spPr>
            <a:xfrm>
              <a:off x="10159405" y="406196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רוסיה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60" name="תמונה 5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61973" y="3321021"/>
              <a:ext cx="1161925" cy="740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3" name="TextBox 62"/>
          <p:cNvSpPr txBox="1"/>
          <p:nvPr/>
        </p:nvSpPr>
        <p:spPr>
          <a:xfrm>
            <a:off x="12589822" y="13562468"/>
            <a:ext cx="684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דעאש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utoShape 2" descr="תוצאת תמונה עבור סין דגל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4" descr="תוצאת תמונה עבור סין דגל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" name="AutoShape 7" descr="תוצאת תמונה עבור מרוקו דגל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AutoShape 9" descr="תוצאת תמונה עבור מרוקו דגל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6" name="קבוצה 25"/>
          <p:cNvGrpSpPr/>
          <p:nvPr/>
        </p:nvGrpSpPr>
        <p:grpSpPr>
          <a:xfrm>
            <a:off x="2063750" y="4265124"/>
            <a:ext cx="1104236" cy="994212"/>
            <a:chOff x="10428862" y="2604271"/>
            <a:chExt cx="1104236" cy="994212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8862" y="2604271"/>
              <a:ext cx="1104236" cy="73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10607056" y="322915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מרוקו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03" name="מלבן מעוגל 102"/>
          <p:cNvSpPr/>
          <p:nvPr/>
        </p:nvSpPr>
        <p:spPr>
          <a:xfrm>
            <a:off x="5297848" y="1051380"/>
            <a:ext cx="2002705" cy="1209811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6400" y="3582481"/>
            <a:ext cx="29934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הטוענים לכתר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5925" y="914532"/>
            <a:ext cx="29934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האינטרסים הנוצרים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89712" y="2261191"/>
            <a:ext cx="29934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הריבון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055285" y="681660"/>
            <a:ext cx="29934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מהרבנים ועד נוער הגבעות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945773" y="3910690"/>
            <a:ext cx="29934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סוכן הנדל"ן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AutoShape 4" descr="תוצאת תמונה עבור מערת המכפלה"/>
          <p:cNvSpPr>
            <a:spLocks noChangeAspect="1" noChangeArrowheads="1"/>
          </p:cNvSpPr>
          <p:nvPr/>
        </p:nvSpPr>
        <p:spPr bwMode="auto">
          <a:xfrm>
            <a:off x="12580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" name="AutoShape 6" descr="תוצאת תמונה עבור מערת המכפלה"/>
          <p:cNvSpPr>
            <a:spLocks noChangeAspect="1" noChangeArrowheads="1"/>
          </p:cNvSpPr>
          <p:nvPr/>
        </p:nvSpPr>
        <p:spPr bwMode="auto">
          <a:xfrm>
            <a:off x="12733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14" y="5441651"/>
            <a:ext cx="1851627" cy="110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תוצאת תמונה עבור אנשי הוואקף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10" y="2668263"/>
            <a:ext cx="1979348" cy="11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מלבן מעוגל 108"/>
          <p:cNvSpPr/>
          <p:nvPr/>
        </p:nvSpPr>
        <p:spPr>
          <a:xfrm>
            <a:off x="6580682" y="2542008"/>
            <a:ext cx="2184137" cy="130735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0" name="מלבן מעוגל 109"/>
          <p:cNvSpPr/>
          <p:nvPr/>
        </p:nvSpPr>
        <p:spPr>
          <a:xfrm>
            <a:off x="6673683" y="5346265"/>
            <a:ext cx="2184137" cy="130735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89727" y="2211763"/>
            <a:ext cx="2993495" cy="369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וואקף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2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אליפסה 98"/>
          <p:cNvSpPr/>
          <p:nvPr/>
        </p:nvSpPr>
        <p:spPr>
          <a:xfrm>
            <a:off x="4843828" y="4236912"/>
            <a:ext cx="4069090" cy="26020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6" name="אליפסה 95"/>
          <p:cNvSpPr/>
          <p:nvPr/>
        </p:nvSpPr>
        <p:spPr>
          <a:xfrm>
            <a:off x="8617485" y="1943328"/>
            <a:ext cx="3344254" cy="3096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108055" y="740860"/>
            <a:ext cx="4735773" cy="47804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9347" y="-260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תת מערכה פנים</a:t>
            </a:r>
            <a:endParaRPr lang="he-I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589822" y="13562468"/>
            <a:ext cx="684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דעאש</a:t>
            </a:r>
            <a:endParaRPr lang="he-IL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מחבר חץ ישר 4"/>
          <p:cNvCxnSpPr>
            <a:stCxn id="3" idx="6"/>
          </p:cNvCxnSpPr>
          <p:nvPr/>
        </p:nvCxnSpPr>
        <p:spPr>
          <a:xfrm flipV="1">
            <a:off x="4843828" y="2803299"/>
            <a:ext cx="1073430" cy="327780"/>
          </a:xfrm>
          <a:prstGeom prst="straightConnector1">
            <a:avLst/>
          </a:prstGeom>
          <a:ln w="66675" cmpd="sng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כותרת 1"/>
          <p:cNvSpPr txBox="1">
            <a:spLocks/>
          </p:cNvSpPr>
          <p:nvPr/>
        </p:nvSpPr>
        <p:spPr>
          <a:xfrm>
            <a:off x="5813945" y="3477908"/>
            <a:ext cx="1016532" cy="69695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המכלול הכלכלי</a:t>
            </a:r>
            <a:endParaRPr lang="he-IL" sz="18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97" name="מחבר חץ ישר 96"/>
          <p:cNvCxnSpPr/>
          <p:nvPr/>
        </p:nvCxnSpPr>
        <p:spPr>
          <a:xfrm flipH="1" flipV="1">
            <a:off x="7600953" y="2837056"/>
            <a:ext cx="1433865" cy="109357"/>
          </a:xfrm>
          <a:prstGeom prst="straightConnector1">
            <a:avLst/>
          </a:prstGeom>
          <a:ln w="66675" cmpd="sng">
            <a:solidFill>
              <a:srgbClr val="FFFF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מחבר חץ ישר 99"/>
          <p:cNvCxnSpPr/>
          <p:nvPr/>
        </p:nvCxnSpPr>
        <p:spPr>
          <a:xfrm flipH="1" flipV="1">
            <a:off x="6945406" y="3372916"/>
            <a:ext cx="25439" cy="784574"/>
          </a:xfrm>
          <a:prstGeom prst="straightConnector1">
            <a:avLst/>
          </a:prstGeom>
          <a:ln w="66675" cmpd="sng">
            <a:solidFill>
              <a:schemeClr val="accent2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כותרת 1"/>
          <p:cNvSpPr txBox="1">
            <a:spLocks/>
          </p:cNvSpPr>
          <p:nvPr/>
        </p:nvSpPr>
        <p:spPr>
          <a:xfrm>
            <a:off x="7355293" y="1306699"/>
            <a:ext cx="2198140" cy="481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המלוכה </a:t>
            </a:r>
            <a:r>
              <a:rPr lang="he-IL" sz="2000" b="1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ההאשמית</a:t>
            </a:r>
            <a:r>
              <a:rPr lang="he-IL" sz="20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he-IL" sz="20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9" name="תמונה 118" descr="תוצאת תמונה עבור הממלכה ההאשמית של ירדן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71" y="1567863"/>
            <a:ext cx="1400181" cy="171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7" name="תיבת טקסט 22">
            <a:extLst>
              <a:ext uri="{FF2B5EF4-FFF2-40B4-BE49-F238E27FC236}">
                <a16:creationId xmlns:a16="http://schemas.microsoft.com/office/drawing/2014/main" xmlns="" id="{8CD3AD1F-738B-4790-82FE-4C2E4A1F1376}"/>
              </a:ext>
            </a:extLst>
          </p:cNvPr>
          <p:cNvSpPr txBox="1"/>
          <p:nvPr/>
        </p:nvSpPr>
        <p:spPr>
          <a:xfrm>
            <a:off x="346997" y="2761747"/>
            <a:ext cx="149546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אופוזיציה</a:t>
            </a:r>
          </a:p>
        </p:txBody>
      </p:sp>
      <p:sp>
        <p:nvSpPr>
          <p:cNvPr id="158" name="תיבת טקסט 24">
            <a:extLst>
              <a:ext uri="{FF2B5EF4-FFF2-40B4-BE49-F238E27FC236}">
                <a16:creationId xmlns:a16="http://schemas.microsoft.com/office/drawing/2014/main" xmlns="" id="{B75BDECA-8E3B-4FAE-A870-DF7A0D65F0A4}"/>
              </a:ext>
            </a:extLst>
          </p:cNvPr>
          <p:cNvSpPr txBox="1"/>
          <p:nvPr/>
        </p:nvSpPr>
        <p:spPr>
          <a:xfrm>
            <a:off x="2676373" y="3433454"/>
            <a:ext cx="15072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פלסטינים</a:t>
            </a:r>
          </a:p>
        </p:txBody>
      </p:sp>
      <p:sp>
        <p:nvSpPr>
          <p:cNvPr id="159" name="תיבת טקסט 27">
            <a:extLst>
              <a:ext uri="{FF2B5EF4-FFF2-40B4-BE49-F238E27FC236}">
                <a16:creationId xmlns:a16="http://schemas.microsoft.com/office/drawing/2014/main" xmlns="" id="{67CE37C3-51E0-4DF9-9019-45DC6FA0DA89}"/>
              </a:ext>
            </a:extLst>
          </p:cNvPr>
          <p:cNvSpPr txBox="1"/>
          <p:nvPr/>
        </p:nvSpPr>
        <p:spPr>
          <a:xfrm>
            <a:off x="1674559" y="4803532"/>
            <a:ext cx="137831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 err="1"/>
              <a:t>סלאפיה</a:t>
            </a:r>
            <a:endParaRPr lang="he-IL" b="1" dirty="0"/>
          </a:p>
        </p:txBody>
      </p:sp>
      <p:sp>
        <p:nvSpPr>
          <p:cNvPr id="160" name="תיבת טקסט 29">
            <a:extLst>
              <a:ext uri="{FF2B5EF4-FFF2-40B4-BE49-F238E27FC236}">
                <a16:creationId xmlns:a16="http://schemas.microsoft.com/office/drawing/2014/main" xmlns="" id="{C3A5EAF9-A59B-4433-9C0D-13132D9D6A5F}"/>
              </a:ext>
            </a:extLst>
          </p:cNvPr>
          <p:cNvSpPr txBox="1"/>
          <p:nvPr/>
        </p:nvSpPr>
        <p:spPr>
          <a:xfrm>
            <a:off x="2861803" y="2720496"/>
            <a:ext cx="153552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שבטים</a:t>
            </a:r>
          </a:p>
        </p:txBody>
      </p:sp>
      <p:sp>
        <p:nvSpPr>
          <p:cNvPr id="161" name="תיבת טקסט 31">
            <a:extLst>
              <a:ext uri="{FF2B5EF4-FFF2-40B4-BE49-F238E27FC236}">
                <a16:creationId xmlns:a16="http://schemas.microsoft.com/office/drawing/2014/main" xmlns="" id="{8072AC41-12FE-4B1F-A871-59C2DC08B780}"/>
              </a:ext>
            </a:extLst>
          </p:cNvPr>
          <p:cNvSpPr txBox="1"/>
          <p:nvPr/>
        </p:nvSpPr>
        <p:spPr>
          <a:xfrm>
            <a:off x="2774387" y="2000500"/>
            <a:ext cx="131119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האשמים</a:t>
            </a:r>
          </a:p>
        </p:txBody>
      </p:sp>
      <p:sp>
        <p:nvSpPr>
          <p:cNvPr id="162" name="תיבת טקסט 32">
            <a:extLst>
              <a:ext uri="{FF2B5EF4-FFF2-40B4-BE49-F238E27FC236}">
                <a16:creationId xmlns:a16="http://schemas.microsoft.com/office/drawing/2014/main" xmlns="" id="{E7186072-21F1-4570-948C-92C6928DD4A5}"/>
              </a:ext>
            </a:extLst>
          </p:cNvPr>
          <p:cNvSpPr txBox="1"/>
          <p:nvPr/>
        </p:nvSpPr>
        <p:spPr>
          <a:xfrm>
            <a:off x="918433" y="1946974"/>
            <a:ext cx="11627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פליטים</a:t>
            </a:r>
          </a:p>
        </p:txBody>
      </p:sp>
      <p:sp>
        <p:nvSpPr>
          <p:cNvPr id="163" name="תיבת טקסט 58">
            <a:extLst>
              <a:ext uri="{FF2B5EF4-FFF2-40B4-BE49-F238E27FC236}">
                <a16:creationId xmlns:a16="http://schemas.microsoft.com/office/drawing/2014/main" xmlns="" id="{95CA9C0F-F673-410C-BC82-AB3ECE656FD0}"/>
              </a:ext>
            </a:extLst>
          </p:cNvPr>
          <p:cNvSpPr txBox="1"/>
          <p:nvPr/>
        </p:nvSpPr>
        <p:spPr>
          <a:xfrm>
            <a:off x="646832" y="3790530"/>
            <a:ext cx="170594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פרלמנט</a:t>
            </a:r>
          </a:p>
        </p:txBody>
      </p:sp>
      <p:sp>
        <p:nvSpPr>
          <p:cNvPr id="164" name="תיבת טקסט 69">
            <a:extLst>
              <a:ext uri="{FF2B5EF4-FFF2-40B4-BE49-F238E27FC236}">
                <a16:creationId xmlns:a16="http://schemas.microsoft.com/office/drawing/2014/main" xmlns="" id="{AF8054C3-5043-42DF-B204-BFAE6A306203}"/>
              </a:ext>
            </a:extLst>
          </p:cNvPr>
          <p:cNvSpPr txBox="1"/>
          <p:nvPr/>
        </p:nvSpPr>
        <p:spPr>
          <a:xfrm>
            <a:off x="1674559" y="1142088"/>
            <a:ext cx="143109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המקומות הקדושים</a:t>
            </a:r>
          </a:p>
        </p:txBody>
      </p:sp>
      <p:sp>
        <p:nvSpPr>
          <p:cNvPr id="170" name="תיבת טקסט 34">
            <a:extLst>
              <a:ext uri="{FF2B5EF4-FFF2-40B4-BE49-F238E27FC236}">
                <a16:creationId xmlns:a16="http://schemas.microsoft.com/office/drawing/2014/main" xmlns="" id="{856D9D2B-8B77-442F-ADBC-3DAC898EF50E}"/>
              </a:ext>
            </a:extLst>
          </p:cNvPr>
          <p:cNvSpPr txBox="1"/>
          <p:nvPr/>
        </p:nvSpPr>
        <p:spPr>
          <a:xfrm>
            <a:off x="5209160" y="5904508"/>
            <a:ext cx="157343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חקלאות</a:t>
            </a:r>
          </a:p>
        </p:txBody>
      </p:sp>
      <p:sp>
        <p:nvSpPr>
          <p:cNvPr id="171" name="תיבת טקסט 65">
            <a:extLst>
              <a:ext uri="{FF2B5EF4-FFF2-40B4-BE49-F238E27FC236}">
                <a16:creationId xmlns:a16="http://schemas.microsoft.com/office/drawing/2014/main" xmlns="" id="{6C01B5E7-4C23-4460-9DD4-B6B446F15765}"/>
              </a:ext>
            </a:extLst>
          </p:cNvPr>
          <p:cNvSpPr txBox="1"/>
          <p:nvPr/>
        </p:nvSpPr>
        <p:spPr>
          <a:xfrm>
            <a:off x="5147694" y="5353251"/>
            <a:ext cx="129404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תל"ג</a:t>
            </a:r>
          </a:p>
        </p:txBody>
      </p:sp>
      <p:sp>
        <p:nvSpPr>
          <p:cNvPr id="172" name="תיבת טקסט 67">
            <a:extLst>
              <a:ext uri="{FF2B5EF4-FFF2-40B4-BE49-F238E27FC236}">
                <a16:creationId xmlns:a16="http://schemas.microsoft.com/office/drawing/2014/main" xmlns="" id="{B6B7A980-4798-4C41-B850-5797A2D03C2B}"/>
              </a:ext>
            </a:extLst>
          </p:cNvPr>
          <p:cNvSpPr txBox="1"/>
          <p:nvPr/>
        </p:nvSpPr>
        <p:spPr>
          <a:xfrm>
            <a:off x="7157972" y="5336631"/>
            <a:ext cx="14595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אבטלה</a:t>
            </a:r>
          </a:p>
        </p:txBody>
      </p:sp>
      <p:sp>
        <p:nvSpPr>
          <p:cNvPr id="173" name="תיבת טקסט 70">
            <a:extLst>
              <a:ext uri="{FF2B5EF4-FFF2-40B4-BE49-F238E27FC236}">
                <a16:creationId xmlns:a16="http://schemas.microsoft.com/office/drawing/2014/main" xmlns="" id="{5C80D3B6-3A7C-4A33-9B90-851E7D575C40}"/>
              </a:ext>
            </a:extLst>
          </p:cNvPr>
          <p:cNvSpPr txBox="1"/>
          <p:nvPr/>
        </p:nvSpPr>
        <p:spPr>
          <a:xfrm>
            <a:off x="6858372" y="5925697"/>
            <a:ext cx="14595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השכלה</a:t>
            </a:r>
            <a:endParaRPr lang="he-IL" b="1" dirty="0"/>
          </a:p>
        </p:txBody>
      </p:sp>
      <p:sp>
        <p:nvSpPr>
          <p:cNvPr id="174" name="תיבת טקסט 71">
            <a:extLst>
              <a:ext uri="{FF2B5EF4-FFF2-40B4-BE49-F238E27FC236}">
                <a16:creationId xmlns:a16="http://schemas.microsoft.com/office/drawing/2014/main" xmlns="" id="{DA4B8C81-98AC-4F92-9FA7-EA0F3DA90254}"/>
              </a:ext>
            </a:extLst>
          </p:cNvPr>
          <p:cNvSpPr txBox="1"/>
          <p:nvPr/>
        </p:nvSpPr>
        <p:spPr>
          <a:xfrm>
            <a:off x="6278092" y="4670716"/>
            <a:ext cx="110477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סיוע חוץ</a:t>
            </a:r>
          </a:p>
        </p:txBody>
      </p:sp>
      <p:sp>
        <p:nvSpPr>
          <p:cNvPr id="175" name="כותרת 1"/>
          <p:cNvSpPr txBox="1">
            <a:spLocks/>
          </p:cNvSpPr>
          <p:nvPr/>
        </p:nvSpPr>
        <p:spPr>
          <a:xfrm>
            <a:off x="4797413" y="2074820"/>
            <a:ext cx="1016532" cy="69695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המכלול הפנימי </a:t>
            </a:r>
            <a:endParaRPr lang="he-IL" sz="18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6" name="כותרת 1"/>
          <p:cNvSpPr txBox="1">
            <a:spLocks/>
          </p:cNvSpPr>
          <p:nvPr/>
        </p:nvSpPr>
        <p:spPr>
          <a:xfrm>
            <a:off x="7600953" y="3047291"/>
            <a:ext cx="1016532" cy="69695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המכלול הפיזי</a:t>
            </a:r>
            <a:endParaRPr lang="he-IL" sz="18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7" name="Picture 4" descr="תוצאת תמונה עבור מים">
            <a:extLst>
              <a:ext uri="{FF2B5EF4-FFF2-40B4-BE49-F238E27FC236}">
                <a16:creationId xmlns:a16="http://schemas.microsoft.com/office/drawing/2014/main" xmlns="" id="{9C6AA5FC-4D1D-422C-A310-CC628F93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98" y="2171308"/>
            <a:ext cx="1050657" cy="8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6" descr="תוצאת תמונה עבור אנרגיה">
            <a:extLst>
              <a:ext uri="{FF2B5EF4-FFF2-40B4-BE49-F238E27FC236}">
                <a16:creationId xmlns:a16="http://schemas.microsoft.com/office/drawing/2014/main" xmlns="" id="{D26226F1-17BB-4037-A779-448F6DF2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83" y="3089828"/>
            <a:ext cx="965473" cy="5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8" descr="תוצאת תמונה עבור מדבר">
            <a:extLst>
              <a:ext uri="{FF2B5EF4-FFF2-40B4-BE49-F238E27FC236}">
                <a16:creationId xmlns:a16="http://schemas.microsoft.com/office/drawing/2014/main" xmlns="" id="{57AB45F7-4924-4523-89A3-8F611CD5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14" y="3973617"/>
            <a:ext cx="1196409" cy="7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0" descr="תוצאת תמונה עבור משאבי טבע">
            <a:extLst>
              <a:ext uri="{FF2B5EF4-FFF2-40B4-BE49-F238E27FC236}">
                <a16:creationId xmlns:a16="http://schemas.microsoft.com/office/drawing/2014/main" xmlns="" id="{E42726A9-EDF3-4693-B4B5-0AE7480B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29" y="2944273"/>
            <a:ext cx="640515" cy="7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תיבת טקסט 36">
            <a:extLst>
              <a:ext uri="{FF2B5EF4-FFF2-40B4-BE49-F238E27FC236}">
                <a16:creationId xmlns:a16="http://schemas.microsoft.com/office/drawing/2014/main" xmlns="" id="{DF637402-4EC5-4DF7-992B-39E51F7D7016}"/>
              </a:ext>
            </a:extLst>
          </p:cNvPr>
          <p:cNvSpPr txBox="1"/>
          <p:nvPr/>
        </p:nvSpPr>
        <p:spPr>
          <a:xfrm>
            <a:off x="8816454" y="4002363"/>
            <a:ext cx="12709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מדבר</a:t>
            </a:r>
          </a:p>
        </p:txBody>
      </p:sp>
      <p:sp>
        <p:nvSpPr>
          <p:cNvPr id="187" name="תיבת טקסט 40">
            <a:extLst>
              <a:ext uri="{FF2B5EF4-FFF2-40B4-BE49-F238E27FC236}">
                <a16:creationId xmlns:a16="http://schemas.microsoft.com/office/drawing/2014/main" xmlns="" id="{EA08F864-742E-49C3-A553-FC0CE768457A}"/>
              </a:ext>
            </a:extLst>
          </p:cNvPr>
          <p:cNvSpPr txBox="1"/>
          <p:nvPr/>
        </p:nvSpPr>
        <p:spPr>
          <a:xfrm>
            <a:off x="9384831" y="3395769"/>
            <a:ext cx="9758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משאבי </a:t>
            </a:r>
            <a:endParaRPr lang="he-IL" b="1" dirty="0" smtClean="0"/>
          </a:p>
          <a:p>
            <a:pPr algn="ctr"/>
            <a:r>
              <a:rPr lang="he-IL" b="1" dirty="0" smtClean="0"/>
              <a:t>טבע</a:t>
            </a:r>
            <a:endParaRPr lang="he-IL" b="1" dirty="0"/>
          </a:p>
        </p:txBody>
      </p:sp>
      <p:sp>
        <p:nvSpPr>
          <p:cNvPr id="188" name="תיבת טקסט 44">
            <a:extLst>
              <a:ext uri="{FF2B5EF4-FFF2-40B4-BE49-F238E27FC236}">
                <a16:creationId xmlns:a16="http://schemas.microsoft.com/office/drawing/2014/main" xmlns="" id="{192F3F01-2381-48DB-85E6-BBFD534D0063}"/>
              </a:ext>
            </a:extLst>
          </p:cNvPr>
          <p:cNvSpPr txBox="1"/>
          <p:nvPr/>
        </p:nvSpPr>
        <p:spPr>
          <a:xfrm>
            <a:off x="10691665" y="3559581"/>
            <a:ext cx="8545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אנרגיה</a:t>
            </a:r>
          </a:p>
        </p:txBody>
      </p:sp>
      <p:sp>
        <p:nvSpPr>
          <p:cNvPr id="189" name="תיבת טקסט 54">
            <a:extLst>
              <a:ext uri="{FF2B5EF4-FFF2-40B4-BE49-F238E27FC236}">
                <a16:creationId xmlns:a16="http://schemas.microsoft.com/office/drawing/2014/main" xmlns="" id="{DB20B91D-1959-44BB-82BA-8C3338541B21}"/>
              </a:ext>
            </a:extLst>
          </p:cNvPr>
          <p:cNvSpPr txBox="1"/>
          <p:nvPr/>
        </p:nvSpPr>
        <p:spPr>
          <a:xfrm>
            <a:off x="8994744" y="2367993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מים</a:t>
            </a:r>
          </a:p>
        </p:txBody>
      </p:sp>
    </p:spTree>
    <p:extLst>
      <p:ext uri="{BB962C8B-B14F-4D97-AF65-F5344CB8AC3E}">
        <p14:creationId xmlns:p14="http://schemas.microsoft.com/office/powerpoint/2010/main" val="30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2623" y="-47044"/>
            <a:ext cx="5633105" cy="4778701"/>
          </a:xfrm>
          <a:prstGeom prst="rect">
            <a:avLst/>
          </a:prstGeom>
          <a:solidFill>
            <a:schemeClr val="bg1">
              <a:lumMod val="50000"/>
              <a:alpha val="84000"/>
            </a:schemeClr>
          </a:solidFill>
          <a:ln>
            <a:noFill/>
          </a:ln>
        </p:spPr>
        <p:txBody>
          <a:bodyPr vert="horz" lIns="91440" tIns="45720" rIns="91440" bIns="45720" rtlCol="1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dirty="0">
                <a:solidFill>
                  <a:prstClr val="white"/>
                </a:solidFill>
              </a:rPr>
              <a:t>מערכת </a:t>
            </a:r>
            <a:r>
              <a:rPr lang="he-IL" sz="4000" dirty="0" smtClean="0">
                <a:solidFill>
                  <a:prstClr val="white"/>
                </a:solidFill>
              </a:rPr>
              <a:t>מורשת- התהוות של יחסים מיוחדים: ירדן-ישראל וארה"ב ומעמד מיוחד בנושא הפלסטיני- הסכם שלום עם ישראל</a:t>
            </a:r>
            <a:endParaRPr lang="he-IL" sz="4000" dirty="0">
              <a:solidFill>
                <a:prstClr val="white"/>
              </a:solidFill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878055" y="-1"/>
            <a:ext cx="6313945" cy="4717144"/>
          </a:xfrm>
          <a:solidFill>
            <a:schemeClr val="bg1">
              <a:lumMod val="50000"/>
              <a:alpha val="84000"/>
            </a:schemeClr>
          </a:solidFill>
          <a:ln>
            <a:noFill/>
          </a:ln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z="4000" dirty="0">
                <a:cs typeface="+mn-cs"/>
              </a:rPr>
              <a:t>מערכת מתהווה </a:t>
            </a:r>
            <a:r>
              <a:rPr lang="he-IL" sz="4000" dirty="0" smtClean="0">
                <a:cs typeface="+mn-cs"/>
              </a:rPr>
              <a:t>– שחיקת הסכם השלום עם ישראל, </a:t>
            </a:r>
            <a:br>
              <a:rPr lang="he-IL" sz="4000" dirty="0" smtClean="0">
                <a:cs typeface="+mn-cs"/>
              </a:rPr>
            </a:br>
            <a:r>
              <a:rPr lang="he-IL" sz="4000" dirty="0" smtClean="0">
                <a:cs typeface="+mn-cs"/>
              </a:rPr>
              <a:t>ירדן בשולי הסוגיה הפלסטינית ועסקת המאה</a:t>
            </a:r>
            <a:endParaRPr lang="he-IL" sz="4000" dirty="0">
              <a:cs typeface="+mn-cs"/>
            </a:endParaRPr>
          </a:p>
        </p:txBody>
      </p:sp>
      <p:cxnSp>
        <p:nvCxnSpPr>
          <p:cNvPr id="25" name="מחבר חץ ישר 24"/>
          <p:cNvCxnSpPr/>
          <p:nvPr/>
        </p:nvCxnSpPr>
        <p:spPr>
          <a:xfrm flipV="1">
            <a:off x="10755" y="6096000"/>
            <a:ext cx="12181245" cy="4064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אליפסה 28"/>
          <p:cNvSpPr/>
          <p:nvPr/>
        </p:nvSpPr>
        <p:spPr>
          <a:xfrm>
            <a:off x="5655728" y="6010182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0" name="אליפסה 29"/>
          <p:cNvSpPr/>
          <p:nvPr/>
        </p:nvSpPr>
        <p:spPr>
          <a:xfrm>
            <a:off x="7832106" y="5986320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1" name="אליפסה 30"/>
          <p:cNvSpPr/>
          <p:nvPr/>
        </p:nvSpPr>
        <p:spPr>
          <a:xfrm>
            <a:off x="8999355" y="6011970"/>
            <a:ext cx="210522" cy="2052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2" name="אליפסה 31"/>
          <p:cNvSpPr/>
          <p:nvPr/>
        </p:nvSpPr>
        <p:spPr>
          <a:xfrm>
            <a:off x="10062771" y="6026960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כותרת 1"/>
          <p:cNvSpPr txBox="1">
            <a:spLocks/>
          </p:cNvSpPr>
          <p:nvPr/>
        </p:nvSpPr>
        <p:spPr>
          <a:xfrm>
            <a:off x="67828" y="5225590"/>
            <a:ext cx="11920971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000" dirty="0" smtClean="0">
                <a:solidFill>
                  <a:prstClr val="black"/>
                </a:solidFill>
              </a:rPr>
              <a:t>     מיסוד מעמד ירדן    ביחס לפלסטינים</a:t>
            </a: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38" name="כותרת 1"/>
          <p:cNvSpPr txBox="1">
            <a:spLocks/>
          </p:cNvSpPr>
          <p:nvPr/>
        </p:nvSpPr>
        <p:spPr>
          <a:xfrm>
            <a:off x="-1" y="6217176"/>
            <a:ext cx="1291771" cy="58388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00" dirty="0" smtClean="0">
                <a:solidFill>
                  <a:prstClr val="black"/>
                </a:solidFill>
              </a:rPr>
              <a:t>1970-גבול ותיאום ביטחוני עם ישראל וארה"ב</a:t>
            </a:r>
            <a:endParaRPr lang="he-IL" sz="1100" dirty="0">
              <a:solidFill>
                <a:prstClr val="black"/>
              </a:solidFill>
            </a:endParaRPr>
          </a:p>
        </p:txBody>
      </p:sp>
      <p:sp>
        <p:nvSpPr>
          <p:cNvPr id="39" name="כותרת 1"/>
          <p:cNvSpPr txBox="1">
            <a:spLocks/>
          </p:cNvSpPr>
          <p:nvPr/>
        </p:nvSpPr>
        <p:spPr>
          <a:xfrm>
            <a:off x="10821899" y="6292958"/>
            <a:ext cx="1320675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00" dirty="0" smtClean="0">
                <a:solidFill>
                  <a:prstClr val="black"/>
                </a:solidFill>
              </a:rPr>
              <a:t>עסקת המאה 2020– היעדר מעורבות ירדנית</a:t>
            </a:r>
            <a:endParaRPr lang="he-IL" sz="1100" dirty="0">
              <a:solidFill>
                <a:prstClr val="black"/>
              </a:solidFill>
            </a:endParaRPr>
          </a:p>
        </p:txBody>
      </p:sp>
      <p:cxnSp>
        <p:nvCxnSpPr>
          <p:cNvPr id="40" name="מחבר חץ ישר 39"/>
          <p:cNvCxnSpPr/>
          <p:nvPr/>
        </p:nvCxnSpPr>
        <p:spPr>
          <a:xfrm>
            <a:off x="5755412" y="-91739"/>
            <a:ext cx="11479" cy="613664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אליפסה 41"/>
          <p:cNvSpPr/>
          <p:nvPr/>
        </p:nvSpPr>
        <p:spPr>
          <a:xfrm>
            <a:off x="11564956" y="6041186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49" name="מחבר חץ ישר 48"/>
          <p:cNvCxnSpPr/>
          <p:nvPr/>
        </p:nvCxnSpPr>
        <p:spPr>
          <a:xfrm>
            <a:off x="11144" y="-581"/>
            <a:ext cx="11479" cy="6136640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כותרת 1"/>
          <p:cNvSpPr txBox="1">
            <a:spLocks/>
          </p:cNvSpPr>
          <p:nvPr/>
        </p:nvSpPr>
        <p:spPr>
          <a:xfrm>
            <a:off x="4846721" y="6273489"/>
            <a:ext cx="1254656" cy="51582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400" dirty="0" smtClean="0">
                <a:solidFill>
                  <a:prstClr val="black"/>
                </a:solidFill>
              </a:rPr>
              <a:t>1994-הסכם שלום</a:t>
            </a:r>
            <a:endParaRPr lang="he-IL" sz="2400" dirty="0">
              <a:solidFill>
                <a:prstClr val="black"/>
              </a:solidFill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22623" y="5805714"/>
            <a:ext cx="12087094" cy="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כותרת 1"/>
          <p:cNvSpPr txBox="1">
            <a:spLocks/>
          </p:cNvSpPr>
          <p:nvPr/>
        </p:nvSpPr>
        <p:spPr>
          <a:xfrm>
            <a:off x="1655856" y="6273489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050" dirty="0" smtClean="0">
                <a:solidFill>
                  <a:prstClr val="black"/>
                </a:solidFill>
              </a:rPr>
              <a:t>1988- הכרזת ירדן על ויתור תביעות בגדה</a:t>
            </a:r>
            <a:endParaRPr lang="he-IL" sz="1050" dirty="0">
              <a:solidFill>
                <a:prstClr val="black"/>
              </a:solidFill>
            </a:endParaRPr>
          </a:p>
        </p:txBody>
      </p:sp>
      <p:sp>
        <p:nvSpPr>
          <p:cNvPr id="24" name="כותרת 1"/>
          <p:cNvSpPr txBox="1">
            <a:spLocks/>
          </p:cNvSpPr>
          <p:nvPr/>
        </p:nvSpPr>
        <p:spPr>
          <a:xfrm>
            <a:off x="9625923" y="6284121"/>
            <a:ext cx="1156188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200" dirty="0" smtClean="0">
                <a:solidFill>
                  <a:prstClr val="black"/>
                </a:solidFill>
              </a:rPr>
              <a:t>החזרת צופר ונהריים-2018-2019</a:t>
            </a:r>
            <a:endParaRPr lang="he-IL" sz="1200" dirty="0">
              <a:solidFill>
                <a:prstClr val="black"/>
              </a:solidFill>
            </a:endParaRPr>
          </a:p>
        </p:txBody>
      </p:sp>
      <p:sp>
        <p:nvSpPr>
          <p:cNvPr id="26" name="כותרת 1"/>
          <p:cNvSpPr txBox="1">
            <a:spLocks/>
          </p:cNvSpPr>
          <p:nvPr/>
        </p:nvSpPr>
        <p:spPr>
          <a:xfrm>
            <a:off x="3418115" y="6251208"/>
            <a:ext cx="1156188" cy="526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00" dirty="0" smtClean="0">
                <a:solidFill>
                  <a:prstClr val="black"/>
                </a:solidFill>
              </a:rPr>
              <a:t>1991- ועידת מדריד- ירדן </a:t>
            </a:r>
            <a:r>
              <a:rPr lang="he-IL" sz="1100" dirty="0" err="1" smtClean="0">
                <a:solidFill>
                  <a:prstClr val="black"/>
                </a:solidFill>
              </a:rPr>
              <a:t>נכסית</a:t>
            </a:r>
            <a:r>
              <a:rPr lang="he-IL" sz="1100" dirty="0" smtClean="0">
                <a:solidFill>
                  <a:prstClr val="black"/>
                </a:solidFill>
              </a:rPr>
              <a:t> בהסכם</a:t>
            </a:r>
            <a:endParaRPr lang="he-IL" sz="1100" dirty="0">
              <a:solidFill>
                <a:prstClr val="black"/>
              </a:solidFill>
            </a:endParaRPr>
          </a:p>
        </p:txBody>
      </p:sp>
      <p:sp>
        <p:nvSpPr>
          <p:cNvPr id="28" name="אליפסה 27"/>
          <p:cNvSpPr/>
          <p:nvPr/>
        </p:nvSpPr>
        <p:spPr>
          <a:xfrm>
            <a:off x="-43336" y="6054129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3" name="אליפסה 32"/>
          <p:cNvSpPr/>
          <p:nvPr/>
        </p:nvSpPr>
        <p:spPr>
          <a:xfrm>
            <a:off x="2149917" y="6044901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4" name="אליפסה 33"/>
          <p:cNvSpPr/>
          <p:nvPr/>
        </p:nvSpPr>
        <p:spPr>
          <a:xfrm>
            <a:off x="3996209" y="6004893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5" name="כותרת 1"/>
          <p:cNvSpPr txBox="1">
            <a:spLocks/>
          </p:cNvSpPr>
          <p:nvPr/>
        </p:nvSpPr>
        <p:spPr>
          <a:xfrm>
            <a:off x="8546357" y="6285242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00" dirty="0" smtClean="0">
                <a:solidFill>
                  <a:prstClr val="black"/>
                </a:solidFill>
              </a:rPr>
              <a:t>2017- משבר המאבטח </a:t>
            </a:r>
            <a:r>
              <a:rPr lang="he-IL" sz="1100" dirty="0" err="1" smtClean="0">
                <a:solidFill>
                  <a:prstClr val="black"/>
                </a:solidFill>
              </a:rPr>
              <a:t>והמגנומטרים</a:t>
            </a:r>
            <a:endParaRPr lang="he-IL" sz="1100" dirty="0">
              <a:solidFill>
                <a:prstClr val="black"/>
              </a:solidFill>
            </a:endParaRPr>
          </a:p>
        </p:txBody>
      </p:sp>
      <p:sp>
        <p:nvSpPr>
          <p:cNvPr id="27" name="כותרת 1"/>
          <p:cNvSpPr txBox="1">
            <a:spLocks/>
          </p:cNvSpPr>
          <p:nvPr/>
        </p:nvSpPr>
        <p:spPr>
          <a:xfrm>
            <a:off x="6231377" y="6292502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00" dirty="0" smtClean="0">
                <a:solidFill>
                  <a:prstClr val="black"/>
                </a:solidFill>
              </a:rPr>
              <a:t>1997- אירוע נהריים ואירוע </a:t>
            </a:r>
            <a:r>
              <a:rPr lang="he-IL" sz="1100" dirty="0" err="1" smtClean="0">
                <a:solidFill>
                  <a:prstClr val="black"/>
                </a:solidFill>
              </a:rPr>
              <a:t>משאעל</a:t>
            </a:r>
            <a:endParaRPr lang="he-IL" sz="1100" dirty="0">
              <a:solidFill>
                <a:prstClr val="black"/>
              </a:solidFill>
            </a:endParaRPr>
          </a:p>
        </p:txBody>
      </p:sp>
      <p:sp>
        <p:nvSpPr>
          <p:cNvPr id="36" name="אליפסה 35"/>
          <p:cNvSpPr/>
          <p:nvPr/>
        </p:nvSpPr>
        <p:spPr>
          <a:xfrm>
            <a:off x="6692760" y="5993580"/>
            <a:ext cx="222327" cy="2193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44" name="כותרת 1"/>
          <p:cNvSpPr txBox="1">
            <a:spLocks/>
          </p:cNvSpPr>
          <p:nvPr/>
        </p:nvSpPr>
        <p:spPr>
          <a:xfrm>
            <a:off x="7425804" y="6303560"/>
            <a:ext cx="1034930" cy="515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100" dirty="0" smtClean="0">
                <a:solidFill>
                  <a:prstClr val="black"/>
                </a:solidFill>
              </a:rPr>
              <a:t>2010- </a:t>
            </a:r>
            <a:r>
              <a:rPr lang="he-IL" sz="1100" dirty="0" err="1" smtClean="0">
                <a:solidFill>
                  <a:prstClr val="black"/>
                </a:solidFill>
              </a:rPr>
              <a:t>נסיון</a:t>
            </a:r>
            <a:r>
              <a:rPr lang="he-IL" sz="1100" dirty="0" smtClean="0">
                <a:solidFill>
                  <a:prstClr val="black"/>
                </a:solidFill>
              </a:rPr>
              <a:t> התנקשות בשגריר </a:t>
            </a:r>
            <a:r>
              <a:rPr lang="he-IL" sz="1100" dirty="0" smtClean="0">
                <a:solidFill>
                  <a:prstClr val="black"/>
                </a:solidFill>
              </a:rPr>
              <a:t>ישראל</a:t>
            </a:r>
            <a:endParaRPr lang="he-IL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9463"/>
          </a:xfrm>
          <a:prstGeom prst="rect">
            <a:avLst/>
          </a:prstGeom>
          <a:solidFill>
            <a:sysClr val="window" lastClr="FFFFFF">
              <a:lumMod val="65000"/>
              <a:alpha val="84000"/>
            </a:sys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ysClr val="window" lastClr="FFFFFF"/>
                </a:solidFill>
                <a:latin typeface="Guttman Haim"/>
                <a:cs typeface="Guttman Haim"/>
              </a:rPr>
              <a:t>היסט</a:t>
            </a:r>
            <a:endParaRPr lang="he-IL" dirty="0">
              <a:solidFill>
                <a:sysClr val="window" lastClr="FFFFFF"/>
              </a:solidFill>
              <a:latin typeface="Guttman Haim"/>
              <a:cs typeface="Guttman Haim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בעוד </a:t>
            </a:r>
            <a:r>
              <a:rPr lang="he-IL" sz="4000" dirty="0">
                <a:latin typeface="Aharoni" panose="02010803020104030203" pitchFamily="2" charset="-79"/>
                <a:cs typeface="Aharoni" panose="02010803020104030203" pitchFamily="2" charset="-79"/>
              </a:rPr>
              <a:t>ירדן מהווה גורם מייצב </a:t>
            </a: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אזורי </a:t>
            </a:r>
            <a:r>
              <a:rPr lang="he-IL" sz="4000" dirty="0">
                <a:latin typeface="Aharoni" panose="02010803020104030203" pitchFamily="2" charset="-79"/>
                <a:cs typeface="Aharoni" panose="02010803020104030203" pitchFamily="2" charset="-79"/>
              </a:rPr>
              <a:t>(קליטת פליטים, אזור חיץ, </a:t>
            </a: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חליף </a:t>
            </a:r>
            <a:r>
              <a:rPr lang="he-IL" sz="4000" dirty="0">
                <a:latin typeface="Aharoni" panose="02010803020104030203" pitchFamily="2" charset="-79"/>
                <a:cs typeface="Aharoni" panose="02010803020104030203" pitchFamily="2" charset="-79"/>
              </a:rPr>
              <a:t>לטורקיה</a:t>
            </a: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 ורואה עצמה כפטרון לפלסטינים ובעלת מעמד מיוחד במקומות הקדושים, מעמדה </a:t>
            </a:r>
            <a:r>
              <a:rPr lang="he-IL" sz="4000" dirty="0">
                <a:latin typeface="Aharoni" panose="02010803020104030203" pitchFamily="2" charset="-79"/>
                <a:cs typeface="Aharoni" panose="02010803020104030203" pitchFamily="2" charset="-79"/>
              </a:rPr>
              <a:t>הבינלאומי נשחק והיא אינה מהווה שחקן משמעותי ביישוב </a:t>
            </a:r>
            <a:r>
              <a:rPr lang="he-I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הסכסוך. </a:t>
            </a: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e-IL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12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uttman Haim">
      <a:majorFont>
        <a:latin typeface="Guttman Haim"/>
        <a:ea typeface=""/>
        <a:cs typeface="Guttman Haim"/>
      </a:majorFont>
      <a:minorFont>
        <a:latin typeface="Guttman Haim"/>
        <a:ea typeface=""/>
        <a:cs typeface="Guttman Ha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8192</TotalTime>
  <Words>1774</Words>
  <Application>Microsoft Office PowerPoint</Application>
  <PresentationFormat>מותאם אישית</PresentationFormat>
  <Paragraphs>345</Paragraphs>
  <Slides>22</Slides>
  <Notes>3</Notes>
  <HiddenSlides>3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24" baseType="lpstr">
      <vt:lpstr>ערכת נושא Office</vt:lpstr>
      <vt:lpstr>1_ערכת נושא Office</vt:lpstr>
      <vt:lpstr>מצגת של PowerPoint</vt:lpstr>
      <vt:lpstr>מפת התמצאות</vt:lpstr>
      <vt:lpstr>המערכת והשחקנים</vt:lpstr>
      <vt:lpstr>מצגת של PowerPoint</vt:lpstr>
      <vt:lpstr>תת מערכה ביטחונית (יציבות השלטון)</vt:lpstr>
      <vt:lpstr>תת המערכה על (הר) הבית</vt:lpstr>
      <vt:lpstr>תת מערכה פנים</vt:lpstr>
      <vt:lpstr>מערכת מתהווה – שחיקת הסכם השלום עם ישראל,  ירדן בשולי הסוגיה הפלסטינית ועסקת המאה</vt:lpstr>
      <vt:lpstr>מצגת של PowerPoint</vt:lpstr>
      <vt:lpstr>פוטנציאלים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346</cp:revision>
  <dcterms:created xsi:type="dcterms:W3CDTF">2020-02-02T09:10:58Z</dcterms:created>
  <dcterms:modified xsi:type="dcterms:W3CDTF">2020-02-12T03:14:42Z</dcterms:modified>
</cp:coreProperties>
</file>