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6" r:id="rId4"/>
    <p:sldId id="263" r:id="rId5"/>
    <p:sldId id="267" r:id="rId6"/>
    <p:sldId id="260" r:id="rId7"/>
    <p:sldId id="265" r:id="rId8"/>
    <p:sldId id="266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22" autoAdjust="0"/>
    <p:restoredTop sz="94660"/>
  </p:normalViewPr>
  <p:slideViewPr>
    <p:cSldViewPr snapToGrid="0">
      <p:cViewPr>
        <p:scale>
          <a:sx n="66" d="100"/>
          <a:sy n="66" d="100"/>
        </p:scale>
        <p:origin x="1085" y="30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04ED3-CCF4-4510-B18C-BC2AA05B8365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054C6CD8-0A9F-4C4D-8305-C3A51FB08E8B}">
      <dgm:prSet phldrT="[טקסט]"/>
      <dgm:spPr/>
      <dgm:t>
        <a:bodyPr/>
        <a:lstStyle/>
        <a:p>
          <a:pPr rtl="1"/>
          <a:r>
            <a:rPr lang="he-IL" dirty="0"/>
            <a:t>דיון הבנייה 1 – הבעיה המרכזית: התבססות ומדויקים</a:t>
          </a:r>
        </a:p>
      </dgm:t>
    </dgm:pt>
    <dgm:pt modelId="{72FB7EAF-14E9-4856-98A2-3B121B30A1AA}" type="parTrans" cxnId="{1494F13E-69DB-40E9-A9A6-3E61628650C6}">
      <dgm:prSet/>
      <dgm:spPr/>
      <dgm:t>
        <a:bodyPr/>
        <a:lstStyle/>
        <a:p>
          <a:pPr rtl="1"/>
          <a:endParaRPr lang="he-IL"/>
        </a:p>
      </dgm:t>
    </dgm:pt>
    <dgm:pt modelId="{A2C7460D-105C-4314-BBAD-1D530935AA64}" type="sibTrans" cxnId="{1494F13E-69DB-40E9-A9A6-3E61628650C6}">
      <dgm:prSet/>
      <dgm:spPr/>
      <dgm:t>
        <a:bodyPr/>
        <a:lstStyle/>
        <a:p>
          <a:pPr rtl="1"/>
          <a:endParaRPr lang="he-IL"/>
        </a:p>
      </dgm:t>
    </dgm:pt>
    <dgm:pt modelId="{BCA2AE3C-BBF9-45BD-A83E-941EC7D8B7C2}">
      <dgm:prSet phldrT="[טקסט]"/>
      <dgm:spPr/>
      <dgm:t>
        <a:bodyPr/>
        <a:lstStyle/>
        <a:p>
          <a:pPr rtl="1"/>
          <a:r>
            <a:rPr lang="he-IL" dirty="0"/>
            <a:t>גרעין לצד התבססות – תיקוף נקודת הזמן לתחילת מערכת מתהווה – אמצע 18'</a:t>
          </a:r>
        </a:p>
      </dgm:t>
    </dgm:pt>
    <dgm:pt modelId="{412DA6A4-E44E-4D40-AD84-A13C24AAE7F0}" type="parTrans" cxnId="{98218F8C-26C4-415F-B5AA-76ADEAE45D29}">
      <dgm:prSet/>
      <dgm:spPr/>
      <dgm:t>
        <a:bodyPr/>
        <a:lstStyle/>
        <a:p>
          <a:pPr rtl="1"/>
          <a:endParaRPr lang="he-IL"/>
        </a:p>
      </dgm:t>
    </dgm:pt>
    <dgm:pt modelId="{60B41FDD-B1B8-41B4-9D80-644FDEE4B33D}" type="sibTrans" cxnId="{98218F8C-26C4-415F-B5AA-76ADEAE45D29}">
      <dgm:prSet/>
      <dgm:spPr/>
      <dgm:t>
        <a:bodyPr/>
        <a:lstStyle/>
        <a:p>
          <a:pPr rtl="1"/>
          <a:endParaRPr lang="he-IL"/>
        </a:p>
      </dgm:t>
    </dgm:pt>
    <dgm:pt modelId="{645D23BC-ACFA-4F2E-B00C-B26B0C44BD88}">
      <dgm:prSet phldrT="[טקסט]"/>
      <dgm:spPr/>
      <dgm:t>
        <a:bodyPr/>
        <a:lstStyle/>
        <a:p>
          <a:pPr rtl="1"/>
          <a:r>
            <a:rPr lang="he-IL" dirty="0"/>
            <a:t>האסטרטגיה הישראלית היא תגובתית ולא אקטיבית</a:t>
          </a:r>
        </a:p>
      </dgm:t>
    </dgm:pt>
    <dgm:pt modelId="{ADB7E73B-9F11-418E-A18B-4AE841701F22}" type="parTrans" cxnId="{7DC6FF4F-249C-405B-BD0D-DC9BF56B8A58}">
      <dgm:prSet/>
      <dgm:spPr/>
      <dgm:t>
        <a:bodyPr/>
        <a:lstStyle/>
        <a:p>
          <a:pPr rtl="1"/>
          <a:endParaRPr lang="he-IL"/>
        </a:p>
      </dgm:t>
    </dgm:pt>
    <dgm:pt modelId="{6FC75799-CB15-4055-9B41-541C8D8E9D54}" type="sibTrans" cxnId="{7DC6FF4F-249C-405B-BD0D-DC9BF56B8A58}">
      <dgm:prSet/>
      <dgm:spPr/>
      <dgm:t>
        <a:bodyPr/>
        <a:lstStyle/>
        <a:p>
          <a:pPr rtl="1"/>
          <a:endParaRPr lang="he-IL"/>
        </a:p>
      </dgm:t>
    </dgm:pt>
    <dgm:pt modelId="{BB54D3CA-CD04-47DF-A132-F23CB0228A32}">
      <dgm:prSet phldrT="[טקסט]"/>
      <dgm:spPr/>
      <dgm:t>
        <a:bodyPr/>
        <a:lstStyle/>
        <a:p>
          <a:pPr rtl="1"/>
          <a:r>
            <a:rPr lang="he-IL" dirty="0"/>
            <a:t>גיבוש פוטנציאלים לאור היסט</a:t>
          </a:r>
        </a:p>
      </dgm:t>
    </dgm:pt>
    <dgm:pt modelId="{C065FB6D-273B-4CF1-B804-F3AC03EB712C}" type="parTrans" cxnId="{3F70AC71-CD28-4B86-9777-99554CFBFD1A}">
      <dgm:prSet/>
      <dgm:spPr/>
    </dgm:pt>
    <dgm:pt modelId="{11D7AFEC-C706-4152-9843-2F3ABEE73051}" type="sibTrans" cxnId="{3F70AC71-CD28-4B86-9777-99554CFBFD1A}">
      <dgm:prSet/>
      <dgm:spPr/>
    </dgm:pt>
    <dgm:pt modelId="{2A6CD17B-DE64-48D8-9C89-4467C9883483}" type="pres">
      <dgm:prSet presAssocID="{0D504ED3-CCF4-4510-B18C-BC2AA05B8365}" presName="rootnode" presStyleCnt="0">
        <dgm:presLayoutVars>
          <dgm:chMax/>
          <dgm:chPref/>
          <dgm:dir/>
          <dgm:animLvl val="lvl"/>
        </dgm:presLayoutVars>
      </dgm:prSet>
      <dgm:spPr/>
    </dgm:pt>
    <dgm:pt modelId="{DB8AAF70-A611-4EB7-AA67-C684BEF97FCD}" type="pres">
      <dgm:prSet presAssocID="{054C6CD8-0A9F-4C4D-8305-C3A51FB08E8B}" presName="composite" presStyleCnt="0"/>
      <dgm:spPr/>
    </dgm:pt>
    <dgm:pt modelId="{57517698-116C-4BF6-99A4-BBE77AE0B5BC}" type="pres">
      <dgm:prSet presAssocID="{054C6CD8-0A9F-4C4D-8305-C3A51FB08E8B}" presName="LShape" presStyleLbl="alignNode1" presStyleIdx="0" presStyleCnt="7"/>
      <dgm:spPr/>
    </dgm:pt>
    <dgm:pt modelId="{336ACD9C-FA48-489B-AD1A-68F920FB1758}" type="pres">
      <dgm:prSet presAssocID="{054C6CD8-0A9F-4C4D-8305-C3A51FB08E8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1F77216-8175-4927-9B16-221CDC20EFB0}" type="pres">
      <dgm:prSet presAssocID="{054C6CD8-0A9F-4C4D-8305-C3A51FB08E8B}" presName="Triangle" presStyleLbl="alignNode1" presStyleIdx="1" presStyleCnt="7"/>
      <dgm:spPr/>
    </dgm:pt>
    <dgm:pt modelId="{F3AFDB58-9B1C-4638-913C-B46BFA239017}" type="pres">
      <dgm:prSet presAssocID="{A2C7460D-105C-4314-BBAD-1D530935AA64}" presName="sibTrans" presStyleCnt="0"/>
      <dgm:spPr/>
    </dgm:pt>
    <dgm:pt modelId="{B0E3309F-4C6B-4A63-9CAA-B535A501C876}" type="pres">
      <dgm:prSet presAssocID="{A2C7460D-105C-4314-BBAD-1D530935AA64}" presName="space" presStyleCnt="0"/>
      <dgm:spPr/>
    </dgm:pt>
    <dgm:pt modelId="{3023C015-AF44-4D1B-955F-315A463ABAB6}" type="pres">
      <dgm:prSet presAssocID="{BCA2AE3C-BBF9-45BD-A83E-941EC7D8B7C2}" presName="composite" presStyleCnt="0"/>
      <dgm:spPr/>
    </dgm:pt>
    <dgm:pt modelId="{C3AFC3F4-4E1D-4959-8478-744450B5366A}" type="pres">
      <dgm:prSet presAssocID="{BCA2AE3C-BBF9-45BD-A83E-941EC7D8B7C2}" presName="LShape" presStyleLbl="alignNode1" presStyleIdx="2" presStyleCnt="7"/>
      <dgm:spPr/>
    </dgm:pt>
    <dgm:pt modelId="{CE03646F-ACE1-455B-A8FF-E508F3003DAF}" type="pres">
      <dgm:prSet presAssocID="{BCA2AE3C-BBF9-45BD-A83E-941EC7D8B7C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B61D18A-62DE-4CBC-8DEA-79F80290D150}" type="pres">
      <dgm:prSet presAssocID="{BCA2AE3C-BBF9-45BD-A83E-941EC7D8B7C2}" presName="Triangle" presStyleLbl="alignNode1" presStyleIdx="3" presStyleCnt="7"/>
      <dgm:spPr/>
    </dgm:pt>
    <dgm:pt modelId="{E0512FE0-B5FF-4A47-A216-6DB8A3717A05}" type="pres">
      <dgm:prSet presAssocID="{60B41FDD-B1B8-41B4-9D80-644FDEE4B33D}" presName="sibTrans" presStyleCnt="0"/>
      <dgm:spPr/>
    </dgm:pt>
    <dgm:pt modelId="{2EC40BC8-AFE6-479F-AEBA-F3291118A043}" type="pres">
      <dgm:prSet presAssocID="{60B41FDD-B1B8-41B4-9D80-644FDEE4B33D}" presName="space" presStyleCnt="0"/>
      <dgm:spPr/>
    </dgm:pt>
    <dgm:pt modelId="{26466667-20AB-49F3-93AD-C8D7744AC668}" type="pres">
      <dgm:prSet presAssocID="{645D23BC-ACFA-4F2E-B00C-B26B0C44BD88}" presName="composite" presStyleCnt="0"/>
      <dgm:spPr/>
    </dgm:pt>
    <dgm:pt modelId="{692FC86E-E2E1-4BF9-86DC-F45A35E60642}" type="pres">
      <dgm:prSet presAssocID="{645D23BC-ACFA-4F2E-B00C-B26B0C44BD88}" presName="LShape" presStyleLbl="alignNode1" presStyleIdx="4" presStyleCnt="7"/>
      <dgm:spPr/>
    </dgm:pt>
    <dgm:pt modelId="{6213796A-8320-4F91-A63A-F3AEE8AC5C6F}" type="pres">
      <dgm:prSet presAssocID="{645D23BC-ACFA-4F2E-B00C-B26B0C44BD8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C187F3B-31E8-4CB7-8CFD-2BFF01751D45}" type="pres">
      <dgm:prSet presAssocID="{645D23BC-ACFA-4F2E-B00C-B26B0C44BD88}" presName="Triangle" presStyleLbl="alignNode1" presStyleIdx="5" presStyleCnt="7"/>
      <dgm:spPr/>
    </dgm:pt>
    <dgm:pt modelId="{B73D9DE5-F33D-4700-B10B-FA484C8A4820}" type="pres">
      <dgm:prSet presAssocID="{6FC75799-CB15-4055-9B41-541C8D8E9D54}" presName="sibTrans" presStyleCnt="0"/>
      <dgm:spPr/>
    </dgm:pt>
    <dgm:pt modelId="{E89CE9D1-27E5-49FE-ACED-4B716F28202A}" type="pres">
      <dgm:prSet presAssocID="{6FC75799-CB15-4055-9B41-541C8D8E9D54}" presName="space" presStyleCnt="0"/>
      <dgm:spPr/>
    </dgm:pt>
    <dgm:pt modelId="{F003FC7D-A7DD-4302-BC21-FF1EE9662D8C}" type="pres">
      <dgm:prSet presAssocID="{BB54D3CA-CD04-47DF-A132-F23CB0228A32}" presName="composite" presStyleCnt="0"/>
      <dgm:spPr/>
    </dgm:pt>
    <dgm:pt modelId="{BD969613-181E-45EC-9267-2E194B239ACC}" type="pres">
      <dgm:prSet presAssocID="{BB54D3CA-CD04-47DF-A132-F23CB0228A32}" presName="LShape" presStyleLbl="alignNode1" presStyleIdx="6" presStyleCnt="7"/>
      <dgm:spPr/>
    </dgm:pt>
    <dgm:pt modelId="{14E52134-68AC-4B0A-9D4B-29D302C48081}" type="pres">
      <dgm:prSet presAssocID="{BB54D3CA-CD04-47DF-A132-F23CB0228A3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E3E417-F81B-42FC-97B6-3CC4908519CF}" type="presOf" srcId="{054C6CD8-0A9F-4C4D-8305-C3A51FB08E8B}" destId="{336ACD9C-FA48-489B-AD1A-68F920FB1758}" srcOrd="0" destOrd="0" presId="urn:microsoft.com/office/officeart/2009/3/layout/StepUpProcess"/>
    <dgm:cxn modelId="{1494F13E-69DB-40E9-A9A6-3E61628650C6}" srcId="{0D504ED3-CCF4-4510-B18C-BC2AA05B8365}" destId="{054C6CD8-0A9F-4C4D-8305-C3A51FB08E8B}" srcOrd="0" destOrd="0" parTransId="{72FB7EAF-14E9-4856-98A2-3B121B30A1AA}" sibTransId="{A2C7460D-105C-4314-BBAD-1D530935AA64}"/>
    <dgm:cxn modelId="{7DC6FF4F-249C-405B-BD0D-DC9BF56B8A58}" srcId="{0D504ED3-CCF4-4510-B18C-BC2AA05B8365}" destId="{645D23BC-ACFA-4F2E-B00C-B26B0C44BD88}" srcOrd="2" destOrd="0" parTransId="{ADB7E73B-9F11-418E-A18B-4AE841701F22}" sibTransId="{6FC75799-CB15-4055-9B41-541C8D8E9D54}"/>
    <dgm:cxn modelId="{3F70AC71-CD28-4B86-9777-99554CFBFD1A}" srcId="{0D504ED3-CCF4-4510-B18C-BC2AA05B8365}" destId="{BB54D3CA-CD04-47DF-A132-F23CB0228A32}" srcOrd="3" destOrd="0" parTransId="{C065FB6D-273B-4CF1-B804-F3AC03EB712C}" sibTransId="{11D7AFEC-C706-4152-9843-2F3ABEE73051}"/>
    <dgm:cxn modelId="{98218F8C-26C4-415F-B5AA-76ADEAE45D29}" srcId="{0D504ED3-CCF4-4510-B18C-BC2AA05B8365}" destId="{BCA2AE3C-BBF9-45BD-A83E-941EC7D8B7C2}" srcOrd="1" destOrd="0" parTransId="{412DA6A4-E44E-4D40-AD84-A13C24AAE7F0}" sibTransId="{60B41FDD-B1B8-41B4-9D80-644FDEE4B33D}"/>
    <dgm:cxn modelId="{60615D98-73BC-4CEF-A434-3F3DE18E5033}" type="presOf" srcId="{645D23BC-ACFA-4F2E-B00C-B26B0C44BD88}" destId="{6213796A-8320-4F91-A63A-F3AEE8AC5C6F}" srcOrd="0" destOrd="0" presId="urn:microsoft.com/office/officeart/2009/3/layout/StepUpProcess"/>
    <dgm:cxn modelId="{77605FAF-D8C0-4FE5-BB14-2C2EFF6D4111}" type="presOf" srcId="{0D504ED3-CCF4-4510-B18C-BC2AA05B8365}" destId="{2A6CD17B-DE64-48D8-9C89-4467C9883483}" srcOrd="0" destOrd="0" presId="urn:microsoft.com/office/officeart/2009/3/layout/StepUpProcess"/>
    <dgm:cxn modelId="{B6A58FCC-A6B0-4424-9BC6-6BD049CBF36A}" type="presOf" srcId="{BB54D3CA-CD04-47DF-A132-F23CB0228A32}" destId="{14E52134-68AC-4B0A-9D4B-29D302C48081}" srcOrd="0" destOrd="0" presId="urn:microsoft.com/office/officeart/2009/3/layout/StepUpProcess"/>
    <dgm:cxn modelId="{3518CDDB-34F2-4901-9350-9D150C43BBCD}" type="presOf" srcId="{BCA2AE3C-BBF9-45BD-A83E-941EC7D8B7C2}" destId="{CE03646F-ACE1-455B-A8FF-E508F3003DAF}" srcOrd="0" destOrd="0" presId="urn:microsoft.com/office/officeart/2009/3/layout/StepUpProcess"/>
    <dgm:cxn modelId="{E2B13152-B45A-4DCA-A668-78BF854CD6BC}" type="presParOf" srcId="{2A6CD17B-DE64-48D8-9C89-4467C9883483}" destId="{DB8AAF70-A611-4EB7-AA67-C684BEF97FCD}" srcOrd="0" destOrd="0" presId="urn:microsoft.com/office/officeart/2009/3/layout/StepUpProcess"/>
    <dgm:cxn modelId="{B41D8044-9447-4AD9-BE29-9B5614DAAE5C}" type="presParOf" srcId="{DB8AAF70-A611-4EB7-AA67-C684BEF97FCD}" destId="{57517698-116C-4BF6-99A4-BBE77AE0B5BC}" srcOrd="0" destOrd="0" presId="urn:microsoft.com/office/officeart/2009/3/layout/StepUpProcess"/>
    <dgm:cxn modelId="{DF215181-A7C5-4E69-80B6-FE502B05C324}" type="presParOf" srcId="{DB8AAF70-A611-4EB7-AA67-C684BEF97FCD}" destId="{336ACD9C-FA48-489B-AD1A-68F920FB1758}" srcOrd="1" destOrd="0" presId="urn:microsoft.com/office/officeart/2009/3/layout/StepUpProcess"/>
    <dgm:cxn modelId="{69077A21-C08F-4EC2-AD1D-BFAFF656D3B6}" type="presParOf" srcId="{DB8AAF70-A611-4EB7-AA67-C684BEF97FCD}" destId="{21F77216-8175-4927-9B16-221CDC20EFB0}" srcOrd="2" destOrd="0" presId="urn:microsoft.com/office/officeart/2009/3/layout/StepUpProcess"/>
    <dgm:cxn modelId="{64F98BE4-C1F9-458C-9E14-02AB585583D7}" type="presParOf" srcId="{2A6CD17B-DE64-48D8-9C89-4467C9883483}" destId="{F3AFDB58-9B1C-4638-913C-B46BFA239017}" srcOrd="1" destOrd="0" presId="urn:microsoft.com/office/officeart/2009/3/layout/StepUpProcess"/>
    <dgm:cxn modelId="{E1C7843B-006D-4F0C-8DFC-64B5E951CCBA}" type="presParOf" srcId="{F3AFDB58-9B1C-4638-913C-B46BFA239017}" destId="{B0E3309F-4C6B-4A63-9CAA-B535A501C876}" srcOrd="0" destOrd="0" presId="urn:microsoft.com/office/officeart/2009/3/layout/StepUpProcess"/>
    <dgm:cxn modelId="{671105AC-A620-4A76-8408-F2CAB98CE0AF}" type="presParOf" srcId="{2A6CD17B-DE64-48D8-9C89-4467C9883483}" destId="{3023C015-AF44-4D1B-955F-315A463ABAB6}" srcOrd="2" destOrd="0" presId="urn:microsoft.com/office/officeart/2009/3/layout/StepUpProcess"/>
    <dgm:cxn modelId="{6073833F-B073-42E1-B1D9-D9636A8972A1}" type="presParOf" srcId="{3023C015-AF44-4D1B-955F-315A463ABAB6}" destId="{C3AFC3F4-4E1D-4959-8478-744450B5366A}" srcOrd="0" destOrd="0" presId="urn:microsoft.com/office/officeart/2009/3/layout/StepUpProcess"/>
    <dgm:cxn modelId="{4830FE61-6429-426F-90CA-EB1D086B6F94}" type="presParOf" srcId="{3023C015-AF44-4D1B-955F-315A463ABAB6}" destId="{CE03646F-ACE1-455B-A8FF-E508F3003DAF}" srcOrd="1" destOrd="0" presId="urn:microsoft.com/office/officeart/2009/3/layout/StepUpProcess"/>
    <dgm:cxn modelId="{36334514-DB3B-4DE5-A731-CF4FA3F08780}" type="presParOf" srcId="{3023C015-AF44-4D1B-955F-315A463ABAB6}" destId="{8B61D18A-62DE-4CBC-8DEA-79F80290D150}" srcOrd="2" destOrd="0" presId="urn:microsoft.com/office/officeart/2009/3/layout/StepUpProcess"/>
    <dgm:cxn modelId="{BE820F16-C797-48D8-A299-ECC19A24D30A}" type="presParOf" srcId="{2A6CD17B-DE64-48D8-9C89-4467C9883483}" destId="{E0512FE0-B5FF-4A47-A216-6DB8A3717A05}" srcOrd="3" destOrd="0" presId="urn:microsoft.com/office/officeart/2009/3/layout/StepUpProcess"/>
    <dgm:cxn modelId="{757E8E73-A703-400F-A213-D4BDFBACBC79}" type="presParOf" srcId="{E0512FE0-B5FF-4A47-A216-6DB8A3717A05}" destId="{2EC40BC8-AFE6-479F-AEBA-F3291118A043}" srcOrd="0" destOrd="0" presId="urn:microsoft.com/office/officeart/2009/3/layout/StepUpProcess"/>
    <dgm:cxn modelId="{56CEB7D8-06D7-409A-AE8C-336EDABACB4B}" type="presParOf" srcId="{2A6CD17B-DE64-48D8-9C89-4467C9883483}" destId="{26466667-20AB-49F3-93AD-C8D7744AC668}" srcOrd="4" destOrd="0" presId="urn:microsoft.com/office/officeart/2009/3/layout/StepUpProcess"/>
    <dgm:cxn modelId="{0C86FEE7-AAE6-45E9-A013-B2325EDAC76D}" type="presParOf" srcId="{26466667-20AB-49F3-93AD-C8D7744AC668}" destId="{692FC86E-E2E1-4BF9-86DC-F45A35E60642}" srcOrd="0" destOrd="0" presId="urn:microsoft.com/office/officeart/2009/3/layout/StepUpProcess"/>
    <dgm:cxn modelId="{91C9D14F-246B-4AC7-AAD5-924A3D3315CE}" type="presParOf" srcId="{26466667-20AB-49F3-93AD-C8D7744AC668}" destId="{6213796A-8320-4F91-A63A-F3AEE8AC5C6F}" srcOrd="1" destOrd="0" presId="urn:microsoft.com/office/officeart/2009/3/layout/StepUpProcess"/>
    <dgm:cxn modelId="{45371F82-4B5E-4467-808B-4E6E111AA912}" type="presParOf" srcId="{26466667-20AB-49F3-93AD-C8D7744AC668}" destId="{9C187F3B-31E8-4CB7-8CFD-2BFF01751D45}" srcOrd="2" destOrd="0" presId="urn:microsoft.com/office/officeart/2009/3/layout/StepUpProcess"/>
    <dgm:cxn modelId="{4114F112-2861-4D4E-80B4-6F5A8FE2EFEA}" type="presParOf" srcId="{2A6CD17B-DE64-48D8-9C89-4467C9883483}" destId="{B73D9DE5-F33D-4700-B10B-FA484C8A4820}" srcOrd="5" destOrd="0" presId="urn:microsoft.com/office/officeart/2009/3/layout/StepUpProcess"/>
    <dgm:cxn modelId="{0E3E32AB-C6EA-4A6B-AE4F-B0130926DCDF}" type="presParOf" srcId="{B73D9DE5-F33D-4700-B10B-FA484C8A4820}" destId="{E89CE9D1-27E5-49FE-ACED-4B716F28202A}" srcOrd="0" destOrd="0" presId="urn:microsoft.com/office/officeart/2009/3/layout/StepUpProcess"/>
    <dgm:cxn modelId="{63D4C1AD-B2C9-4587-97A2-8B60F2254912}" type="presParOf" srcId="{2A6CD17B-DE64-48D8-9C89-4467C9883483}" destId="{F003FC7D-A7DD-4302-BC21-FF1EE9662D8C}" srcOrd="6" destOrd="0" presId="urn:microsoft.com/office/officeart/2009/3/layout/StepUpProcess"/>
    <dgm:cxn modelId="{A1B6FFDA-C32B-4692-98CE-EEEB2B69F502}" type="presParOf" srcId="{F003FC7D-A7DD-4302-BC21-FF1EE9662D8C}" destId="{BD969613-181E-45EC-9267-2E194B239ACC}" srcOrd="0" destOrd="0" presId="urn:microsoft.com/office/officeart/2009/3/layout/StepUpProcess"/>
    <dgm:cxn modelId="{B41FD91A-A7E5-40DC-A069-11C96FE7B1FD}" type="presParOf" srcId="{F003FC7D-A7DD-4302-BC21-FF1EE9662D8C}" destId="{14E52134-68AC-4B0A-9D4B-29D302C4808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17698-116C-4BF6-99A4-BBE77AE0B5BC}">
      <dsp:nvSpPr>
        <dsp:cNvPr id="0" name=""/>
        <dsp:cNvSpPr/>
      </dsp:nvSpPr>
      <dsp:spPr>
        <a:xfrm rot="5400000">
          <a:off x="534280" y="1775252"/>
          <a:ext cx="1603183" cy="2667661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ACD9C-FA48-489B-AD1A-68F920FB1758}">
      <dsp:nvSpPr>
        <dsp:cNvPr id="0" name=""/>
        <dsp:cNvSpPr/>
      </dsp:nvSpPr>
      <dsp:spPr>
        <a:xfrm>
          <a:off x="266669" y="2572308"/>
          <a:ext cx="2408380" cy="211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דיון הבנייה 1 – הבעיה המרכזית: התבססות ומדויקים</a:t>
          </a:r>
        </a:p>
      </dsp:txBody>
      <dsp:txXfrm>
        <a:off x="266669" y="2572308"/>
        <a:ext cx="2408380" cy="2111086"/>
      </dsp:txXfrm>
    </dsp:sp>
    <dsp:sp modelId="{21F77216-8175-4927-9B16-221CDC20EFB0}">
      <dsp:nvSpPr>
        <dsp:cNvPr id="0" name=""/>
        <dsp:cNvSpPr/>
      </dsp:nvSpPr>
      <dsp:spPr>
        <a:xfrm>
          <a:off x="2220638" y="1578856"/>
          <a:ext cx="454411" cy="454411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FC3F4-4E1D-4959-8478-744450B5366A}">
      <dsp:nvSpPr>
        <dsp:cNvPr id="0" name=""/>
        <dsp:cNvSpPr/>
      </dsp:nvSpPr>
      <dsp:spPr>
        <a:xfrm rot="5400000">
          <a:off x="3482608" y="1045685"/>
          <a:ext cx="1603183" cy="2667661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3646F-ACE1-455B-A8FF-E508F3003DAF}">
      <dsp:nvSpPr>
        <dsp:cNvPr id="0" name=""/>
        <dsp:cNvSpPr/>
      </dsp:nvSpPr>
      <dsp:spPr>
        <a:xfrm>
          <a:off x="3214997" y="1842742"/>
          <a:ext cx="2408380" cy="211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גרעין לצד התבססות – תיקוף נקודת הזמן לתחילת מערכת מתהווה – אמצע 18'</a:t>
          </a:r>
        </a:p>
      </dsp:txBody>
      <dsp:txXfrm>
        <a:off x="3214997" y="1842742"/>
        <a:ext cx="2408380" cy="2111086"/>
      </dsp:txXfrm>
    </dsp:sp>
    <dsp:sp modelId="{8B61D18A-62DE-4CBC-8DEA-79F80290D150}">
      <dsp:nvSpPr>
        <dsp:cNvPr id="0" name=""/>
        <dsp:cNvSpPr/>
      </dsp:nvSpPr>
      <dsp:spPr>
        <a:xfrm>
          <a:off x="5168966" y="849289"/>
          <a:ext cx="454411" cy="454411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FC86E-E2E1-4BF9-86DC-F45A35E60642}">
      <dsp:nvSpPr>
        <dsp:cNvPr id="0" name=""/>
        <dsp:cNvSpPr/>
      </dsp:nvSpPr>
      <dsp:spPr>
        <a:xfrm rot="5400000">
          <a:off x="6430936" y="316119"/>
          <a:ext cx="1603183" cy="2667661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3796A-8320-4F91-A63A-F3AEE8AC5C6F}">
      <dsp:nvSpPr>
        <dsp:cNvPr id="0" name=""/>
        <dsp:cNvSpPr/>
      </dsp:nvSpPr>
      <dsp:spPr>
        <a:xfrm>
          <a:off x="6163325" y="1113175"/>
          <a:ext cx="2408380" cy="211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האסטרטגיה הישראלית היא תגובתית ולא אקטיבית</a:t>
          </a:r>
        </a:p>
      </dsp:txBody>
      <dsp:txXfrm>
        <a:off x="6163325" y="1113175"/>
        <a:ext cx="2408380" cy="2111086"/>
      </dsp:txXfrm>
    </dsp:sp>
    <dsp:sp modelId="{9C187F3B-31E8-4CB7-8CFD-2BFF01751D45}">
      <dsp:nvSpPr>
        <dsp:cNvPr id="0" name=""/>
        <dsp:cNvSpPr/>
      </dsp:nvSpPr>
      <dsp:spPr>
        <a:xfrm>
          <a:off x="8117294" y="119723"/>
          <a:ext cx="454411" cy="454411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9613-181E-45EC-9267-2E194B239ACC}">
      <dsp:nvSpPr>
        <dsp:cNvPr id="0" name=""/>
        <dsp:cNvSpPr/>
      </dsp:nvSpPr>
      <dsp:spPr>
        <a:xfrm rot="5400000">
          <a:off x="9379264" y="-413447"/>
          <a:ext cx="1603183" cy="2667661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52134-68AC-4B0A-9D4B-29D302C48081}">
      <dsp:nvSpPr>
        <dsp:cNvPr id="0" name=""/>
        <dsp:cNvSpPr/>
      </dsp:nvSpPr>
      <dsp:spPr>
        <a:xfrm>
          <a:off x="9111652" y="383608"/>
          <a:ext cx="2408380" cy="211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גיבוש פוטנציאלים לאור היסט</a:t>
          </a:r>
        </a:p>
      </dsp:txBody>
      <dsp:txXfrm>
        <a:off x="9111652" y="383608"/>
        <a:ext cx="2408380" cy="211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5FDC51-4B1A-4E9E-B73F-7388DB5B10C3}" type="datetimeFigureOut">
              <a:rPr lang="he-IL" smtClean="0"/>
              <a:t>י"ח/טבת/תש"פ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680BB3-4E6E-44C1-9C09-FE151F2B97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186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0BB3-4E6E-44C1-9C09-FE151F2B97A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010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2067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560AD-8116-4D5F-9937-346DC0A8DADA}" type="datetimeFigureOut">
              <a:rPr lang="he-IL" smtClean="0"/>
              <a:t>י"ח/טבת/תש"פ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9678-0CBA-42A1-85E2-1334D47297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22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C8F8A5D-7295-4559-9DEA-1595AFCF6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35280" y="1509712"/>
            <a:ext cx="11521440" cy="48021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76E4564-3423-461A-A4E8-FDF26EDAD312}"/>
              </a:ext>
            </a:extLst>
          </p:cNvPr>
          <p:cNvSpPr/>
          <p:nvPr userDrawn="1"/>
        </p:nvSpPr>
        <p:spPr>
          <a:xfrm>
            <a:off x="0" y="6311900"/>
            <a:ext cx="1157468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fld id="{865F5A33-E870-499A-A774-B923DB6D2379}" type="slidenum">
              <a:rPr lang="en-US" sz="3600" b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‹#›</a:t>
            </a:fld>
            <a:endParaRPr lang="he-IL" sz="3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5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D48D592-364F-43D2-808F-F995537EB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3599" y="1247775"/>
            <a:ext cx="12192000" cy="2900518"/>
          </a:xfrm>
          <a:noFill/>
        </p:spPr>
        <p:txBody>
          <a:bodyPr>
            <a:normAutofit/>
          </a:bodyPr>
          <a:lstStyle/>
          <a:p>
            <a:r>
              <a:rPr lang="he-IL" sz="8900" dirty="0">
                <a:solidFill>
                  <a:srgbClr val="FFFFFF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סימולציה זירה צפונית</a:t>
            </a:r>
            <a:br>
              <a:rPr lang="he-IL" dirty="0">
                <a:solidFill>
                  <a:srgbClr val="FFFFFF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</a:br>
            <a:r>
              <a:rPr lang="he-IL" dirty="0">
                <a:solidFill>
                  <a:srgbClr val="FFFFFF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צוות 3</a:t>
            </a:r>
          </a:p>
        </p:txBody>
      </p:sp>
    </p:spTree>
    <p:extLst>
      <p:ext uri="{BB962C8B-B14F-4D97-AF65-F5344CB8AC3E}">
        <p14:creationId xmlns:p14="http://schemas.microsoft.com/office/powerpoint/2010/main" val="246242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A3630C-4EF3-4DDE-A295-88378D8F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9413" cy="81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F1A4F7C-99C9-43FD-AFDF-1025A079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פוטנציאלים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F971973-57F5-45E5-9CD7-0945AEA0613B}"/>
              </a:ext>
            </a:extLst>
          </p:cNvPr>
          <p:cNvSpPr/>
          <p:nvPr/>
        </p:nvSpPr>
        <p:spPr>
          <a:xfrm>
            <a:off x="3810000" y="1167617"/>
            <a:ext cx="440436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התבססות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4C6F72C-79F7-4784-B457-12B0A3258E43}"/>
              </a:ext>
            </a:extLst>
          </p:cNvPr>
          <p:cNvSpPr/>
          <p:nvPr/>
        </p:nvSpPr>
        <p:spPr>
          <a:xfrm>
            <a:off x="3924300" y="2384495"/>
            <a:ext cx="4404360" cy="53007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מאזן אימה גרעיני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87D8899-9320-48A2-9674-D7D535A60202}"/>
              </a:ext>
            </a:extLst>
          </p:cNvPr>
          <p:cNvSpPr/>
          <p:nvPr/>
        </p:nvSpPr>
        <p:spPr>
          <a:xfrm>
            <a:off x="3924300" y="3187076"/>
            <a:ext cx="4404360" cy="530912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שרידות השלטון ויצוא המהפכה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9C0651D-3429-4025-AC8B-FD3CA5612606}"/>
              </a:ext>
            </a:extLst>
          </p:cNvPr>
          <p:cNvCxnSpPr/>
          <p:nvPr/>
        </p:nvCxnSpPr>
        <p:spPr>
          <a:xfrm>
            <a:off x="2804160" y="3037840"/>
            <a:ext cx="6233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33BCE02-F2D3-4973-A072-5C64655D6A43}"/>
              </a:ext>
            </a:extLst>
          </p:cNvPr>
          <p:cNvCxnSpPr>
            <a:cxnSpLocks/>
          </p:cNvCxnSpPr>
          <p:nvPr/>
        </p:nvCxnSpPr>
        <p:spPr>
          <a:xfrm>
            <a:off x="3474720" y="2234417"/>
            <a:ext cx="5303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4795A888-42C4-4B1B-B606-AF010E4F3AAD}"/>
              </a:ext>
            </a:extLst>
          </p:cNvPr>
          <p:cNvSpPr/>
          <p:nvPr/>
        </p:nvSpPr>
        <p:spPr>
          <a:xfrm>
            <a:off x="8534400" y="1417320"/>
            <a:ext cx="3657600" cy="4876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שיקום סוריה – פוט' לחיבור גורמים מייצבים ע"ב אינטרס כלכלי – ביטחוני ומדיני (סין, תורכיה, א"א)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תחרות אסטרטגית בין איראן לרוסיה בנוגע לעתידה של סוריה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 err="1">
                <a:solidFill>
                  <a:schemeClr val="tx1"/>
                </a:solidFill>
              </a:rPr>
              <a:t>טראמפ</a:t>
            </a:r>
            <a:r>
              <a:rPr lang="he-IL" sz="1400" dirty="0">
                <a:solidFill>
                  <a:schemeClr val="tx1"/>
                </a:solidFill>
              </a:rPr>
              <a:t> – הזדמנות מול רוסיה ומול איראן.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התמסדות </a:t>
            </a:r>
            <a:r>
              <a:rPr lang="he-IL" sz="1400" dirty="0" err="1">
                <a:solidFill>
                  <a:schemeClr val="tx1"/>
                </a:solidFill>
              </a:rPr>
              <a:t>חזבאללה</a:t>
            </a:r>
            <a:r>
              <a:rPr lang="he-IL" sz="1400" dirty="0">
                <a:solidFill>
                  <a:schemeClr val="tx1"/>
                </a:solidFill>
              </a:rPr>
              <a:t> בלבנון הינו גורם מרסן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פוט' מדיני לפריצת דרך מול הציר הסוני המתון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F2B2D2B-4F4F-4A38-89CF-9A58EAFB1958}"/>
              </a:ext>
            </a:extLst>
          </p:cNvPr>
          <p:cNvSpPr/>
          <p:nvPr/>
        </p:nvSpPr>
        <p:spPr>
          <a:xfrm>
            <a:off x="0" y="1451276"/>
            <a:ext cx="3718560" cy="4876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פריצת הסף הגרעיני ע"י איראן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 err="1">
                <a:solidFill>
                  <a:schemeClr val="tx1"/>
                </a:solidFill>
              </a:rPr>
              <a:t>טראמפ</a:t>
            </a:r>
            <a:r>
              <a:rPr lang="he-IL" sz="1400" dirty="0">
                <a:solidFill>
                  <a:schemeClr val="tx1"/>
                </a:solidFill>
              </a:rPr>
              <a:t> – הפסד בבחירות בארה"ב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יציאת האמריקאים מעיראק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סוריה מעודדת את ההתבססות האיראנית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תיעוש מדויקים בלבנון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הגבלת חופש הפעולה הישראלי ע"י הרוסים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e-IL" sz="1400" dirty="0">
                <a:solidFill>
                  <a:schemeClr val="tx1"/>
                </a:solidFill>
              </a:rPr>
              <a:t>היעדר ממשלה יציבה נבחרת בישראל, משמעותה מערכה תגובתית ולא אקטיבית, מתמקדת בצמצום נזק ולא בהשגת ערך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8015AA8-5D75-4EF7-BE28-82DE5A5A2A57}"/>
              </a:ext>
            </a:extLst>
          </p:cNvPr>
          <p:cNvSpPr/>
          <p:nvPr/>
        </p:nvSpPr>
        <p:spPr>
          <a:xfrm>
            <a:off x="8534400" y="1144588"/>
            <a:ext cx="3657600" cy="486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חיובי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E5DD5CA3-C271-4F40-BC51-298B9ACF98A5}"/>
              </a:ext>
            </a:extLst>
          </p:cNvPr>
          <p:cNvSpPr/>
          <p:nvPr/>
        </p:nvSpPr>
        <p:spPr>
          <a:xfrm>
            <a:off x="0" y="1208236"/>
            <a:ext cx="3718560" cy="486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שלילי</a:t>
            </a:r>
          </a:p>
        </p:txBody>
      </p:sp>
    </p:spTree>
    <p:extLst>
      <p:ext uri="{BB962C8B-B14F-4D97-AF65-F5344CB8AC3E}">
        <p14:creationId xmlns:p14="http://schemas.microsoft.com/office/powerpoint/2010/main" val="334745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אסטרטגיה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7EEDFB-FD44-41FD-B99F-CB1C5C8E6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0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676A4B-6FD8-46DE-9D01-3C67A204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6" y="273050"/>
            <a:ext cx="5112774" cy="779463"/>
          </a:xfrm>
        </p:spPr>
        <p:txBody>
          <a:bodyPr/>
          <a:lstStyle/>
          <a:p>
            <a:r>
              <a:rPr lang="he-IL" dirty="0"/>
              <a:t>למידה והבנייה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876413E-FB1A-44BF-AEBD-12A660C6F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724418"/>
              </p:ext>
            </p:extLst>
          </p:nvPr>
        </p:nvGraphicFramePr>
        <p:xfrm>
          <a:off x="334963" y="1509713"/>
          <a:ext cx="11522075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אליפסה 4">
            <a:extLst>
              <a:ext uri="{FF2B5EF4-FFF2-40B4-BE49-F238E27FC236}">
                <a16:creationId xmlns:a16="http://schemas.microsoft.com/office/drawing/2014/main" id="{295F8E70-D4D0-488D-AA42-3263C2503DBF}"/>
              </a:ext>
            </a:extLst>
          </p:cNvPr>
          <p:cNvSpPr/>
          <p:nvPr/>
        </p:nvSpPr>
        <p:spPr>
          <a:xfrm>
            <a:off x="501446" y="2020991"/>
            <a:ext cx="2290916" cy="1661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האם זאת הבעיה המרכזית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C1BD1F4F-4219-4C4A-9DE4-2A6D4E2613BD}"/>
              </a:ext>
            </a:extLst>
          </p:cNvPr>
          <p:cNvSpPr/>
          <p:nvPr/>
        </p:nvSpPr>
        <p:spPr>
          <a:xfrm>
            <a:off x="3279059" y="1308152"/>
            <a:ext cx="2290916" cy="1661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בעיה כוללנית או בעיה מוגבלת?</a:t>
            </a:r>
          </a:p>
        </p:txBody>
      </p:sp>
    </p:spTree>
    <p:extLst>
      <p:ext uri="{BB962C8B-B14F-4D97-AF65-F5344CB8AC3E}">
        <p14:creationId xmlns:p14="http://schemas.microsoft.com/office/powerpoint/2010/main" val="247125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מפת הדרכים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641941" y="1874454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הצגת מפת הדרכים ומערכת מתהווה (בראייתי)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641941" y="2658774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דיון הבנייה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0739120" y="2660156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09:30-10:30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641939" y="3430021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ניתוח המערכת המתהווה בשתי קבוצות:</a:t>
            </a:r>
          </a:p>
          <a:p>
            <a:pPr algn="ctr"/>
            <a:r>
              <a:rPr lang="he-IL" sz="1400" dirty="0">
                <a:cs typeface="+mn-cs"/>
              </a:rPr>
              <a:t>ציר שיעי- רומן, אודי, ניצה </a:t>
            </a:r>
            <a:r>
              <a:rPr lang="he-IL" sz="1400" dirty="0" err="1">
                <a:cs typeface="+mn-cs"/>
              </a:rPr>
              <a:t>וגולדי</a:t>
            </a:r>
            <a:endParaRPr lang="he-IL" sz="1400" dirty="0">
              <a:cs typeface="+mn-cs"/>
            </a:endParaRPr>
          </a:p>
          <a:p>
            <a:pPr algn="ctr"/>
            <a:r>
              <a:rPr lang="he-IL" sz="1400" dirty="0">
                <a:cs typeface="+mn-cs"/>
              </a:rPr>
              <a:t>ציר מערבי-סוני- אמיר, חלי ועידן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0739120" y="3431403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10:30-12:00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6641941" y="4241746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דיון אינטגרטיבי-שחקנים וזיקות ביחס לישראל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0739120" y="4243128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13:00-14:00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6641939" y="5076544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גיבוש מערכת מורשת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10739120" y="5083370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14:00-15:00</a:t>
            </a: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6641941" y="5927422"/>
            <a:ext cx="3993263" cy="641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דיון היסט ופוטנציאלים</a:t>
            </a: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10739120" y="5923360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15:00-16:30</a:t>
            </a: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10739120" y="1869941"/>
            <a:ext cx="1338802" cy="6413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08:30-09:30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901926" y="1869941"/>
            <a:ext cx="3993261" cy="610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 דיון אסטרטגיה ראשונית</a:t>
            </a: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901924" y="2644003"/>
            <a:ext cx="3993261" cy="610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 הנגדה</a:t>
            </a:r>
          </a:p>
        </p:txBody>
      </p:sp>
      <p:sp>
        <p:nvSpPr>
          <p:cNvPr id="19" name="כותרת 1"/>
          <p:cNvSpPr txBox="1">
            <a:spLocks/>
          </p:cNvSpPr>
          <p:nvPr/>
        </p:nvSpPr>
        <p:spPr>
          <a:xfrm>
            <a:off x="4970160" y="2643229"/>
            <a:ext cx="1319516" cy="628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10:00-11:00</a:t>
            </a:r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>
            <a:off x="901924" y="3447656"/>
            <a:ext cx="3993261" cy="610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 עיבוד החומרים</a:t>
            </a:r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4970160" y="3446882"/>
            <a:ext cx="1319516" cy="628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11:00-12:00</a:t>
            </a:r>
          </a:p>
        </p:txBody>
      </p:sp>
      <p:sp>
        <p:nvSpPr>
          <p:cNvPr id="22" name="כותרת 1"/>
          <p:cNvSpPr txBox="1">
            <a:spLocks/>
          </p:cNvSpPr>
          <p:nvPr/>
        </p:nvSpPr>
        <p:spPr>
          <a:xfrm>
            <a:off x="901926" y="4272882"/>
            <a:ext cx="3993261" cy="610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 הצגה במליאה</a:t>
            </a:r>
          </a:p>
        </p:txBody>
      </p:sp>
      <p:sp>
        <p:nvSpPr>
          <p:cNvPr id="23" name="כותרת 1"/>
          <p:cNvSpPr txBox="1">
            <a:spLocks/>
          </p:cNvSpPr>
          <p:nvPr/>
        </p:nvSpPr>
        <p:spPr>
          <a:xfrm>
            <a:off x="4970160" y="4267813"/>
            <a:ext cx="1319516" cy="628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400" dirty="0">
                <a:cs typeface="+mn-cs"/>
              </a:rPr>
              <a:t>13:00-16:00</a:t>
            </a:r>
          </a:p>
        </p:txBody>
      </p:sp>
      <p:sp>
        <p:nvSpPr>
          <p:cNvPr id="55" name="כותרת 1"/>
          <p:cNvSpPr txBox="1">
            <a:spLocks/>
          </p:cNvSpPr>
          <p:nvPr/>
        </p:nvSpPr>
        <p:spPr>
          <a:xfrm>
            <a:off x="4970160" y="1874454"/>
            <a:ext cx="1319516" cy="628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cs typeface="+mn-cs"/>
              </a:rPr>
              <a:t>08:30-09:30</a:t>
            </a:r>
            <a:endParaRPr lang="he-IL" sz="1400" dirty="0">
              <a:cs typeface="+mn-cs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672B466B-874A-4711-A8CD-E6D4ABCB9949}"/>
              </a:ext>
            </a:extLst>
          </p:cNvPr>
          <p:cNvSpPr/>
          <p:nvPr/>
        </p:nvSpPr>
        <p:spPr>
          <a:xfrm>
            <a:off x="6641939" y="1401166"/>
            <a:ext cx="3993265" cy="405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14/1</a:t>
            </a:r>
            <a:endParaRPr lang="he-IL" sz="3600" dirty="0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0F785335-1F88-444A-9B36-C38F4F7F2D83}"/>
              </a:ext>
            </a:extLst>
          </p:cNvPr>
          <p:cNvSpPr/>
          <p:nvPr/>
        </p:nvSpPr>
        <p:spPr>
          <a:xfrm>
            <a:off x="901924" y="1401166"/>
            <a:ext cx="3993265" cy="405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15/1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03649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4879" y="4431308"/>
            <a:ext cx="12022240" cy="1737998"/>
          </a:xfrm>
          <a:solidFill>
            <a:srgbClr val="C00000"/>
          </a:solidFill>
          <a:ln w="3492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he-IL" sz="3200" dirty="0">
                <a:cs typeface="+mn-cs"/>
              </a:rPr>
              <a:t>האתגר המרכזי במערכת המתהווה: </a:t>
            </a:r>
            <a:br>
              <a:rPr lang="he-IL" sz="3200" dirty="0">
                <a:cs typeface="+mn-cs"/>
              </a:rPr>
            </a:br>
            <a:r>
              <a:rPr lang="he-IL" sz="3200" dirty="0">
                <a:cs typeface="+mn-cs"/>
              </a:rPr>
              <a:t>איראן היא מעצמה אזורית קיצונית הפועלת לפיתוח יכולות המאיימות על קיומה של מדינת ישראל תוך ניצול מגמת היציאה האמריקאית מהאזור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65427" y="848401"/>
            <a:ext cx="11661146" cy="1604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u="sng" dirty="0">
                <a:cs typeface="+mn-cs"/>
              </a:rPr>
              <a:t>מערכת מורשת 2015-2018</a:t>
            </a:r>
            <a:r>
              <a:rPr lang="he-IL" sz="3600" b="1" dirty="0">
                <a:cs typeface="+mn-cs"/>
              </a:rPr>
              <a:t> </a:t>
            </a:r>
          </a:p>
          <a:p>
            <a:r>
              <a:rPr lang="he-IL" sz="3600" dirty="0">
                <a:cs typeface="+mn-cs"/>
              </a:rPr>
              <a:t>המערכת הצפונית עם כניסת רוסיה למרחב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65426" y="2687958"/>
            <a:ext cx="11661146" cy="1482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u="sng" dirty="0">
                <a:cs typeface="+mn-cs"/>
              </a:rPr>
              <a:t>מערכת מתהווה 2018-2020</a:t>
            </a:r>
            <a:endParaRPr lang="en-US" sz="3600" dirty="0">
              <a:cs typeface="+mn-cs"/>
            </a:endParaRPr>
          </a:p>
          <a:p>
            <a:r>
              <a:rPr lang="he-IL" sz="3600" dirty="0">
                <a:cs typeface="+mn-cs"/>
              </a:rPr>
              <a:t>המערכת הצפונית לאחר יציאת ארה"ב מהסכם הגרעין ו"ניצחון סוריה".</a:t>
            </a:r>
          </a:p>
        </p:txBody>
      </p:sp>
    </p:spTree>
    <p:extLst>
      <p:ext uri="{BB962C8B-B14F-4D97-AF65-F5344CB8AC3E}">
        <p14:creationId xmlns:p14="http://schemas.microsoft.com/office/powerpoint/2010/main" val="21299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61BC6E-597C-4E85-A888-20168BF5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איראן - בעיה אזורית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00CDBA9-FC3D-4A1D-8BF1-3C6604B81A54}"/>
              </a:ext>
            </a:extLst>
          </p:cNvPr>
          <p:cNvSpPr/>
          <p:nvPr/>
        </p:nvSpPr>
        <p:spPr>
          <a:xfrm>
            <a:off x="9855200" y="1534160"/>
            <a:ext cx="2143760" cy="146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המטרה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0946159-A21D-434E-9D1D-5C231E08ABA0}"/>
              </a:ext>
            </a:extLst>
          </p:cNvPr>
          <p:cNvSpPr/>
          <p:nvPr/>
        </p:nvSpPr>
        <p:spPr>
          <a:xfrm>
            <a:off x="9855200" y="3352800"/>
            <a:ext cx="2143760" cy="146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אמצעי ראשי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45E52D3-C2B4-478A-B931-41EE52712FB4}"/>
              </a:ext>
            </a:extLst>
          </p:cNvPr>
          <p:cNvSpPr/>
          <p:nvPr/>
        </p:nvSpPr>
        <p:spPr>
          <a:xfrm>
            <a:off x="9855200" y="5171440"/>
            <a:ext cx="2143760" cy="146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</a:rPr>
              <a:t>אמצעי משנה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B810C17-AF61-40D1-B15F-C365ECDCB90E}"/>
              </a:ext>
            </a:extLst>
          </p:cNvPr>
          <p:cNvSpPr/>
          <p:nvPr/>
        </p:nvSpPr>
        <p:spPr>
          <a:xfrm>
            <a:off x="792480" y="1534160"/>
            <a:ext cx="8869680" cy="1463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שרידות השלטון </a:t>
            </a:r>
            <a:r>
              <a:rPr lang="he-IL" sz="4000" dirty="0">
                <a:solidFill>
                  <a:schemeClr val="tx1"/>
                </a:solidFill>
              </a:rPr>
              <a:t>→←</a:t>
            </a:r>
            <a:r>
              <a:rPr lang="he-IL" sz="3200" dirty="0">
                <a:solidFill>
                  <a:schemeClr val="tx1"/>
                </a:solidFill>
              </a:rPr>
              <a:t> יצוא המהפכה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7B0EA65-1617-4B0D-9341-AFFAD29D57AD}"/>
              </a:ext>
            </a:extLst>
          </p:cNvPr>
          <p:cNvSpPr/>
          <p:nvPr/>
        </p:nvSpPr>
        <p:spPr>
          <a:xfrm>
            <a:off x="792480" y="3352800"/>
            <a:ext cx="8869680" cy="1463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יצירת "מאזן אימה גרעיני" (במודל צפון קוריאה) </a:t>
            </a:r>
            <a:endParaRPr lang="he-IL" sz="2800" u="sng" dirty="0">
              <a:solidFill>
                <a:schemeClr val="tx1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79456ED-FBBF-4193-9C20-B0D848EDEEC0}"/>
              </a:ext>
            </a:extLst>
          </p:cNvPr>
          <p:cNvSpPr/>
          <p:nvPr/>
        </p:nvSpPr>
        <p:spPr>
          <a:xfrm>
            <a:off x="7150019" y="5171440"/>
            <a:ext cx="2512141" cy="1463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התבססות בעיראק / תימן / סוריה / לבנון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9E8D7D0-3355-4806-A2BA-7308C2704649}"/>
              </a:ext>
            </a:extLst>
          </p:cNvPr>
          <p:cNvSpPr/>
          <p:nvPr/>
        </p:nvSpPr>
        <p:spPr>
          <a:xfrm>
            <a:off x="3971249" y="5171440"/>
            <a:ext cx="2512141" cy="1463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הפעלת כוחות שלוחים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907408E-9040-4322-A906-C27E4DE8C4E2}"/>
              </a:ext>
            </a:extLst>
          </p:cNvPr>
          <p:cNvSpPr/>
          <p:nvPr/>
        </p:nvSpPr>
        <p:spPr>
          <a:xfrm>
            <a:off x="792480" y="5171440"/>
            <a:ext cx="2512141" cy="1463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איכות האיום: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</a:rPr>
              <a:t>מדויקים </a:t>
            </a:r>
            <a:r>
              <a:rPr lang="he-IL" sz="2400" dirty="0" err="1">
                <a:solidFill>
                  <a:schemeClr val="tx1"/>
                </a:solidFill>
              </a:rPr>
              <a:t>ורצ'ואן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7904" y="-861"/>
            <a:ext cx="3729317" cy="5431740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/>
              <a:t>מערכת מורשת- 2015-2018:</a:t>
            </a:r>
          </a:p>
          <a:p>
            <a:pPr>
              <a:lnSpc>
                <a:spcPct val="150000"/>
              </a:lnSpc>
            </a:pPr>
            <a:r>
              <a:rPr lang="he-IL" sz="4000" dirty="0"/>
              <a:t>מיקוד עולמי </a:t>
            </a:r>
            <a:r>
              <a:rPr lang="he-IL" sz="4000" dirty="0" err="1"/>
              <a:t>בדאע"ש</a:t>
            </a:r>
            <a:r>
              <a:rPr lang="he-IL" sz="4000" dirty="0"/>
              <a:t> וכניסת רוסיה ואיראן לסוריה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3801303" y="-1"/>
            <a:ext cx="8390697" cy="5430880"/>
          </a:xfr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6000" dirty="0">
                <a:cs typeface="+mn-cs"/>
              </a:rPr>
              <a:t>מערכת מתהווה - 2018-2020 – התהוות איטית של שני גושים: גוש מערבי סוני </a:t>
            </a:r>
            <a:br>
              <a:rPr lang="en-US" sz="6000" dirty="0">
                <a:cs typeface="+mn-cs"/>
              </a:rPr>
            </a:br>
            <a:r>
              <a:rPr lang="he-IL" sz="6000" dirty="0">
                <a:cs typeface="+mn-cs"/>
              </a:rPr>
              <a:t>מול גוש שיעי</a:t>
            </a:r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10755" y="6096000"/>
            <a:ext cx="12181245" cy="4064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כותרת 1"/>
          <p:cNvSpPr txBox="1">
            <a:spLocks/>
          </p:cNvSpPr>
          <p:nvPr/>
        </p:nvSpPr>
        <p:spPr>
          <a:xfrm>
            <a:off x="6689269" y="6301961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יולי 19'- התבססות איראן בעיראק</a:t>
            </a:r>
          </a:p>
        </p:txBody>
      </p:sp>
      <p:sp>
        <p:nvSpPr>
          <p:cNvPr id="29" name="אליפסה 28"/>
          <p:cNvSpPr/>
          <p:nvPr/>
        </p:nvSpPr>
        <p:spPr>
          <a:xfrm>
            <a:off x="5655728" y="6010182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7111443" y="6004893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אליפסה 30"/>
          <p:cNvSpPr/>
          <p:nvPr/>
        </p:nvSpPr>
        <p:spPr>
          <a:xfrm>
            <a:off x="8501805" y="6011970"/>
            <a:ext cx="210522" cy="205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אליפסה 31"/>
          <p:cNvSpPr/>
          <p:nvPr/>
        </p:nvSpPr>
        <p:spPr>
          <a:xfrm>
            <a:off x="9876682" y="6012244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כותרת 1"/>
          <p:cNvSpPr txBox="1">
            <a:spLocks/>
          </p:cNvSpPr>
          <p:nvPr/>
        </p:nvSpPr>
        <p:spPr>
          <a:xfrm>
            <a:off x="5254676" y="6292959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ספט' 18- הפלת המטוס הרוסי</a:t>
            </a:r>
          </a:p>
        </p:txBody>
      </p:sp>
      <p:sp>
        <p:nvSpPr>
          <p:cNvPr id="37" name="כותרת 1"/>
          <p:cNvSpPr txBox="1">
            <a:spLocks/>
          </p:cNvSpPr>
          <p:nvPr/>
        </p:nvSpPr>
        <p:spPr>
          <a:xfrm>
            <a:off x="8071177" y="6292958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יולי 19'- איראן מפרה את הסכם הגרעין</a:t>
            </a: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0" y="6285242"/>
            <a:ext cx="1034930" cy="5158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2015- כניסת רוסיה לסוריה</a:t>
            </a:r>
          </a:p>
        </p:txBody>
      </p:sp>
      <p:sp>
        <p:nvSpPr>
          <p:cNvPr id="39" name="כותרת 1"/>
          <p:cNvSpPr txBox="1">
            <a:spLocks/>
          </p:cNvSpPr>
          <p:nvPr/>
        </p:nvSpPr>
        <p:spPr>
          <a:xfrm>
            <a:off x="9320530" y="6292958"/>
            <a:ext cx="1320675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אוק' 19'- הצהרת </a:t>
            </a:r>
            <a:r>
              <a:rPr lang="he-IL" sz="1000" dirty="0" err="1">
                <a:cs typeface="+mn-cs"/>
              </a:rPr>
              <a:t>טראמפ</a:t>
            </a:r>
            <a:r>
              <a:rPr lang="he-IL" sz="1000" dirty="0">
                <a:cs typeface="+mn-cs"/>
              </a:rPr>
              <a:t> על יציאת ארה"ב מסוריה</a:t>
            </a:r>
          </a:p>
        </p:txBody>
      </p:sp>
      <p:cxnSp>
        <p:nvCxnSpPr>
          <p:cNvPr id="40" name="מחבר חץ ישר 39"/>
          <p:cNvCxnSpPr/>
          <p:nvPr/>
        </p:nvCxnSpPr>
        <p:spPr>
          <a:xfrm>
            <a:off x="3789824" y="-581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אליפסה 41"/>
          <p:cNvSpPr/>
          <p:nvPr/>
        </p:nvSpPr>
        <p:spPr>
          <a:xfrm>
            <a:off x="11285575" y="6012244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כותרת 1"/>
          <p:cNvSpPr txBox="1">
            <a:spLocks/>
          </p:cNvSpPr>
          <p:nvPr/>
        </p:nvSpPr>
        <p:spPr>
          <a:xfrm>
            <a:off x="10855629" y="6292960"/>
            <a:ext cx="1254088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 err="1">
                <a:cs typeface="+mn-cs"/>
              </a:rPr>
              <a:t>ינו</a:t>
            </a:r>
            <a:r>
              <a:rPr lang="he-IL" sz="1000" dirty="0">
                <a:cs typeface="+mn-cs"/>
              </a:rPr>
              <a:t>' 20'- סיכול </a:t>
            </a:r>
            <a:r>
              <a:rPr lang="he-IL" sz="1000" dirty="0" err="1">
                <a:cs typeface="+mn-cs"/>
              </a:rPr>
              <a:t>סלימאני</a:t>
            </a:r>
            <a:r>
              <a:rPr lang="he-IL" sz="1000" dirty="0">
                <a:cs typeface="+mn-cs"/>
              </a:rPr>
              <a:t> בעיראק</a:t>
            </a:r>
          </a:p>
        </p:txBody>
      </p:sp>
      <p:cxnSp>
        <p:nvCxnSpPr>
          <p:cNvPr id="49" name="מחבר חץ ישר 48"/>
          <p:cNvCxnSpPr/>
          <p:nvPr/>
        </p:nvCxnSpPr>
        <p:spPr>
          <a:xfrm>
            <a:off x="11144" y="-581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כותרת 1"/>
          <p:cNvSpPr txBox="1">
            <a:spLocks/>
          </p:cNvSpPr>
          <p:nvPr/>
        </p:nvSpPr>
        <p:spPr>
          <a:xfrm>
            <a:off x="2698106" y="6285243"/>
            <a:ext cx="2046614" cy="5158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dirty="0"/>
              <a:t>מאי ואוג' 18 – יציאת ארה"ב מהסכם הגרעין ונאום הניצחון של אסד</a:t>
            </a:r>
          </a:p>
        </p:txBody>
      </p:sp>
    </p:spTree>
    <p:extLst>
      <p:ext uri="{BB962C8B-B14F-4D97-AF65-F5344CB8AC3E}">
        <p14:creationId xmlns:p14="http://schemas.microsoft.com/office/powerpoint/2010/main" val="39463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7904" y="-861"/>
            <a:ext cx="3729317" cy="479331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he-IL" dirty="0"/>
              <a:t>מערכת מורשת- 2015-2018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3801303" y="-1"/>
            <a:ext cx="8390697" cy="444705"/>
          </a:xfr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1800" dirty="0">
                <a:cs typeface="+mn-cs"/>
              </a:rPr>
              <a:t>מערכת מתהווה - 2018-2020 – התהוות איטית של שני גושים</a:t>
            </a:r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10755" y="6096000"/>
            <a:ext cx="12181245" cy="4064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כותרת 1"/>
          <p:cNvSpPr txBox="1">
            <a:spLocks/>
          </p:cNvSpPr>
          <p:nvPr/>
        </p:nvSpPr>
        <p:spPr>
          <a:xfrm>
            <a:off x="6689269" y="6301961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יולי 19'- התבססות איראן בעיראק</a:t>
            </a:r>
          </a:p>
        </p:txBody>
      </p:sp>
      <p:sp>
        <p:nvSpPr>
          <p:cNvPr id="29" name="אליפסה 28"/>
          <p:cNvSpPr/>
          <p:nvPr/>
        </p:nvSpPr>
        <p:spPr>
          <a:xfrm>
            <a:off x="5655728" y="6010182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7111443" y="6004893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אליפסה 30"/>
          <p:cNvSpPr/>
          <p:nvPr/>
        </p:nvSpPr>
        <p:spPr>
          <a:xfrm>
            <a:off x="8501805" y="6011970"/>
            <a:ext cx="210522" cy="205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אליפסה 31"/>
          <p:cNvSpPr/>
          <p:nvPr/>
        </p:nvSpPr>
        <p:spPr>
          <a:xfrm>
            <a:off x="9876682" y="6012244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כותרת 1"/>
          <p:cNvSpPr txBox="1">
            <a:spLocks/>
          </p:cNvSpPr>
          <p:nvPr/>
        </p:nvSpPr>
        <p:spPr>
          <a:xfrm>
            <a:off x="5254676" y="6292959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ספט' 18- הפלת המטוס הרוסי</a:t>
            </a:r>
          </a:p>
        </p:txBody>
      </p:sp>
      <p:sp>
        <p:nvSpPr>
          <p:cNvPr id="37" name="כותרת 1"/>
          <p:cNvSpPr txBox="1">
            <a:spLocks/>
          </p:cNvSpPr>
          <p:nvPr/>
        </p:nvSpPr>
        <p:spPr>
          <a:xfrm>
            <a:off x="8071177" y="6292958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יולי 19'- איראן מפרה את הסכם הגרעין</a:t>
            </a: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0" y="6285242"/>
            <a:ext cx="1034930" cy="5158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2015- כניסת רוסיה לסוריה</a:t>
            </a:r>
          </a:p>
        </p:txBody>
      </p:sp>
      <p:sp>
        <p:nvSpPr>
          <p:cNvPr id="39" name="כותרת 1"/>
          <p:cNvSpPr txBox="1">
            <a:spLocks/>
          </p:cNvSpPr>
          <p:nvPr/>
        </p:nvSpPr>
        <p:spPr>
          <a:xfrm>
            <a:off x="9320530" y="6292958"/>
            <a:ext cx="1320675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>
                <a:cs typeface="+mn-cs"/>
              </a:rPr>
              <a:t>אוק' 19'- הצהרת </a:t>
            </a:r>
            <a:r>
              <a:rPr lang="he-IL" sz="1000" dirty="0" err="1">
                <a:cs typeface="+mn-cs"/>
              </a:rPr>
              <a:t>טראמפ</a:t>
            </a:r>
            <a:r>
              <a:rPr lang="he-IL" sz="1000" dirty="0">
                <a:cs typeface="+mn-cs"/>
              </a:rPr>
              <a:t> על יציאת ארה"ב מסוריה</a:t>
            </a:r>
          </a:p>
        </p:txBody>
      </p:sp>
      <p:cxnSp>
        <p:nvCxnSpPr>
          <p:cNvPr id="40" name="מחבר חץ ישר 39"/>
          <p:cNvCxnSpPr/>
          <p:nvPr/>
        </p:nvCxnSpPr>
        <p:spPr>
          <a:xfrm>
            <a:off x="3789824" y="-581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אליפסה 41"/>
          <p:cNvSpPr/>
          <p:nvPr/>
        </p:nvSpPr>
        <p:spPr>
          <a:xfrm>
            <a:off x="11285575" y="6012244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כותרת 1"/>
          <p:cNvSpPr txBox="1">
            <a:spLocks/>
          </p:cNvSpPr>
          <p:nvPr/>
        </p:nvSpPr>
        <p:spPr>
          <a:xfrm>
            <a:off x="10855629" y="6292960"/>
            <a:ext cx="1254088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00" dirty="0" err="1">
                <a:cs typeface="+mn-cs"/>
              </a:rPr>
              <a:t>ינו</a:t>
            </a:r>
            <a:r>
              <a:rPr lang="he-IL" sz="1000" dirty="0">
                <a:cs typeface="+mn-cs"/>
              </a:rPr>
              <a:t>' 20'- סיכול </a:t>
            </a:r>
            <a:r>
              <a:rPr lang="he-IL" sz="1000" dirty="0" err="1">
                <a:cs typeface="+mn-cs"/>
              </a:rPr>
              <a:t>סלימאני</a:t>
            </a:r>
            <a:r>
              <a:rPr lang="he-IL" sz="1000" dirty="0">
                <a:cs typeface="+mn-cs"/>
              </a:rPr>
              <a:t> בעיראק</a:t>
            </a:r>
          </a:p>
        </p:txBody>
      </p:sp>
      <p:sp>
        <p:nvSpPr>
          <p:cNvPr id="2" name="מלבן 1"/>
          <p:cNvSpPr/>
          <p:nvPr/>
        </p:nvSpPr>
        <p:spPr>
          <a:xfrm>
            <a:off x="3828948" y="5776528"/>
            <a:ext cx="151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200" dirty="0"/>
              <a:t>ריכוז מאמץ בסוריה</a:t>
            </a:r>
          </a:p>
        </p:txBody>
      </p:sp>
      <p:cxnSp>
        <p:nvCxnSpPr>
          <p:cNvPr id="49" name="מחבר חץ ישר 48"/>
          <p:cNvCxnSpPr/>
          <p:nvPr/>
        </p:nvCxnSpPr>
        <p:spPr>
          <a:xfrm>
            <a:off x="11144" y="-581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כותרת 1"/>
          <p:cNvSpPr txBox="1">
            <a:spLocks/>
          </p:cNvSpPr>
          <p:nvPr/>
        </p:nvSpPr>
        <p:spPr>
          <a:xfrm>
            <a:off x="2698106" y="6285243"/>
            <a:ext cx="2046614" cy="5158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dirty="0"/>
              <a:t>מאי ואוג' 18 – יציאת ארה"ב מהסכם הגרעין ונאום הניצחון של אסד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5C6D31E-6D5B-41D4-851A-2976715C34A3}"/>
              </a:ext>
            </a:extLst>
          </p:cNvPr>
          <p:cNvGrpSpPr/>
          <p:nvPr/>
        </p:nvGrpSpPr>
        <p:grpSpPr>
          <a:xfrm>
            <a:off x="4306011" y="640824"/>
            <a:ext cx="7604339" cy="4797928"/>
            <a:chOff x="4035881" y="342598"/>
            <a:chExt cx="8340100" cy="6515402"/>
          </a:xfrm>
        </p:grpSpPr>
        <p:sp>
          <p:nvSpPr>
            <p:cNvPr id="52" name="כותרת 1">
              <a:extLst>
                <a:ext uri="{FF2B5EF4-FFF2-40B4-BE49-F238E27FC236}">
                  <a16:creationId xmlns:a16="http://schemas.microsoft.com/office/drawing/2014/main" id="{B893F9C9-1430-4023-8FB9-8FE5542DCD0F}"/>
                </a:ext>
              </a:extLst>
            </p:cNvPr>
            <p:cNvSpPr txBox="1">
              <a:spLocks/>
            </p:cNvSpPr>
            <p:nvPr/>
          </p:nvSpPr>
          <p:spPr>
            <a:xfrm>
              <a:off x="4956991" y="6396119"/>
              <a:ext cx="7273870" cy="461881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fontScale="92500"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התהוות הציר השיעי</a:t>
              </a:r>
            </a:p>
          </p:txBody>
        </p:sp>
        <p:sp>
          <p:nvSpPr>
            <p:cNvPr id="53" name="כותרת 1">
              <a:extLst>
                <a:ext uri="{FF2B5EF4-FFF2-40B4-BE49-F238E27FC236}">
                  <a16:creationId xmlns:a16="http://schemas.microsoft.com/office/drawing/2014/main" id="{49911735-DEE5-4537-9B34-C3429FC895D2}"/>
                </a:ext>
              </a:extLst>
            </p:cNvPr>
            <p:cNvSpPr txBox="1">
              <a:spLocks/>
            </p:cNvSpPr>
            <p:nvPr/>
          </p:nvSpPr>
          <p:spPr>
            <a:xfrm>
              <a:off x="4782670" y="342598"/>
              <a:ext cx="7409330" cy="44809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fontScale="925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cs typeface="+mn-cs"/>
                </a:rPr>
                <a:t>התהוות הציר מערבי-סוני</a:t>
              </a:r>
            </a:p>
          </p:txBody>
        </p:sp>
        <p:sp>
          <p:nvSpPr>
            <p:cNvPr id="54" name="כותרת 1">
              <a:extLst>
                <a:ext uri="{FF2B5EF4-FFF2-40B4-BE49-F238E27FC236}">
                  <a16:creationId xmlns:a16="http://schemas.microsoft.com/office/drawing/2014/main" id="{8C1BB4A9-D12E-4FD6-874D-C02BE4BD7700}"/>
                </a:ext>
              </a:extLst>
            </p:cNvPr>
            <p:cNvSpPr txBox="1">
              <a:spLocks/>
            </p:cNvSpPr>
            <p:nvPr/>
          </p:nvSpPr>
          <p:spPr>
            <a:xfrm>
              <a:off x="7007970" y="947851"/>
              <a:ext cx="1946390" cy="51582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cs typeface="+mn-cs"/>
                </a:rPr>
                <a:t>ירדן/מצרים</a:t>
              </a:r>
            </a:p>
          </p:txBody>
        </p:sp>
        <p:sp>
          <p:nvSpPr>
            <p:cNvPr id="55" name="אליפסה 54">
              <a:extLst>
                <a:ext uri="{FF2B5EF4-FFF2-40B4-BE49-F238E27FC236}">
                  <a16:creationId xmlns:a16="http://schemas.microsoft.com/office/drawing/2014/main" id="{63D37EAB-A485-4768-9C40-53AA1F304D4B}"/>
                </a:ext>
              </a:extLst>
            </p:cNvPr>
            <p:cNvSpPr/>
            <p:nvPr/>
          </p:nvSpPr>
          <p:spPr>
            <a:xfrm>
              <a:off x="7174005" y="1661449"/>
              <a:ext cx="2821644" cy="1035522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dirty="0">
                  <a:solidFill>
                    <a:schemeClr val="tx1"/>
                  </a:solidFill>
                </a:rPr>
                <a:t>ארה"ב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6" name="כותרת 1">
              <a:extLst>
                <a:ext uri="{FF2B5EF4-FFF2-40B4-BE49-F238E27FC236}">
                  <a16:creationId xmlns:a16="http://schemas.microsoft.com/office/drawing/2014/main" id="{9B7A973A-63F7-42B2-B3B7-4F23D53CD47A}"/>
                </a:ext>
              </a:extLst>
            </p:cNvPr>
            <p:cNvSpPr txBox="1">
              <a:spLocks/>
            </p:cNvSpPr>
            <p:nvPr/>
          </p:nvSpPr>
          <p:spPr>
            <a:xfrm>
              <a:off x="10000894" y="1275294"/>
              <a:ext cx="2375087" cy="70744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cs typeface="+mn-cs"/>
                </a:rPr>
                <a:t>סעודיה/</a:t>
              </a:r>
              <a:r>
                <a:rPr lang="he-IL" sz="2100" dirty="0" err="1">
                  <a:cs typeface="+mn-cs"/>
                </a:rPr>
                <a:t>מפרציות</a:t>
              </a:r>
              <a:endParaRPr lang="he-IL" sz="2100" dirty="0">
                <a:cs typeface="+mn-cs"/>
              </a:endParaRPr>
            </a:p>
          </p:txBody>
        </p:sp>
        <p:sp>
          <p:nvSpPr>
            <p:cNvPr id="57" name="אליפסה 56">
              <a:extLst>
                <a:ext uri="{FF2B5EF4-FFF2-40B4-BE49-F238E27FC236}">
                  <a16:creationId xmlns:a16="http://schemas.microsoft.com/office/drawing/2014/main" id="{E9D55AC5-EBEC-44B5-9128-959CBA8D8E95}"/>
                </a:ext>
              </a:extLst>
            </p:cNvPr>
            <p:cNvSpPr/>
            <p:nvPr/>
          </p:nvSpPr>
          <p:spPr>
            <a:xfrm>
              <a:off x="5013258" y="3951868"/>
              <a:ext cx="2079438" cy="1018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>
                  <a:solidFill>
                    <a:schemeClr val="tx1"/>
                  </a:solidFill>
                </a:rPr>
                <a:t>רוסיה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8" name="כותרת 1">
              <a:extLst>
                <a:ext uri="{FF2B5EF4-FFF2-40B4-BE49-F238E27FC236}">
                  <a16:creationId xmlns:a16="http://schemas.microsoft.com/office/drawing/2014/main" id="{171D86C0-74DC-4DD7-8722-3865B38E3CC1}"/>
                </a:ext>
              </a:extLst>
            </p:cNvPr>
            <p:cNvSpPr txBox="1">
              <a:spLocks/>
            </p:cNvSpPr>
            <p:nvPr/>
          </p:nvSpPr>
          <p:spPr>
            <a:xfrm>
              <a:off x="4035881" y="5854373"/>
              <a:ext cx="1311471" cy="26418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fontScale="400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לבנון</a:t>
              </a:r>
            </a:p>
          </p:txBody>
        </p:sp>
        <p:sp>
          <p:nvSpPr>
            <p:cNvPr id="59" name="כותרת 1">
              <a:extLst>
                <a:ext uri="{FF2B5EF4-FFF2-40B4-BE49-F238E27FC236}">
                  <a16:creationId xmlns:a16="http://schemas.microsoft.com/office/drawing/2014/main" id="{A8EE21DD-968B-4F47-B626-5EBD53E010E9}"/>
                </a:ext>
              </a:extLst>
            </p:cNvPr>
            <p:cNvSpPr txBox="1">
              <a:spLocks/>
            </p:cNvSpPr>
            <p:nvPr/>
          </p:nvSpPr>
          <p:spPr>
            <a:xfrm>
              <a:off x="7378022" y="5208469"/>
              <a:ext cx="1788458" cy="534213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C000"/>
              </a:solidFill>
            </a:ln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סוריה</a:t>
              </a:r>
            </a:p>
          </p:txBody>
        </p:sp>
        <p:sp>
          <p:nvSpPr>
            <p:cNvPr id="60" name="כותרת 1">
              <a:extLst>
                <a:ext uri="{FF2B5EF4-FFF2-40B4-BE49-F238E27FC236}">
                  <a16:creationId xmlns:a16="http://schemas.microsoft.com/office/drawing/2014/main" id="{BE44D267-ECDB-49F2-8B70-9CC51BCF5B3A}"/>
                </a:ext>
              </a:extLst>
            </p:cNvPr>
            <p:cNvSpPr txBox="1">
              <a:spLocks/>
            </p:cNvSpPr>
            <p:nvPr/>
          </p:nvSpPr>
          <p:spPr>
            <a:xfrm>
              <a:off x="5028722" y="5335898"/>
              <a:ext cx="1815353" cy="51582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חיזבאללה</a:t>
              </a:r>
            </a:p>
          </p:txBody>
        </p:sp>
        <p:sp>
          <p:nvSpPr>
            <p:cNvPr id="61" name="כותרת 1">
              <a:extLst>
                <a:ext uri="{FF2B5EF4-FFF2-40B4-BE49-F238E27FC236}">
                  <a16:creationId xmlns:a16="http://schemas.microsoft.com/office/drawing/2014/main" id="{4BBEF03E-6201-459A-AE47-60B69175D919}"/>
                </a:ext>
              </a:extLst>
            </p:cNvPr>
            <p:cNvSpPr txBox="1">
              <a:spLocks/>
            </p:cNvSpPr>
            <p:nvPr/>
          </p:nvSpPr>
          <p:spPr>
            <a:xfrm>
              <a:off x="9450910" y="5489024"/>
              <a:ext cx="1567910" cy="44936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 fontScale="47500" lnSpcReduction="2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 err="1">
                  <a:solidFill>
                    <a:schemeClr val="bg1"/>
                  </a:solidFill>
                  <a:cs typeface="+mn-cs"/>
                </a:rPr>
                <a:t>חות'ים</a:t>
              </a:r>
              <a:endParaRPr lang="he-IL" sz="2100" dirty="0">
                <a:solidFill>
                  <a:schemeClr val="bg1"/>
                </a:solidFill>
                <a:cs typeface="+mn-cs"/>
              </a:endParaRPr>
            </a:p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בתימן</a:t>
              </a:r>
            </a:p>
          </p:txBody>
        </p: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B114AC7E-5A10-4AFA-9E4B-718337F8A466}"/>
                </a:ext>
              </a:extLst>
            </p:cNvPr>
            <p:cNvSpPr/>
            <p:nvPr/>
          </p:nvSpPr>
          <p:spPr>
            <a:xfrm>
              <a:off x="10409235" y="2286211"/>
              <a:ext cx="1821626" cy="1583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600" dirty="0">
                  <a:solidFill>
                    <a:schemeClr val="tx1"/>
                  </a:solidFill>
                </a:rPr>
                <a:t>סין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63" name="כותרת 1">
              <a:extLst>
                <a:ext uri="{FF2B5EF4-FFF2-40B4-BE49-F238E27FC236}">
                  <a16:creationId xmlns:a16="http://schemas.microsoft.com/office/drawing/2014/main" id="{C7A2E6C6-4C37-4BAF-ABAC-F7A3DC91D27E}"/>
                </a:ext>
              </a:extLst>
            </p:cNvPr>
            <p:cNvSpPr txBox="1">
              <a:spLocks/>
            </p:cNvSpPr>
            <p:nvPr/>
          </p:nvSpPr>
          <p:spPr>
            <a:xfrm>
              <a:off x="4293058" y="2811868"/>
              <a:ext cx="1471328" cy="51582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vert="horz" lIns="91440" tIns="45720" rIns="91440" bIns="45720" rtlCol="1" anchor="ctr">
              <a:normAutofit lnSpcReduction="10000"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cs typeface="+mn-cs"/>
                </a:rPr>
                <a:t>טורקיה</a:t>
              </a:r>
            </a:p>
          </p:txBody>
        </p:sp>
        <p:sp>
          <p:nvSpPr>
            <p:cNvPr id="64" name="כותרת 1">
              <a:extLst>
                <a:ext uri="{FF2B5EF4-FFF2-40B4-BE49-F238E27FC236}">
                  <a16:creationId xmlns:a16="http://schemas.microsoft.com/office/drawing/2014/main" id="{C35CAFB2-876F-46CE-ABFF-5EC7F23CE33A}"/>
                </a:ext>
              </a:extLst>
            </p:cNvPr>
            <p:cNvSpPr txBox="1">
              <a:spLocks/>
            </p:cNvSpPr>
            <p:nvPr/>
          </p:nvSpPr>
          <p:spPr>
            <a:xfrm>
              <a:off x="6968582" y="3120090"/>
              <a:ext cx="2819543" cy="76350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ישראל</a:t>
              </a:r>
            </a:p>
          </p:txBody>
        </p:sp>
        <p:sp>
          <p:nvSpPr>
            <p:cNvPr id="65" name="כותרת 1">
              <a:extLst>
                <a:ext uri="{FF2B5EF4-FFF2-40B4-BE49-F238E27FC236}">
                  <a16:creationId xmlns:a16="http://schemas.microsoft.com/office/drawing/2014/main" id="{6C12BADC-B502-4B6A-BCF4-68EC8403F899}"/>
                </a:ext>
              </a:extLst>
            </p:cNvPr>
            <p:cNvSpPr txBox="1">
              <a:spLocks/>
            </p:cNvSpPr>
            <p:nvPr/>
          </p:nvSpPr>
          <p:spPr>
            <a:xfrm>
              <a:off x="10036715" y="4356549"/>
              <a:ext cx="1182495" cy="691625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e-IL" sz="2100" dirty="0">
                  <a:solidFill>
                    <a:schemeClr val="bg1"/>
                  </a:solidFill>
                  <a:cs typeface="+mn-cs"/>
                </a:rPr>
                <a:t>עיראק</a:t>
              </a:r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B1CAF5C0-B112-4A5F-90F5-4BDB35F9D95E}"/>
                </a:ext>
              </a:extLst>
            </p:cNvPr>
            <p:cNvSpPr/>
            <p:nvPr/>
          </p:nvSpPr>
          <p:spPr>
            <a:xfrm>
              <a:off x="7378022" y="4087761"/>
              <a:ext cx="2079438" cy="88902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>
                  <a:solidFill>
                    <a:schemeClr val="bg1"/>
                  </a:solidFill>
                </a:rPr>
                <a:t>איראן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67" name="אליפסה 66">
              <a:extLst>
                <a:ext uri="{FF2B5EF4-FFF2-40B4-BE49-F238E27FC236}">
                  <a16:creationId xmlns:a16="http://schemas.microsoft.com/office/drawing/2014/main" id="{3CFB2050-6EFB-4955-8DD9-59EEA2BAE5A6}"/>
                </a:ext>
              </a:extLst>
            </p:cNvPr>
            <p:cNvSpPr/>
            <p:nvPr/>
          </p:nvSpPr>
          <p:spPr>
            <a:xfrm>
              <a:off x="4821448" y="829410"/>
              <a:ext cx="1687951" cy="1121222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איחוד אירופי</a:t>
              </a:r>
            </a:p>
          </p:txBody>
        </p: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47BA06B-C94C-43BF-93B9-D5AE35BAA9CC}"/>
              </a:ext>
            </a:extLst>
          </p:cNvPr>
          <p:cNvGrpSpPr/>
          <p:nvPr/>
        </p:nvGrpSpPr>
        <p:grpSpPr>
          <a:xfrm>
            <a:off x="258917" y="928222"/>
            <a:ext cx="3309877" cy="5002458"/>
            <a:chOff x="6095999" y="1226916"/>
            <a:chExt cx="5953248" cy="5523053"/>
          </a:xfrm>
        </p:grpSpPr>
        <p:sp>
          <p:nvSpPr>
            <p:cNvPr id="68" name="אליפסה 67">
              <a:extLst>
                <a:ext uri="{FF2B5EF4-FFF2-40B4-BE49-F238E27FC236}">
                  <a16:creationId xmlns:a16="http://schemas.microsoft.com/office/drawing/2014/main" id="{A83255E4-C4A9-448D-818B-9B9B7543DB14}"/>
                </a:ext>
              </a:extLst>
            </p:cNvPr>
            <p:cNvSpPr/>
            <p:nvPr/>
          </p:nvSpPr>
          <p:spPr>
            <a:xfrm>
              <a:off x="8912507" y="1412111"/>
              <a:ext cx="3136740" cy="1713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tx1"/>
                  </a:solidFill>
                </a:rPr>
                <a:t>ארה"ב</a:t>
              </a:r>
              <a:r>
                <a:rPr lang="he-IL" sz="1200" dirty="0">
                  <a:solidFill>
                    <a:schemeClr val="tx1"/>
                  </a:solidFill>
                </a:rPr>
                <a:t>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he-IL" sz="1200" dirty="0">
                  <a:solidFill>
                    <a:schemeClr val="tx1"/>
                  </a:solidFill>
                </a:rPr>
                <a:t>ובעלות הברית </a:t>
              </a:r>
            </a:p>
            <a:p>
              <a:pPr algn="ctr"/>
              <a:r>
                <a:rPr lang="he-IL" sz="1200" dirty="0">
                  <a:solidFill>
                    <a:schemeClr val="tx1"/>
                  </a:solidFill>
                </a:rPr>
                <a:t>לחימה </a:t>
              </a:r>
              <a:r>
                <a:rPr lang="he-IL" sz="1200" dirty="0" err="1">
                  <a:solidFill>
                    <a:schemeClr val="tx1"/>
                  </a:solidFill>
                </a:rPr>
                <a:t>בדאע"ש</a:t>
              </a:r>
              <a:r>
                <a:rPr lang="he-IL" sz="1200" dirty="0">
                  <a:solidFill>
                    <a:schemeClr val="tx1"/>
                  </a:solidFill>
                </a:rPr>
                <a:t> והפעלת שלוחים כורדים</a:t>
              </a:r>
            </a:p>
          </p:txBody>
        </p:sp>
        <p:sp>
          <p:nvSpPr>
            <p:cNvPr id="69" name="אליפסה 68">
              <a:extLst>
                <a:ext uri="{FF2B5EF4-FFF2-40B4-BE49-F238E27FC236}">
                  <a16:creationId xmlns:a16="http://schemas.microsoft.com/office/drawing/2014/main" id="{3214C1B4-7B27-44AB-BFAC-E98445ED50DC}"/>
                </a:ext>
              </a:extLst>
            </p:cNvPr>
            <p:cNvSpPr/>
            <p:nvPr/>
          </p:nvSpPr>
          <p:spPr>
            <a:xfrm>
              <a:off x="8912507" y="5036916"/>
              <a:ext cx="3136740" cy="1713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tx1"/>
                  </a:solidFill>
                </a:rPr>
                <a:t>רוסיה</a:t>
              </a:r>
              <a:r>
                <a:rPr lang="he-IL" sz="1200" dirty="0">
                  <a:solidFill>
                    <a:schemeClr val="tx1"/>
                  </a:solidFill>
                </a:rPr>
                <a:t>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he-IL" sz="1200" dirty="0">
                  <a:solidFill>
                    <a:schemeClr val="tx1"/>
                  </a:solidFill>
                </a:rPr>
                <a:t>נוכחות בסוריה ולחימה </a:t>
              </a:r>
              <a:r>
                <a:rPr lang="he-IL" sz="1200" dirty="0" err="1">
                  <a:solidFill>
                    <a:schemeClr val="tx1"/>
                  </a:solidFill>
                </a:rPr>
                <a:t>בדאע"ש</a:t>
              </a:r>
              <a:endParaRPr lang="he-IL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אליפסה 69">
              <a:extLst>
                <a:ext uri="{FF2B5EF4-FFF2-40B4-BE49-F238E27FC236}">
                  <a16:creationId xmlns:a16="http://schemas.microsoft.com/office/drawing/2014/main" id="{A7CC30B4-D2B8-4D4E-8D45-4B4C501DE130}"/>
                </a:ext>
              </a:extLst>
            </p:cNvPr>
            <p:cNvSpPr/>
            <p:nvPr/>
          </p:nvSpPr>
          <p:spPr>
            <a:xfrm>
              <a:off x="6101787" y="3125164"/>
              <a:ext cx="2475053" cy="18124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סוריה</a:t>
              </a:r>
              <a:r>
                <a:rPr lang="he-IL" sz="1200" dirty="0">
                  <a:solidFill>
                    <a:schemeClr val="bg1"/>
                  </a:solidFill>
                </a:rPr>
                <a:t>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he-IL" sz="1200" dirty="0">
                  <a:solidFill>
                    <a:schemeClr val="bg1"/>
                  </a:solidFill>
                </a:rPr>
                <a:t>מאבק שליטה מול </a:t>
              </a:r>
              <a:r>
                <a:rPr lang="he-IL" sz="1200" dirty="0" err="1">
                  <a:solidFill>
                    <a:schemeClr val="bg1"/>
                  </a:solidFill>
                </a:rPr>
                <a:t>דאע"ש</a:t>
              </a:r>
              <a:r>
                <a:rPr lang="he-IL" sz="1200" dirty="0">
                  <a:solidFill>
                    <a:schemeClr val="bg1"/>
                  </a:solidFill>
                </a:rPr>
                <a:t> ומורדים</a:t>
              </a:r>
            </a:p>
          </p:txBody>
        </p:sp>
        <p:sp>
          <p:nvSpPr>
            <p:cNvPr id="71" name="מלבן 70">
              <a:extLst>
                <a:ext uri="{FF2B5EF4-FFF2-40B4-BE49-F238E27FC236}">
                  <a16:creationId xmlns:a16="http://schemas.microsoft.com/office/drawing/2014/main" id="{4DD570C0-5A40-4647-B7B6-BC9144542C96}"/>
                </a:ext>
              </a:extLst>
            </p:cNvPr>
            <p:cNvSpPr/>
            <p:nvPr/>
          </p:nvSpPr>
          <p:spPr>
            <a:xfrm>
              <a:off x="6096000" y="1226916"/>
              <a:ext cx="2480841" cy="181240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ישראל</a:t>
              </a:r>
              <a:endParaRPr lang="he-IL" sz="1200" dirty="0"/>
            </a:p>
            <a:p>
              <a:pPr algn="ctr"/>
              <a:r>
                <a:rPr lang="he-IL" sz="1200" dirty="0" err="1"/>
                <a:t>מב"מ</a:t>
              </a:r>
              <a:r>
                <a:rPr lang="he-IL" sz="1200" dirty="0"/>
                <a:t> כנגד התעצמות </a:t>
              </a:r>
              <a:r>
                <a:rPr lang="he-IL" sz="1200" dirty="0" err="1"/>
                <a:t>חזבאללה</a:t>
              </a:r>
              <a:r>
                <a:rPr lang="he-IL" sz="1200" dirty="0"/>
                <a:t> בסוריה בלבד</a:t>
              </a:r>
            </a:p>
            <a:p>
              <a:pPr algn="ctr"/>
              <a:r>
                <a:rPr lang="he-IL" sz="1200" dirty="0"/>
                <a:t>"בני המקום" </a:t>
              </a:r>
              <a:r>
                <a:rPr lang="he-IL" sz="1200" dirty="0" err="1"/>
                <a:t>ברמה"ג</a:t>
              </a:r>
              <a:r>
                <a:rPr lang="he-IL" sz="1200" dirty="0"/>
                <a:t> סיוע מול </a:t>
              </a:r>
              <a:r>
                <a:rPr lang="he-IL" sz="1200" dirty="0" err="1"/>
                <a:t>דאע"ש</a:t>
              </a:r>
              <a:endParaRPr lang="he-IL" sz="1200" dirty="0"/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705DCE73-D0DC-475E-BCEB-DCFF0997F467}"/>
                </a:ext>
              </a:extLst>
            </p:cNvPr>
            <p:cNvSpPr/>
            <p:nvPr/>
          </p:nvSpPr>
          <p:spPr>
            <a:xfrm>
              <a:off x="6095999" y="5036916"/>
              <a:ext cx="2480841" cy="171305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איראן</a:t>
              </a:r>
              <a:endParaRPr lang="he-IL" sz="1200" dirty="0"/>
            </a:p>
            <a:p>
              <a:pPr algn="ctr"/>
              <a:r>
                <a:rPr lang="he-IL" sz="1200" dirty="0"/>
                <a:t>תחת הסכם גרעין מעורבות בסוריה התפתחות </a:t>
              </a:r>
              <a:r>
                <a:rPr lang="he-IL" sz="1200" dirty="0" err="1"/>
                <a:t>תע"ש</a:t>
              </a:r>
              <a:endParaRPr lang="he-IL" sz="1200" dirty="0"/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FBDC7620-2508-4FEC-BDDA-E97488074CE4}"/>
                </a:ext>
              </a:extLst>
            </p:cNvPr>
            <p:cNvSpPr/>
            <p:nvPr/>
          </p:nvSpPr>
          <p:spPr>
            <a:xfrm>
              <a:off x="9240456" y="3341707"/>
              <a:ext cx="2480841" cy="13793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err="1"/>
                <a:t>חזבאללה</a:t>
              </a:r>
              <a:endParaRPr lang="he-IL" sz="1200" dirty="0"/>
            </a:p>
            <a:p>
              <a:pPr algn="ctr"/>
              <a:r>
                <a:rPr lang="he-IL" sz="1200" dirty="0"/>
                <a:t>התעצמות מעורבות בסוריה (כנפי נשרים)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כותרת 1"/>
          <p:cNvSpPr txBox="1">
            <a:spLocks/>
          </p:cNvSpPr>
          <p:nvPr/>
        </p:nvSpPr>
        <p:spPr>
          <a:xfrm>
            <a:off x="4956991" y="6396119"/>
            <a:ext cx="7273870" cy="4618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התהוות הציר השיעי</a:t>
            </a:r>
          </a:p>
        </p:txBody>
      </p:sp>
      <p:sp>
        <p:nvSpPr>
          <p:cNvPr id="56" name="כותרת 1"/>
          <p:cNvSpPr txBox="1">
            <a:spLocks/>
          </p:cNvSpPr>
          <p:nvPr/>
        </p:nvSpPr>
        <p:spPr>
          <a:xfrm>
            <a:off x="4782670" y="342598"/>
            <a:ext cx="7409330" cy="44809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התהוות הציר מערבי-סוני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C56832E3-D568-4F88-9FE8-4805A1C248DE}"/>
              </a:ext>
            </a:extLst>
          </p:cNvPr>
          <p:cNvSpPr txBox="1">
            <a:spLocks/>
          </p:cNvSpPr>
          <p:nvPr/>
        </p:nvSpPr>
        <p:spPr>
          <a:xfrm>
            <a:off x="3216086" y="0"/>
            <a:ext cx="8975914" cy="318591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 fontScale="92500" lnSpcReduction="10000"/>
          </a:bodyPr>
          <a:lstStyle>
            <a:defPPr>
              <a:defRPr lang="he-I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pPr algn="r"/>
            <a:r>
              <a:rPr lang="he-IL" dirty="0"/>
              <a:t>זירה צפונית מתהווה 2018-2020 – התהוות איטית של שני צירים</a:t>
            </a:r>
          </a:p>
        </p:txBody>
      </p:sp>
      <p:cxnSp>
        <p:nvCxnSpPr>
          <p:cNvPr id="4" name="מחבר חץ ישר 3"/>
          <p:cNvCxnSpPr/>
          <p:nvPr/>
        </p:nvCxnSpPr>
        <p:spPr>
          <a:xfrm>
            <a:off x="5940880" y="1861391"/>
            <a:ext cx="1020099" cy="156428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3" idx="1"/>
          </p:cNvCxnSpPr>
          <p:nvPr/>
        </p:nvCxnSpPr>
        <p:spPr>
          <a:xfrm flipH="1" flipV="1">
            <a:off x="7378023" y="1484160"/>
            <a:ext cx="209202" cy="32893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/>
          <p:nvPr/>
        </p:nvCxnSpPr>
        <p:spPr>
          <a:xfrm flipH="1">
            <a:off x="4477796" y="1607243"/>
            <a:ext cx="444382" cy="414889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חץ ישר 71"/>
          <p:cNvCxnSpPr>
            <a:stCxn id="3" idx="3"/>
          </p:cNvCxnSpPr>
          <p:nvPr/>
        </p:nvCxnSpPr>
        <p:spPr>
          <a:xfrm flipH="1">
            <a:off x="4673029" y="2545322"/>
            <a:ext cx="2914196" cy="330639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חץ ישר 92"/>
          <p:cNvCxnSpPr/>
          <p:nvPr/>
        </p:nvCxnSpPr>
        <p:spPr>
          <a:xfrm flipH="1">
            <a:off x="6530470" y="3791249"/>
            <a:ext cx="576673" cy="323637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מחבר חץ ישר 93"/>
          <p:cNvCxnSpPr>
            <a:endCxn id="59" idx="3"/>
          </p:cNvCxnSpPr>
          <p:nvPr/>
        </p:nvCxnSpPr>
        <p:spPr>
          <a:xfrm flipH="1">
            <a:off x="9788125" y="3222670"/>
            <a:ext cx="1723215" cy="279171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מחבר חץ ישר 96"/>
          <p:cNvCxnSpPr/>
          <p:nvPr/>
        </p:nvCxnSpPr>
        <p:spPr>
          <a:xfrm flipH="1" flipV="1">
            <a:off x="9852993" y="2266061"/>
            <a:ext cx="1702217" cy="45985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מחבר חץ ישר 98"/>
          <p:cNvCxnSpPr/>
          <p:nvPr/>
        </p:nvCxnSpPr>
        <p:spPr>
          <a:xfrm flipH="1">
            <a:off x="9403175" y="2004379"/>
            <a:ext cx="1128865" cy="1061131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חץ ישר 100"/>
          <p:cNvCxnSpPr/>
          <p:nvPr/>
        </p:nvCxnSpPr>
        <p:spPr>
          <a:xfrm flipH="1">
            <a:off x="8479560" y="2594658"/>
            <a:ext cx="24601" cy="55175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חץ ישר 102"/>
          <p:cNvCxnSpPr/>
          <p:nvPr/>
        </p:nvCxnSpPr>
        <p:spPr>
          <a:xfrm flipH="1">
            <a:off x="9482714" y="3364755"/>
            <a:ext cx="2219516" cy="1075598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חץ ישר 104"/>
          <p:cNvCxnSpPr/>
          <p:nvPr/>
        </p:nvCxnSpPr>
        <p:spPr>
          <a:xfrm flipH="1" flipV="1">
            <a:off x="6608956" y="4334369"/>
            <a:ext cx="1332032" cy="183279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>
            <a:stCxn id="35" idx="0"/>
          </p:cNvCxnSpPr>
          <p:nvPr/>
        </p:nvCxnSpPr>
        <p:spPr>
          <a:xfrm flipH="1" flipV="1">
            <a:off x="5406271" y="3337809"/>
            <a:ext cx="646706" cy="614059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חץ ישר 108"/>
          <p:cNvCxnSpPr/>
          <p:nvPr/>
        </p:nvCxnSpPr>
        <p:spPr>
          <a:xfrm flipH="1">
            <a:off x="5762735" y="2300908"/>
            <a:ext cx="1455772" cy="443653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מחבר חץ ישר 110"/>
          <p:cNvCxnSpPr/>
          <p:nvPr/>
        </p:nvCxnSpPr>
        <p:spPr>
          <a:xfrm flipH="1" flipV="1">
            <a:off x="7035800" y="1429995"/>
            <a:ext cx="142687" cy="1774222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מחבר חץ ישר 112"/>
          <p:cNvCxnSpPr/>
          <p:nvPr/>
        </p:nvCxnSpPr>
        <p:spPr>
          <a:xfrm flipH="1" flipV="1">
            <a:off x="6276857" y="1656266"/>
            <a:ext cx="1210248" cy="540975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מחבר חץ ישר 116"/>
          <p:cNvCxnSpPr/>
          <p:nvPr/>
        </p:nvCxnSpPr>
        <p:spPr>
          <a:xfrm flipH="1" flipV="1">
            <a:off x="8704118" y="3746247"/>
            <a:ext cx="35289" cy="491858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חץ ישר 118"/>
          <p:cNvCxnSpPr/>
          <p:nvPr/>
        </p:nvCxnSpPr>
        <p:spPr>
          <a:xfrm flipV="1">
            <a:off x="7907712" y="2601387"/>
            <a:ext cx="6991" cy="152670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חץ ישר 123"/>
          <p:cNvCxnSpPr/>
          <p:nvPr/>
        </p:nvCxnSpPr>
        <p:spPr>
          <a:xfrm flipV="1">
            <a:off x="10942650" y="2004379"/>
            <a:ext cx="142159" cy="3486848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מחבר חץ ישר 125"/>
          <p:cNvCxnSpPr/>
          <p:nvPr/>
        </p:nvCxnSpPr>
        <p:spPr>
          <a:xfrm>
            <a:off x="9731100" y="2432408"/>
            <a:ext cx="954022" cy="176771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חץ ישר 128"/>
          <p:cNvCxnSpPr>
            <a:stCxn id="6" idx="1"/>
            <a:endCxn id="85" idx="6"/>
          </p:cNvCxnSpPr>
          <p:nvPr/>
        </p:nvCxnSpPr>
        <p:spPr>
          <a:xfrm flipH="1">
            <a:off x="6509399" y="1205763"/>
            <a:ext cx="498571" cy="184258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/>
          <p:cNvCxnSpPr>
            <a:stCxn id="53" idx="0"/>
          </p:cNvCxnSpPr>
          <p:nvPr/>
        </p:nvCxnSpPr>
        <p:spPr>
          <a:xfrm flipV="1">
            <a:off x="5028722" y="1893440"/>
            <a:ext cx="63699" cy="918428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מחבר חץ ישר 133"/>
          <p:cNvCxnSpPr/>
          <p:nvPr/>
        </p:nvCxnSpPr>
        <p:spPr>
          <a:xfrm flipH="1" flipV="1">
            <a:off x="5786991" y="3171236"/>
            <a:ext cx="1233014" cy="436813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 flipV="1">
            <a:off x="5400306" y="1866729"/>
            <a:ext cx="302176" cy="2157061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מחבר חץ ישר 138"/>
          <p:cNvCxnSpPr>
            <a:stCxn id="33" idx="1"/>
          </p:cNvCxnSpPr>
          <p:nvPr/>
        </p:nvCxnSpPr>
        <p:spPr>
          <a:xfrm flipH="1">
            <a:off x="9337192" y="1629017"/>
            <a:ext cx="663702" cy="24709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חץ ישר 140"/>
          <p:cNvCxnSpPr>
            <a:cxnSpLocks/>
            <a:stCxn id="42" idx="1"/>
            <a:endCxn id="43" idx="3"/>
          </p:cNvCxnSpPr>
          <p:nvPr/>
        </p:nvCxnSpPr>
        <p:spPr>
          <a:xfrm flipH="1">
            <a:off x="6844075" y="5475576"/>
            <a:ext cx="533947" cy="11823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מחבר חץ ישר 144"/>
          <p:cNvCxnSpPr/>
          <p:nvPr/>
        </p:nvCxnSpPr>
        <p:spPr>
          <a:xfrm>
            <a:off x="7884202" y="4783871"/>
            <a:ext cx="290510" cy="43952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חץ ישר 145"/>
          <p:cNvCxnSpPr/>
          <p:nvPr/>
        </p:nvCxnSpPr>
        <p:spPr>
          <a:xfrm>
            <a:off x="9185087" y="4726583"/>
            <a:ext cx="456087" cy="71464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מחבר חץ ישר 147"/>
          <p:cNvCxnSpPr>
            <a:endCxn id="21" idx="1"/>
          </p:cNvCxnSpPr>
          <p:nvPr/>
        </p:nvCxnSpPr>
        <p:spPr>
          <a:xfrm flipV="1">
            <a:off x="9398693" y="4702362"/>
            <a:ext cx="638022" cy="3593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מחבר חץ ישר 153"/>
          <p:cNvCxnSpPr/>
          <p:nvPr/>
        </p:nvCxnSpPr>
        <p:spPr>
          <a:xfrm>
            <a:off x="6625949" y="4735822"/>
            <a:ext cx="990280" cy="41782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מחבר חץ ישר 157"/>
          <p:cNvCxnSpPr/>
          <p:nvPr/>
        </p:nvCxnSpPr>
        <p:spPr>
          <a:xfrm flipH="1">
            <a:off x="5984344" y="4662481"/>
            <a:ext cx="1527" cy="626577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מחבר חץ ישר 160"/>
          <p:cNvCxnSpPr/>
          <p:nvPr/>
        </p:nvCxnSpPr>
        <p:spPr>
          <a:xfrm flipH="1" flipV="1">
            <a:off x="9350194" y="2370013"/>
            <a:ext cx="1359265" cy="324810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מחבר חץ ישר 165"/>
          <p:cNvCxnSpPr>
            <a:cxnSpLocks/>
            <a:endCxn id="47" idx="1"/>
          </p:cNvCxnSpPr>
          <p:nvPr/>
        </p:nvCxnSpPr>
        <p:spPr>
          <a:xfrm flipH="1">
            <a:off x="10676006" y="2045787"/>
            <a:ext cx="668141" cy="47228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מחבר חץ ישר 172"/>
          <p:cNvCxnSpPr/>
          <p:nvPr/>
        </p:nvCxnSpPr>
        <p:spPr>
          <a:xfrm flipH="1" flipV="1">
            <a:off x="5669905" y="3256141"/>
            <a:ext cx="2109044" cy="976086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מחבר חץ ישר 176"/>
          <p:cNvCxnSpPr>
            <a:endCxn id="53" idx="2"/>
          </p:cNvCxnSpPr>
          <p:nvPr/>
        </p:nvCxnSpPr>
        <p:spPr>
          <a:xfrm flipH="1" flipV="1">
            <a:off x="5028722" y="3327691"/>
            <a:ext cx="2669061" cy="1957256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מחבר חץ ישר 181"/>
          <p:cNvCxnSpPr/>
          <p:nvPr/>
        </p:nvCxnSpPr>
        <p:spPr>
          <a:xfrm flipH="1" flipV="1">
            <a:off x="9578564" y="3807423"/>
            <a:ext cx="515614" cy="492821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מחבר חץ ישר 183"/>
          <p:cNvCxnSpPr/>
          <p:nvPr/>
        </p:nvCxnSpPr>
        <p:spPr>
          <a:xfrm flipV="1">
            <a:off x="8863839" y="3765160"/>
            <a:ext cx="345717" cy="1388491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מחבר חץ ישר 189"/>
          <p:cNvCxnSpPr/>
          <p:nvPr/>
        </p:nvCxnSpPr>
        <p:spPr>
          <a:xfrm flipV="1">
            <a:off x="6620601" y="3762251"/>
            <a:ext cx="746682" cy="154023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מחבר חץ ישר 195"/>
          <p:cNvCxnSpPr/>
          <p:nvPr/>
        </p:nvCxnSpPr>
        <p:spPr>
          <a:xfrm flipV="1">
            <a:off x="6240563" y="2286211"/>
            <a:ext cx="1145795" cy="1619303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כותרת 1"/>
          <p:cNvSpPr txBox="1">
            <a:spLocks/>
          </p:cNvSpPr>
          <p:nvPr/>
        </p:nvSpPr>
        <p:spPr>
          <a:xfrm>
            <a:off x="7007970" y="947851"/>
            <a:ext cx="1946390" cy="5158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ירדן/מצרים</a:t>
            </a:r>
          </a:p>
        </p:txBody>
      </p:sp>
      <p:sp>
        <p:nvSpPr>
          <p:cNvPr id="3" name="אליפסה 2"/>
          <p:cNvSpPr/>
          <p:nvPr/>
        </p:nvSpPr>
        <p:spPr>
          <a:xfrm>
            <a:off x="7174005" y="1661449"/>
            <a:ext cx="2821644" cy="103552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ארה"ב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כותרת 1"/>
          <p:cNvSpPr txBox="1">
            <a:spLocks/>
          </p:cNvSpPr>
          <p:nvPr/>
        </p:nvSpPr>
        <p:spPr>
          <a:xfrm>
            <a:off x="10000894" y="1275294"/>
            <a:ext cx="2191106" cy="7074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סעודיה/</a:t>
            </a:r>
            <a:r>
              <a:rPr lang="he-IL" sz="2100" dirty="0" err="1">
                <a:cs typeface="+mn-cs"/>
              </a:rPr>
              <a:t>מפרציות</a:t>
            </a:r>
            <a:endParaRPr lang="he-IL" sz="2100" dirty="0">
              <a:cs typeface="+mn-cs"/>
            </a:endParaRPr>
          </a:p>
        </p:txBody>
      </p:sp>
      <p:sp>
        <p:nvSpPr>
          <p:cNvPr id="35" name="אליפסה 34"/>
          <p:cNvSpPr/>
          <p:nvPr/>
        </p:nvSpPr>
        <p:spPr>
          <a:xfrm>
            <a:off x="5013258" y="3951868"/>
            <a:ext cx="2079438" cy="10184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רוסיה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4035881" y="5854373"/>
            <a:ext cx="1311471" cy="2641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לבנון</a:t>
            </a:r>
          </a:p>
        </p:txBody>
      </p:sp>
      <p:sp>
        <p:nvSpPr>
          <p:cNvPr id="42" name="כותרת 1"/>
          <p:cNvSpPr txBox="1">
            <a:spLocks/>
          </p:cNvSpPr>
          <p:nvPr/>
        </p:nvSpPr>
        <p:spPr>
          <a:xfrm>
            <a:off x="7378022" y="5208469"/>
            <a:ext cx="1788458" cy="534213"/>
          </a:xfrm>
          <a:prstGeom prst="rect">
            <a:avLst/>
          </a:prstGeom>
          <a:solidFill>
            <a:srgbClr val="FF0066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סוריה</a:t>
            </a:r>
          </a:p>
        </p:txBody>
      </p:sp>
      <p:sp>
        <p:nvSpPr>
          <p:cNvPr id="43" name="כותרת 1"/>
          <p:cNvSpPr txBox="1">
            <a:spLocks/>
          </p:cNvSpPr>
          <p:nvPr/>
        </p:nvSpPr>
        <p:spPr>
          <a:xfrm>
            <a:off x="5028722" y="5335898"/>
            <a:ext cx="1815353" cy="51582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חיזבאללה</a:t>
            </a:r>
          </a:p>
        </p:txBody>
      </p:sp>
      <p:sp>
        <p:nvSpPr>
          <p:cNvPr id="46" name="כותרת 1"/>
          <p:cNvSpPr txBox="1">
            <a:spLocks/>
          </p:cNvSpPr>
          <p:nvPr/>
        </p:nvSpPr>
        <p:spPr>
          <a:xfrm>
            <a:off x="9450910" y="5489024"/>
            <a:ext cx="1567910" cy="4493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 err="1">
                <a:solidFill>
                  <a:schemeClr val="bg1"/>
                </a:solidFill>
                <a:cs typeface="+mn-cs"/>
              </a:rPr>
              <a:t>חות'ים</a:t>
            </a:r>
            <a:endParaRPr lang="he-IL" sz="2100" dirty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בתימן</a:t>
            </a:r>
          </a:p>
        </p:txBody>
      </p:sp>
      <p:sp>
        <p:nvSpPr>
          <p:cNvPr id="47" name="אליפסה 46"/>
          <p:cNvSpPr/>
          <p:nvPr/>
        </p:nvSpPr>
        <p:spPr>
          <a:xfrm>
            <a:off x="10409235" y="2286211"/>
            <a:ext cx="1821626" cy="1583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</a:rPr>
              <a:t>סין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3" name="כותרת 1"/>
          <p:cNvSpPr txBox="1">
            <a:spLocks/>
          </p:cNvSpPr>
          <p:nvPr/>
        </p:nvSpPr>
        <p:spPr>
          <a:xfrm>
            <a:off x="4293058" y="2811868"/>
            <a:ext cx="1471328" cy="51582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cs typeface="+mn-cs"/>
              </a:rPr>
              <a:t>טורקיה</a:t>
            </a:r>
          </a:p>
        </p:txBody>
      </p:sp>
      <p:sp>
        <p:nvSpPr>
          <p:cNvPr id="59" name="כותרת 1"/>
          <p:cNvSpPr txBox="1">
            <a:spLocks/>
          </p:cNvSpPr>
          <p:nvPr/>
        </p:nvSpPr>
        <p:spPr>
          <a:xfrm>
            <a:off x="6968582" y="3120090"/>
            <a:ext cx="2819543" cy="76350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ישראל</a:t>
            </a:r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10036715" y="4356549"/>
            <a:ext cx="950506" cy="691625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100" dirty="0">
                <a:solidFill>
                  <a:schemeClr val="bg1"/>
                </a:solidFill>
                <a:cs typeface="+mn-cs"/>
              </a:rPr>
              <a:t>עיראק</a:t>
            </a:r>
          </a:p>
        </p:txBody>
      </p:sp>
      <p:sp>
        <p:nvSpPr>
          <p:cNvPr id="69" name="אליפסה 68"/>
          <p:cNvSpPr/>
          <p:nvPr/>
        </p:nvSpPr>
        <p:spPr>
          <a:xfrm>
            <a:off x="7378022" y="4087761"/>
            <a:ext cx="2079438" cy="88902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bg1"/>
                </a:solidFill>
              </a:rPr>
              <a:t>איראן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4821448" y="829410"/>
            <a:ext cx="1687951" cy="112122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איחוד אירופי</a:t>
            </a:r>
          </a:p>
        </p:txBody>
      </p:sp>
      <p:sp>
        <p:nvSpPr>
          <p:cNvPr id="58" name="כותרת 1"/>
          <p:cNvSpPr txBox="1">
            <a:spLocks/>
          </p:cNvSpPr>
          <p:nvPr/>
        </p:nvSpPr>
        <p:spPr>
          <a:xfrm>
            <a:off x="-1" y="0"/>
            <a:ext cx="388685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he-IL" sz="2600" u="sng" dirty="0">
                <a:cs typeface="+mn-cs"/>
              </a:rPr>
              <a:t>התופעות המרכזיות</a:t>
            </a:r>
            <a:r>
              <a:rPr lang="he-IL" sz="2600" dirty="0">
                <a:cs typeface="+mn-cs"/>
              </a:rPr>
              <a:t>: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he-IL" sz="2000" dirty="0">
                <a:cs typeface="+mn-cs"/>
              </a:rPr>
              <a:t>האצת פרויקט הגרעין האיראני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he-IL" sz="2000" dirty="0">
                <a:cs typeface="+mn-cs"/>
              </a:rPr>
              <a:t>מהתבססות להקמת בסיסי תמיכה עמוקים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he-IL" sz="2000" dirty="0">
                <a:cs typeface="+mn-cs"/>
              </a:rPr>
              <a:t>ירידת הקשב האמריקאי </a:t>
            </a:r>
            <a:r>
              <a:rPr lang="he-IL" sz="2000" dirty="0" err="1">
                <a:cs typeface="+mn-cs"/>
              </a:rPr>
              <a:t>מהמזה"ת</a:t>
            </a:r>
            <a:r>
              <a:rPr lang="he-IL" sz="2000" dirty="0">
                <a:cs typeface="+mn-cs"/>
              </a:rPr>
              <a:t> לטובת סין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he-IL" sz="2000" dirty="0">
                <a:cs typeface="+mn-cs"/>
              </a:rPr>
              <a:t>התהוות תחרות אסטרטגית בין איראן לרוסיה בסוריה</a:t>
            </a:r>
          </a:p>
        </p:txBody>
      </p:sp>
    </p:spTree>
    <p:extLst>
      <p:ext uri="{BB962C8B-B14F-4D97-AF65-F5344CB8AC3E}">
        <p14:creationId xmlns:p14="http://schemas.microsoft.com/office/powerpoint/2010/main" val="221629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F43623-8E40-47B4-9896-993FE9F9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6996"/>
          </a:xfrm>
        </p:spPr>
        <p:txBody>
          <a:bodyPr>
            <a:normAutofit fontScale="90000"/>
          </a:bodyPr>
          <a:lstStyle/>
          <a:p>
            <a:r>
              <a:rPr lang="he-IL" dirty="0"/>
              <a:t>מערכת מורשת (2015-2018)</a:t>
            </a:r>
            <a:br>
              <a:rPr lang="en-US" dirty="0"/>
            </a:br>
            <a:r>
              <a:rPr lang="en-US" sz="3600" dirty="0"/>
              <a:t> </a:t>
            </a:r>
            <a:r>
              <a:rPr lang="he-IL" sz="3600" dirty="0"/>
              <a:t>מיקוד עולמי </a:t>
            </a:r>
            <a:r>
              <a:rPr lang="he-IL" sz="3600" dirty="0" err="1"/>
              <a:t>בדאע"ש</a:t>
            </a:r>
            <a:r>
              <a:rPr lang="he-IL" sz="3600" dirty="0"/>
              <a:t> וכניסת רוסיה ואיראן לסוריה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E533E478-75A4-49E8-AD17-17DE930FB245}"/>
              </a:ext>
            </a:extLst>
          </p:cNvPr>
          <p:cNvSpPr txBox="1">
            <a:spLocks/>
          </p:cNvSpPr>
          <p:nvPr/>
        </p:nvSpPr>
        <p:spPr>
          <a:xfrm>
            <a:off x="590309" y="1632030"/>
            <a:ext cx="4907666" cy="4560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92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he-IL" sz="2600" u="sng" dirty="0">
                <a:cs typeface="+mn-cs"/>
              </a:rPr>
              <a:t>התופעות המרכזיות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he-IL" sz="2100" dirty="0">
                <a:cs typeface="+mn-cs"/>
              </a:rPr>
              <a:t>מאבק עולמי (בהובלת המעצמות ארה"ב ורוסיה) והכרעת </a:t>
            </a:r>
            <a:r>
              <a:rPr lang="he-IL" sz="2100" dirty="0" err="1">
                <a:cs typeface="+mn-cs"/>
              </a:rPr>
              <a:t>דאע"ש</a:t>
            </a:r>
            <a:endParaRPr lang="he-IL" sz="2100" dirty="0">
              <a:cs typeface="+mn-cs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he-IL" sz="2100" dirty="0">
                <a:cs typeface="+mn-cs"/>
              </a:rPr>
              <a:t>כניסת רוסיה לסוריה 2015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he-IL" sz="2100" dirty="0">
                <a:cs typeface="+mn-cs"/>
              </a:rPr>
              <a:t>כניסת איראן </a:t>
            </a:r>
            <a:r>
              <a:rPr lang="he-IL" sz="2100" dirty="0" err="1">
                <a:cs typeface="+mn-cs"/>
              </a:rPr>
              <a:t>וחזבאללה</a:t>
            </a:r>
            <a:r>
              <a:rPr lang="he-IL" sz="2100" dirty="0">
                <a:cs typeface="+mn-cs"/>
              </a:rPr>
              <a:t> לסוריה ללחימה כנגד המורדים </a:t>
            </a:r>
            <a:r>
              <a:rPr lang="he-IL" sz="2100" dirty="0" err="1">
                <a:cs typeface="+mn-cs"/>
              </a:rPr>
              <a:t>ודאע"ש</a:t>
            </a:r>
            <a:endParaRPr lang="he-IL" sz="2100" dirty="0">
              <a:cs typeface="+mn-cs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he-IL" sz="2100" dirty="0">
                <a:cs typeface="+mn-cs"/>
              </a:rPr>
              <a:t>הגרעין האיראני – תחת ההסכם (הפשרת כספים וצבירת לגיטימציה)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he-IL" sz="2100" dirty="0">
                <a:cs typeface="+mn-cs"/>
              </a:rPr>
              <a:t>ישראל – מערכה כנגד התעצמות </a:t>
            </a:r>
            <a:r>
              <a:rPr lang="he-IL" sz="2100" dirty="0" err="1">
                <a:cs typeface="+mn-cs"/>
              </a:rPr>
              <a:t>חזבאללה</a:t>
            </a:r>
            <a:r>
              <a:rPr lang="he-IL" sz="2100" dirty="0">
                <a:cs typeface="+mn-cs"/>
              </a:rPr>
              <a:t> בחזית סוריה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C7662450-8EDE-4972-8DF1-EAFF7F2B82B7}"/>
              </a:ext>
            </a:extLst>
          </p:cNvPr>
          <p:cNvSpPr/>
          <p:nvPr/>
        </p:nvSpPr>
        <p:spPr>
          <a:xfrm>
            <a:off x="8912507" y="1412111"/>
            <a:ext cx="3136740" cy="17130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ארה"ב</a:t>
            </a:r>
            <a:r>
              <a:rPr lang="he-IL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ובעלות הברית 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לחימה </a:t>
            </a:r>
            <a:r>
              <a:rPr lang="he-IL" dirty="0" err="1">
                <a:solidFill>
                  <a:schemeClr val="tx1"/>
                </a:solidFill>
              </a:rPr>
              <a:t>בדאע"ש</a:t>
            </a:r>
            <a:r>
              <a:rPr lang="he-IL" dirty="0">
                <a:solidFill>
                  <a:schemeClr val="tx1"/>
                </a:solidFill>
              </a:rPr>
              <a:t> והפעלת שלוחים כורדים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B169D9FA-5E2B-4341-8792-228E9488D034}"/>
              </a:ext>
            </a:extLst>
          </p:cNvPr>
          <p:cNvSpPr/>
          <p:nvPr/>
        </p:nvSpPr>
        <p:spPr>
          <a:xfrm>
            <a:off x="8912507" y="5036916"/>
            <a:ext cx="3136740" cy="17130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1"/>
                </a:solidFill>
              </a:rPr>
              <a:t>רוסיה</a:t>
            </a:r>
            <a:r>
              <a:rPr lang="he-IL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נוכחות בסוריה ולחימה </a:t>
            </a:r>
            <a:r>
              <a:rPr lang="he-IL" dirty="0" err="1">
                <a:solidFill>
                  <a:schemeClr val="tx1"/>
                </a:solidFill>
              </a:rPr>
              <a:t>בדאע"ש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4AE83D5D-EC9A-456B-8391-2F86EFF4542B}"/>
              </a:ext>
            </a:extLst>
          </p:cNvPr>
          <p:cNvSpPr/>
          <p:nvPr/>
        </p:nvSpPr>
        <p:spPr>
          <a:xfrm>
            <a:off x="6101787" y="3125164"/>
            <a:ext cx="2475053" cy="181240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סוריה</a:t>
            </a:r>
            <a:r>
              <a:rPr lang="he-IL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מאבק שליטה מול </a:t>
            </a:r>
            <a:r>
              <a:rPr lang="he-IL" dirty="0" err="1">
                <a:solidFill>
                  <a:schemeClr val="bg1"/>
                </a:solidFill>
              </a:rPr>
              <a:t>דאע"ש</a:t>
            </a:r>
            <a:r>
              <a:rPr lang="he-IL" dirty="0">
                <a:solidFill>
                  <a:schemeClr val="bg1"/>
                </a:solidFill>
              </a:rPr>
              <a:t> ומורדים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E3AA58C-8AD5-4DFB-96D7-BEAEDA2D3C64}"/>
              </a:ext>
            </a:extLst>
          </p:cNvPr>
          <p:cNvSpPr/>
          <p:nvPr/>
        </p:nvSpPr>
        <p:spPr>
          <a:xfrm>
            <a:off x="6096000" y="1226916"/>
            <a:ext cx="2480841" cy="181240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ישראל</a:t>
            </a:r>
            <a:endParaRPr lang="he-IL" dirty="0"/>
          </a:p>
          <a:p>
            <a:pPr algn="ctr"/>
            <a:r>
              <a:rPr lang="he-IL" dirty="0" err="1"/>
              <a:t>מב"מ</a:t>
            </a:r>
            <a:r>
              <a:rPr lang="he-IL" dirty="0"/>
              <a:t> כנגד התעצמות </a:t>
            </a:r>
            <a:r>
              <a:rPr lang="he-IL" dirty="0" err="1"/>
              <a:t>חזבאללה</a:t>
            </a:r>
            <a:r>
              <a:rPr lang="he-IL" dirty="0"/>
              <a:t> בסוריה בלבד</a:t>
            </a:r>
          </a:p>
          <a:p>
            <a:pPr algn="ctr"/>
            <a:r>
              <a:rPr lang="he-IL" dirty="0"/>
              <a:t>"בני המקום" </a:t>
            </a:r>
            <a:r>
              <a:rPr lang="he-IL" dirty="0" err="1"/>
              <a:t>ברמה"ג</a:t>
            </a:r>
            <a:r>
              <a:rPr lang="he-IL" dirty="0"/>
              <a:t> סיוע מול </a:t>
            </a:r>
            <a:r>
              <a:rPr lang="he-IL" dirty="0" err="1"/>
              <a:t>דאע"ש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2B16F208-C471-4B9F-B9C3-ACB8B8ADE944}"/>
              </a:ext>
            </a:extLst>
          </p:cNvPr>
          <p:cNvSpPr/>
          <p:nvPr/>
        </p:nvSpPr>
        <p:spPr>
          <a:xfrm>
            <a:off x="6095999" y="5036916"/>
            <a:ext cx="2480841" cy="171305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איראן</a:t>
            </a:r>
            <a:endParaRPr lang="he-IL" dirty="0"/>
          </a:p>
          <a:p>
            <a:pPr algn="ctr"/>
            <a:r>
              <a:rPr lang="he-IL" dirty="0"/>
              <a:t>תחת הסכם גרעין מעורבות בסוריה התפתחות </a:t>
            </a:r>
            <a:r>
              <a:rPr lang="he-IL" dirty="0" err="1"/>
              <a:t>תע"ש</a:t>
            </a:r>
            <a:endParaRPr lang="he-IL" dirty="0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0A90E8E7-8F96-4745-895B-5C1F4F936682}"/>
              </a:ext>
            </a:extLst>
          </p:cNvPr>
          <p:cNvSpPr/>
          <p:nvPr/>
        </p:nvSpPr>
        <p:spPr>
          <a:xfrm>
            <a:off x="9240456" y="3341707"/>
            <a:ext cx="2480841" cy="13793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err="1"/>
              <a:t>חזבאללה</a:t>
            </a:r>
            <a:endParaRPr lang="he-IL" dirty="0"/>
          </a:p>
          <a:p>
            <a:pPr algn="ctr"/>
            <a:r>
              <a:rPr lang="he-IL" dirty="0"/>
              <a:t>התעצמות מעורבות בסוריה (כנפי נשרים)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0B9931A0-6130-4C21-8B05-0EB9D0F6BC2B}"/>
              </a:ext>
            </a:extLst>
          </p:cNvPr>
          <p:cNvSpPr/>
          <p:nvPr/>
        </p:nvSpPr>
        <p:spPr>
          <a:xfrm>
            <a:off x="590309" y="4453392"/>
            <a:ext cx="4907666" cy="8681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he-IL" dirty="0"/>
              <a:t>הגרעין האיראני – תחת ההסכם (הפשרת כספים וצבירת לגיטימציה)</a:t>
            </a:r>
          </a:p>
        </p:txBody>
      </p:sp>
    </p:spTree>
    <p:extLst>
      <p:ext uri="{BB962C8B-B14F-4D97-AF65-F5344CB8AC3E}">
        <p14:creationId xmlns:p14="http://schemas.microsoft.com/office/powerpoint/2010/main" val="186059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8DB7FC-2E8E-4415-99D9-B9787324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ההיסט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98515FB-6C1F-4F83-9F34-EEB40BE3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/>
              <a:t>בעוד שישראל פעלה </a:t>
            </a:r>
            <a:r>
              <a:rPr lang="he-IL" sz="3600" dirty="0" err="1">
                <a:solidFill>
                  <a:srgbClr val="0070C0"/>
                </a:solidFill>
              </a:rPr>
              <a:t>להקרסת</a:t>
            </a:r>
            <a:r>
              <a:rPr lang="he-IL" sz="3600" dirty="0"/>
              <a:t> </a:t>
            </a:r>
            <a:r>
              <a:rPr lang="he-IL" sz="3600" dirty="0">
                <a:solidFill>
                  <a:srgbClr val="0070C0"/>
                </a:solidFill>
              </a:rPr>
              <a:t>הסכם הגרעין</a:t>
            </a:r>
            <a:r>
              <a:rPr lang="he-IL" sz="3600" dirty="0"/>
              <a:t> (ללא גיבוש אסטרטגיית המשך) עם איראן </a:t>
            </a:r>
            <a:r>
              <a:rPr lang="he-IL" sz="3600" dirty="0">
                <a:solidFill>
                  <a:srgbClr val="0070C0"/>
                </a:solidFill>
              </a:rPr>
              <a:t>ולא פגעה </a:t>
            </a:r>
            <a:r>
              <a:rPr lang="he-IL" sz="3600" dirty="0"/>
              <a:t>באופן אפקטיבי בהתבססותה של איראן בעיראק ובסוריה, </a:t>
            </a:r>
          </a:p>
          <a:p>
            <a:pPr marL="0" indent="0" algn="ctr">
              <a:buNone/>
            </a:pPr>
            <a:r>
              <a:rPr lang="he-IL" sz="3600" dirty="0"/>
              <a:t>איראן </a:t>
            </a:r>
            <a:r>
              <a:rPr lang="he-IL" sz="3600" dirty="0">
                <a:solidFill>
                  <a:srgbClr val="C00000"/>
                </a:solidFill>
              </a:rPr>
              <a:t>מאיצה</a:t>
            </a:r>
            <a:r>
              <a:rPr lang="he-IL" sz="3600" dirty="0"/>
              <a:t> את פרויקט הגרעין, </a:t>
            </a:r>
            <a:r>
              <a:rPr lang="he-IL" sz="3600" dirty="0">
                <a:solidFill>
                  <a:srgbClr val="C00000"/>
                </a:solidFill>
              </a:rPr>
              <a:t>מאתגרת</a:t>
            </a:r>
            <a:r>
              <a:rPr lang="he-IL" sz="3600" dirty="0"/>
              <a:t> את ישראל במגוון זורות בו זמנית </a:t>
            </a:r>
            <a:r>
              <a:rPr lang="he-IL" sz="3600" dirty="0">
                <a:solidFill>
                  <a:srgbClr val="C00000"/>
                </a:solidFill>
              </a:rPr>
              <a:t>ומתעשת</a:t>
            </a:r>
            <a:r>
              <a:rPr lang="he-IL" sz="3600" dirty="0"/>
              <a:t> את איום המדויקים</a:t>
            </a:r>
          </a:p>
        </p:txBody>
      </p:sp>
    </p:spTree>
    <p:extLst>
      <p:ext uri="{BB962C8B-B14F-4D97-AF65-F5344CB8AC3E}">
        <p14:creationId xmlns:p14="http://schemas.microsoft.com/office/powerpoint/2010/main" val="21958842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ttman Haim">
      <a:majorFont>
        <a:latin typeface="Guttman Haim"/>
        <a:ea typeface=""/>
        <a:cs typeface="Guttman Haim"/>
      </a:majorFont>
      <a:minorFont>
        <a:latin typeface="Guttman Haim"/>
        <a:ea typeface=""/>
        <a:cs typeface="Guttman Ha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774</Words>
  <Application>Microsoft Office PowerPoint</Application>
  <PresentationFormat>מסך רחב</PresentationFormat>
  <Paragraphs>161</Paragraphs>
  <Slides>12</Slides>
  <Notes>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Guttman Haim</vt:lpstr>
      <vt:lpstr>ערכת נושא Office</vt:lpstr>
      <vt:lpstr>סימולציה זירה צפונית צוות 3</vt:lpstr>
      <vt:lpstr>מפת הדרכים</vt:lpstr>
      <vt:lpstr>האתגר המרכזי במערכת המתהווה:  איראן היא מעצמה אזורית קיצונית הפועלת לפיתוח יכולות המאיימות על קיומה של מדינת ישראל תוך ניצול מגמת היציאה האמריקאית מהאזור</vt:lpstr>
      <vt:lpstr>איראן - בעיה אזורית</vt:lpstr>
      <vt:lpstr>מערכת מתהווה - 2018-2020 – התהוות איטית של שני גושים: גוש מערבי סוני  מול גוש שיעי</vt:lpstr>
      <vt:lpstr>מערכת מתהווה - 2018-2020 – התהוות איטית של שני גושים</vt:lpstr>
      <vt:lpstr>מצגת של PowerPoint‏</vt:lpstr>
      <vt:lpstr>מערכת מורשת (2015-2018)  מיקוד עולמי בדאע"ש וכניסת רוסיה ואיראן לסוריה</vt:lpstr>
      <vt:lpstr>ההיסט</vt:lpstr>
      <vt:lpstr>פוטנציאלים</vt:lpstr>
      <vt:lpstr>אסטרטגיה</vt:lpstr>
      <vt:lpstr>למידה והבנייה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סימולציה זירה צפונית צוות 3</dc:title>
  <dc:creator>רן עזרן</dc:creator>
  <cp:lastModifiedBy>רן עזרן</cp:lastModifiedBy>
  <cp:revision>51</cp:revision>
  <dcterms:created xsi:type="dcterms:W3CDTF">2019-12-23T21:09:29Z</dcterms:created>
  <dcterms:modified xsi:type="dcterms:W3CDTF">2020-01-15T16:03:09Z</dcterms:modified>
</cp:coreProperties>
</file>