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notesMasterIdLst>
    <p:notesMasterId r:id="rId24"/>
  </p:notesMasterIdLst>
  <p:sldIdLst>
    <p:sldId id="256" r:id="rId3"/>
    <p:sldId id="259" r:id="rId4"/>
    <p:sldId id="257" r:id="rId5"/>
    <p:sldId id="258" r:id="rId6"/>
    <p:sldId id="261" r:id="rId7"/>
    <p:sldId id="267" r:id="rId8"/>
    <p:sldId id="266" r:id="rId9"/>
    <p:sldId id="283" r:id="rId10"/>
    <p:sldId id="268" r:id="rId11"/>
    <p:sldId id="269" r:id="rId12"/>
    <p:sldId id="272" r:id="rId13"/>
    <p:sldId id="273" r:id="rId14"/>
    <p:sldId id="274" r:id="rId15"/>
    <p:sldId id="270" r:id="rId16"/>
    <p:sldId id="278" r:id="rId17"/>
    <p:sldId id="275" r:id="rId18"/>
    <p:sldId id="276" r:id="rId19"/>
    <p:sldId id="279" r:id="rId20"/>
    <p:sldId id="280" r:id="rId21"/>
    <p:sldId id="277" r:id="rId22"/>
    <p:sldId id="282" r:id="rId23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957" autoAdjust="0"/>
    <p:restoredTop sz="94444" autoAdjust="0"/>
  </p:normalViewPr>
  <p:slideViewPr>
    <p:cSldViewPr snapToGrid="0">
      <p:cViewPr varScale="1">
        <p:scale>
          <a:sx n="70" d="100"/>
          <a:sy n="70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BD9B67-CF6D-4E9C-AB92-59BB3DC13F5E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4BD57937-E1E5-4FC2-9B05-6E00C4AAA906}">
      <dgm:prSet phldrT="[טקסט]" custT="1"/>
      <dgm:spPr/>
      <dgm:t>
        <a:bodyPr/>
        <a:lstStyle/>
        <a:p>
          <a:pPr algn="ctr" rtl="1"/>
          <a:r>
            <a:rPr lang="he-IL" sz="2000" dirty="0" smtClean="0"/>
            <a:t>דמוקרטיה וערכים מערביים מול דיקטטורות ערביות</a:t>
          </a:r>
          <a:endParaRPr lang="he-IL" sz="2000" dirty="0"/>
        </a:p>
      </dgm:t>
    </dgm:pt>
    <dgm:pt modelId="{BE4E32BA-3B4F-456C-BBEA-16992E696578}" type="parTrans" cxnId="{1880144B-8F59-49D1-B1D7-51803EBB361F}">
      <dgm:prSet/>
      <dgm:spPr/>
      <dgm:t>
        <a:bodyPr/>
        <a:lstStyle/>
        <a:p>
          <a:pPr algn="ctr" rtl="1"/>
          <a:endParaRPr lang="he-IL" sz="2400"/>
        </a:p>
      </dgm:t>
    </dgm:pt>
    <dgm:pt modelId="{4EC92C9F-B6BC-4273-BAC5-E8120C115263}" type="sibTrans" cxnId="{1880144B-8F59-49D1-B1D7-51803EBB361F}">
      <dgm:prSet/>
      <dgm:spPr/>
      <dgm:t>
        <a:bodyPr/>
        <a:lstStyle/>
        <a:p>
          <a:pPr algn="ctr" rtl="1"/>
          <a:endParaRPr lang="he-IL" sz="2400"/>
        </a:p>
      </dgm:t>
    </dgm:pt>
    <dgm:pt modelId="{12E315AD-F7AF-41E4-969B-E68BB781E2A6}">
      <dgm:prSet phldrT="[טקסט]" custT="1"/>
      <dgm:spPr/>
      <dgm:t>
        <a:bodyPr/>
        <a:lstStyle/>
        <a:p>
          <a:pPr algn="ctr" rtl="1"/>
          <a:r>
            <a:rPr lang="he-IL" sz="2000" dirty="0" smtClean="0"/>
            <a:t>שיעה מול סונה</a:t>
          </a:r>
          <a:endParaRPr lang="he-IL" sz="2000" dirty="0"/>
        </a:p>
      </dgm:t>
    </dgm:pt>
    <dgm:pt modelId="{9CE4D96C-F8D7-4FB1-9BBD-2B3CA7983FEF}" type="parTrans" cxnId="{3A3707D9-BAE1-4FDC-B665-B77B1CC7556C}">
      <dgm:prSet/>
      <dgm:spPr/>
      <dgm:t>
        <a:bodyPr/>
        <a:lstStyle/>
        <a:p>
          <a:pPr rtl="1"/>
          <a:endParaRPr lang="he-IL"/>
        </a:p>
      </dgm:t>
    </dgm:pt>
    <dgm:pt modelId="{F72A9560-9B4A-467C-BB88-EFE2B6FC75A8}" type="sibTrans" cxnId="{3A3707D9-BAE1-4FDC-B665-B77B1CC7556C}">
      <dgm:prSet/>
      <dgm:spPr/>
      <dgm:t>
        <a:bodyPr/>
        <a:lstStyle/>
        <a:p>
          <a:pPr rtl="1"/>
          <a:endParaRPr lang="he-IL"/>
        </a:p>
      </dgm:t>
    </dgm:pt>
    <dgm:pt modelId="{28591A9A-2F3A-4DDF-91BF-03E9EBB7F5EC}">
      <dgm:prSet phldrT="[טקסט]" custT="1"/>
      <dgm:spPr/>
      <dgm:t>
        <a:bodyPr/>
        <a:lstStyle/>
        <a:p>
          <a:pPr algn="ctr" rtl="1"/>
          <a:r>
            <a:rPr lang="he-IL" sz="2000" dirty="0" smtClean="0"/>
            <a:t>מדינות לאום מול זרמי </a:t>
          </a:r>
          <a:r>
            <a:rPr lang="he-IL" sz="2000" smtClean="0"/>
            <a:t>דת ושבטיות </a:t>
          </a:r>
          <a:endParaRPr lang="he-IL" sz="2000" dirty="0"/>
        </a:p>
      </dgm:t>
    </dgm:pt>
    <dgm:pt modelId="{336A4B6D-7B00-4DE5-BAEC-A17997FD56C5}" type="parTrans" cxnId="{2CCEAB1D-FB6B-40F5-B9B9-69C818DD3542}">
      <dgm:prSet/>
      <dgm:spPr/>
      <dgm:t>
        <a:bodyPr/>
        <a:lstStyle/>
        <a:p>
          <a:pPr rtl="1"/>
          <a:endParaRPr lang="he-IL"/>
        </a:p>
      </dgm:t>
    </dgm:pt>
    <dgm:pt modelId="{445381DB-6C08-41B7-8F8A-316511431D88}" type="sibTrans" cxnId="{2CCEAB1D-FB6B-40F5-B9B9-69C818DD3542}">
      <dgm:prSet/>
      <dgm:spPr/>
      <dgm:t>
        <a:bodyPr/>
        <a:lstStyle/>
        <a:p>
          <a:pPr rtl="1"/>
          <a:endParaRPr lang="he-IL"/>
        </a:p>
      </dgm:t>
    </dgm:pt>
    <dgm:pt modelId="{56FC438B-987C-4628-A0BB-EF9BAC61B6B5}">
      <dgm:prSet phldrT="[טקסט]" custT="1"/>
      <dgm:spPr/>
      <dgm:t>
        <a:bodyPr/>
        <a:lstStyle/>
        <a:p>
          <a:pPr algn="ctr" rtl="1"/>
          <a:r>
            <a:rPr lang="he-IL" sz="2000" dirty="0" smtClean="0"/>
            <a:t>גלובליזציה וקשרי כלכלה</a:t>
          </a:r>
          <a:endParaRPr lang="he-IL" sz="2000" dirty="0"/>
        </a:p>
      </dgm:t>
    </dgm:pt>
    <dgm:pt modelId="{2BABAC47-8395-46F9-84A1-BB5563DDB741}" type="parTrans" cxnId="{DD803CC5-BE96-4099-9137-DDB2C6E1A4B5}">
      <dgm:prSet/>
      <dgm:spPr/>
      <dgm:t>
        <a:bodyPr/>
        <a:lstStyle/>
        <a:p>
          <a:pPr rtl="1"/>
          <a:endParaRPr lang="he-IL"/>
        </a:p>
      </dgm:t>
    </dgm:pt>
    <dgm:pt modelId="{ED4CC2FC-377B-457F-A8AA-A14D939338EB}" type="sibTrans" cxnId="{DD803CC5-BE96-4099-9137-DDB2C6E1A4B5}">
      <dgm:prSet/>
      <dgm:spPr/>
      <dgm:t>
        <a:bodyPr/>
        <a:lstStyle/>
        <a:p>
          <a:pPr rtl="1"/>
          <a:endParaRPr lang="he-IL"/>
        </a:p>
      </dgm:t>
    </dgm:pt>
    <dgm:pt modelId="{D0C0B143-115C-4971-B361-1E1F207BF11E}" type="pres">
      <dgm:prSet presAssocID="{87BD9B67-CF6D-4E9C-AB92-59BB3DC13F5E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CF62D1FA-C67F-442C-ABE6-A225E9EBAEE0}" type="pres">
      <dgm:prSet presAssocID="{87BD9B67-CF6D-4E9C-AB92-59BB3DC13F5E}" presName="bkgdShp" presStyleLbl="alignAccFollowNode1" presStyleIdx="0" presStyleCnt="1"/>
      <dgm:spPr/>
    </dgm:pt>
    <dgm:pt modelId="{6DF99309-DA7F-45D6-9C68-1CFB57A0E3E0}" type="pres">
      <dgm:prSet presAssocID="{87BD9B67-CF6D-4E9C-AB92-59BB3DC13F5E}" presName="linComp" presStyleCnt="0"/>
      <dgm:spPr/>
    </dgm:pt>
    <dgm:pt modelId="{3D0BE0B6-8221-46ED-B202-CBC027B12ECD}" type="pres">
      <dgm:prSet presAssocID="{4BD57937-E1E5-4FC2-9B05-6E00C4AAA906}" presName="compNode" presStyleCnt="0"/>
      <dgm:spPr/>
    </dgm:pt>
    <dgm:pt modelId="{E1D68374-2BBC-468C-815F-5E7C411157D2}" type="pres">
      <dgm:prSet presAssocID="{4BD57937-E1E5-4FC2-9B05-6E00C4AAA90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255564C-14AB-46ED-8CCB-DD533D8EE7D1}" type="pres">
      <dgm:prSet presAssocID="{4BD57937-E1E5-4FC2-9B05-6E00C4AAA906}" presName="invisiNode" presStyleLbl="node1" presStyleIdx="0" presStyleCnt="4"/>
      <dgm:spPr/>
    </dgm:pt>
    <dgm:pt modelId="{0138BC2F-E183-416E-927B-11291C6FC0F0}" type="pres">
      <dgm:prSet presAssocID="{4BD57937-E1E5-4FC2-9B05-6E00C4AAA906}" presName="imagNode" presStyleLbl="fgImgPlace1" presStyleIdx="0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4ACB0C6-8079-4280-8F71-A406679ED658}" type="pres">
      <dgm:prSet presAssocID="{4EC92C9F-B6BC-4273-BAC5-E8120C115263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EFA8A081-9793-49EB-B3FA-E0DCB1C5693E}" type="pres">
      <dgm:prSet presAssocID="{12E315AD-F7AF-41E4-969B-E68BB781E2A6}" presName="compNode" presStyleCnt="0"/>
      <dgm:spPr/>
    </dgm:pt>
    <dgm:pt modelId="{B3B3CE41-3502-4422-87AB-E5AE0F62F220}" type="pres">
      <dgm:prSet presAssocID="{12E315AD-F7AF-41E4-969B-E68BB781E2A6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D1615FCA-8FAD-4C01-995E-F4A4629037DA}" type="pres">
      <dgm:prSet presAssocID="{12E315AD-F7AF-41E4-969B-E68BB781E2A6}" presName="invisiNode" presStyleLbl="node1" presStyleIdx="1" presStyleCnt="4"/>
      <dgm:spPr/>
    </dgm:pt>
    <dgm:pt modelId="{0BC06DCD-046C-4FC1-B9AD-C22F0A0B3A1B}" type="pres">
      <dgm:prSet presAssocID="{12E315AD-F7AF-41E4-969B-E68BB781E2A6}" presName="imagNode" presStyleLbl="fgImgPlace1" presStyleIdx="1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C7F3E225-5A8C-4D46-B6BD-9A58C4444046}" type="pres">
      <dgm:prSet presAssocID="{F72A9560-9B4A-467C-BB88-EFE2B6FC75A8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162B7BA9-09D3-4440-AAE2-FAE5C869326E}" type="pres">
      <dgm:prSet presAssocID="{28591A9A-2F3A-4DDF-91BF-03E9EBB7F5EC}" presName="compNode" presStyleCnt="0"/>
      <dgm:spPr/>
    </dgm:pt>
    <dgm:pt modelId="{CA4CB179-6B5A-464D-A107-F6706F331F11}" type="pres">
      <dgm:prSet presAssocID="{28591A9A-2F3A-4DDF-91BF-03E9EBB7F5E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A2A69BE-B6C0-4D44-80FA-9A526AA1C74A}" type="pres">
      <dgm:prSet presAssocID="{28591A9A-2F3A-4DDF-91BF-03E9EBB7F5EC}" presName="invisiNode" presStyleLbl="node1" presStyleIdx="2" presStyleCnt="4"/>
      <dgm:spPr/>
    </dgm:pt>
    <dgm:pt modelId="{B9F5BF96-45E4-4BAB-B92A-DC097F36C831}" type="pres">
      <dgm:prSet presAssocID="{28591A9A-2F3A-4DDF-91BF-03E9EBB7F5EC}" presName="imagNode" presStyleLbl="fgImgPlace1" presStyleIdx="2" presStyleCnt="4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380C85AC-C033-421C-9856-D4C8A0C13F61}" type="pres">
      <dgm:prSet presAssocID="{445381DB-6C08-41B7-8F8A-316511431D88}" presName="sibTrans" presStyleLbl="sibTrans2D1" presStyleIdx="0" presStyleCnt="0"/>
      <dgm:spPr/>
      <dgm:t>
        <a:bodyPr/>
        <a:lstStyle/>
        <a:p>
          <a:pPr rtl="1"/>
          <a:endParaRPr lang="he-IL"/>
        </a:p>
      </dgm:t>
    </dgm:pt>
    <dgm:pt modelId="{A809C10D-81A0-494D-83D3-9143C7C35F87}" type="pres">
      <dgm:prSet presAssocID="{56FC438B-987C-4628-A0BB-EF9BAC61B6B5}" presName="compNode" presStyleCnt="0"/>
      <dgm:spPr/>
    </dgm:pt>
    <dgm:pt modelId="{8B974F6C-5BBF-4465-B124-261F40D8B012}" type="pres">
      <dgm:prSet presAssocID="{56FC438B-987C-4628-A0BB-EF9BAC61B6B5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07E94E2-E017-485D-8419-789C1CB170F8}" type="pres">
      <dgm:prSet presAssocID="{56FC438B-987C-4628-A0BB-EF9BAC61B6B5}" presName="invisiNode" presStyleLbl="node1" presStyleIdx="3" presStyleCnt="4"/>
      <dgm:spPr/>
    </dgm:pt>
    <dgm:pt modelId="{CCCB1553-407A-4549-B4B6-DD8F75445F05}" type="pres">
      <dgm:prSet presAssocID="{56FC438B-987C-4628-A0BB-EF9BAC61B6B5}" presName="imagNode" presStyleLbl="fgImgPlace1" presStyleIdx="3" presStyleCnt="4"/>
      <dgm:spPr>
        <a:blipFill rotWithShape="1">
          <a:blip xmlns:r="http://schemas.openxmlformats.org/officeDocument/2006/relationships" r:embed="rId4"/>
          <a:stretch>
            <a:fillRect/>
          </a:stretch>
        </a:blipFill>
      </dgm:spPr>
    </dgm:pt>
  </dgm:ptLst>
  <dgm:cxnLst>
    <dgm:cxn modelId="{F850C628-860D-49C8-A2D6-B152DDC3C117}" type="presOf" srcId="{56FC438B-987C-4628-A0BB-EF9BAC61B6B5}" destId="{8B974F6C-5BBF-4465-B124-261F40D8B012}" srcOrd="0" destOrd="0" presId="urn:microsoft.com/office/officeart/2005/8/layout/pList2"/>
    <dgm:cxn modelId="{3A3707D9-BAE1-4FDC-B665-B77B1CC7556C}" srcId="{87BD9B67-CF6D-4E9C-AB92-59BB3DC13F5E}" destId="{12E315AD-F7AF-41E4-969B-E68BB781E2A6}" srcOrd="1" destOrd="0" parTransId="{9CE4D96C-F8D7-4FB1-9BBD-2B3CA7983FEF}" sibTransId="{F72A9560-9B4A-467C-BB88-EFE2B6FC75A8}"/>
    <dgm:cxn modelId="{436139B3-70B8-4A75-82AC-07EC87EB3F7D}" type="presOf" srcId="{12E315AD-F7AF-41E4-969B-E68BB781E2A6}" destId="{B3B3CE41-3502-4422-87AB-E5AE0F62F220}" srcOrd="0" destOrd="0" presId="urn:microsoft.com/office/officeart/2005/8/layout/pList2"/>
    <dgm:cxn modelId="{5B6BA959-761F-4EC3-8C2E-B67B2D74A81E}" type="presOf" srcId="{F72A9560-9B4A-467C-BB88-EFE2B6FC75A8}" destId="{C7F3E225-5A8C-4D46-B6BD-9A58C4444046}" srcOrd="0" destOrd="0" presId="urn:microsoft.com/office/officeart/2005/8/layout/pList2"/>
    <dgm:cxn modelId="{1880144B-8F59-49D1-B1D7-51803EBB361F}" srcId="{87BD9B67-CF6D-4E9C-AB92-59BB3DC13F5E}" destId="{4BD57937-E1E5-4FC2-9B05-6E00C4AAA906}" srcOrd="0" destOrd="0" parTransId="{BE4E32BA-3B4F-456C-BBEA-16992E696578}" sibTransId="{4EC92C9F-B6BC-4273-BAC5-E8120C115263}"/>
    <dgm:cxn modelId="{636C646E-7A61-42CA-A89E-D0F84EBB9B31}" type="presOf" srcId="{28591A9A-2F3A-4DDF-91BF-03E9EBB7F5EC}" destId="{CA4CB179-6B5A-464D-A107-F6706F331F11}" srcOrd="0" destOrd="0" presId="urn:microsoft.com/office/officeart/2005/8/layout/pList2"/>
    <dgm:cxn modelId="{DD803CC5-BE96-4099-9137-DDB2C6E1A4B5}" srcId="{87BD9B67-CF6D-4E9C-AB92-59BB3DC13F5E}" destId="{56FC438B-987C-4628-A0BB-EF9BAC61B6B5}" srcOrd="3" destOrd="0" parTransId="{2BABAC47-8395-46F9-84A1-BB5563DDB741}" sibTransId="{ED4CC2FC-377B-457F-A8AA-A14D939338EB}"/>
    <dgm:cxn modelId="{EBF90B49-C9F5-4974-983F-46DFA8EAEFBC}" type="presOf" srcId="{4BD57937-E1E5-4FC2-9B05-6E00C4AAA906}" destId="{E1D68374-2BBC-468C-815F-5E7C411157D2}" srcOrd="0" destOrd="0" presId="urn:microsoft.com/office/officeart/2005/8/layout/pList2"/>
    <dgm:cxn modelId="{2CCEAB1D-FB6B-40F5-B9B9-69C818DD3542}" srcId="{87BD9B67-CF6D-4E9C-AB92-59BB3DC13F5E}" destId="{28591A9A-2F3A-4DDF-91BF-03E9EBB7F5EC}" srcOrd="2" destOrd="0" parTransId="{336A4B6D-7B00-4DE5-BAEC-A17997FD56C5}" sibTransId="{445381DB-6C08-41B7-8F8A-316511431D88}"/>
    <dgm:cxn modelId="{53905C32-4ED8-4EA5-919B-D782F740895C}" type="presOf" srcId="{87BD9B67-CF6D-4E9C-AB92-59BB3DC13F5E}" destId="{D0C0B143-115C-4971-B361-1E1F207BF11E}" srcOrd="0" destOrd="0" presId="urn:microsoft.com/office/officeart/2005/8/layout/pList2"/>
    <dgm:cxn modelId="{98C4D8AC-5D09-4FA9-8BE4-C74C9749EF57}" type="presOf" srcId="{445381DB-6C08-41B7-8F8A-316511431D88}" destId="{380C85AC-C033-421C-9856-D4C8A0C13F61}" srcOrd="0" destOrd="0" presId="urn:microsoft.com/office/officeart/2005/8/layout/pList2"/>
    <dgm:cxn modelId="{FDFDAEC6-DD5C-4F1A-BF3E-9588A15E395A}" type="presOf" srcId="{4EC92C9F-B6BC-4273-BAC5-E8120C115263}" destId="{74ACB0C6-8079-4280-8F71-A406679ED658}" srcOrd="0" destOrd="0" presId="urn:microsoft.com/office/officeart/2005/8/layout/pList2"/>
    <dgm:cxn modelId="{72BA6019-8AC4-4997-901D-DB44A6C94429}" type="presParOf" srcId="{D0C0B143-115C-4971-B361-1E1F207BF11E}" destId="{CF62D1FA-C67F-442C-ABE6-A225E9EBAEE0}" srcOrd="0" destOrd="0" presId="urn:microsoft.com/office/officeart/2005/8/layout/pList2"/>
    <dgm:cxn modelId="{EB8C4CA6-EB32-45B0-84FA-AAD714CF2897}" type="presParOf" srcId="{D0C0B143-115C-4971-B361-1E1F207BF11E}" destId="{6DF99309-DA7F-45D6-9C68-1CFB57A0E3E0}" srcOrd="1" destOrd="0" presId="urn:microsoft.com/office/officeart/2005/8/layout/pList2"/>
    <dgm:cxn modelId="{84E022B4-EFFC-4E35-945B-E97BAB6116C7}" type="presParOf" srcId="{6DF99309-DA7F-45D6-9C68-1CFB57A0E3E0}" destId="{3D0BE0B6-8221-46ED-B202-CBC027B12ECD}" srcOrd="0" destOrd="0" presId="urn:microsoft.com/office/officeart/2005/8/layout/pList2"/>
    <dgm:cxn modelId="{49136197-9AF7-4B9A-BC13-07FE64C84D25}" type="presParOf" srcId="{3D0BE0B6-8221-46ED-B202-CBC027B12ECD}" destId="{E1D68374-2BBC-468C-815F-5E7C411157D2}" srcOrd="0" destOrd="0" presId="urn:microsoft.com/office/officeart/2005/8/layout/pList2"/>
    <dgm:cxn modelId="{2E21C8CF-D8CE-4032-9EE5-6CEFF90B02B6}" type="presParOf" srcId="{3D0BE0B6-8221-46ED-B202-CBC027B12ECD}" destId="{5255564C-14AB-46ED-8CCB-DD533D8EE7D1}" srcOrd="1" destOrd="0" presId="urn:microsoft.com/office/officeart/2005/8/layout/pList2"/>
    <dgm:cxn modelId="{F020E6C6-439B-4C8D-8276-33A10A6C13FE}" type="presParOf" srcId="{3D0BE0B6-8221-46ED-B202-CBC027B12ECD}" destId="{0138BC2F-E183-416E-927B-11291C6FC0F0}" srcOrd="2" destOrd="0" presId="urn:microsoft.com/office/officeart/2005/8/layout/pList2"/>
    <dgm:cxn modelId="{E862C559-A462-4AEE-9361-E048C35BF161}" type="presParOf" srcId="{6DF99309-DA7F-45D6-9C68-1CFB57A0E3E0}" destId="{74ACB0C6-8079-4280-8F71-A406679ED658}" srcOrd="1" destOrd="0" presId="urn:microsoft.com/office/officeart/2005/8/layout/pList2"/>
    <dgm:cxn modelId="{A93DC56D-37BC-489F-96D3-1769B7B95435}" type="presParOf" srcId="{6DF99309-DA7F-45D6-9C68-1CFB57A0E3E0}" destId="{EFA8A081-9793-49EB-B3FA-E0DCB1C5693E}" srcOrd="2" destOrd="0" presId="urn:microsoft.com/office/officeart/2005/8/layout/pList2"/>
    <dgm:cxn modelId="{5C0C1B80-8B6C-49AC-A976-322D65653AB8}" type="presParOf" srcId="{EFA8A081-9793-49EB-B3FA-E0DCB1C5693E}" destId="{B3B3CE41-3502-4422-87AB-E5AE0F62F220}" srcOrd="0" destOrd="0" presId="urn:microsoft.com/office/officeart/2005/8/layout/pList2"/>
    <dgm:cxn modelId="{B8F43F5B-8E9E-451C-8162-FC1DC3D3509B}" type="presParOf" srcId="{EFA8A081-9793-49EB-B3FA-E0DCB1C5693E}" destId="{D1615FCA-8FAD-4C01-995E-F4A4629037DA}" srcOrd="1" destOrd="0" presId="urn:microsoft.com/office/officeart/2005/8/layout/pList2"/>
    <dgm:cxn modelId="{40AB3690-EE2B-43F2-BCCD-EC58E8B5686A}" type="presParOf" srcId="{EFA8A081-9793-49EB-B3FA-E0DCB1C5693E}" destId="{0BC06DCD-046C-4FC1-B9AD-C22F0A0B3A1B}" srcOrd="2" destOrd="0" presId="urn:microsoft.com/office/officeart/2005/8/layout/pList2"/>
    <dgm:cxn modelId="{58C373BE-C7FA-4EB7-B1ED-E97F6C4FEBA1}" type="presParOf" srcId="{6DF99309-DA7F-45D6-9C68-1CFB57A0E3E0}" destId="{C7F3E225-5A8C-4D46-B6BD-9A58C4444046}" srcOrd="3" destOrd="0" presId="urn:microsoft.com/office/officeart/2005/8/layout/pList2"/>
    <dgm:cxn modelId="{79AF7839-D78E-4A9A-9534-51B5DBE764E7}" type="presParOf" srcId="{6DF99309-DA7F-45D6-9C68-1CFB57A0E3E0}" destId="{162B7BA9-09D3-4440-AAE2-FAE5C869326E}" srcOrd="4" destOrd="0" presId="urn:microsoft.com/office/officeart/2005/8/layout/pList2"/>
    <dgm:cxn modelId="{091F92FB-883B-44BD-AEA4-975945D1AACE}" type="presParOf" srcId="{162B7BA9-09D3-4440-AAE2-FAE5C869326E}" destId="{CA4CB179-6B5A-464D-A107-F6706F331F11}" srcOrd="0" destOrd="0" presId="urn:microsoft.com/office/officeart/2005/8/layout/pList2"/>
    <dgm:cxn modelId="{B8A20154-2A05-4293-8C0B-CC213216CEF5}" type="presParOf" srcId="{162B7BA9-09D3-4440-AAE2-FAE5C869326E}" destId="{EA2A69BE-B6C0-4D44-80FA-9A526AA1C74A}" srcOrd="1" destOrd="0" presId="urn:microsoft.com/office/officeart/2005/8/layout/pList2"/>
    <dgm:cxn modelId="{BD8BD8D6-DF43-4512-89EA-7ED004008DBE}" type="presParOf" srcId="{162B7BA9-09D3-4440-AAE2-FAE5C869326E}" destId="{B9F5BF96-45E4-4BAB-B92A-DC097F36C831}" srcOrd="2" destOrd="0" presId="urn:microsoft.com/office/officeart/2005/8/layout/pList2"/>
    <dgm:cxn modelId="{F9F40487-A1EB-4B3C-8192-300595E3CC6C}" type="presParOf" srcId="{6DF99309-DA7F-45D6-9C68-1CFB57A0E3E0}" destId="{380C85AC-C033-421C-9856-D4C8A0C13F61}" srcOrd="5" destOrd="0" presId="urn:microsoft.com/office/officeart/2005/8/layout/pList2"/>
    <dgm:cxn modelId="{2FBAF5E8-B22A-4C86-B98F-FD042FC951E0}" type="presParOf" srcId="{6DF99309-DA7F-45D6-9C68-1CFB57A0E3E0}" destId="{A809C10D-81A0-494D-83D3-9143C7C35F87}" srcOrd="6" destOrd="0" presId="urn:microsoft.com/office/officeart/2005/8/layout/pList2"/>
    <dgm:cxn modelId="{32E4F4AB-8EFD-40FF-BADE-81113446E54E}" type="presParOf" srcId="{A809C10D-81A0-494D-83D3-9143C7C35F87}" destId="{8B974F6C-5BBF-4465-B124-261F40D8B012}" srcOrd="0" destOrd="0" presId="urn:microsoft.com/office/officeart/2005/8/layout/pList2"/>
    <dgm:cxn modelId="{D966A1D4-857A-4861-9D96-5DFCD2BFFBC2}" type="presParOf" srcId="{A809C10D-81A0-494D-83D3-9143C7C35F87}" destId="{207E94E2-E017-485D-8419-789C1CB170F8}" srcOrd="1" destOrd="0" presId="urn:microsoft.com/office/officeart/2005/8/layout/pList2"/>
    <dgm:cxn modelId="{8496CD16-DEF9-49A3-AA52-8848D5A4B77B}" type="presParOf" srcId="{A809C10D-81A0-494D-83D3-9143C7C35F87}" destId="{CCCB1553-407A-4549-B4B6-DD8F75445F05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F62D1FA-C67F-442C-ABE6-A225E9EBAEE0}">
      <dsp:nvSpPr>
        <dsp:cNvPr id="0" name=""/>
        <dsp:cNvSpPr/>
      </dsp:nvSpPr>
      <dsp:spPr>
        <a:xfrm>
          <a:off x="0" y="0"/>
          <a:ext cx="8000998" cy="123798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38BC2F-E183-416E-927B-11291C6FC0F0}">
      <dsp:nvSpPr>
        <dsp:cNvPr id="0" name=""/>
        <dsp:cNvSpPr/>
      </dsp:nvSpPr>
      <dsp:spPr>
        <a:xfrm>
          <a:off x="242233" y="165064"/>
          <a:ext cx="1748030" cy="90785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D68374-2BBC-468C-815F-5E7C411157D2}">
      <dsp:nvSpPr>
        <dsp:cNvPr id="0" name=""/>
        <dsp:cNvSpPr/>
      </dsp:nvSpPr>
      <dsp:spPr>
        <a:xfrm rot="10800000">
          <a:off x="242233" y="1237987"/>
          <a:ext cx="1748030" cy="151309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דמוקרטיה וערכים מערביים מול דיקטטורות ערביות</a:t>
          </a:r>
          <a:endParaRPr lang="he-IL" sz="2000" kern="1200" dirty="0"/>
        </a:p>
      </dsp:txBody>
      <dsp:txXfrm rot="10800000">
        <a:off x="288766" y="1237987"/>
        <a:ext cx="1654964" cy="1466562"/>
      </dsp:txXfrm>
    </dsp:sp>
    <dsp:sp modelId="{0BC06DCD-046C-4FC1-B9AD-C22F0A0B3A1B}">
      <dsp:nvSpPr>
        <dsp:cNvPr id="0" name=""/>
        <dsp:cNvSpPr/>
      </dsp:nvSpPr>
      <dsp:spPr>
        <a:xfrm>
          <a:off x="2165066" y="165064"/>
          <a:ext cx="1748030" cy="90785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B3CE41-3502-4422-87AB-E5AE0F62F220}">
      <dsp:nvSpPr>
        <dsp:cNvPr id="0" name=""/>
        <dsp:cNvSpPr/>
      </dsp:nvSpPr>
      <dsp:spPr>
        <a:xfrm rot="10800000">
          <a:off x="2165066" y="1237987"/>
          <a:ext cx="1748030" cy="151309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שיעה מול סונה</a:t>
          </a:r>
          <a:endParaRPr lang="he-IL" sz="2000" kern="1200" dirty="0"/>
        </a:p>
      </dsp:txBody>
      <dsp:txXfrm rot="10800000">
        <a:off x="2211599" y="1237987"/>
        <a:ext cx="1654964" cy="1466562"/>
      </dsp:txXfrm>
    </dsp:sp>
    <dsp:sp modelId="{B9F5BF96-45E4-4BAB-B92A-DC097F36C831}">
      <dsp:nvSpPr>
        <dsp:cNvPr id="0" name=""/>
        <dsp:cNvSpPr/>
      </dsp:nvSpPr>
      <dsp:spPr>
        <a:xfrm>
          <a:off x="4087900" y="165064"/>
          <a:ext cx="1748030" cy="90785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4CB179-6B5A-464D-A107-F6706F331F11}">
      <dsp:nvSpPr>
        <dsp:cNvPr id="0" name=""/>
        <dsp:cNvSpPr/>
      </dsp:nvSpPr>
      <dsp:spPr>
        <a:xfrm rot="10800000">
          <a:off x="4087900" y="1237987"/>
          <a:ext cx="1748030" cy="151309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מדינות לאום מול זרמי </a:t>
          </a:r>
          <a:r>
            <a:rPr lang="he-IL" sz="2000" kern="1200" smtClean="0"/>
            <a:t>דת ושבטיות </a:t>
          </a:r>
          <a:endParaRPr lang="he-IL" sz="2000" kern="1200" dirty="0"/>
        </a:p>
      </dsp:txBody>
      <dsp:txXfrm rot="10800000">
        <a:off x="4134433" y="1237987"/>
        <a:ext cx="1654964" cy="1466562"/>
      </dsp:txXfrm>
    </dsp:sp>
    <dsp:sp modelId="{CCCB1553-407A-4549-B4B6-DD8F75445F05}">
      <dsp:nvSpPr>
        <dsp:cNvPr id="0" name=""/>
        <dsp:cNvSpPr/>
      </dsp:nvSpPr>
      <dsp:spPr>
        <a:xfrm>
          <a:off x="6010734" y="165064"/>
          <a:ext cx="1748030" cy="907857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4"/>
          <a:stretch>
            <a:fillRect/>
          </a:stretch>
        </a:blip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974F6C-5BBF-4465-B124-261F40D8B012}">
      <dsp:nvSpPr>
        <dsp:cNvPr id="0" name=""/>
        <dsp:cNvSpPr/>
      </dsp:nvSpPr>
      <dsp:spPr>
        <a:xfrm rot="10800000">
          <a:off x="6010734" y="1237987"/>
          <a:ext cx="1748030" cy="1513095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2000" kern="1200" dirty="0" smtClean="0"/>
            <a:t>גלובליזציה וקשרי כלכלה</a:t>
          </a:r>
          <a:endParaRPr lang="he-IL" sz="2000" kern="1200" dirty="0"/>
        </a:p>
      </dsp:txBody>
      <dsp:txXfrm rot="10800000">
        <a:off x="6057267" y="1237987"/>
        <a:ext cx="1654964" cy="14665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925DC0D-3BAE-40E3-9708-32067024409C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7E5BA823-516C-4082-90F5-8F8400CB6A69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106838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l">
              <a:spcBef>
                <a:spcPct val="0"/>
              </a:spcBef>
            </a:pPr>
            <a:fld id="{52823BC2-B0AF-4AB3-9A9B-22DE4AA658C8}" type="slidenum">
              <a:rPr kumimoji="0" lang="en-US" altLang="he-IL" smtClean="0">
                <a:solidFill>
                  <a:srgbClr val="000000"/>
                </a:solidFill>
                <a:latin typeface="Times New Roman" panose="02020603050405020304" pitchFamily="18" charset="0"/>
              </a:rPr>
              <a:pPr algn="l">
                <a:spcBef>
                  <a:spcPct val="0"/>
                </a:spcBef>
              </a:pPr>
              <a:t>7</a:t>
            </a:fld>
            <a:endParaRPr kumimoji="0" lang="en-US" altLang="he-IL" smtClean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he-IL" altLang="he-IL" smtClean="0"/>
          </a:p>
        </p:txBody>
      </p:sp>
      <p:sp>
        <p:nvSpPr>
          <p:cNvPr id="16389" name="מציין מיקום של כותרת תחתונה 4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kumimoji="0" lang="he-IL" altLang="he-IL">
                <a:solidFill>
                  <a:srgbClr val="000000"/>
                </a:solidFill>
                <a:latin typeface="Times New Roman" panose="02020603050405020304" pitchFamily="18" charset="0"/>
              </a:rPr>
              <a:t>פרופ' גבי בן דור קורס : תשתית הביטחון הלאומי</a:t>
            </a:r>
            <a:endParaRPr kumimoji="0" lang="en-US" altLang="he-IL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355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r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r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005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9895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493287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 userDrawn="1"/>
        </p:nvSpPr>
        <p:spPr>
          <a:xfrm>
            <a:off x="143339" y="116632"/>
            <a:ext cx="11905323" cy="6425646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 b="1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>
          <a:xfrm>
            <a:off x="963168" y="1820206"/>
            <a:ext cx="10363200" cy="1828800"/>
          </a:xfrm>
        </p:spPr>
        <p:txBody>
          <a:bodyPr lIns="45720" rIns="45720"/>
          <a:lstStyle>
            <a:lvl1pPr algn="r">
              <a:defRPr sz="4500" b="1">
                <a:solidFill>
                  <a:srgbClr val="FF0000"/>
                </a:solidFill>
                <a:effectLst>
                  <a:outerShdw blurRad="38100" dist="38100" dir="2700000" algn="tl" rotWithShape="0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extLst/>
          </a:lstStyle>
          <a:p>
            <a:r>
              <a:rPr lang="he-IL" dirty="0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0" name="כותרת משנה 19"/>
          <p:cNvSpPr>
            <a:spLocks noGrp="1"/>
          </p:cNvSpPr>
          <p:nvPr>
            <p:ph type="subTitle" idx="1"/>
          </p:nvPr>
        </p:nvSpPr>
        <p:spPr>
          <a:xfrm>
            <a:off x="963168" y="3685032"/>
            <a:ext cx="103632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 b="1">
                <a:solidFill>
                  <a:schemeClr val="bg2">
                    <a:shade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9" name="מציין מיקום של מספר שקופית 10"/>
          <p:cNvSpPr>
            <a:spLocks noGrp="1"/>
          </p:cNvSpPr>
          <p:nvPr>
            <p:ph type="sldNum" sz="quarter" idx="12"/>
          </p:nvPr>
        </p:nvSpPr>
        <p:spPr>
          <a:xfrm>
            <a:off x="11450351" y="6470271"/>
            <a:ext cx="609600" cy="3651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>
              <a:defRPr/>
            </a:pPr>
            <a:fld id="{D9E85899-8AB9-4970-9E9B-357BCE9392C2}" type="slidenum">
              <a:rPr lang="en-US" altLang="he-IL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 altLang="he-IL">
              <a:solidFill>
                <a:prstClr val="black"/>
              </a:solidFill>
            </a:endParaRPr>
          </a:p>
        </p:txBody>
      </p:sp>
      <p:pic>
        <p:nvPicPr>
          <p:cNvPr id="11" name="Picture 5" descr="מבל חדש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0227" y="247089"/>
            <a:ext cx="1313404" cy="920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תמונה 1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0604" y="251803"/>
            <a:ext cx="1285129" cy="849119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4046253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70560" y="530352"/>
            <a:ext cx="10911840" cy="4187952"/>
          </a:xfrm>
        </p:spPr>
        <p:txBody>
          <a:bodyPr/>
          <a:lstStyle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0B1D3B0E-3A9A-4354-BBB6-98CB852A986C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9120E-0878-40A6-8C35-ED11A93C764E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608119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מעוגל 3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5" name="מלבן מעוגל 4"/>
          <p:cNvSpPr/>
          <p:nvPr/>
        </p:nvSpPr>
        <p:spPr>
          <a:xfrm>
            <a:off x="558129" y="434163"/>
            <a:ext cx="11075745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24459" y="4928616"/>
            <a:ext cx="10911840" cy="676656"/>
          </a:xfrm>
        </p:spPr>
        <p:txBody>
          <a:bodyPr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24459" y="5624484"/>
            <a:ext cx="1091184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DC55483D-599F-464A-ADF4-CF5F98DE2162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7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8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BFF37-52B6-4631-80CC-D09238763C93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383200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685803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340480" y="530352"/>
            <a:ext cx="524256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D56F53D3-3C3A-43A8-B3D8-2F53A3F833C0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526F8-38BD-49F2-BEBC-A8EEF297CF8C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02687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09632" y="579438"/>
            <a:ext cx="524256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3"/>
          </p:nvPr>
        </p:nvSpPr>
        <p:spPr>
          <a:xfrm>
            <a:off x="6202892" y="579438"/>
            <a:ext cx="524256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תוכן 4"/>
          <p:cNvSpPr>
            <a:spLocks noGrp="1"/>
          </p:cNvSpPr>
          <p:nvPr>
            <p:ph sz="quarter" idx="2"/>
          </p:nvPr>
        </p:nvSpPr>
        <p:spPr>
          <a:xfrm>
            <a:off x="809632" y="1447800"/>
            <a:ext cx="524256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202892" y="1447800"/>
            <a:ext cx="524256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2B218918-2A8C-43DB-B016-A79636E793D3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6CC1-FFA5-4548-8555-0F3AE693235F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2476374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01D930C6-5DE5-42F2-85C0-DCD972299F73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180DF-3B6B-4CD2-B1AA-131464B707F2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9891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מעוגל 1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3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B800C1C7-976C-46AF-B781-3D371B66A6F4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4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5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1BA4F3-18E0-43A5-A377-2B2209C610A2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07130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385045" y="533400"/>
            <a:ext cx="39624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2"/>
          </p:nvPr>
        </p:nvSpPr>
        <p:spPr>
          <a:xfrm>
            <a:off x="7385129" y="1447802"/>
            <a:ext cx="39624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1015163" y="930144"/>
            <a:ext cx="6168212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134AECE4-301E-4678-ADF1-3AF7819064C4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26AD0-0F96-4933-81B8-2B9E27E175DC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333701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847110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מעוגל 4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6" name="מלבן עם פינה יחידה מעוגלת 5"/>
          <p:cNvSpPr/>
          <p:nvPr/>
        </p:nvSpPr>
        <p:spPr>
          <a:xfrm>
            <a:off x="8534400" y="433388"/>
            <a:ext cx="30988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09600" y="5012056"/>
            <a:ext cx="109728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 bwMode="grayWhite">
          <a:xfrm>
            <a:off x="8616949" y="533400"/>
            <a:ext cx="298704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61973" y="435768"/>
            <a:ext cx="7900416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he-IL" noProof="0" smtClean="0"/>
              <a:t>לחץ על הסמל כדי להוסיף תמונה</a:t>
            </a:r>
            <a:endParaRPr lang="en-US" noProof="0"/>
          </a:p>
        </p:txBody>
      </p:sp>
      <p:sp>
        <p:nvSpPr>
          <p:cNvPr id="7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BC14491F-66B5-472C-A743-52B24D231240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8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9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7ADFE-9BD4-481B-9FBD-5557B4526B4C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498057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70560" y="4983480"/>
            <a:ext cx="10911840" cy="1051560"/>
          </a:xfrm>
        </p:spPr>
        <p:txBody>
          <a:bodyPr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670560" y="530352"/>
            <a:ext cx="10911840" cy="4187952"/>
          </a:xfrm>
        </p:spPr>
        <p:txBody>
          <a:bodyPr vert="eaVert"/>
          <a:lstStyle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EFE1EA84-69B2-4DE3-A821-1CC166198049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0BFF7D-A14B-4895-B19F-BA2A3BB19335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1766849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839200" y="533405"/>
            <a:ext cx="2641600" cy="5257799"/>
          </a:xfrm>
        </p:spPr>
        <p:txBody>
          <a:bodyPr vert="eaVert"/>
          <a:lstStyle>
            <a:extLst/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711200" y="533403"/>
            <a:ext cx="7924800" cy="5257801"/>
          </a:xfrm>
        </p:spPr>
        <p:txBody>
          <a:bodyPr vert="eaVert"/>
          <a:lstStyle>
            <a:extLst/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fld id="{9B9B6A7B-2C32-4A9B-B64D-A0C490CC0D76}" type="datetime1">
              <a:rPr lang="en-US">
                <a:solidFill>
                  <a:srgbClr val="E7E6E6">
                    <a:shade val="50000"/>
                  </a:srgbClr>
                </a:solidFill>
              </a:rPr>
              <a:pPr>
                <a:defRPr/>
              </a:pPr>
              <a:t>2/26/2018</a:t>
            </a:fld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shade val="50000"/>
                  </a:schemeClr>
                </a:solidFill>
                <a:ea typeface="Times New Roman (Hebrew)" charset="0"/>
                <a:cs typeface="Times New Roman (Hebrew)" charset="0"/>
              </a:defRPr>
            </a:lvl1pPr>
            <a:extLst/>
          </a:lstStyle>
          <a:p>
            <a:pPr>
              <a:defRPr/>
            </a:pPr>
            <a:endParaRPr lang="en-US">
              <a:solidFill>
                <a:srgbClr val="E7E6E6">
                  <a:shade val="50000"/>
                </a:srgbClr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E1C13E-0B14-46D3-B43C-F4E96B537429}" type="slidenum">
              <a:rPr lang="en-US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0222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94864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6114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97686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0987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  <p:sp>
        <p:nvSpPr>
          <p:cNvPr id="2" name="מלבן 1"/>
          <p:cNvSpPr/>
          <p:nvPr userDrawn="1"/>
        </p:nvSpPr>
        <p:spPr>
          <a:xfrm>
            <a:off x="800100" y="326571"/>
            <a:ext cx="10482943" cy="115932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dirty="0">
              <a:ln>
                <a:noFill/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26350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33164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24874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DCCD50-7BE7-4950-B7FF-5AA72785CFD5}" type="datetimeFigureOut">
              <a:rPr lang="he-IL" smtClean="0"/>
              <a:t>י"א/אדר/תשע"ח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0D9A6450-AD69-4315-9EB5-50E957706337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5288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r" defTabSz="914400" rtl="1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/>
        </p:nvSpPr>
        <p:spPr>
          <a:xfrm>
            <a:off x="406401" y="328613"/>
            <a:ext cx="11377084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9" name="מלבן מעוגל 8"/>
          <p:cNvSpPr/>
          <p:nvPr/>
        </p:nvSpPr>
        <p:spPr>
          <a:xfrm>
            <a:off x="558129" y="434162"/>
            <a:ext cx="11075745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solidFill>
                <a:prstClr val="white"/>
              </a:solidFill>
            </a:endParaRPr>
          </a:p>
        </p:txBody>
      </p:sp>
      <p:sp>
        <p:nvSpPr>
          <p:cNvPr id="13" name="מציין מיקום של כותרת 12"/>
          <p:cNvSpPr>
            <a:spLocks noGrp="1"/>
          </p:cNvSpPr>
          <p:nvPr>
            <p:ph type="title"/>
          </p:nvPr>
        </p:nvSpPr>
        <p:spPr>
          <a:xfrm>
            <a:off x="670984" y="4986339"/>
            <a:ext cx="10911416" cy="10509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he-IL" smtClean="0"/>
              <a:t>לחץ כדי לערוך סגנון כותרת של תבנית בסיס</a:t>
            </a:r>
          </a:p>
        </p:txBody>
      </p:sp>
      <p:sp>
        <p:nvSpPr>
          <p:cNvPr id="1031" name="מציין מיקום טקסט 3"/>
          <p:cNvSpPr>
            <a:spLocks noGrp="1"/>
          </p:cNvSpPr>
          <p:nvPr>
            <p:ph type="body" idx="1"/>
          </p:nvPr>
        </p:nvSpPr>
        <p:spPr bwMode="auto">
          <a:xfrm>
            <a:off x="670984" y="530226"/>
            <a:ext cx="10911416" cy="418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 smtClean="0"/>
              <a:t>לחץ כדי לערוך סגנונות טקסט של תבנית בסיס</a:t>
            </a:r>
          </a:p>
          <a:p>
            <a:pPr lvl="1"/>
            <a:r>
              <a:rPr lang="he-IL" altLang="he-IL" smtClean="0"/>
              <a:t>רמה שנייה</a:t>
            </a:r>
          </a:p>
          <a:p>
            <a:pPr lvl="2"/>
            <a:r>
              <a:rPr lang="he-IL" altLang="he-IL" smtClean="0"/>
              <a:t>רמה שלישית</a:t>
            </a:r>
          </a:p>
          <a:p>
            <a:pPr lvl="3"/>
            <a:r>
              <a:rPr lang="he-IL" altLang="he-IL" smtClean="0"/>
              <a:t>רמה רביעית</a:t>
            </a:r>
          </a:p>
          <a:p>
            <a:pPr lvl="4"/>
            <a:r>
              <a:rPr lang="he-IL" altLang="he-IL" smtClean="0"/>
              <a:t>רמה חמישית</a:t>
            </a:r>
          </a:p>
        </p:txBody>
      </p:sp>
      <p:sp>
        <p:nvSpPr>
          <p:cNvPr id="25" name="מציין מיקום של תאריך 24"/>
          <p:cNvSpPr>
            <a:spLocks noGrp="1"/>
          </p:cNvSpPr>
          <p:nvPr>
            <p:ph type="dt" sz="half" idx="2"/>
          </p:nvPr>
        </p:nvSpPr>
        <p:spPr>
          <a:xfrm>
            <a:off x="5035551" y="6111876"/>
            <a:ext cx="3048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>
                <a:solidFill>
                  <a:srgbClr val="A7A39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C3A3411-3A83-4CDE-81FD-630AD6DF21DD}" type="datetime1">
              <a:rPr lang="en-US" altLang="he-IL">
                <a:latin typeface="Times New Roman" panose="02020603050405020304" pitchFamily="18" charset="0"/>
                <a:cs typeface="Times New Roman (Hebrew)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2/26/2018</a:t>
            </a:fld>
            <a:endParaRPr lang="he-IL" altLang="he-IL">
              <a:latin typeface="Times New Roman" panose="02020603050405020304" pitchFamily="18" charset="0"/>
              <a:cs typeface="Times New Roman (Hebrew)" panose="02020603050405020304" pitchFamily="18" charset="0"/>
            </a:endParaRPr>
          </a:p>
        </p:txBody>
      </p:sp>
      <p:sp>
        <p:nvSpPr>
          <p:cNvPr id="18" name="מציין מיקום של כותרת תחתונה 17"/>
          <p:cNvSpPr>
            <a:spLocks noGrp="1"/>
          </p:cNvSpPr>
          <p:nvPr>
            <p:ph type="ftr" sz="quarter" idx="3"/>
          </p:nvPr>
        </p:nvSpPr>
        <p:spPr>
          <a:xfrm>
            <a:off x="8083551" y="6111876"/>
            <a:ext cx="30480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1" eaLnBrk="1" hangingPunct="1">
              <a:defRPr sz="1000">
                <a:solidFill>
                  <a:srgbClr val="A7A399"/>
                </a:solidFill>
              </a:defRPr>
            </a:lvl1pPr>
          </a:lstStyle>
          <a:p>
            <a:pPr algn="l" fontAlgn="base">
              <a:spcBef>
                <a:spcPct val="0"/>
              </a:spcBef>
              <a:spcAft>
                <a:spcPct val="0"/>
              </a:spcAft>
            </a:pPr>
            <a:endParaRPr lang="he-IL" altLang="he-IL">
              <a:latin typeface="Times New Roman" panose="02020603050405020304" pitchFamily="18" charset="0"/>
              <a:cs typeface="Times New Roman (Hebrew)" panose="02020603050405020304" pitchFamily="18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4"/>
          </p:nvPr>
        </p:nvSpPr>
        <p:spPr>
          <a:xfrm>
            <a:off x="11131551" y="6111876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rtl="1" eaLnBrk="1" hangingPunct="1">
              <a:defRPr sz="1000">
                <a:solidFill>
                  <a:srgbClr val="A7A399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526099B-0592-4F7A-82A7-138706674496}" type="slidenum">
              <a:rPr lang="he-IL" altLang="he-IL">
                <a:latin typeface="Times New Roman" panose="02020603050405020304" pitchFamily="18" charset="0"/>
                <a:cs typeface="Times New Roman (Hebrew)" panose="02020603050405020304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he-IL" altLang="he-IL">
              <a:latin typeface="Times New Roman" panose="02020603050405020304" pitchFamily="18" charset="0"/>
              <a:cs typeface="Times New Roman (Hebrew)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60111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rtl="1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Arial" pitchFamily="34" charset="0"/>
        </a:defRPr>
      </a:lvl1pPr>
      <a:lvl2pPr algn="l" rtl="1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cs typeface="Arial" pitchFamily="34" charset="0"/>
        </a:defRPr>
      </a:lvl2pPr>
      <a:lvl3pPr algn="l" rtl="1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cs typeface="Arial" pitchFamily="34" charset="0"/>
        </a:defRPr>
      </a:lvl3pPr>
      <a:lvl4pPr algn="l" rtl="1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cs typeface="Arial" pitchFamily="34" charset="0"/>
        </a:defRPr>
      </a:lvl4pPr>
      <a:lvl5pPr algn="l" rtl="1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cs typeface="Arial" pitchFamily="34" charset="0"/>
        </a:defRPr>
      </a:lvl5pPr>
      <a:lvl6pPr marL="457200" algn="l" rtl="1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cs typeface="Arial" pitchFamily="34" charset="0"/>
        </a:defRPr>
      </a:lvl6pPr>
      <a:lvl7pPr marL="914400" algn="l" rtl="1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cs typeface="Arial" pitchFamily="34" charset="0"/>
        </a:defRPr>
      </a:lvl7pPr>
      <a:lvl8pPr marL="1371600" algn="l" rtl="1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cs typeface="Arial" pitchFamily="34" charset="0"/>
        </a:defRPr>
      </a:lvl8pPr>
      <a:lvl9pPr marL="1828800" algn="l" rtl="1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  <a:cs typeface="Arial" pitchFamily="34" charset="0"/>
        </a:defRPr>
      </a:lvl9pPr>
      <a:extLst/>
    </p:titleStyle>
    <p:bodyStyle>
      <a:lvl1pPr marL="265113" indent="-265113" algn="r" rtl="1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anose="05020102010507070707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547688" indent="-200025" algn="r" rtl="1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anose="020B0604030504040204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785813" indent="-182563" algn="r" rtl="1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anose="05020102010507070707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023938" indent="-182563" algn="r" rtl="1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anose="020B0604030504040204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1279525" indent="-182563" algn="r" rtl="1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1490472" indent="-182880" algn="r" rtl="1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r" rtl="1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2987802"/>
          </a:xfrm>
        </p:spPr>
        <p:txBody>
          <a:bodyPr/>
          <a:lstStyle/>
          <a:p>
            <a:r>
              <a:rPr lang="he-IL" dirty="0" smtClean="0"/>
              <a:t>צוות ישראל</a:t>
            </a:r>
            <a:br>
              <a:rPr lang="he-IL" dirty="0" smtClean="0"/>
            </a:br>
            <a:r>
              <a:rPr lang="he-IL" sz="3200" dirty="0" smtClean="0"/>
              <a:t>אסטרטגיה</a:t>
            </a:r>
            <a:endParaRPr lang="he-IL" sz="3200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/>
              <a:t>הצגה לאלוף אמיר ברעם</a:t>
            </a:r>
          </a:p>
          <a:p>
            <a:r>
              <a:rPr lang="he-IL" dirty="0" smtClean="0"/>
              <a:t>28 בפברואר, 2018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615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שיטה – מינוף אסטרטגי מול השחקנים באזור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869267" y="864108"/>
            <a:ext cx="7731329" cy="5120640"/>
          </a:xfrm>
        </p:spPr>
        <p:txBody>
          <a:bodyPr/>
          <a:lstStyle/>
          <a:p>
            <a:r>
              <a:rPr lang="he-IL" sz="2800" dirty="0" smtClean="0"/>
              <a:t>מקסום רווחים אסטרטגים ואינטרסים מול השחקנים </a:t>
            </a:r>
            <a:r>
              <a:rPr lang="he-IL" sz="2800" dirty="0" smtClean="0"/>
              <a:t>האזוריים, </a:t>
            </a:r>
            <a:r>
              <a:rPr lang="he-IL" sz="2800" dirty="0" smtClean="0"/>
              <a:t>לפני קבלת הצעת </a:t>
            </a:r>
            <a:r>
              <a:rPr lang="he-IL" sz="2800" dirty="0" err="1" smtClean="0"/>
              <a:t>טראמפ</a:t>
            </a:r>
            <a:r>
              <a:rPr lang="he-IL" sz="2800" dirty="0" smtClean="0"/>
              <a:t> ולאחריה:</a:t>
            </a:r>
          </a:p>
          <a:p>
            <a:pPr lvl="1"/>
            <a:r>
              <a:rPr lang="he-IL" sz="2400" dirty="0" smtClean="0"/>
              <a:t>הכרה של הפלסטינים בארה"ב כמתווך מוביל ולגיטימי במו"מ בסיוע סעודיה </a:t>
            </a:r>
            <a:r>
              <a:rPr lang="he-IL" sz="2400" dirty="0"/>
              <a:t>,</a:t>
            </a:r>
            <a:r>
              <a:rPr lang="he-IL" sz="2400" dirty="0" smtClean="0"/>
              <a:t>מצרים והאיחוד </a:t>
            </a:r>
            <a:r>
              <a:rPr lang="he-IL" sz="2400" dirty="0" smtClean="0"/>
              <a:t>האירופאי</a:t>
            </a:r>
            <a:endParaRPr lang="he-IL" sz="2400" dirty="0" smtClean="0"/>
          </a:p>
          <a:p>
            <a:pPr lvl="1"/>
            <a:r>
              <a:rPr lang="he-IL" sz="2400" dirty="0" smtClean="0"/>
              <a:t>הגברת הנוכחות הפיזית של ארה"ב במזרח התיכון כגורם </a:t>
            </a:r>
            <a:r>
              <a:rPr lang="he-IL" sz="2400" dirty="0" smtClean="0"/>
              <a:t>מאזן </a:t>
            </a:r>
            <a:r>
              <a:rPr lang="he-IL" sz="2400" dirty="0" smtClean="0"/>
              <a:t>לנוכחות הרוסית ושמירת העליונות הביטחונית של ישראל</a:t>
            </a:r>
          </a:p>
          <a:p>
            <a:pPr lvl="1"/>
            <a:r>
              <a:rPr lang="he-IL" sz="2400" dirty="0" smtClean="0"/>
              <a:t>תמיכה כלכלית בגדילה הגיאוגרפית של ישראל, פיתוח הנגב, והמוביליות</a:t>
            </a:r>
          </a:p>
          <a:p>
            <a:pPr lvl="1"/>
            <a:r>
              <a:rPr lang="he-IL" sz="2400" dirty="0" smtClean="0"/>
              <a:t>בנית ציר בטחוני מול איראן והטרור במזרח </a:t>
            </a:r>
            <a:r>
              <a:rPr lang="he-IL" sz="2400" dirty="0" smtClean="0"/>
              <a:t>התיכון</a:t>
            </a:r>
          </a:p>
          <a:p>
            <a:pPr lvl="1"/>
            <a:r>
              <a:rPr lang="he-IL" sz="2400" dirty="0" smtClean="0"/>
              <a:t>מינוף קשרים כלכליים עם מדינות האזור</a:t>
            </a:r>
            <a:endParaRPr lang="he-IL" sz="2400" dirty="0" smtClean="0"/>
          </a:p>
          <a:p>
            <a:pPr lvl="1"/>
            <a:endParaRPr lang="he-IL" dirty="0" smtClean="0"/>
          </a:p>
          <a:p>
            <a:pPr lvl="1"/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75216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שיחות למימוש האסטרטגיה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ארה"ב</a:t>
            </a:r>
          </a:p>
          <a:p>
            <a:r>
              <a:rPr lang="he-IL" sz="2800" dirty="0" smtClean="0"/>
              <a:t>סעודיה</a:t>
            </a:r>
          </a:p>
          <a:p>
            <a:r>
              <a:rPr lang="he-IL" sz="2800" dirty="0" smtClean="0"/>
              <a:t>מצרים וירדן</a:t>
            </a:r>
          </a:p>
          <a:p>
            <a:endParaRPr lang="he-IL" sz="2800" dirty="0"/>
          </a:p>
          <a:p>
            <a:r>
              <a:rPr lang="he-IL" sz="2800" dirty="0" smtClean="0"/>
              <a:t>רוסיה – אחרי ארה"ב </a:t>
            </a:r>
            <a:r>
              <a:rPr lang="he-IL" sz="2800" dirty="0" smtClean="0"/>
              <a:t>ובמקביל </a:t>
            </a:r>
            <a:r>
              <a:rPr lang="he-IL" sz="2800" dirty="0" smtClean="0"/>
              <a:t>לשאר. </a:t>
            </a:r>
            <a:endParaRPr lang="he-IL" sz="2800" dirty="0" smtClean="0"/>
          </a:p>
          <a:p>
            <a:pPr marL="0" indent="0">
              <a:buNone/>
            </a:pPr>
            <a:r>
              <a:rPr lang="he-IL" sz="2800" dirty="0" smtClean="0"/>
              <a:t>שיתוף,</a:t>
            </a:r>
            <a:r>
              <a:rPr lang="he-IL" sz="2800" dirty="0" smtClean="0"/>
              <a:t> אך </a:t>
            </a:r>
            <a:r>
              <a:rPr lang="he-IL" sz="2800" dirty="0" smtClean="0"/>
              <a:t>ללא מעורבות ישירה במו"מ ובאזור</a:t>
            </a:r>
          </a:p>
          <a:p>
            <a:endParaRPr lang="he-IL" sz="2800" dirty="0"/>
          </a:p>
          <a:p>
            <a:r>
              <a:rPr lang="he-IL" sz="2800" dirty="0" smtClean="0"/>
              <a:t>מינוף הלחץ של שאר השחקנים להביא להסכם (פאסיביות מחושבת). ניצול </a:t>
            </a:r>
            <a:r>
              <a:rPr lang="he-IL" sz="2800" dirty="0" err="1" smtClean="0"/>
              <a:t>תוכניות</a:t>
            </a:r>
            <a:r>
              <a:rPr lang="he-IL" sz="2800" dirty="0" smtClean="0"/>
              <a:t> שיוצגו ע"י השחקנים כגבול עליון </a:t>
            </a:r>
            <a:r>
              <a:rPr lang="he-IL" sz="2800" dirty="0" smtClean="0"/>
              <a:t>למו"מ.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30122560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קידום ומיצוב פתרון שתי המדינות לשני עמים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חיזוק תפיסתי של הרעיון</a:t>
            </a:r>
          </a:p>
          <a:p>
            <a:r>
              <a:rPr lang="he-IL" sz="3200" dirty="0" smtClean="0"/>
              <a:t>ההסכם יבוסס על עקרון ההדדיות</a:t>
            </a:r>
          </a:p>
          <a:p>
            <a:r>
              <a:rPr lang="he-IL" sz="3200" dirty="0" smtClean="0"/>
              <a:t>פיתוח הרשות הפלסטינית – מוסדות המדינה, כלכלה, תעשיה, היתרי עבודה בישראל, אקולוגיה </a:t>
            </a:r>
            <a:r>
              <a:rPr lang="he-IL" sz="3200" dirty="0" smtClean="0"/>
              <a:t>ותחבורה</a:t>
            </a:r>
          </a:p>
        </p:txBody>
      </p:sp>
    </p:spTree>
    <p:extLst>
      <p:ext uri="{BB962C8B-B14F-4D97-AF65-F5344CB8AC3E}">
        <p14:creationId xmlns:p14="http://schemas.microsoft.com/office/powerpoint/2010/main" val="1358640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חיזוק המתונים בצד הפלסטיני ודיכוי הטרור</a:t>
            </a:r>
            <a:br>
              <a:rPr lang="he-IL" dirty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אבחנה ברורה בין טוב לרע </a:t>
            </a:r>
            <a:endParaRPr lang="he-IL" sz="3200" dirty="0"/>
          </a:p>
          <a:p>
            <a:r>
              <a:rPr lang="he-IL" sz="3200" dirty="0" smtClean="0"/>
              <a:t> </a:t>
            </a:r>
            <a:r>
              <a:rPr lang="he-IL" sz="3200" dirty="0" smtClean="0"/>
              <a:t>צעדים בוני אמון כבר מהשלב </a:t>
            </a:r>
            <a:r>
              <a:rPr lang="he-IL" sz="3200" dirty="0" smtClean="0"/>
              <a:t>הראשון, </a:t>
            </a:r>
            <a:r>
              <a:rPr lang="he-IL" sz="3200" dirty="0" smtClean="0"/>
              <a:t>אל מול מדיניות נוקשה עד כדי הפלת שלטון החמאס </a:t>
            </a:r>
            <a:r>
              <a:rPr lang="he-IL" sz="3200" dirty="0" smtClean="0"/>
              <a:t>בעזה (בתיאום עקיף עם פתח)</a:t>
            </a:r>
            <a:endParaRPr lang="he-IL" sz="3200" dirty="0" smtClean="0"/>
          </a:p>
          <a:p>
            <a:r>
              <a:rPr lang="he-IL" sz="3200" dirty="0" smtClean="0"/>
              <a:t>הסתכלות על </a:t>
            </a:r>
            <a:r>
              <a:rPr lang="he-IL" sz="3200" dirty="0" smtClean="0"/>
              <a:t>העם </a:t>
            </a:r>
            <a:r>
              <a:rPr lang="he-IL" sz="3200" dirty="0" err="1" smtClean="0"/>
              <a:t>הפלשתיני,הרשות</a:t>
            </a:r>
            <a:r>
              <a:rPr lang="he-IL" sz="3200" dirty="0" smtClean="0"/>
              <a:t> </a:t>
            </a:r>
            <a:r>
              <a:rPr lang="he-IL" sz="3200" dirty="0" smtClean="0"/>
              <a:t>הפלסטינית </a:t>
            </a:r>
            <a:r>
              <a:rPr lang="he-IL" sz="3200" dirty="0" smtClean="0"/>
              <a:t>והמדינה הפלשתינית העתידית כמקשה </a:t>
            </a:r>
            <a:r>
              <a:rPr lang="he-IL" sz="3200" dirty="0" smtClean="0"/>
              <a:t>אחת – </a:t>
            </a:r>
            <a:r>
              <a:rPr lang="he-IL" sz="3200" dirty="0" smtClean="0"/>
              <a:t>עזה והגדה המערבית </a:t>
            </a:r>
            <a:r>
              <a:rPr lang="he-IL" sz="3200" dirty="0" smtClean="0"/>
              <a:t>בהקשר הריבונות וניהול המו"מ.</a:t>
            </a:r>
          </a:p>
        </p:txBody>
      </p:sp>
    </p:spTree>
    <p:extLst>
      <p:ext uri="{BB962C8B-B14F-4D97-AF65-F5344CB8AC3E}">
        <p14:creationId xmlns:p14="http://schemas.microsoft.com/office/powerpoint/2010/main" val="27745037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חמאס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עצירת מגמת ההתעצמות, עד כדי הפלת השלטון ברצועה</a:t>
            </a:r>
          </a:p>
          <a:p>
            <a:r>
              <a:rPr lang="he-IL" sz="3200" dirty="0" smtClean="0"/>
              <a:t>החלשתו אל מול הפתח, כחלק ממדינות התמיכה במתונים</a:t>
            </a:r>
          </a:p>
          <a:p>
            <a:r>
              <a:rPr lang="he-IL" sz="3200" dirty="0" smtClean="0"/>
              <a:t>ללא שיחות ישירות וגלויות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9696200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אמריקאים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מימון הפעילות– מימון של כל הפעילות והתרחבות ישראל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9546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נושאי הליבה – סידורי הביטחון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 </a:t>
            </a:r>
            <a:r>
              <a:rPr lang="he-IL" sz="2800" dirty="0" smtClean="0"/>
              <a:t>כוח שיטורי </a:t>
            </a:r>
            <a:r>
              <a:rPr lang="he-IL" sz="2800" dirty="0" smtClean="0"/>
              <a:t>בלבד לפלסטין, פירוז </a:t>
            </a:r>
            <a:r>
              <a:rPr lang="he-IL" sz="2800" dirty="0" smtClean="0"/>
              <a:t>מצבא ומנשק </a:t>
            </a:r>
            <a:r>
              <a:rPr lang="he-IL" sz="2800" dirty="0" smtClean="0"/>
              <a:t>צבאי</a:t>
            </a:r>
            <a:endParaRPr lang="he-IL" sz="2800" dirty="0" smtClean="0"/>
          </a:p>
          <a:p>
            <a:r>
              <a:rPr lang="he-IL" sz="2800" dirty="0" smtClean="0"/>
              <a:t>ישראל תשלוט במרחב האווירי</a:t>
            </a:r>
          </a:p>
          <a:p>
            <a:r>
              <a:rPr lang="he-IL" sz="2800" dirty="0" smtClean="0"/>
              <a:t>ערבויות בין לאומיות לביטחון הפלסטינים ולישראל</a:t>
            </a:r>
          </a:p>
          <a:p>
            <a:r>
              <a:rPr lang="he-IL" sz="2800" dirty="0" smtClean="0"/>
              <a:t>לישראל תהיה יכולת הגנה על הגבול המזרחי עם ירדן 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711237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סידורי ביטחון - התנחלויות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3200" dirty="0" smtClean="0"/>
              <a:t>שלושה גושי התיישבות (גוש עציון, מעלה אדומים, אריאל)</a:t>
            </a:r>
          </a:p>
          <a:p>
            <a:r>
              <a:rPr lang="he-IL" sz="3200" dirty="0" smtClean="0"/>
              <a:t>פינוי המתיישבים מהמקומות שאינם בגושים הגדולים</a:t>
            </a:r>
          </a:p>
          <a:p>
            <a:r>
              <a:rPr lang="he-IL" sz="3200" dirty="0" smtClean="0"/>
              <a:t>כל אזרחי מדינת ישראל תחת שלטון ישראל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8343217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פליטים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sz="2800" dirty="0" smtClean="0"/>
              <a:t>ישראל יחד עם מדינות </a:t>
            </a:r>
            <a:r>
              <a:rPr lang="he-IL" sz="2800" dirty="0" smtClean="0"/>
              <a:t>נוספות, </a:t>
            </a:r>
            <a:r>
              <a:rPr lang="he-IL" sz="2800" dirty="0" smtClean="0"/>
              <a:t>מוכנה להיות חלק מהפתרון ההומניטרי הכולל לבעיית הפליטים </a:t>
            </a:r>
            <a:r>
              <a:rPr lang="he-IL" sz="2800" dirty="0" smtClean="0"/>
              <a:t>הפלסטינים, </a:t>
            </a:r>
            <a:r>
              <a:rPr lang="he-IL" sz="2800" dirty="0" smtClean="0"/>
              <a:t>ללא קבלת אחריות. </a:t>
            </a:r>
          </a:p>
          <a:p>
            <a:r>
              <a:rPr lang="he-IL" sz="2800" dirty="0" smtClean="0"/>
              <a:t>הפתרון המרכזי </a:t>
            </a:r>
            <a:r>
              <a:rPr lang="he-IL" sz="2800" dirty="0" smtClean="0"/>
              <a:t>הינו במדינת </a:t>
            </a:r>
            <a:r>
              <a:rPr lang="he-IL" sz="2800" dirty="0" smtClean="0"/>
              <a:t>פלסטין שתוקם ובמדינות </a:t>
            </a:r>
            <a:r>
              <a:rPr lang="he-IL" sz="2800" dirty="0" smtClean="0"/>
              <a:t>בהן </a:t>
            </a:r>
            <a:r>
              <a:rPr lang="he-IL" sz="2800" dirty="0" err="1" smtClean="0"/>
              <a:t>ה</a:t>
            </a:r>
            <a:r>
              <a:rPr lang="he-IL" sz="2800" dirty="0" err="1" smtClean="0"/>
              <a:t>הפליטים</a:t>
            </a:r>
            <a:r>
              <a:rPr lang="he-IL" sz="2800" dirty="0" smtClean="0"/>
              <a:t> חיים </a:t>
            </a:r>
            <a:r>
              <a:rPr lang="he-IL" sz="2800" dirty="0" smtClean="0"/>
              <a:t>כיום.</a:t>
            </a:r>
          </a:p>
          <a:p>
            <a:r>
              <a:rPr lang="he-IL" sz="2800" dirty="0" smtClean="0"/>
              <a:t>ישראל תהיה מוכנה לבחון מקרים פרטניים ע"ב מקרים </a:t>
            </a:r>
            <a:r>
              <a:rPr lang="he-IL" sz="2800" dirty="0" smtClean="0"/>
              <a:t>הומניטריים </a:t>
            </a:r>
            <a:r>
              <a:rPr lang="he-IL" sz="2800" dirty="0" smtClean="0"/>
              <a:t>ואיחוד </a:t>
            </a:r>
            <a:r>
              <a:rPr lang="he-IL" sz="2800" dirty="0" smtClean="0"/>
              <a:t>משפחות, </a:t>
            </a:r>
            <a:r>
              <a:rPr lang="he-IL" sz="2800" dirty="0"/>
              <a:t>ל</a:t>
            </a:r>
            <a:r>
              <a:rPr lang="he-IL" sz="2800" dirty="0" smtClean="0"/>
              <a:t>משך </a:t>
            </a:r>
            <a:r>
              <a:rPr lang="he-IL" sz="2800" dirty="0" smtClean="0"/>
              <a:t>חמש שנים מחתימת ההסכם. </a:t>
            </a:r>
          </a:p>
        </p:txBody>
      </p:sp>
    </p:spTree>
    <p:extLst>
      <p:ext uri="{BB962C8B-B14F-4D97-AF65-F5344CB8AC3E}">
        <p14:creationId xmlns:p14="http://schemas.microsoft.com/office/powerpoint/2010/main" val="33318501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ירושלים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698543" y="864108"/>
            <a:ext cx="7485925" cy="5120640"/>
          </a:xfrm>
        </p:spPr>
        <p:txBody>
          <a:bodyPr>
            <a:normAutofit/>
          </a:bodyPr>
          <a:lstStyle/>
          <a:p>
            <a:r>
              <a:rPr lang="he-IL" sz="3200" dirty="0" smtClean="0"/>
              <a:t>ירושלים המערבית בירת ישראל.</a:t>
            </a:r>
          </a:p>
          <a:p>
            <a:r>
              <a:rPr lang="he-IL" sz="3200" dirty="0" smtClean="0"/>
              <a:t>בירת פלסטין תהיה במזרח ירושלים.</a:t>
            </a:r>
          </a:p>
          <a:p>
            <a:r>
              <a:rPr lang="he-IL" sz="3200" dirty="0" smtClean="0"/>
              <a:t>האגן הקדוש – ריבונות משותפת לשלושת </a:t>
            </a:r>
            <a:r>
              <a:rPr lang="he-IL" sz="3200" dirty="0" smtClean="0"/>
              <a:t>הדתות, </a:t>
            </a:r>
            <a:r>
              <a:rPr lang="he-IL" sz="3200" dirty="0" smtClean="0"/>
              <a:t>במשקל שווה בין היהודים למוסלמים</a:t>
            </a:r>
          </a:p>
          <a:p>
            <a:r>
              <a:rPr lang="he-IL" sz="3200" dirty="0" smtClean="0"/>
              <a:t>חופש פולחן </a:t>
            </a:r>
            <a:endParaRPr lang="he-IL" sz="3200" dirty="0"/>
          </a:p>
        </p:txBody>
      </p:sp>
    </p:spTree>
    <p:extLst>
      <p:ext uri="{BB962C8B-B14F-4D97-AF65-F5344CB8AC3E}">
        <p14:creationId xmlns:p14="http://schemas.microsoft.com/office/powerpoint/2010/main" val="3315067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אליפסה 2"/>
          <p:cNvSpPr/>
          <p:nvPr/>
        </p:nvSpPr>
        <p:spPr>
          <a:xfrm>
            <a:off x="3148264" y="2782438"/>
            <a:ext cx="2719136" cy="269507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rgbClr val="7030A0"/>
                </a:solidFill>
              </a:rPr>
              <a:t>ישראל</a:t>
            </a:r>
            <a:endParaRPr lang="he-IL" sz="3200" dirty="0">
              <a:solidFill>
                <a:srgbClr val="7030A0"/>
              </a:solidFill>
            </a:endParaRPr>
          </a:p>
        </p:txBody>
      </p:sp>
      <p:sp>
        <p:nvSpPr>
          <p:cNvPr id="4" name="אליפסה 3"/>
          <p:cNvSpPr/>
          <p:nvPr/>
        </p:nvSpPr>
        <p:spPr>
          <a:xfrm>
            <a:off x="5537105" y="2787128"/>
            <a:ext cx="2719136" cy="269507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rgbClr val="FF0000"/>
                </a:solidFill>
              </a:rPr>
              <a:t>פלסטינים</a:t>
            </a:r>
            <a:endParaRPr lang="he-IL" sz="3200" dirty="0">
              <a:solidFill>
                <a:srgbClr val="FF0000"/>
              </a:solidFill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6289794" y="1852107"/>
            <a:ext cx="1194420" cy="114040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סוריה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6984647" y="4958504"/>
            <a:ext cx="1198002" cy="1127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תורכיה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7696698" y="2984700"/>
            <a:ext cx="1198002" cy="1127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מצרים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6751720" y="2952890"/>
            <a:ext cx="1154886" cy="91864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FF0000"/>
                </a:solidFill>
              </a:rPr>
              <a:t>חמאס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7927875" y="4168288"/>
            <a:ext cx="1198002" cy="1127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סעודיה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5229" y="653143"/>
            <a:ext cx="831124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>
                <a:solidFill>
                  <a:schemeClr val="bg1"/>
                </a:solidFill>
              </a:rPr>
              <a:t>הסכסוך בעבר</a:t>
            </a:r>
            <a:endParaRPr lang="he-IL" sz="3600" dirty="0">
              <a:solidFill>
                <a:schemeClr val="bg1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5466845" y="4883791"/>
            <a:ext cx="1198002" cy="1127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ירדן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3394123" y="6158424"/>
            <a:ext cx="2727158" cy="604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איחוד אירופי</a:t>
            </a:r>
            <a:endParaRPr lang="he-IL" dirty="0"/>
          </a:p>
        </p:txBody>
      </p:sp>
      <p:sp>
        <p:nvSpPr>
          <p:cNvPr id="16" name="אליפסה 15"/>
          <p:cNvSpPr/>
          <p:nvPr/>
        </p:nvSpPr>
        <p:spPr>
          <a:xfrm>
            <a:off x="6398719" y="6161059"/>
            <a:ext cx="2727158" cy="604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או"ם</a:t>
            </a:r>
            <a:endParaRPr lang="he-IL" dirty="0"/>
          </a:p>
        </p:txBody>
      </p:sp>
      <p:sp>
        <p:nvSpPr>
          <p:cNvPr id="17" name="אליפסה 16"/>
          <p:cNvSpPr/>
          <p:nvPr/>
        </p:nvSpPr>
        <p:spPr>
          <a:xfrm>
            <a:off x="2486025" y="1683478"/>
            <a:ext cx="3803769" cy="604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ארה"ב</a:t>
            </a:r>
            <a:endParaRPr lang="he-IL" dirty="0"/>
          </a:p>
        </p:txBody>
      </p:sp>
      <p:sp>
        <p:nvSpPr>
          <p:cNvPr id="18" name="אליפסה 17"/>
          <p:cNvSpPr/>
          <p:nvPr/>
        </p:nvSpPr>
        <p:spPr>
          <a:xfrm>
            <a:off x="9755461" y="1959286"/>
            <a:ext cx="1485464" cy="604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רוסיה</a:t>
            </a:r>
            <a:endParaRPr lang="he-IL" dirty="0"/>
          </a:p>
        </p:txBody>
      </p:sp>
      <p:sp>
        <p:nvSpPr>
          <p:cNvPr id="19" name="אליפסה 18"/>
          <p:cNvSpPr/>
          <p:nvPr/>
        </p:nvSpPr>
        <p:spPr>
          <a:xfrm>
            <a:off x="10213739" y="2948391"/>
            <a:ext cx="1485464" cy="604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איראן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930923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סידורי ביטחון - גבולות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34769" y="864108"/>
            <a:ext cx="7956645" cy="5120640"/>
          </a:xfrm>
        </p:spPr>
        <p:txBody>
          <a:bodyPr>
            <a:normAutofit/>
          </a:bodyPr>
          <a:lstStyle/>
          <a:p>
            <a:r>
              <a:rPr lang="he-IL" sz="3600" dirty="0" smtClean="0"/>
              <a:t>רציפות טריטוריאלית וקיימות של המדינות</a:t>
            </a:r>
          </a:p>
          <a:p>
            <a:r>
              <a:rPr lang="he-IL" sz="3600" dirty="0" smtClean="0"/>
              <a:t>גבולות בני הגנה למדינות</a:t>
            </a:r>
          </a:p>
          <a:p>
            <a:r>
              <a:rPr lang="he-IL" sz="3600" dirty="0" smtClean="0"/>
              <a:t>חילופי </a:t>
            </a:r>
            <a:r>
              <a:rPr lang="he-IL" sz="3600" dirty="0" smtClean="0"/>
              <a:t>שטחים ישראל פלסטין</a:t>
            </a:r>
            <a:endParaRPr lang="he-IL" sz="3600" dirty="0" smtClean="0"/>
          </a:p>
          <a:p>
            <a:r>
              <a:rPr lang="he-IL" sz="3600" dirty="0" smtClean="0"/>
              <a:t>חילופי שטחים משולשים ומרובעים</a:t>
            </a:r>
          </a:p>
        </p:txBody>
      </p:sp>
    </p:spTree>
    <p:extLst>
      <p:ext uri="{BB962C8B-B14F-4D97-AF65-F5344CB8AC3E}">
        <p14:creationId xmlns:p14="http://schemas.microsoft.com/office/powerpoint/2010/main" val="5983322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תפקידים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sz="2800" dirty="0" smtClean="0"/>
              <a:t>ראש הממשלה – אסף צלאל</a:t>
            </a:r>
          </a:p>
          <a:p>
            <a:r>
              <a:rPr lang="he-IL" sz="2800" dirty="0" smtClean="0"/>
              <a:t>דובר – יניב </a:t>
            </a:r>
            <a:r>
              <a:rPr lang="he-IL" sz="2800" dirty="0" err="1" smtClean="0"/>
              <a:t>אלאלוף</a:t>
            </a:r>
            <a:endParaRPr lang="he-IL" sz="2800" dirty="0" smtClean="0"/>
          </a:p>
          <a:p>
            <a:r>
              <a:rPr lang="he-IL" sz="2800" dirty="0" smtClean="0"/>
              <a:t>שר הביטחון – אמיר </a:t>
            </a:r>
            <a:r>
              <a:rPr lang="he-IL" sz="2800" dirty="0" smtClean="0"/>
              <a:t>כהן</a:t>
            </a:r>
          </a:p>
          <a:p>
            <a:r>
              <a:rPr lang="he-IL" sz="2800" dirty="0"/>
              <a:t>שר החוץ – אבי </a:t>
            </a:r>
            <a:r>
              <a:rPr lang="he-IL" sz="2800" dirty="0" smtClean="0"/>
              <a:t>חלבי</a:t>
            </a:r>
            <a:endParaRPr lang="he-IL" sz="2800" dirty="0" smtClean="0"/>
          </a:p>
          <a:p>
            <a:r>
              <a:rPr lang="he-IL" sz="2800" dirty="0" smtClean="0"/>
              <a:t>שליח מיוחד – שמעון בר גור</a:t>
            </a:r>
          </a:p>
          <a:p>
            <a:r>
              <a:rPr lang="he-IL" sz="2800" dirty="0" smtClean="0"/>
              <a:t>יועצת </a:t>
            </a:r>
            <a:r>
              <a:rPr lang="he-IL" sz="2800" dirty="0" smtClean="0"/>
              <a:t>מדינית, מזכירת הממשלה – יעל </a:t>
            </a:r>
            <a:r>
              <a:rPr lang="he-IL" sz="2800" dirty="0" err="1" smtClean="0"/>
              <a:t>ועקנין</a:t>
            </a:r>
            <a:endParaRPr lang="he-IL" sz="28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1501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1209236"/>
            <a:ext cx="2947482" cy="4601183"/>
          </a:xfrm>
        </p:spPr>
        <p:txBody>
          <a:bodyPr>
            <a:normAutofit/>
          </a:bodyPr>
          <a:lstStyle/>
          <a:p>
            <a:r>
              <a:rPr lang="he-IL" sz="4400" dirty="0" smtClean="0"/>
              <a:t>השתנות אזורית</a:t>
            </a:r>
            <a:br>
              <a:rPr lang="he-IL" sz="4400" dirty="0" smtClean="0"/>
            </a:br>
            <a:r>
              <a:rPr lang="he-IL" sz="4400" dirty="0"/>
              <a:t/>
            </a:r>
            <a:br>
              <a:rPr lang="he-IL" sz="4400" dirty="0"/>
            </a:br>
            <a:r>
              <a:rPr lang="he-IL" sz="4400" dirty="0" smtClean="0"/>
              <a:t/>
            </a:r>
            <a:br>
              <a:rPr lang="he-IL" sz="4400" dirty="0" smtClean="0"/>
            </a:br>
            <a:endParaRPr lang="he-IL" sz="44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1"/>
          </p:nvPr>
        </p:nvSpPr>
        <p:spPr>
          <a:xfrm>
            <a:off x="838200" y="663346"/>
            <a:ext cx="10515600" cy="3143531"/>
          </a:xfrm>
        </p:spPr>
        <p:txBody>
          <a:bodyPr>
            <a:normAutofit/>
          </a:bodyPr>
          <a:lstStyle/>
          <a:p>
            <a:r>
              <a:rPr lang="he-IL" sz="2400" dirty="0" smtClean="0"/>
              <a:t>"האביב הערבי" – ערעור הקרקע המדינית חברתית</a:t>
            </a:r>
          </a:p>
          <a:p>
            <a:r>
              <a:rPr lang="he-IL" sz="2400" dirty="0" err="1" smtClean="0"/>
              <a:t>דאע"ש</a:t>
            </a:r>
            <a:r>
              <a:rPr lang="he-IL" sz="2400" dirty="0" smtClean="0"/>
              <a:t> – מיצוב האסלאם הקיצוני</a:t>
            </a:r>
          </a:p>
          <a:p>
            <a:r>
              <a:rPr lang="he-IL" sz="2400" dirty="0" smtClean="0"/>
              <a:t>צמצום מעורבות אמריקאית במזרח התיכון, "אמריקה תחילה"</a:t>
            </a:r>
          </a:p>
          <a:p>
            <a:r>
              <a:rPr lang="he-IL" sz="2400" dirty="0" smtClean="0"/>
              <a:t>התחזקות הציר השיעי (ניצול הזדמנויות – עיראק וסוריה)</a:t>
            </a:r>
          </a:p>
          <a:p>
            <a:r>
              <a:rPr lang="he-IL" sz="2400" dirty="0" smtClean="0"/>
              <a:t>כניסה של רוסיה כשחקנית משמעותית באזור</a:t>
            </a:r>
          </a:p>
          <a:p>
            <a:r>
              <a:rPr lang="he-IL" sz="2400" dirty="0" smtClean="0"/>
              <a:t>חילופי הנהגה: ארה"ב, סעודיה, מצרים ועוד</a:t>
            </a:r>
            <a:endParaRPr lang="he-IL" sz="2400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280261148"/>
              </p:ext>
            </p:extLst>
          </p:nvPr>
        </p:nvGraphicFramePr>
        <p:xfrm>
          <a:off x="3575958" y="3878317"/>
          <a:ext cx="8000998" cy="27510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306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/>
              <a:t>משמעויות</a:t>
            </a:r>
            <a:endParaRPr lang="he-IL" sz="4800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he-IL" sz="2800" dirty="0" smtClean="0"/>
              <a:t>זהות אינטרסים עם ישראל וירידה במיקוד בפלסטינים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he-IL" sz="2800" dirty="0"/>
              <a:t>יציאה של הפלסטינים ממרכז </a:t>
            </a:r>
            <a:r>
              <a:rPr lang="he-IL" sz="2800" dirty="0" smtClean="0"/>
              <a:t>העניין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he-IL" sz="2800" dirty="0" smtClean="0"/>
              <a:t>התהוות אינטרסים מנוגדים עם רוסיה 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he-IL" sz="2800" dirty="0" smtClean="0"/>
              <a:t>מקום </a:t>
            </a:r>
            <a:r>
              <a:rPr lang="he-IL" sz="2800" dirty="0"/>
              <a:t>משמעותי יותר לשחקנים </a:t>
            </a:r>
            <a:r>
              <a:rPr lang="he-IL" sz="2800" dirty="0" smtClean="0"/>
              <a:t>האחרים בסכסוך הישראלי פלשתיני – יוזמת ארה"ב כסנונית ראשונה</a:t>
            </a:r>
          </a:p>
        </p:txBody>
      </p:sp>
    </p:spTree>
    <p:extLst>
      <p:ext uri="{BB962C8B-B14F-4D97-AF65-F5344CB8AC3E}">
        <p14:creationId xmlns:p14="http://schemas.microsoft.com/office/powerpoint/2010/main" val="4037690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אליפסה 2"/>
          <p:cNvSpPr/>
          <p:nvPr/>
        </p:nvSpPr>
        <p:spPr>
          <a:xfrm>
            <a:off x="3148264" y="2782438"/>
            <a:ext cx="2719136" cy="2695074"/>
          </a:xfrm>
          <a:prstGeom prst="ellipse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3200" dirty="0" smtClean="0">
                <a:solidFill>
                  <a:srgbClr val="7030A0"/>
                </a:solidFill>
              </a:rPr>
              <a:t>ישראל</a:t>
            </a:r>
            <a:endParaRPr lang="he-IL" sz="3200" dirty="0">
              <a:solidFill>
                <a:srgbClr val="7030A0"/>
              </a:solidFill>
            </a:endParaRPr>
          </a:p>
        </p:txBody>
      </p:sp>
      <p:sp>
        <p:nvSpPr>
          <p:cNvPr id="4" name="אליפסה 3"/>
          <p:cNvSpPr/>
          <p:nvPr/>
        </p:nvSpPr>
        <p:spPr>
          <a:xfrm>
            <a:off x="5242492" y="3567737"/>
            <a:ext cx="2645544" cy="1929653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3200" dirty="0" smtClean="0">
              <a:solidFill>
                <a:srgbClr val="FF0000"/>
              </a:solidFill>
            </a:endParaRPr>
          </a:p>
          <a:p>
            <a:pPr algn="ctr"/>
            <a:r>
              <a:rPr lang="he-IL" sz="3200" dirty="0" smtClean="0">
                <a:solidFill>
                  <a:srgbClr val="FF0000"/>
                </a:solidFill>
              </a:rPr>
              <a:t>פלסטינים</a:t>
            </a:r>
            <a:endParaRPr lang="he-IL" sz="3200" dirty="0">
              <a:solidFill>
                <a:srgbClr val="FF0000"/>
              </a:solidFill>
            </a:endParaRPr>
          </a:p>
        </p:txBody>
      </p:sp>
      <p:sp>
        <p:nvSpPr>
          <p:cNvPr id="5" name="אליפסה 4"/>
          <p:cNvSpPr/>
          <p:nvPr/>
        </p:nvSpPr>
        <p:spPr>
          <a:xfrm>
            <a:off x="8949445" y="4106139"/>
            <a:ext cx="1194420" cy="1140409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סוריה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6" name="אליפסה 5"/>
          <p:cNvSpPr/>
          <p:nvPr/>
        </p:nvSpPr>
        <p:spPr>
          <a:xfrm>
            <a:off x="7466111" y="4758457"/>
            <a:ext cx="1198002" cy="1127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תורכיה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8" name="אליפסה 7"/>
          <p:cNvSpPr/>
          <p:nvPr/>
        </p:nvSpPr>
        <p:spPr>
          <a:xfrm>
            <a:off x="5661875" y="2633953"/>
            <a:ext cx="1198002" cy="1127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מצרים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9" name="אליפסה 8"/>
          <p:cNvSpPr/>
          <p:nvPr/>
        </p:nvSpPr>
        <p:spPr>
          <a:xfrm>
            <a:off x="5609746" y="3677629"/>
            <a:ext cx="1962790" cy="940927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>
                <a:solidFill>
                  <a:srgbClr val="FF0000"/>
                </a:solidFill>
              </a:rPr>
              <a:t>חמאס</a:t>
            </a:r>
            <a:endParaRPr lang="he-IL" sz="2000" dirty="0">
              <a:solidFill>
                <a:srgbClr val="FF0000"/>
              </a:solidFill>
            </a:endParaRPr>
          </a:p>
        </p:txBody>
      </p:sp>
      <p:sp>
        <p:nvSpPr>
          <p:cNvPr id="10" name="אליפסה 9"/>
          <p:cNvSpPr/>
          <p:nvPr/>
        </p:nvSpPr>
        <p:spPr>
          <a:xfrm>
            <a:off x="6690034" y="1738198"/>
            <a:ext cx="1198002" cy="1127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סעודיה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645229" y="653143"/>
            <a:ext cx="8311242" cy="64633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3600" dirty="0" smtClean="0">
                <a:solidFill>
                  <a:schemeClr val="bg1"/>
                </a:solidFill>
              </a:rPr>
              <a:t>הסכסוך – מציאות מתהווה</a:t>
            </a:r>
            <a:endParaRPr lang="he-IL" sz="3600" dirty="0">
              <a:solidFill>
                <a:schemeClr val="bg1"/>
              </a:solidFill>
            </a:endParaRPr>
          </a:p>
        </p:txBody>
      </p:sp>
      <p:sp>
        <p:nvSpPr>
          <p:cNvPr id="14" name="אליפסה 13"/>
          <p:cNvSpPr/>
          <p:nvPr/>
        </p:nvSpPr>
        <p:spPr>
          <a:xfrm>
            <a:off x="7751443" y="2716104"/>
            <a:ext cx="1198002" cy="11278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>
                <a:solidFill>
                  <a:srgbClr val="00B050"/>
                </a:solidFill>
              </a:rPr>
              <a:t>ירדן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15" name="אליפסה 14"/>
          <p:cNvSpPr/>
          <p:nvPr/>
        </p:nvSpPr>
        <p:spPr>
          <a:xfrm>
            <a:off x="3394123" y="6158424"/>
            <a:ext cx="2727158" cy="604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איחוד אירופי</a:t>
            </a:r>
            <a:endParaRPr lang="he-IL" dirty="0"/>
          </a:p>
        </p:txBody>
      </p:sp>
      <p:sp>
        <p:nvSpPr>
          <p:cNvPr id="16" name="אליפסה 15"/>
          <p:cNvSpPr/>
          <p:nvPr/>
        </p:nvSpPr>
        <p:spPr>
          <a:xfrm>
            <a:off x="6398719" y="6161059"/>
            <a:ext cx="2727158" cy="6041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או"ם</a:t>
            </a:r>
            <a:endParaRPr lang="he-IL" dirty="0"/>
          </a:p>
        </p:txBody>
      </p:sp>
      <p:sp>
        <p:nvSpPr>
          <p:cNvPr id="17" name="אליפסה 16"/>
          <p:cNvSpPr/>
          <p:nvPr/>
        </p:nvSpPr>
        <p:spPr>
          <a:xfrm>
            <a:off x="2645229" y="1683477"/>
            <a:ext cx="3319856" cy="78826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 smtClean="0"/>
              <a:t>ארה"ב</a:t>
            </a:r>
            <a:endParaRPr lang="he-IL" dirty="0"/>
          </a:p>
        </p:txBody>
      </p:sp>
      <p:sp>
        <p:nvSpPr>
          <p:cNvPr id="18" name="אליפסה 17"/>
          <p:cNvSpPr/>
          <p:nvPr/>
        </p:nvSpPr>
        <p:spPr>
          <a:xfrm>
            <a:off x="9601765" y="3843946"/>
            <a:ext cx="1982625" cy="61991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/>
              <a:t>רוסיה</a:t>
            </a:r>
            <a:endParaRPr lang="he-IL" sz="2000" dirty="0"/>
          </a:p>
        </p:txBody>
      </p:sp>
      <p:sp>
        <p:nvSpPr>
          <p:cNvPr id="19" name="אליפסה 18"/>
          <p:cNvSpPr/>
          <p:nvPr/>
        </p:nvSpPr>
        <p:spPr>
          <a:xfrm>
            <a:off x="9656703" y="4846693"/>
            <a:ext cx="2039715" cy="6278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sz="2000" dirty="0" smtClean="0"/>
              <a:t>איראן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96336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/>
              <a:t>תזכורת על דיסקרטיות</a:t>
            </a:r>
            <a:endParaRPr lang="he-IL" sz="48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he-IL" sz="2800" dirty="0" smtClean="0"/>
              <a:t>מרכיב התחבולה באסטרטגיה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117893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מציין מיקום של מספר שקופית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rtl="1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4A19F5B-F23F-4651-BD34-6F67C2075613}" type="slidenum">
              <a:rPr lang="en-US" altLang="he-IL" sz="1000">
                <a:solidFill>
                  <a:srgbClr val="A7A399"/>
                </a:solidFill>
                <a:latin typeface="Times New Roman" panose="02020603050405020304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he-IL" sz="1000">
              <a:solidFill>
                <a:srgbClr val="A7A399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" name="AutoShape 6" descr="תוצאת תמונה עבור סביבה חברתית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</a:pPr>
            <a:endParaRPr lang="he-IL" sz="2400">
              <a:solidFill>
                <a:prstClr val="black"/>
              </a:solidFill>
              <a:latin typeface="Times New Roman" panose="02020603050405020304" pitchFamily="18" charset="0"/>
              <a:cs typeface="Times New Roman (Hebrew)" panose="02020603050405020304" pitchFamily="18" charset="0"/>
            </a:endParaRPr>
          </a:p>
        </p:txBody>
      </p:sp>
      <p:sp>
        <p:nvSpPr>
          <p:cNvPr id="48" name="TextBox 7"/>
          <p:cNvSpPr txBox="1">
            <a:spLocks noChangeArrowheads="1"/>
          </p:cNvSpPr>
          <p:nvPr/>
        </p:nvSpPr>
        <p:spPr bwMode="auto">
          <a:xfrm>
            <a:off x="3454140" y="365975"/>
            <a:ext cx="662473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r" rtl="1">
              <a:spcBef>
                <a:spcPts val="250"/>
              </a:spcBef>
              <a:buClr>
                <a:schemeClr val="accent1"/>
              </a:buClr>
              <a:buSzPct val="80000"/>
              <a:buFont typeface="Wingdings 2" panose="05020102010507070707" pitchFamily="18" charset="2"/>
              <a:buChar char=""/>
              <a:defRPr sz="28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ts val="250"/>
              </a:spcBef>
              <a:buClr>
                <a:schemeClr val="accent1"/>
              </a:buClr>
              <a:buSzPct val="100000"/>
              <a:buFont typeface="Verdana" panose="020B0604030504040204" pitchFamily="34" charset="0"/>
              <a:buChar char="◦"/>
              <a:defRPr sz="24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ts val="250"/>
              </a:spcBef>
              <a:buClr>
                <a:srgbClr val="ED3742"/>
              </a:buClr>
              <a:buSzPct val="100000"/>
              <a:buFont typeface="Wingdings 2" panose="05020102010507070707" pitchFamily="18" charset="2"/>
              <a:buChar char=""/>
              <a:defRPr sz="22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ts val="225"/>
              </a:spcBef>
              <a:buClr>
                <a:srgbClr val="ED3742"/>
              </a:buClr>
              <a:buSzPct val="112000"/>
              <a:buFont typeface="Verdana" panose="020B0604030504040204" pitchFamily="34" charset="0"/>
              <a:buChar char="◦"/>
              <a:defRPr sz="1900"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ts val="250"/>
              </a:spcBef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ts val="250"/>
              </a:spcBef>
              <a:spcAft>
                <a:spcPct val="0"/>
              </a:spcAft>
              <a:buClr>
                <a:srgbClr val="4A85BF"/>
              </a:buClr>
              <a:buSzPct val="100000"/>
              <a:buFont typeface="Wingdings 2" panose="05020102010507070707" pitchFamily="18" charset="2"/>
              <a:buChar char=""/>
              <a:defRPr>
                <a:solidFill>
                  <a:schemeClr val="tx1"/>
                </a:solidFill>
                <a:latin typeface="Verdana" panose="020B0604030504040204" pitchFamily="34" charset="0"/>
                <a:cs typeface="Arial" panose="020B0604020202020204" pitchFamily="34" charset="0"/>
              </a:defRPr>
            </a:lvl9pPr>
          </a:lstStyle>
          <a:p>
            <a:pPr marL="914400" lvl="2" indent="0" algn="ctr" eaLnBrk="0" fontAlgn="base" hangingPunct="0">
              <a:spcAft>
                <a:spcPct val="0"/>
              </a:spcAft>
              <a:buNone/>
            </a:pPr>
            <a:r>
              <a:rPr lang="he-IL" sz="4000" b="1" dirty="0">
                <a:solidFill>
                  <a:srgbClr val="FF0000"/>
                </a:solidFill>
              </a:rPr>
              <a:t>ישראל 2048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679575" y="1065179"/>
            <a:ext cx="8889388" cy="526297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432000" lvl="2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he-IL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rPr>
              <a:t>הייעוד: </a:t>
            </a:r>
          </a:p>
          <a:p>
            <a:pPr marL="432000" lvl="2" eaLnBrk="0" fontAlgn="base" hangingPunct="0">
              <a:spcBef>
                <a:spcPct val="0"/>
              </a:spcBef>
              <a:spcAft>
                <a:spcPts val="1800"/>
              </a:spcAft>
            </a:pPr>
            <a:r>
              <a:rPr lang="he-IL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rPr>
              <a:t>מדינה המשמשת בית בטוח וניצחי ללאום היהודי; מדינה דמוקרטית, בעלת ציביון יהודי; מדינה מפותחת ומובילה במשפחת העמים </a:t>
            </a:r>
          </a:p>
          <a:p>
            <a:pPr marL="540000" lvl="2" eaLnBrk="0" fontAlgn="base" hangingPunct="0">
              <a:spcBef>
                <a:spcPct val="0"/>
              </a:spcBef>
              <a:spcAft>
                <a:spcPts val="1200"/>
              </a:spcAft>
            </a:pPr>
            <a:r>
              <a:rPr lang="he-IL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rPr>
              <a:t>הישגים נדרשים וכלים להשגת הייעוד:</a:t>
            </a:r>
          </a:p>
          <a:p>
            <a:pPr marL="1188000" lvl="2" indent="-457200" eaLnBrk="0" fontAlgn="base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rPr>
              <a:t>דמוגרפיה וגיאוגרפיה</a:t>
            </a:r>
          </a:p>
          <a:p>
            <a:pPr marL="1188000" lvl="2" indent="-457200" eaLnBrk="0" fontAlgn="base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rPr>
              <a:t>הרחבת המדינה - אי מלאכותי (דוגמת סינגפור)</a:t>
            </a:r>
          </a:p>
          <a:p>
            <a:pPr marL="1188000" lvl="2" indent="-457200" eaLnBrk="0" fontAlgn="base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rPr>
              <a:t>עיור הנגב - מודל אבו דאבי / מקאו</a:t>
            </a:r>
          </a:p>
          <a:p>
            <a:pPr marL="1188000" lvl="2" indent="-457200" eaLnBrk="0" fontAlgn="base" hangingPunct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he-IL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 (Hebrew)" panose="02020603050405020304" pitchFamily="18" charset="0"/>
              </a:rPr>
              <a:t>תחבורה - מובילה בעולם  =&gt;  "רישתיות" ומוביליות חברתיות. "אין פריפריה".</a:t>
            </a:r>
          </a:p>
        </p:txBody>
      </p:sp>
    </p:spTree>
    <p:extLst>
      <p:ext uri="{BB962C8B-B14F-4D97-AF65-F5344CB8AC3E}">
        <p14:creationId xmlns:p14="http://schemas.microsoft.com/office/powerpoint/2010/main" val="344872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sz="4800" dirty="0" smtClean="0"/>
              <a:t>השתנות</a:t>
            </a:r>
            <a:endParaRPr lang="he-IL" sz="48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he-IL" sz="2800" dirty="0" smtClean="0"/>
              <a:t>שינוי מרכזי – שינוי מיקוד, מזום </a:t>
            </a:r>
            <a:r>
              <a:rPr lang="he-IL" sz="2800" dirty="0"/>
              <a:t>ב</a:t>
            </a:r>
            <a:r>
              <a:rPr lang="he-IL" sz="2800" dirty="0" smtClean="0"/>
              <a:t>סכסוך הפלסטיני -ישראלי לזום רחב באינטרסים אזוריים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he-IL" sz="2800" dirty="0" smtClean="0"/>
              <a:t>נוספים: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he-IL" sz="2800" dirty="0" smtClean="0"/>
              <a:t>התעצמות החמאס והפיכתו לשחקן מהותי בתהליך המשא ומתן</a:t>
            </a:r>
          </a:p>
          <a:p>
            <a:pPr>
              <a:lnSpc>
                <a:spcPct val="100000"/>
              </a:lnSpc>
              <a:spcBef>
                <a:spcPts val="2400"/>
              </a:spcBef>
            </a:pPr>
            <a:r>
              <a:rPr lang="he-IL" sz="2800" dirty="0" smtClean="0"/>
              <a:t>ערעור הרעיון של שתי מדינות לשני עמים</a:t>
            </a:r>
            <a:endParaRPr lang="he-IL" sz="2800" dirty="0"/>
          </a:p>
        </p:txBody>
      </p:sp>
    </p:spTree>
    <p:extLst>
      <p:ext uri="{BB962C8B-B14F-4D97-AF65-F5344CB8AC3E}">
        <p14:creationId xmlns:p14="http://schemas.microsoft.com/office/powerpoint/2010/main" val="295192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עקרונות </a:t>
            </a:r>
            <a:r>
              <a:rPr lang="he-IL" dirty="0" smtClean="0"/>
              <a:t>לאסטרטגיה</a:t>
            </a:r>
            <a:br>
              <a:rPr lang="he-IL" dirty="0" smtClean="0"/>
            </a:br>
            <a:r>
              <a:rPr lang="he-IL" dirty="0" smtClean="0"/>
              <a:t>בסכסוך הישראלי פלשתיני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e-IL" sz="2800" dirty="0" smtClean="0"/>
              <a:t>מטרה עיקרית: קידום חזון 2048 של ישראל </a:t>
            </a:r>
          </a:p>
          <a:p>
            <a:r>
              <a:rPr lang="he-IL" sz="2800" dirty="0" smtClean="0"/>
              <a:t>בהמשך למציאות המתהווה, האסטרטגיה מורכבת משלושה חלקים</a:t>
            </a:r>
            <a:r>
              <a:rPr lang="he-IL" sz="2800" dirty="0" smtClean="0"/>
              <a:t>:</a:t>
            </a:r>
            <a:endParaRPr lang="he-IL" sz="2800" dirty="0" smtClean="0"/>
          </a:p>
          <a:p>
            <a:pPr lvl="1"/>
            <a:r>
              <a:rPr lang="he-IL" sz="2400" dirty="0" smtClean="0"/>
              <a:t>מינוף אסטרטגי מול השחקנים באזור</a:t>
            </a:r>
          </a:p>
          <a:p>
            <a:pPr lvl="1"/>
            <a:r>
              <a:rPr lang="he-IL" sz="2400" dirty="0" smtClean="0"/>
              <a:t>קידום ומיצוב הפתרון של שתי מדינות לשני עמים</a:t>
            </a:r>
          </a:p>
          <a:p>
            <a:pPr lvl="1"/>
            <a:r>
              <a:rPr lang="he-IL" sz="2400" dirty="0" smtClean="0"/>
              <a:t>חיזוק </a:t>
            </a:r>
            <a:r>
              <a:rPr lang="he-IL" sz="2400" dirty="0" smtClean="0"/>
              <a:t>והעצמת המתונים </a:t>
            </a:r>
            <a:r>
              <a:rPr lang="he-IL" sz="2400" dirty="0" smtClean="0"/>
              <a:t>בצד הפלסטיני </a:t>
            </a:r>
            <a:r>
              <a:rPr lang="he-IL" sz="2400" dirty="0" smtClean="0"/>
              <a:t>אל מול דיכוי הקיצונים</a:t>
            </a:r>
          </a:p>
          <a:p>
            <a:pPr marL="0" indent="0">
              <a:buNone/>
            </a:pPr>
            <a:r>
              <a:rPr lang="he-IL" sz="2600" dirty="0" smtClean="0"/>
              <a:t>עקרונות מובילים</a:t>
            </a:r>
            <a:endParaRPr lang="he-IL" sz="2600" dirty="0" smtClean="0"/>
          </a:p>
          <a:p>
            <a:r>
              <a:rPr lang="he-IL" sz="2400" dirty="0"/>
              <a:t>קץ הסכסוך, קץ התביעות</a:t>
            </a:r>
          </a:p>
          <a:p>
            <a:r>
              <a:rPr lang="he-IL" sz="2400" dirty="0" smtClean="0"/>
              <a:t>עקרון ההדדיות</a:t>
            </a:r>
          </a:p>
          <a:p>
            <a:r>
              <a:rPr lang="he-IL" sz="2400" dirty="0" smtClean="0"/>
              <a:t>אימוץ </a:t>
            </a:r>
            <a:r>
              <a:rPr lang="he-IL" sz="2400" dirty="0" smtClean="0"/>
              <a:t>הצעת </a:t>
            </a:r>
            <a:r>
              <a:rPr lang="he-IL" sz="2400" dirty="0" err="1" smtClean="0"/>
              <a:t>טראמפ</a:t>
            </a:r>
            <a:r>
              <a:rPr lang="he-IL" sz="2400" dirty="0" smtClean="0"/>
              <a:t> בבסיס ראשוני למשא ומתן</a:t>
            </a:r>
            <a:endParaRPr lang="he-IL" sz="2400" dirty="0" smtClean="0"/>
          </a:p>
          <a:p>
            <a:r>
              <a:rPr lang="he-IL" sz="2400" dirty="0" smtClean="0"/>
              <a:t>מקסום </a:t>
            </a:r>
            <a:r>
              <a:rPr lang="he-IL" sz="2400" dirty="0" smtClean="0"/>
              <a:t>המימון החיצוני לישראל </a:t>
            </a:r>
          </a:p>
          <a:p>
            <a:pPr lvl="1"/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189848139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מסגרת ">
  <a:themeElements>
    <a:clrScheme name="מסגרת 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מסגרת 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מסגרת 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היב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היבט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היבט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TM03457475[[fn=מסגרת]]</Template>
  <TotalTime>478</TotalTime>
  <Words>754</Words>
  <Application>Microsoft Office PowerPoint</Application>
  <PresentationFormat>מסך רחב</PresentationFormat>
  <Paragraphs>137</Paragraphs>
  <Slides>21</Slides>
  <Notes>1</Notes>
  <HiddenSlides>4</HiddenSlides>
  <MMClips>0</MMClips>
  <ScaleCrop>false</ScaleCrop>
  <HeadingPairs>
    <vt:vector size="6" baseType="variant">
      <vt:variant>
        <vt:lpstr>גופנים בשימוש</vt:lpstr>
      </vt:variant>
      <vt:variant>
        <vt:i4>10</vt:i4>
      </vt:variant>
      <vt:variant>
        <vt:lpstr>ערכת נושא</vt:lpstr>
      </vt:variant>
      <vt:variant>
        <vt:i4>2</vt:i4>
      </vt:variant>
      <vt:variant>
        <vt:lpstr>כותרות שקופיות</vt:lpstr>
      </vt:variant>
      <vt:variant>
        <vt:i4>21</vt:i4>
      </vt:variant>
    </vt:vector>
  </HeadingPairs>
  <TitlesOfParts>
    <vt:vector size="33" baseType="lpstr">
      <vt:lpstr>Arial Unicode MS</vt:lpstr>
      <vt:lpstr>Arial</vt:lpstr>
      <vt:lpstr>Calibri</vt:lpstr>
      <vt:lpstr>Corbel</vt:lpstr>
      <vt:lpstr>Gisha</vt:lpstr>
      <vt:lpstr>Tahoma</vt:lpstr>
      <vt:lpstr>Times New Roman</vt:lpstr>
      <vt:lpstr>Times New Roman (Hebrew)</vt:lpstr>
      <vt:lpstr>Verdana</vt:lpstr>
      <vt:lpstr>Wingdings 2</vt:lpstr>
      <vt:lpstr>מסגרת </vt:lpstr>
      <vt:lpstr>היבט</vt:lpstr>
      <vt:lpstr>צוות ישראל אסטרטגיה</vt:lpstr>
      <vt:lpstr>מצגת של PowerPoint</vt:lpstr>
      <vt:lpstr>השתנות אזורית   </vt:lpstr>
      <vt:lpstr>משמעויות</vt:lpstr>
      <vt:lpstr>מצגת של PowerPoint</vt:lpstr>
      <vt:lpstr>תזכורת על דיסקרטיות</vt:lpstr>
      <vt:lpstr>מצגת של PowerPoint</vt:lpstr>
      <vt:lpstr>השתנות</vt:lpstr>
      <vt:lpstr>עקרונות לאסטרטגיה בסכסוך הישראלי פלשתיני</vt:lpstr>
      <vt:lpstr>שיטה – מינוף אסטרטגי מול השחקנים באזור</vt:lpstr>
      <vt:lpstr>שיחות למימוש האסטרטגיה</vt:lpstr>
      <vt:lpstr>קידום ומיצוב פתרון שתי המדינות לשני עמים</vt:lpstr>
      <vt:lpstr>חיזוק המתונים בצד הפלסטיני ודיכוי הטרור </vt:lpstr>
      <vt:lpstr>חמאס</vt:lpstr>
      <vt:lpstr>אמריקאים</vt:lpstr>
      <vt:lpstr>נושאי הליבה – סידורי הביטחון</vt:lpstr>
      <vt:lpstr>סידורי ביטחון - התנחלויות</vt:lpstr>
      <vt:lpstr>פליטים</vt:lpstr>
      <vt:lpstr>ירושלים</vt:lpstr>
      <vt:lpstr>סידורי ביטחון - גבולות</vt:lpstr>
      <vt:lpstr>תפקידים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צוות ישראל</dc:title>
  <dc:creator>u23974</dc:creator>
  <cp:lastModifiedBy>u26615</cp:lastModifiedBy>
  <cp:revision>78</cp:revision>
  <dcterms:created xsi:type="dcterms:W3CDTF">2018-02-21T12:25:45Z</dcterms:created>
  <dcterms:modified xsi:type="dcterms:W3CDTF">2018-02-26T18:24:38Z</dcterms:modified>
</cp:coreProperties>
</file>