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60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 /><Relationship Id="rId7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heme" Target="theme/theme1.xml" /><Relationship Id="rId5" Type="http://schemas.openxmlformats.org/officeDocument/2006/relationships/viewProps" Target="viewProps.xml" /><Relationship Id="rId4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58630-923C-4E07-9FCF-EC129131465C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3437-C8B3-4F65-8554-96EBFED69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183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58630-923C-4E07-9FCF-EC129131465C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3437-C8B3-4F65-8554-96EBFED69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487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58630-923C-4E07-9FCF-EC129131465C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3437-C8B3-4F65-8554-96EBFED69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604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58630-923C-4E07-9FCF-EC129131465C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3437-C8B3-4F65-8554-96EBFED69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689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58630-923C-4E07-9FCF-EC129131465C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3437-C8B3-4F65-8554-96EBFED69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100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58630-923C-4E07-9FCF-EC129131465C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3437-C8B3-4F65-8554-96EBFED69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53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58630-923C-4E07-9FCF-EC129131465C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3437-C8B3-4F65-8554-96EBFED69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970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58630-923C-4E07-9FCF-EC129131465C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3437-C8B3-4F65-8554-96EBFED69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977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58630-923C-4E07-9FCF-EC129131465C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3437-C8B3-4F65-8554-96EBFED69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46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58630-923C-4E07-9FCF-EC129131465C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3437-C8B3-4F65-8554-96EBFED69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928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58630-923C-4E07-9FCF-EC129131465C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3437-C8B3-4F65-8554-96EBFED69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519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58630-923C-4E07-9FCF-EC129131465C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93437-C8B3-4F65-8554-96EBFED69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989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0173314"/>
              </p:ext>
            </p:extLst>
          </p:nvPr>
        </p:nvGraphicFramePr>
        <p:xfrm>
          <a:off x="0" y="0"/>
          <a:ext cx="12192000" cy="6858001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9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84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93842"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800" dirty="0"/>
                        <a:t>2014</a:t>
                      </a:r>
                      <a:endParaRPr lang="en-US" sz="2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/>
                        <a:t>2013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/>
                        <a:t>2012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/>
                        <a:t>2011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dirty="0"/>
                        <a:t>שנה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8871">
                <a:tc gridSpan="2">
                  <a:txBody>
                    <a:bodyPr/>
                    <a:lstStyle/>
                    <a:p>
                      <a:pPr marL="285750" indent="-285750" algn="ctr" rtl="1">
                        <a:buFont typeface="Arial" panose="020B0604020202020204" pitchFamily="34" charset="0"/>
                        <a:buChar char="•"/>
                      </a:pPr>
                      <a:r>
                        <a:rPr lang="he-IL" sz="1400" dirty="0"/>
                        <a:t>הכרזת חליפות </a:t>
                      </a:r>
                    </a:p>
                    <a:p>
                      <a:pPr marL="285750" indent="-285750" algn="ctr" rtl="1">
                        <a:buFont typeface="Arial" panose="020B0604020202020204" pitchFamily="34" charset="0"/>
                        <a:buChar char="•"/>
                      </a:pPr>
                      <a:r>
                        <a:rPr lang="he-IL" sz="1400" dirty="0"/>
                        <a:t>פיגוע </a:t>
                      </a:r>
                      <a:r>
                        <a:rPr lang="he-IL" sz="1400" dirty="0" err="1"/>
                        <a:t>ברמה"ג</a:t>
                      </a:r>
                      <a:endParaRPr lang="he-IL" sz="1400" dirty="0"/>
                    </a:p>
                    <a:p>
                      <a:pPr marL="285750" indent="-285750" algn="ctr" rtl="1">
                        <a:buFont typeface="Arial" panose="020B0604020202020204" pitchFamily="34" charset="0"/>
                        <a:buChar char="•"/>
                      </a:pPr>
                      <a:r>
                        <a:rPr lang="he-IL" sz="1400" dirty="0"/>
                        <a:t>האיראנים מעמיקים מעורבות ונוכחות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285750" indent="-285750" algn="ctr" rtl="1">
                        <a:buFont typeface="Arial" panose="020B0604020202020204" pitchFamily="34" charset="0"/>
                        <a:buChar char="•"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Arial" panose="020B0604020202020204" pitchFamily="34" charset="0"/>
                        <a:buChar char="•"/>
                      </a:pPr>
                      <a:r>
                        <a:rPr lang="he-IL" sz="1400" dirty="0"/>
                        <a:t>חיזבאללה נכנס</a:t>
                      </a:r>
                    </a:p>
                    <a:p>
                      <a:pPr marL="285750" indent="-285750" algn="ctr" rtl="1">
                        <a:buFont typeface="Arial" panose="020B0604020202020204" pitchFamily="34" charset="0"/>
                        <a:buChar char="•"/>
                      </a:pPr>
                      <a:r>
                        <a:rPr lang="he-IL" sz="1400" dirty="0"/>
                        <a:t>פירוק</a:t>
                      </a:r>
                      <a:r>
                        <a:rPr lang="he-IL" sz="1400" baseline="0" dirty="0"/>
                        <a:t> נשק כימי חלקי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Arial" panose="020B0604020202020204" pitchFamily="34" charset="0"/>
                        <a:buChar char="•"/>
                      </a:pPr>
                      <a:r>
                        <a:rPr lang="he-IL" sz="1400" dirty="0"/>
                        <a:t>התמוטטות המדינה הסורית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dirty="0"/>
                        <a:t>אירועים</a:t>
                      </a:r>
                      <a:r>
                        <a:rPr lang="he-IL" baseline="0" dirty="0"/>
                        <a:t> מרכזיים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5412">
                <a:tc gridSpan="2">
                  <a:txBody>
                    <a:bodyPr/>
                    <a:lstStyle/>
                    <a:p>
                      <a:pPr marL="285750" indent="-285750" algn="ctr" rtl="1">
                        <a:buFont typeface="Arial" panose="020B0604020202020204" pitchFamily="34" charset="0"/>
                        <a:buChar char="•"/>
                      </a:pPr>
                      <a:r>
                        <a:rPr lang="he-IL" sz="1400" dirty="0"/>
                        <a:t>מגרש ומעצמות</a:t>
                      </a:r>
                    </a:p>
                    <a:p>
                      <a:pPr marL="285750" indent="-285750" algn="ctr" rtl="1">
                        <a:buFont typeface="Arial" panose="020B0604020202020204" pitchFamily="34" charset="0"/>
                        <a:buChar char="•"/>
                      </a:pPr>
                      <a:r>
                        <a:rPr lang="he-IL" sz="1400" dirty="0"/>
                        <a:t>הציר נתפש לגיטימי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285750" indent="-285750" algn="ctr" rtl="1">
                        <a:buFont typeface="Arial" panose="020B0604020202020204" pitchFamily="34" charset="0"/>
                        <a:buChar char="•"/>
                      </a:pP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85750" indent="-285750" algn="ctr" rtl="1">
                        <a:buFont typeface="Arial" panose="020B0604020202020204" pitchFamily="34" charset="0"/>
                        <a:buChar char="•"/>
                      </a:pPr>
                      <a:r>
                        <a:rPr lang="he-IL" sz="1400" dirty="0" err="1"/>
                        <a:t>זליגות</a:t>
                      </a:r>
                      <a:r>
                        <a:rPr lang="he-IL" sz="1400" dirty="0"/>
                        <a:t> לישראל</a:t>
                      </a:r>
                    </a:p>
                    <a:p>
                      <a:pPr marL="285750" indent="-285750" algn="ctr" rtl="1">
                        <a:buFont typeface="Arial" panose="020B0604020202020204" pitchFamily="34" charset="0"/>
                        <a:buChar char="•"/>
                      </a:pPr>
                      <a:r>
                        <a:rPr lang="he-IL" sz="1400" dirty="0"/>
                        <a:t>הצלחת המורדים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dirty="0"/>
                        <a:t>מגמות מרכזיות ומאתגרות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6588">
                <a:tc gridSpan="2">
                  <a:txBody>
                    <a:bodyPr/>
                    <a:lstStyle/>
                    <a:p>
                      <a:pPr marL="285750" indent="-285750" algn="ctr" rtl="1">
                        <a:buFont typeface="Arial" panose="020B0604020202020204" pitchFamily="34" charset="0"/>
                        <a:buChar char="•"/>
                      </a:pP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285750" indent="-285750" algn="ctr" rtl="1">
                        <a:buFont typeface="Arial" panose="020B0604020202020204" pitchFamily="34" charset="0"/>
                        <a:buChar char="•"/>
                      </a:pP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Arial" panose="020B0604020202020204" pitchFamily="34" charset="0"/>
                        <a:buChar char="•"/>
                      </a:pPr>
                      <a:r>
                        <a:rPr lang="he-IL" sz="1400" dirty="0"/>
                        <a:t>זיהוי כוח קודס</a:t>
                      </a:r>
                    </a:p>
                    <a:p>
                      <a:pPr marL="285750" indent="-285750" algn="ctr" rtl="1">
                        <a:buFont typeface="Arial" panose="020B0604020202020204" pitchFamily="34" charset="0"/>
                        <a:buChar char="•"/>
                      </a:pPr>
                      <a:r>
                        <a:rPr lang="he-IL" sz="1400" dirty="0"/>
                        <a:t>הכניסה </a:t>
                      </a:r>
                      <a:r>
                        <a:rPr lang="he-IL" sz="1400" dirty="0" err="1"/>
                        <a:t>האירנאית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Arial" panose="020B0604020202020204" pitchFamily="34" charset="0"/>
                        <a:buChar char="•"/>
                      </a:pPr>
                      <a:r>
                        <a:rPr lang="he-IL" sz="1400" dirty="0"/>
                        <a:t>בוהים ולא מתערבבים</a:t>
                      </a:r>
                    </a:p>
                    <a:p>
                      <a:pPr marL="285750" indent="-285750" algn="ctr" rtl="1">
                        <a:buFont typeface="Arial" panose="020B0604020202020204" pitchFamily="34" charset="0"/>
                        <a:buChar char="•"/>
                      </a:pPr>
                      <a:r>
                        <a:rPr lang="he-IL" sz="1400" dirty="0" err="1"/>
                        <a:t>ציפיה</a:t>
                      </a:r>
                      <a:r>
                        <a:rPr lang="he-IL" sz="1400" baseline="0" dirty="0"/>
                        <a:t> לנפילת משטר אסד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dirty="0"/>
                        <a:t>המדיניות/האסטרטגיה</a:t>
                      </a:r>
                      <a:r>
                        <a:rPr lang="he-IL" baseline="0" dirty="0"/>
                        <a:t> הישראלית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822">
                <a:tc gridSpan="4">
                  <a:txBody>
                    <a:bodyPr/>
                    <a:lstStyle/>
                    <a:p>
                      <a:pPr marL="285750" indent="-285750" algn="ctr" rtl="1">
                        <a:buFont typeface="Arial" panose="020B0604020202020204" pitchFamily="34" charset="0"/>
                        <a:buChar char="•"/>
                      </a:pPr>
                      <a:r>
                        <a:rPr lang="he-IL" sz="1400" dirty="0"/>
                        <a:t>מעורבות ללא התערבות – בתאום</a:t>
                      </a:r>
                      <a:r>
                        <a:rPr lang="he-IL" sz="1400" baseline="0" dirty="0"/>
                        <a:t> עם הרוסים – רק במרחב הסורי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285750" indent="-285750" algn="ctr" rtl="1">
                        <a:buFont typeface="Arial" panose="020B0604020202020204" pitchFamily="34" charset="0"/>
                        <a:buChar char="•"/>
                      </a:pP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285750" indent="-285750" algn="ctr" rtl="1">
                        <a:buFont typeface="Arial" panose="020B0604020202020204" pitchFamily="34" charset="0"/>
                        <a:buChar char="•"/>
                      </a:pPr>
                      <a:endParaRPr lang="en-US" sz="14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285750" indent="-285750" algn="ctr" rtl="1">
                        <a:buFont typeface="Arial" panose="020B0604020202020204" pitchFamily="34" charset="0"/>
                        <a:buChar char="•"/>
                      </a:pPr>
                      <a:endParaRPr lang="en-US" sz="14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r" rtl="1"/>
                      <a:r>
                        <a:rPr lang="he-IL" dirty="0"/>
                        <a:t>האמצעים (מה עושים)בפועל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5333">
                <a:tc gridSpan="4">
                  <a:txBody>
                    <a:bodyPr/>
                    <a:lstStyle/>
                    <a:p>
                      <a:pPr marL="285750" marR="0" lvl="0" indent="-28575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400" dirty="0"/>
                        <a:t>תחילת </a:t>
                      </a:r>
                      <a:r>
                        <a:rPr lang="he-IL" sz="1400" dirty="0" err="1"/>
                        <a:t>המב"ם</a:t>
                      </a:r>
                      <a:r>
                        <a:rPr lang="he-IL" sz="1400" dirty="0"/>
                        <a:t> ----------------------------------------------------------על הברחת המדויקים---------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285750" indent="-285750" algn="ctr" rtl="1">
                        <a:buFont typeface="Arial" panose="020B0604020202020204" pitchFamily="34" charset="0"/>
                        <a:buChar char="•"/>
                      </a:pP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285750" marR="0" lvl="0" indent="-28575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he-IL" sz="14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70133">
                <a:tc>
                  <a:txBody>
                    <a:bodyPr/>
                    <a:lstStyle/>
                    <a:p>
                      <a:pPr marL="285750" indent="-285750" algn="ctr" rtl="1">
                        <a:buFont typeface="Arial" panose="020B0604020202020204" pitchFamily="34" charset="0"/>
                        <a:buChar char="•"/>
                      </a:pPr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85750" indent="-285750" algn="ctr" rtl="1">
                        <a:buFont typeface="Arial" panose="020B0604020202020204" pitchFamily="34" charset="0"/>
                        <a:buChar char="•"/>
                      </a:pP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Arial" panose="020B0604020202020204" pitchFamily="34" charset="0"/>
                        <a:buChar char="•"/>
                      </a:pPr>
                      <a:r>
                        <a:rPr lang="he-IL" sz="1400" dirty="0"/>
                        <a:t>לסכל התעצמות חיזבאללה</a:t>
                      </a:r>
                    </a:p>
                    <a:p>
                      <a:pPr marL="285750" indent="-285750" algn="ctr" rtl="1">
                        <a:buFont typeface="Arial" panose="020B0604020202020204" pitchFamily="34" charset="0"/>
                        <a:buChar char="•"/>
                      </a:pPr>
                      <a:r>
                        <a:rPr lang="he-IL" sz="1400" dirty="0"/>
                        <a:t>210</a:t>
                      </a:r>
                      <a:r>
                        <a:rPr lang="he-IL" sz="1400" baseline="0" dirty="0"/>
                        <a:t> – הגנה </a:t>
                      </a:r>
                      <a:r>
                        <a:rPr lang="he-IL" sz="1400" baseline="0" dirty="0" err="1"/>
                        <a:t>ברמה"ג</a:t>
                      </a:r>
                      <a:r>
                        <a:rPr lang="he-IL" sz="1400" baseline="0" dirty="0"/>
                        <a:t> </a:t>
                      </a:r>
                    </a:p>
                    <a:p>
                      <a:pPr marL="285750" indent="-285750" algn="ctr" rtl="1">
                        <a:buFont typeface="Arial" panose="020B0604020202020204" pitchFamily="34" charset="0"/>
                        <a:buChar char="•"/>
                      </a:pPr>
                      <a:r>
                        <a:rPr lang="he-IL" sz="1400" baseline="0" dirty="0"/>
                        <a:t>תחילת מבצע שכנות טובה</a:t>
                      </a:r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285750" indent="-285750" algn="ctr" rtl="1">
                        <a:buFont typeface="Arial" panose="020B0604020202020204" pitchFamily="34" charset="0"/>
                        <a:buChar char="•"/>
                      </a:pPr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8520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8821823"/>
              </p:ext>
            </p:extLst>
          </p:nvPr>
        </p:nvGraphicFramePr>
        <p:xfrm>
          <a:off x="0" y="1"/>
          <a:ext cx="12301687" cy="6857999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28204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6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85570"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/>
                        <a:t>2018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/>
                        <a:t>2017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/>
                        <a:t>2016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/>
                        <a:t>2015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/>
                        <a:t>שנה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0622">
                <a:tc>
                  <a:txBody>
                    <a:bodyPr/>
                    <a:lstStyle/>
                    <a:p>
                      <a:pPr marL="285750" indent="-285750" algn="ctr" rtl="1">
                        <a:buFont typeface="Arial" panose="020B0604020202020204" pitchFamily="34" charset="0"/>
                        <a:buChar char="•"/>
                      </a:pPr>
                      <a:r>
                        <a:rPr lang="he-IL" sz="1400" dirty="0">
                          <a:solidFill>
                            <a:srgbClr val="FF0000"/>
                          </a:solidFill>
                        </a:rPr>
                        <a:t>עימות ישיר </a:t>
                      </a:r>
                      <a:r>
                        <a:rPr lang="he-IL" sz="1400" dirty="0" err="1">
                          <a:solidFill>
                            <a:srgbClr val="FF0000"/>
                          </a:solidFill>
                        </a:rPr>
                        <a:t>מטאיראן</a:t>
                      </a:r>
                      <a:endParaRPr lang="he-IL" sz="1400" dirty="0">
                        <a:solidFill>
                          <a:srgbClr val="FF0000"/>
                        </a:solidFill>
                      </a:endParaRPr>
                    </a:p>
                    <a:p>
                      <a:pPr marL="285750" indent="-285750" algn="ctr" rtl="1">
                        <a:buFont typeface="Arial" panose="020B0604020202020204" pitchFamily="34" charset="0"/>
                        <a:buChar char="•"/>
                      </a:pPr>
                      <a:r>
                        <a:rPr lang="he-IL" sz="1400" dirty="0">
                          <a:solidFill>
                            <a:srgbClr val="FF0000"/>
                          </a:solidFill>
                        </a:rPr>
                        <a:t>נפילת</a:t>
                      </a:r>
                      <a:r>
                        <a:rPr lang="he-IL" sz="1400" baseline="0" dirty="0">
                          <a:solidFill>
                            <a:srgbClr val="FF0000"/>
                          </a:solidFill>
                        </a:rPr>
                        <a:t> המטוס הרוסי</a:t>
                      </a:r>
                    </a:p>
                    <a:p>
                      <a:pPr marL="285750" indent="-285750" algn="ctr" rtl="1">
                        <a:buFont typeface="Arial" panose="020B0604020202020204" pitchFamily="34" charset="0"/>
                        <a:buChar char="•"/>
                      </a:pPr>
                      <a:r>
                        <a:rPr lang="he-IL" sz="1400" baseline="0" dirty="0"/>
                        <a:t>נטישת הסכם הגרעין מצד ארה"ב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Arial" panose="020B0604020202020204" pitchFamily="34" charset="0"/>
                        <a:buChar char="•"/>
                      </a:pPr>
                      <a:r>
                        <a:rPr lang="he-IL" sz="1400" dirty="0"/>
                        <a:t>הסכמים סוריה אסטנה</a:t>
                      </a:r>
                    </a:p>
                    <a:p>
                      <a:pPr marL="285750" indent="-285750" algn="ctr" rtl="1">
                        <a:buFont typeface="Arial" panose="020B0604020202020204" pitchFamily="34" charset="0"/>
                        <a:buChar char="•"/>
                      </a:pPr>
                      <a:r>
                        <a:rPr lang="he-IL" sz="1400" dirty="0" err="1"/>
                        <a:t>בענוון</a:t>
                      </a:r>
                      <a:r>
                        <a:rPr lang="he-IL" sz="1400" dirty="0"/>
                        <a:t> סוריה נכנעת החליפות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Arial" panose="020B0604020202020204" pitchFamily="34" charset="0"/>
                        <a:buChar char="•"/>
                      </a:pPr>
                      <a:r>
                        <a:rPr lang="he-IL" sz="1400" dirty="0">
                          <a:solidFill>
                            <a:srgbClr val="FF0000"/>
                          </a:solidFill>
                        </a:rPr>
                        <a:t>ארה"ב מצמצת נוכחות ומעורבות </a:t>
                      </a:r>
                    </a:p>
                    <a:p>
                      <a:pPr marL="285750" indent="-285750" algn="ctr" rtl="1">
                        <a:buFont typeface="Arial" panose="020B0604020202020204" pitchFamily="34" charset="0"/>
                        <a:buChar char="•"/>
                      </a:pPr>
                      <a:r>
                        <a:rPr lang="he-IL" sz="1400" dirty="0">
                          <a:solidFill>
                            <a:srgbClr val="FF0000"/>
                          </a:solidFill>
                        </a:rPr>
                        <a:t>נפילת חלב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Arial" panose="020B0604020202020204" pitchFamily="34" charset="0"/>
                        <a:buChar char="•"/>
                      </a:pPr>
                      <a:r>
                        <a:rPr lang="he-IL" sz="1400" dirty="0">
                          <a:solidFill>
                            <a:srgbClr val="FF0000"/>
                          </a:solidFill>
                        </a:rPr>
                        <a:t>כניסת הרוסים</a:t>
                      </a:r>
                    </a:p>
                    <a:p>
                      <a:pPr marL="285750" indent="-285750" algn="ctr" rtl="1">
                        <a:buFont typeface="Arial" panose="020B0604020202020204" pitchFamily="34" charset="0"/>
                        <a:buChar char="•"/>
                      </a:pPr>
                      <a:r>
                        <a:rPr lang="he-IL" sz="1400" dirty="0"/>
                        <a:t>תחילת</a:t>
                      </a:r>
                      <a:r>
                        <a:rPr lang="he-IL" sz="1400" baseline="0" dirty="0"/>
                        <a:t> טיהור המורדים</a:t>
                      </a:r>
                    </a:p>
                    <a:p>
                      <a:pPr marL="285750" indent="-285750" algn="ctr" rtl="1">
                        <a:buFont typeface="Arial" panose="020B0604020202020204" pitchFamily="34" charset="0"/>
                        <a:buChar char="•"/>
                      </a:pPr>
                      <a:r>
                        <a:rPr lang="he-IL" sz="1400" baseline="0" dirty="0"/>
                        <a:t>הסכם הגרעין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000" dirty="0"/>
                        <a:t>אירועים</a:t>
                      </a:r>
                      <a:r>
                        <a:rPr lang="he-IL" sz="2000" baseline="0" dirty="0"/>
                        <a:t> מרכזיים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0237">
                <a:tc>
                  <a:txBody>
                    <a:bodyPr/>
                    <a:lstStyle/>
                    <a:p>
                      <a:pPr marL="285750" indent="-285750" algn="ctr" rtl="1">
                        <a:buFont typeface="Arial" panose="020B0604020202020204" pitchFamily="34" charset="0"/>
                        <a:buChar char="•"/>
                      </a:pPr>
                      <a:r>
                        <a:rPr lang="he-IL" sz="1400" dirty="0"/>
                        <a:t>צמצום חופש</a:t>
                      </a:r>
                      <a:r>
                        <a:rPr lang="he-IL" sz="1400" baseline="0" dirty="0"/>
                        <a:t> הפעולה וקונפליקט עם הרוסים</a:t>
                      </a:r>
                    </a:p>
                    <a:p>
                      <a:pPr marL="285750" indent="-285750" algn="ctr" rtl="1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/>
                        <a:t>S300</a:t>
                      </a:r>
                    </a:p>
                    <a:p>
                      <a:pPr marL="285750" indent="-285750" algn="ctr" rtl="1">
                        <a:buFont typeface="Arial" panose="020B0604020202020204" pitchFamily="34" charset="0"/>
                        <a:buChar char="•"/>
                      </a:pPr>
                      <a:r>
                        <a:rPr lang="he-IL" sz="1400" baseline="0" dirty="0"/>
                        <a:t>ארה"ב מכריזה שנשארת עד שהאיראנים יוצאים</a:t>
                      </a:r>
                    </a:p>
                    <a:p>
                      <a:pPr marL="285750" indent="-285750" algn="ctr" rtl="1">
                        <a:buFont typeface="Arial" panose="020B0604020202020204" pitchFamily="34" charset="0"/>
                        <a:buChar char="•"/>
                      </a:pPr>
                      <a:r>
                        <a:rPr lang="he-IL" sz="1400" baseline="0" dirty="0"/>
                        <a:t>סוניות מציעות שיקום תמורת יציאת האיראנים ומסורבת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ctr" rtl="1">
                        <a:buFont typeface="Arial" panose="020B0604020202020204" pitchFamily="34" charset="0"/>
                        <a:buChar char="•"/>
                      </a:pPr>
                      <a:r>
                        <a:rPr lang="he-IL" sz="1200" dirty="0"/>
                        <a:t>ישראל מחוץ לדיונים על ייצוב </a:t>
                      </a:r>
                      <a:r>
                        <a:rPr lang="he-IL" sz="1200" dirty="0" err="1"/>
                        <a:t>סןריה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Arial" panose="020B0604020202020204" pitchFamily="34" charset="0"/>
                        <a:buChar char="•"/>
                      </a:pPr>
                      <a:r>
                        <a:rPr lang="he-IL" sz="1400" dirty="0"/>
                        <a:t>תפנית במערכה</a:t>
                      </a:r>
                      <a:r>
                        <a:rPr lang="he-IL" sz="1400" baseline="0" dirty="0"/>
                        <a:t> מול </a:t>
                      </a:r>
                      <a:r>
                        <a:rPr lang="he-IL" sz="1400" baseline="0" dirty="0" err="1"/>
                        <a:t>דאע"ש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Arial" panose="020B0604020202020204" pitchFamily="34" charset="0"/>
                        <a:buChar char="•"/>
                      </a:pPr>
                      <a:r>
                        <a:rPr lang="he-IL" sz="1400" dirty="0"/>
                        <a:t>תחילת דעיכת </a:t>
                      </a:r>
                      <a:r>
                        <a:rPr lang="he-IL" sz="1400" dirty="0" err="1"/>
                        <a:t>דאע"ש</a:t>
                      </a:r>
                      <a:endParaRPr lang="he-IL" sz="1400" dirty="0"/>
                    </a:p>
                    <a:p>
                      <a:pPr marL="285750" indent="-285750" algn="ctr" rtl="1">
                        <a:buFont typeface="Arial" panose="020B0604020202020204" pitchFamily="34" charset="0"/>
                        <a:buChar char="•"/>
                      </a:pP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000" dirty="0"/>
                        <a:t>מגמות מרכזיות ומאתגרות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1265">
                <a:tc gridSpan="2">
                  <a:txBody>
                    <a:bodyPr/>
                    <a:lstStyle/>
                    <a:p>
                      <a:pPr marL="285750" marR="0" lvl="0" indent="-28575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400" dirty="0" err="1"/>
                        <a:t>מב"ם</a:t>
                      </a:r>
                      <a:r>
                        <a:rPr lang="he-IL" sz="1400" dirty="0"/>
                        <a:t> מול התבססות האירנית</a:t>
                      </a:r>
                      <a:endParaRPr lang="en-US" sz="1400" dirty="0"/>
                    </a:p>
                    <a:p>
                      <a:pPr marL="285750" indent="-285750" algn="ctr" rtl="1">
                        <a:buFont typeface="Arial" panose="020B0604020202020204" pitchFamily="34" charset="0"/>
                        <a:buChar char="•"/>
                      </a:pPr>
                      <a:endParaRPr 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Arial" panose="020B0604020202020204" pitchFamily="34" charset="0"/>
                        <a:buChar char="•"/>
                      </a:pP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Arial" panose="020B0604020202020204" pitchFamily="34" charset="0"/>
                        <a:buChar char="•"/>
                      </a:pP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000" dirty="0"/>
                        <a:t>המדיניות/האסטרטגיה</a:t>
                      </a:r>
                      <a:r>
                        <a:rPr lang="he-IL" sz="2000" baseline="0" dirty="0"/>
                        <a:t> הישראלית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2578">
                <a:tc rowSpan="3">
                  <a:txBody>
                    <a:bodyPr/>
                    <a:lstStyle/>
                    <a:p>
                      <a:pPr marL="285750" marR="0" lvl="0" indent="-28575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400" dirty="0"/>
                        <a:t>הידות תאום עם הרוסים</a:t>
                      </a:r>
                    </a:p>
                    <a:p>
                      <a:pPr marL="285750" marR="0" lvl="0" indent="-28575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400" dirty="0"/>
                        <a:t>סיום</a:t>
                      </a:r>
                      <a:r>
                        <a:rPr lang="he-IL" sz="1400" baseline="0" dirty="0"/>
                        <a:t> שכנות טובה</a:t>
                      </a:r>
                      <a:endParaRPr lang="he-IL" sz="14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171450" indent="-171450" algn="ctr" rtl="1">
                        <a:buFont typeface="Arial" panose="020B0604020202020204" pitchFamily="34" charset="0"/>
                        <a:buChar char="•"/>
                      </a:pPr>
                      <a:r>
                        <a:rPr lang="he-IL" sz="1400" dirty="0"/>
                        <a:t>שינוי מדיניות חשיפה</a:t>
                      </a:r>
                      <a:endParaRPr lang="en-US" sz="14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285750" marR="0" lvl="0" indent="-28575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מעורבות ללא התערבות – בתאום עם הרוסים – רק במרחב הסורי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ctr" rtl="1">
                        <a:buFont typeface="Arial" panose="020B0604020202020204" pitchFamily="34" charset="0"/>
                        <a:buChar char="•"/>
                      </a:pPr>
                      <a:endParaRPr 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285750" indent="-285750" algn="ctr" rtl="1">
                        <a:buFont typeface="Arial" panose="020B0604020202020204" pitchFamily="34" charset="0"/>
                        <a:buChar char="•"/>
                      </a:pPr>
                      <a:endParaRPr lang="en-US" sz="14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r" rtl="1"/>
                      <a:r>
                        <a:rPr lang="he-IL" sz="2000" dirty="0"/>
                        <a:t>האמצעים (מה עושים)בפועל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2251">
                <a:tc vMerge="1">
                  <a:txBody>
                    <a:bodyPr/>
                    <a:lstStyle/>
                    <a:p>
                      <a:pPr marL="285750" marR="0" lvl="0" indent="-28575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he-IL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 algn="ctr" rtl="1">
                        <a:buFont typeface="Arial" panose="020B0604020202020204" pitchFamily="34" charset="0"/>
                        <a:buChar char="•"/>
                      </a:pPr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he-IL" sz="1400" dirty="0"/>
                        <a:t>----------------------------------------על ייצור </a:t>
                      </a:r>
                      <a:r>
                        <a:rPr lang="he-IL" sz="1400" dirty="0" err="1"/>
                        <a:t>מדוייקים</a:t>
                      </a:r>
                      <a:r>
                        <a:rPr lang="he-IL" sz="1400" dirty="0"/>
                        <a:t> --------------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55476">
                <a:tc vMerge="1">
                  <a:txBody>
                    <a:bodyPr/>
                    <a:lstStyle/>
                    <a:p>
                      <a:pPr marL="285750" indent="-285750" algn="ctr" rtl="1">
                        <a:buFont typeface="Arial" panose="020B0604020202020204" pitchFamily="34" charset="0"/>
                        <a:buChar char="•"/>
                      </a:pPr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 algn="ctr" rtl="1">
                        <a:buFont typeface="Arial" panose="020B0604020202020204" pitchFamily="34" charset="0"/>
                        <a:buChar char="•"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Arial" panose="020B0604020202020204" pitchFamily="34" charset="0"/>
                        <a:buChar char="•"/>
                      </a:pP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Arial" panose="020B0604020202020204" pitchFamily="34" charset="0"/>
                        <a:buChar char="•"/>
                      </a:pPr>
                      <a:r>
                        <a:rPr lang="he-IL" sz="1400" dirty="0"/>
                        <a:t>"שמש חורפית" - כמעט</a:t>
                      </a:r>
                      <a:r>
                        <a:rPr lang="he-IL" sz="1400" baseline="0" dirty="0"/>
                        <a:t> מלחמה</a:t>
                      </a:r>
                    </a:p>
                    <a:p>
                      <a:pPr marL="285750" indent="-285750" algn="ctr" rtl="1">
                        <a:buFont typeface="Arial" panose="020B0604020202020204" pitchFamily="34" charset="0"/>
                        <a:buChar char="•"/>
                      </a:pPr>
                      <a:r>
                        <a:rPr lang="he-IL" sz="1400" baseline="0" dirty="0" err="1"/>
                        <a:t>סמיר</a:t>
                      </a:r>
                      <a:r>
                        <a:rPr lang="he-IL" sz="1400" baseline="0" dirty="0"/>
                        <a:t> </a:t>
                      </a:r>
                      <a:r>
                        <a:rPr lang="he-IL" sz="1400" baseline="0" dirty="0" err="1"/>
                        <a:t>קונטאר</a:t>
                      </a:r>
                      <a:r>
                        <a:rPr lang="he-IL" sz="1400" baseline="0" dirty="0"/>
                        <a:t> בדמשק</a:t>
                      </a:r>
                      <a:endParaRPr 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0153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203</Words>
  <Application>Microsoft Office PowerPoint</Application>
  <PresentationFormat>Widescreen</PresentationFormat>
  <Paragraphs>62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GOI</dc:creator>
  <cp:lastModifiedBy>Unknown User</cp:lastModifiedBy>
  <cp:revision>7</cp:revision>
  <dcterms:created xsi:type="dcterms:W3CDTF">2018-12-20T08:10:28Z</dcterms:created>
  <dcterms:modified xsi:type="dcterms:W3CDTF">2018-12-21T10:35:01Z</dcterms:modified>
</cp:coreProperties>
</file>