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727" r:id="rId6"/>
    <p:sldMasterId id="2147485105" r:id="rId7"/>
    <p:sldMasterId id="2147485080" r:id="rId8"/>
    <p:sldMasterId id="2147485093" r:id="rId9"/>
    <p:sldMasterId id="2147484872" r:id="rId10"/>
    <p:sldMasterId id="2147484884" r:id="rId11"/>
    <p:sldMasterId id="2147484911" r:id="rId12"/>
    <p:sldMasterId id="2147485119" r:id="rId13"/>
  </p:sldMasterIdLst>
  <p:notesMasterIdLst>
    <p:notesMasterId r:id="rId21"/>
  </p:notesMasterIdLst>
  <p:handoutMasterIdLst>
    <p:handoutMasterId r:id="rId22"/>
  </p:handoutMasterIdLst>
  <p:sldIdLst>
    <p:sldId id="2156" r:id="rId14"/>
    <p:sldId id="2279" r:id="rId15"/>
    <p:sldId id="2259" r:id="rId16"/>
    <p:sldId id="2269" r:id="rId17"/>
    <p:sldId id="2295" r:id="rId18"/>
    <p:sldId id="2296" r:id="rId19"/>
    <p:sldId id="2293" r:id="rId20"/>
  </p:sldIdLst>
  <p:sldSz cx="9144000" cy="6858000" type="screen4x3"/>
  <p:notesSz cx="6858000" cy="99266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164">
          <p15:clr>
            <a:srgbClr val="A4A3A4"/>
          </p15:clr>
        </p15:guide>
        <p15:guide id="3" orient="horz" pos="3249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067">
          <p15:clr>
            <a:srgbClr val="A4A3A4"/>
          </p15:clr>
        </p15:guide>
        <p15:guide id="6" orient="horz" pos="1253">
          <p15:clr>
            <a:srgbClr val="A4A3A4"/>
          </p15:clr>
        </p15:guide>
        <p15:guide id="7" pos="3787">
          <p15:clr>
            <a:srgbClr val="A4A3A4"/>
          </p15:clr>
        </p15:guide>
        <p15:guide id="8" pos="1927">
          <p15:clr>
            <a:srgbClr val="A4A3A4"/>
          </p15:clr>
        </p15:guide>
        <p15:guide id="9" pos="5647">
          <p15:clr>
            <a:srgbClr val="A4A3A4"/>
          </p15:clr>
        </p15:guide>
        <p15:guide id="10" pos="113">
          <p15:clr>
            <a:srgbClr val="A4A3A4"/>
          </p15:clr>
        </p15:guide>
        <p15:guide id="11" pos="5738">
          <p15:clr>
            <a:srgbClr val="A4A3A4"/>
          </p15:clr>
        </p15:guide>
        <p15:guide id="12" pos="3696">
          <p15:clr>
            <a:srgbClr val="A4A3A4"/>
          </p15:clr>
        </p15:guide>
        <p15:guide id="13" pos="2018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FFFFFF"/>
    <a:srgbClr val="3B3BB3"/>
    <a:srgbClr val="CC9900"/>
    <a:srgbClr val="606060"/>
    <a:srgbClr val="FF99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77" autoAdjust="0"/>
    <p:restoredTop sz="88194" autoAdjust="0"/>
  </p:normalViewPr>
  <p:slideViewPr>
    <p:cSldViewPr snapToObjects="1">
      <p:cViewPr varScale="1">
        <p:scale>
          <a:sx n="117" d="100"/>
          <a:sy n="117" d="100"/>
        </p:scale>
        <p:origin x="1566" y="114"/>
      </p:cViewPr>
      <p:guideLst>
        <p:guide orient="horz" pos="890"/>
        <p:guide orient="horz" pos="164"/>
        <p:guide orient="horz" pos="3249"/>
        <p:guide orient="horz" pos="3974"/>
        <p:guide orient="horz" pos="3067"/>
        <p:guide orient="horz" pos="1253"/>
        <p:guide pos="3787"/>
        <p:guide pos="1927"/>
        <p:guide pos="5647"/>
        <p:guide pos="113"/>
        <p:guide pos="5738"/>
        <p:guide pos="3696"/>
        <p:guide pos="2018"/>
        <p:guide pos="2971"/>
      </p:guideLst>
    </p:cSldViewPr>
  </p:slideViewPr>
  <p:outlineViewPr>
    <p:cViewPr>
      <p:scale>
        <a:sx n="33" d="100"/>
        <a:sy n="33" d="100"/>
      </p:scale>
      <p:origin x="0" y="-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-66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Master" Target="slideMasters/slideMaster8.xml"/><Relationship Id="rId18" Type="http://schemas.openxmlformats.org/officeDocument/2006/relationships/slide" Target="slides/slide5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2.xml"/><Relationship Id="rId12" Type="http://schemas.openxmlformats.org/officeDocument/2006/relationships/slideMaster" Target="slideMasters/slideMaster7.xml"/><Relationship Id="rId17" Type="http://schemas.openxmlformats.org/officeDocument/2006/relationships/slide" Target="slides/slide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6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5710" y="0"/>
            <a:ext cx="2972290" cy="49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t" anchorCtr="0" compatLnSpc="1">
            <a:prstTxWarp prst="textNoShape">
              <a:avLst/>
            </a:prstTxWarp>
          </a:bodyPr>
          <a:lstStyle>
            <a:lvl1pPr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35" y="0"/>
            <a:ext cx="2972289" cy="49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t" anchorCtr="0" compatLnSpc="1">
            <a:prstTxWarp prst="textNoShape">
              <a:avLst/>
            </a:prstTxWarp>
          </a:bodyPr>
          <a:lstStyle>
            <a:lvl1pPr algn="l"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5710" y="9428224"/>
            <a:ext cx="2972290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b" anchorCtr="0" compatLnSpc="1">
            <a:prstTxWarp prst="textNoShape">
              <a:avLst/>
            </a:prstTxWarp>
          </a:bodyPr>
          <a:lstStyle>
            <a:lvl1pPr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35" y="9428224"/>
            <a:ext cx="2972289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b" anchorCtr="0" compatLnSpc="1">
            <a:prstTxWarp prst="textNoShape">
              <a:avLst/>
            </a:prstTxWarp>
          </a:bodyPr>
          <a:lstStyle>
            <a:lvl1pPr algn="l" defTabSz="895685">
              <a:defRPr sz="1200" b="0"/>
            </a:lvl1pPr>
          </a:lstStyle>
          <a:p>
            <a:pPr>
              <a:defRPr/>
            </a:pPr>
            <a:fld id="{CAF8CC42-D210-4DD3-9788-B81E9DAA66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9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5710" y="0"/>
            <a:ext cx="2972290" cy="49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t" anchorCtr="0" compatLnSpc="1">
            <a:prstTxWarp prst="textNoShape">
              <a:avLst/>
            </a:prstTxWarp>
          </a:bodyPr>
          <a:lstStyle>
            <a:lvl1pPr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35" y="0"/>
            <a:ext cx="2972289" cy="49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t" anchorCtr="0" compatLnSpc="1">
            <a:prstTxWarp prst="textNoShape">
              <a:avLst/>
            </a:prstTxWarp>
          </a:bodyPr>
          <a:lstStyle>
            <a:lvl1pPr algn="l"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9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290" y="4714913"/>
            <a:ext cx="5485420" cy="44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  <a:endParaRPr lang="en-US" noProof="0" smtClean="0"/>
          </a:p>
          <a:p>
            <a:pPr lvl="1"/>
            <a:r>
              <a:rPr lang="he-IL" noProof="0" smtClean="0"/>
              <a:t>רמה שנייה</a:t>
            </a:r>
            <a:endParaRPr lang="en-US" noProof="0" smtClean="0"/>
          </a:p>
          <a:p>
            <a:pPr lvl="2"/>
            <a:r>
              <a:rPr lang="he-IL" noProof="0" smtClean="0"/>
              <a:t>רמה שלישית</a:t>
            </a:r>
            <a:endParaRPr lang="en-US" noProof="0" smtClean="0"/>
          </a:p>
          <a:p>
            <a:pPr lvl="3"/>
            <a:r>
              <a:rPr lang="he-IL" noProof="0" smtClean="0"/>
              <a:t>רמה רביעית</a:t>
            </a:r>
            <a:endParaRPr lang="en-US" noProof="0" smtClean="0"/>
          </a:p>
          <a:p>
            <a:pPr lvl="4"/>
            <a:r>
              <a:rPr lang="he-IL" noProof="0" smtClean="0"/>
              <a:t>רמה חמישית</a:t>
            </a:r>
            <a:endParaRPr lang="en-US" noProof="0" smtClean="0"/>
          </a:p>
        </p:txBody>
      </p:sp>
      <p:sp>
        <p:nvSpPr>
          <p:cNvPr id="589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5710" y="9428224"/>
            <a:ext cx="2972290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b" anchorCtr="0" compatLnSpc="1">
            <a:prstTxWarp prst="textNoShape">
              <a:avLst/>
            </a:prstTxWarp>
          </a:bodyPr>
          <a:lstStyle>
            <a:lvl1pPr defTabSz="89568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9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35" y="9428224"/>
            <a:ext cx="2972289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71" tIns="44783" rIns="89571" bIns="44783" numCol="1" anchor="b" anchorCtr="0" compatLnSpc="1">
            <a:prstTxWarp prst="textNoShape">
              <a:avLst/>
            </a:prstTxWarp>
          </a:bodyPr>
          <a:lstStyle>
            <a:lvl1pPr algn="l" defTabSz="895685">
              <a:defRPr sz="1200" b="0"/>
            </a:lvl1pPr>
          </a:lstStyle>
          <a:p>
            <a:pPr>
              <a:defRPr/>
            </a:pPr>
            <a:fld id="{D1C258E5-1F51-4169-A305-A06FB7557A1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96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662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3251"/>
            <a:fld id="{1D394DF5-CA4A-4390-8409-0763C7EFD633}" type="slidenum">
              <a:rPr lang="he-IL" smtClean="0"/>
              <a:pPr defTabSz="89325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004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ED28-6491-4E83-A12E-E8CE844FC2A9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7878D-BFC5-48D6-AFC9-9E03F3D20A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A7DD-7962-495C-BA8D-32855C6DEFE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D0E4E-9C59-44ED-A17B-B29B788FDA1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960B4-FF0A-4714-B2F1-9E6E0CF6828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70961-71DB-430A-899C-B7E00718193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9276F-81D8-4CE5-86C8-BD010837D5C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9BBF5-7753-4CC1-A2AA-12C0AB56BC4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85AA6-A34F-4307-9819-6DD095D8C3CE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A2FC-597D-47C9-A9D2-783F3B95F85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361CB-60FA-46F3-BD98-D9545DF97622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5EB8F-C83D-430A-9EA4-44B20AD6617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BAA4-BEB3-4E0A-A943-A333EDDF2D2C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AF1C9-B316-4AF1-83C6-93CB3D80574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8BD3-1AF4-42A9-A59B-2A665042487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AEFC-EB87-40CB-ABAE-FDF5768BAC3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FA35-8037-4756-88D0-F7860FCD44F0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73A7-E370-41DC-94FE-F8B51C66308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E8B5-A0DF-4838-9392-9FE3B535BEB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DCF49-7FCE-404D-82C9-2B522F9482A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658E-FC9D-40FD-9116-100CC4BA3D8C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50B32-E780-430A-B063-8FFDE3CD6F4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351F8-311D-48F1-9D08-1DCEC8711118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B584-6A1E-4322-9B1D-6BDB5ACD85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129CA-466E-4ADC-AC9C-AA895500FC47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224B-2F89-4625-A826-7AAB7397F63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2124-0335-484A-9B7B-CDDC47CA85E9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97142-A716-4812-B013-334CD67912D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68FC-71E3-4E9D-A4B6-DC342B43199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0135-3AD4-4E08-9779-B854F792183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1BDF8-61F0-471C-B56B-C922DE2FD412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5DC74-A976-48A4-8B4D-3DD4351193E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295B-83A6-4972-B2A5-4D3335C50516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58760-8AC5-492A-B8A4-79E5A65FC67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432C0-4A52-4DCF-BA59-E3B12F71636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33A28-9435-45D0-BD07-4FF1AC16941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CE739-91CA-4111-A986-D100226F3C3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7557-03FB-4DD5-9549-47863B7EE1C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3564E-9E0B-4710-8B3D-C09587F2CD0B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B893-A96D-4BCE-9617-0D5F69A82E5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6803-7C84-44E1-810E-004FB7F5AF8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5E25-BF8A-4025-ACF7-AC4BAC288C9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28524-F0ED-4D5D-BDD0-9D5B9EEFC20D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21C8B-B7B6-40FE-A8CA-15195F8B52F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4CF03-537D-4AD2-8418-B01C16DB8428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550E-26FD-46F6-8473-E0FDFF2C97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6333E-ADB3-4D93-9095-06D84249DA81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7C5B2-A8C0-43FB-BD5C-CF676934EE8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46CE-2AB7-4C3F-954D-CE7134F5E31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5E51-EC1C-4B98-A2AC-FDDB72F8E11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6633E-F652-4BDC-A9EE-D23DD4D5E13D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95203-D5AB-4BB7-BF2B-78EDB19411C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8EA95-4CDE-4B36-A552-9369731CD38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1C4D-F10D-4678-8580-B3FCB7497DA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27A51-26EF-40A5-B77C-C5E4320ECB1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58AC-2507-4F31-B599-ED2162659A4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EC40-6E48-47D8-939E-4A653E143D9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19FF-34DB-4B39-8C0F-6185125D3D3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960F-B187-461E-BE37-4429717CC452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8C32D-816B-4886-8C1C-ED69DEA0E9C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E1D4-DD7C-4BDF-9BBF-01665800B6B9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5EFC-3261-4E8B-BBAB-A99E47253F4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9313-245A-475C-A9CC-54819DA9E62C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203F-E0CC-44F1-92D1-03BC8300DB3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2ACE-46B6-4A40-81D4-153A93A858F6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C9A0-8E9F-4D9D-8E13-458D680E63C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9FB3-3726-4176-84C3-8A8820FCD6FD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7160C-6D73-42D6-8E1E-3203F6A4C51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987EF-F3AB-42E1-82B5-9AE29862BB6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7135-06BC-4942-9970-C27BD18BDC5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81862-4DD7-48D2-BC8D-AC8D32F97E32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977E7-E4B3-4ED0-B3A1-342BA599BF8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D2FF-0914-4DF2-83DF-540EC01455FE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6B25F-76D5-4455-86A3-2CC52723D86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752FC-63A6-4A76-BB2D-7B291D78BFF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1AD8-605B-4997-BD00-B8E11F7565E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654BF-A043-410B-89E8-5C66F25775A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17D6-017F-404B-AD30-11AEE6D8936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BB18-9EFE-446A-8C24-C3974A38F70D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5A18E-98EA-4504-A1FC-25F8864B988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8F13-6826-4AE1-B62F-522FB9E35F51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FBE98-F18C-4711-8205-D96E6B9EFCD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341313" y="1785938"/>
            <a:ext cx="8461375" cy="2201862"/>
          </a:xfrm>
          <a:prstGeom prst="rect">
            <a:avLst/>
          </a:prstGeom>
          <a:noFill/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Guttman Hatzvi" pitchFamily="2" charset="-79"/>
                <a:cs typeface="Guttman Hatzvi" pitchFamily="2" charset="-79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4B8D2-AA93-41FC-B6CA-97FC0F8E7B1E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A9A8B-BEC5-47C4-827F-0C072B81379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175125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51375" y="1600200"/>
            <a:ext cx="4175125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00838" y="274638"/>
            <a:ext cx="2125662" cy="6249987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224588" cy="624998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341313" y="1785938"/>
            <a:ext cx="8461375" cy="2201862"/>
          </a:xfrm>
          <a:prstGeom prst="rect">
            <a:avLst/>
          </a:prstGeom>
          <a:noFill/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Guttman Hatzvi" pitchFamily="2" charset="-79"/>
                <a:cs typeface="Guttman Hatzvi" pitchFamily="2" charset="-79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64E5B-73CD-4007-B576-6A4562866005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F53C-F94D-40B4-9C21-E8E2992A659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Guttman Hatzvi" pitchFamily="2" charset="-79"/>
                <a:cs typeface="Guttman Hatzvi" pitchFamily="2" charset="-79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175125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51375" y="1600200"/>
            <a:ext cx="4175125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00838" y="274638"/>
            <a:ext cx="2125662" cy="6249987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224588" cy="624998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2AE27-CF19-4D89-B60C-12DFD3C70751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B50ED-B7F7-4BD4-B941-9ABA5EF7CBA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854825" y="0"/>
            <a:ext cx="2289175" cy="285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57954D-4545-464E-8BDC-98EBFB780861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80000"/>
              <a:buFont typeface="Wingdings" pitchFamily="2" charset="2"/>
              <a:buChar char="n"/>
              <a:defRPr/>
            </a:lvl1pPr>
            <a:lvl2pPr>
              <a:buSzPct val="75000"/>
              <a:buFont typeface="Arial" pitchFamily="34" charset="0"/>
              <a:buChar char="◄"/>
              <a:defRPr/>
            </a:lvl2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17500" y="1600200"/>
            <a:ext cx="4176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178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A3192-DDEE-479D-8623-98F71FF157B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ADB24-5DD4-44D2-9205-AB27A239A83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99250" y="274638"/>
            <a:ext cx="2125663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17500" y="274638"/>
            <a:ext cx="622935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872AB-3407-4654-B64C-F4030A45F541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AF63-F1D6-41B6-BE9D-72497D5AD6A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E327D-9429-4266-8EAE-2CF13988832B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B91A8-9BAB-4D3E-B847-97C001D52C8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88BDD-CD6E-4071-8445-EF50327B334E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12E9-9CCD-4D5B-9C8B-D63DEA30D95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06226-4F0E-4CDE-812B-5B993D904EF2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AA7E8-4F0E-4D8C-9E89-D511A2A46BC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589B-D7BD-4825-8215-8F91E871FF7B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E388-518B-40F4-98B1-FDF558FCBFE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9BAF-DD8D-4F20-9D7A-2742CB0D6096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76F2-27E3-470F-83C9-D62D7D9E1E0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07D317-06C3-4989-B751-BF9AC2FEAA87}" type="datetime8">
              <a:rPr lang="he-IL" smtClean="0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EE565-4BE8-4E0F-8BEF-0FDC0237DAEF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640498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568BE-5CDE-490B-BBA4-D24AF6C31C0E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08EFC-C4B0-4BB3-907D-36532C3CB2D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CDFFD-A060-48C5-9287-4FFDBC697EAB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83F1-35F9-407D-AECA-83F3E466264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250A-4177-4FBD-8AC7-7B86E87C78FA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A5369-51BD-4B17-AB89-55977C66197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E39A-19F0-49F4-B918-6A99CE2C1DFF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5463B-BC34-4AB6-A6B9-BD908820AAD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2648-456C-4D62-9C3F-6C2389A1BB04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B310-C502-4F96-AC78-B83E2D72757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C1B7F-850C-4523-9442-0AD5BE4BEDFD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56B3C-9874-4C92-BD44-D3B7DD59A5D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BDC99-1753-4048-B398-4545FC972728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B83FB2-86A4-4EE9-A641-8793F9F5269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07" r:id="rId1"/>
    <p:sldLayoutId id="2147488508" r:id="rId2"/>
    <p:sldLayoutId id="2147488509" r:id="rId3"/>
    <p:sldLayoutId id="2147488510" r:id="rId4"/>
    <p:sldLayoutId id="2147488511" r:id="rId5"/>
    <p:sldLayoutId id="2147488512" r:id="rId6"/>
    <p:sldLayoutId id="2147488513" r:id="rId7"/>
    <p:sldLayoutId id="2147488514" r:id="rId8"/>
    <p:sldLayoutId id="2147488515" r:id="rId9"/>
    <p:sldLayoutId id="2147488516" r:id="rId10"/>
    <p:sldLayoutId id="214748851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051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3B6E37-A00D-4FAD-8B89-1183821ED279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DB5E8-021A-455A-AB3E-95DBB5AF5F7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18" r:id="rId1"/>
    <p:sldLayoutId id="2147488519" r:id="rId2"/>
    <p:sldLayoutId id="2147488520" r:id="rId3"/>
    <p:sldLayoutId id="2147488521" r:id="rId4"/>
    <p:sldLayoutId id="2147488522" r:id="rId5"/>
    <p:sldLayoutId id="2147488523" r:id="rId6"/>
    <p:sldLayoutId id="2147488524" r:id="rId7"/>
    <p:sldLayoutId id="2147488525" r:id="rId8"/>
    <p:sldLayoutId id="2147488526" r:id="rId9"/>
    <p:sldLayoutId id="2147488527" r:id="rId10"/>
    <p:sldLayoutId id="2147488528" r:id="rId11"/>
    <p:sldLayoutId id="2147488529" r:id="rId12"/>
    <p:sldLayoutId id="214748859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3075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20C455-AA50-4F80-8510-78103B6E45B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711A05-6776-4D95-8B97-F5F4649E998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30" r:id="rId1"/>
    <p:sldLayoutId id="2147488531" r:id="rId2"/>
    <p:sldLayoutId id="2147488532" r:id="rId3"/>
    <p:sldLayoutId id="2147488533" r:id="rId4"/>
    <p:sldLayoutId id="2147488534" r:id="rId5"/>
    <p:sldLayoutId id="2147488535" r:id="rId6"/>
    <p:sldLayoutId id="2147488536" r:id="rId7"/>
    <p:sldLayoutId id="2147488537" r:id="rId8"/>
    <p:sldLayoutId id="2147488538" r:id="rId9"/>
    <p:sldLayoutId id="2147488539" r:id="rId10"/>
    <p:sldLayoutId id="2147488540" r:id="rId11"/>
    <p:sldLayoutId id="214748854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4099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017785-6BE3-4864-97E3-0FA4287418C3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BAD340-A56B-4D78-92CD-69358592931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42" r:id="rId1"/>
    <p:sldLayoutId id="2147488543" r:id="rId2"/>
    <p:sldLayoutId id="2147488544" r:id="rId3"/>
    <p:sldLayoutId id="2147488545" r:id="rId4"/>
    <p:sldLayoutId id="2147488546" r:id="rId5"/>
    <p:sldLayoutId id="2147488547" r:id="rId6"/>
    <p:sldLayoutId id="2147488548" r:id="rId7"/>
    <p:sldLayoutId id="2147488549" r:id="rId8"/>
    <p:sldLayoutId id="2147488550" r:id="rId9"/>
    <p:sldLayoutId id="2147488551" r:id="rId10"/>
    <p:sldLayoutId id="214748855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 descr="header17a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5026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pic>
        <p:nvPicPr>
          <p:cNvPr id="5124" name="Picture 8" descr="סמל חיל מודיעין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0" y="268288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3" descr="Icon"/>
          <p:cNvPicPr>
            <a:picLocks noChangeAspect="1" noChangeArrowheads="1"/>
          </p:cNvPicPr>
          <p:nvPr/>
        </p:nvPicPr>
        <p:blipFill>
          <a:blip r:embed="rId15" cstate="print">
            <a:lum bright="-12000" contrast="-42000"/>
          </a:blip>
          <a:srcRect/>
          <a:stretch>
            <a:fillRect/>
          </a:stretch>
        </p:blipFill>
        <p:spPr bwMode="auto">
          <a:xfrm>
            <a:off x="350838" y="265113"/>
            <a:ext cx="6683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1713" y="79375"/>
            <a:ext cx="2060575" cy="2873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1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61913" y="6524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fld id="{2D7D2FFE-8041-4747-B977-C58181807212}" type="slidenum">
              <a:rPr lang="he-IL" sz="1600"/>
              <a:pPr algn="l">
                <a:defRPr/>
              </a:pPr>
              <a:t>‹#›</a:t>
            </a:fld>
            <a:endParaRPr lang="en-US" sz="1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96" r:id="rId1"/>
    <p:sldLayoutId id="2147488553" r:id="rId2"/>
    <p:sldLayoutId id="2147488554" r:id="rId3"/>
    <p:sldLayoutId id="2147488555" r:id="rId4"/>
    <p:sldLayoutId id="2147488556" r:id="rId5"/>
    <p:sldLayoutId id="2147488557" r:id="rId6"/>
    <p:sldLayoutId id="2147488558" r:id="rId7"/>
    <p:sldLayoutId id="2147488559" r:id="rId8"/>
    <p:sldLayoutId id="2147488560" r:id="rId9"/>
    <p:sldLayoutId id="2147488561" r:id="rId10"/>
    <p:sldLayoutId id="21474885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b="1">
          <a:solidFill>
            <a:schemeClr val="tx1"/>
          </a:solidFill>
          <a:latin typeface="Guttman Hatzvi" pitchFamily="2" charset="-79"/>
          <a:ea typeface="+mn-ea"/>
          <a:cs typeface="Guttman Hatzvi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 descr="header17a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5026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pic>
        <p:nvPicPr>
          <p:cNvPr id="6148" name="Picture 8" descr="סמל חיל מודיעין2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0" y="268288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3" descr="Icon"/>
          <p:cNvPicPr>
            <a:picLocks noChangeAspect="1" noChangeArrowheads="1"/>
          </p:cNvPicPr>
          <p:nvPr/>
        </p:nvPicPr>
        <p:blipFill>
          <a:blip r:embed="rId16" cstate="print">
            <a:lum bright="-12000" contrast="-42000"/>
          </a:blip>
          <a:srcRect/>
          <a:stretch>
            <a:fillRect/>
          </a:stretch>
        </p:blipFill>
        <p:spPr bwMode="auto">
          <a:xfrm>
            <a:off x="350838" y="265113"/>
            <a:ext cx="6683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1713" y="79375"/>
            <a:ext cx="2060575" cy="2873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1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1913" y="6524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fld id="{E86B2389-C06E-45FE-9CFB-F680AE921015}" type="slidenum">
              <a:rPr lang="he-IL" sz="1600">
                <a:solidFill>
                  <a:srgbClr val="000000"/>
                </a:solidFill>
              </a:rPr>
              <a:pPr algn="l">
                <a:defRPr/>
              </a:pPr>
              <a:t>‹#›</a:t>
            </a:fld>
            <a:endParaRPr lang="en-US" sz="16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97" r:id="rId1"/>
    <p:sldLayoutId id="2147488563" r:id="rId2"/>
    <p:sldLayoutId id="2147488564" r:id="rId3"/>
    <p:sldLayoutId id="2147488565" r:id="rId4"/>
    <p:sldLayoutId id="2147488566" r:id="rId5"/>
    <p:sldLayoutId id="2147488567" r:id="rId6"/>
    <p:sldLayoutId id="2147488568" r:id="rId7"/>
    <p:sldLayoutId id="2147488569" r:id="rId8"/>
    <p:sldLayoutId id="2147488570" r:id="rId9"/>
    <p:sldLayoutId id="2147488571" r:id="rId10"/>
    <p:sldLayoutId id="2147488572" r:id="rId11"/>
    <p:sldLayoutId id="21474885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Guttman Hatzvi" pitchFamily="2" charset="-79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b="1">
          <a:solidFill>
            <a:schemeClr val="tx1"/>
          </a:solidFill>
          <a:latin typeface="Guttman Hatzvi" pitchFamily="2" charset="-79"/>
          <a:ea typeface="+mn-ea"/>
          <a:cs typeface="Guttman Hatzvi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Guttman Hatzvi" pitchFamily="2" charset="-79"/>
          <a:cs typeface="Guttman Hatzvi" pitchFamily="2" charset="-79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ú"/>
        <a:defRPr sz="26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600200"/>
            <a:ext cx="85074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7172" name="Base" hidden="1"/>
          <p:cNvSpPr>
            <a:spLocks noChangeArrowheads="1"/>
          </p:cNvSpPr>
          <p:nvPr/>
        </p:nvSpPr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he-IL">
              <a:solidFill>
                <a:srgbClr val="000000"/>
              </a:solidFill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4095750" y="6489700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he-IL" sz="2400">
                <a:solidFill>
                  <a:srgbClr val="808080"/>
                </a:solidFill>
              </a:rPr>
              <a:t>-</a:t>
            </a:r>
            <a:fld id="{70E0DF66-4AC3-4D5E-A860-C9C4D7F67729}" type="slidenum">
              <a:rPr lang="he-IL" sz="2400">
                <a:solidFill>
                  <a:srgbClr val="808080"/>
                </a:solidFill>
              </a:rPr>
              <a:pPr algn="l" rtl="0">
                <a:defRPr/>
              </a:pPr>
              <a:t>‹#›</a:t>
            </a:fld>
            <a:r>
              <a:rPr lang="he-IL" sz="2400">
                <a:solidFill>
                  <a:srgbClr val="808080"/>
                </a:solidFill>
              </a:rPr>
              <a:t>-</a:t>
            </a:r>
            <a:endParaRPr lang="en-US" sz="2400">
              <a:solidFill>
                <a:srgbClr val="808080"/>
              </a:solidFill>
            </a:endParaRP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8350250" y="6489700"/>
            <a:ext cx="830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sz="2400">
                <a:solidFill>
                  <a:srgbClr val="808080"/>
                </a:solidFill>
              </a:rPr>
              <a:t>אמ"ן</a:t>
            </a:r>
            <a:endParaRPr lang="en-US" sz="2400">
              <a:solidFill>
                <a:srgbClr val="808080"/>
              </a:solidFill>
            </a:endParaRP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26988" y="6534150"/>
            <a:ext cx="18097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he-IL" sz="2400">
                <a:solidFill>
                  <a:srgbClr val="808080"/>
                </a:solidFill>
              </a:rPr>
              <a:t>סודי-ביותר</a:t>
            </a:r>
          </a:p>
        </p:txBody>
      </p:sp>
      <p:pic>
        <p:nvPicPr>
          <p:cNvPr id="7176" name="תמונה 13" descr="סמל חיל מודיעין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94650" y="6489700"/>
            <a:ext cx="3413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תמונה 14" descr="Ico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4600" y="6489700"/>
            <a:ext cx="2984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573" r:id="rId1"/>
    <p:sldLayoutId id="2147488574" r:id="rId2"/>
    <p:sldLayoutId id="2147488575" r:id="rId3"/>
    <p:sldLayoutId id="2147488576" r:id="rId4"/>
    <p:sldLayoutId id="2147488577" r:id="rId5"/>
    <p:sldLayoutId id="2147488578" r:id="rId6"/>
    <p:sldLayoutId id="2147488579" r:id="rId7"/>
    <p:sldLayoutId id="2147488580" r:id="rId8"/>
    <p:sldLayoutId id="2147488581" r:id="rId9"/>
    <p:sldLayoutId id="2147488582" r:id="rId10"/>
    <p:sldLayoutId id="21474885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  <a:cs typeface="Guttman Hatzvi" pitchFamily="2" charset="-79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  <a:cs typeface="Guttman Hatzvi" pitchFamily="2" charset="-79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  <a:cs typeface="Guttman Hatzvi" pitchFamily="2" charset="-79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  <a:cs typeface="Guttman Hatzvi" pitchFamily="2" charset="-79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8195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07D317-06C3-4989-B751-BF9AC2FEAA87}" type="datetime8">
              <a:rPr lang="he-IL"/>
              <a:pPr>
                <a:defRPr/>
              </a:pPr>
              <a:t>20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AEE565-4BE8-4E0F-8BEF-0FDC0237DAE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84" r:id="rId1"/>
    <p:sldLayoutId id="2147488585" r:id="rId2"/>
    <p:sldLayoutId id="2147488586" r:id="rId3"/>
    <p:sldLayoutId id="2147488587" r:id="rId4"/>
    <p:sldLayoutId id="2147488588" r:id="rId5"/>
    <p:sldLayoutId id="2147488589" r:id="rId6"/>
    <p:sldLayoutId id="2147488599" r:id="rId7"/>
    <p:sldLayoutId id="2147488590" r:id="rId8"/>
    <p:sldLayoutId id="2147488591" r:id="rId9"/>
    <p:sldLayoutId id="2147488592" r:id="rId10"/>
    <p:sldLayoutId id="2147488593" r:id="rId11"/>
    <p:sldLayoutId id="2147488594" r:id="rId1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8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8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כותרת 1"/>
          <p:cNvSpPr>
            <a:spLocks noGrp="1"/>
          </p:cNvSpPr>
          <p:nvPr>
            <p:ph type="ctrTitle"/>
          </p:nvPr>
        </p:nvSpPr>
        <p:spPr>
          <a:xfrm>
            <a:off x="250825" y="-531813"/>
            <a:ext cx="8656638" cy="785813"/>
          </a:xfrm>
        </p:spPr>
        <p:txBody>
          <a:bodyPr rtlCol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chemeClr val="accent6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</a:br>
            <a: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dirty="0" smtClean="0">
                <a:solidFill>
                  <a:srgbClr val="3B3BB3"/>
                </a:solidFill>
                <a:latin typeface="Guttman Hatzvi" pitchFamily="2" charset="-79"/>
                <a:cs typeface="+mn-cs"/>
              </a:rPr>
            </a:b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>סיכום ציר הגנה לאומית במב"ל מ"ד</a:t>
            </a: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</a:b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</a:b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</a:b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>אל"ם אלי בר-און</a:t>
            </a: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/>
            </a:r>
            <a:b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</a:br>
            <a:r>
              <a:rPr lang="he-IL" sz="3600" b="1" dirty="0" smtClean="0">
                <a:solidFill>
                  <a:schemeClr val="tx2"/>
                </a:solidFill>
                <a:latin typeface="Guttman Hatzvi" pitchFamily="2" charset="-79"/>
                <a:cs typeface="+mn-cs"/>
              </a:rPr>
              <a:t>23.07.17</a:t>
            </a:r>
            <a:endParaRPr lang="he-IL" sz="3600" b="1" dirty="0" smtClean="0">
              <a:solidFill>
                <a:schemeClr val="tx2"/>
              </a:solidFill>
              <a:latin typeface="Guttman Hatzvi" pitchFamily="2" charset="-79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he-IL" sz="3600" b="1" dirty="0" smtClean="0">
                <a:latin typeface="Guttman Hatzvi" pitchFamily="2" charset="-79"/>
                <a:cs typeface="+mn-cs"/>
              </a:rPr>
              <a:t>מטרת ציר </a:t>
            </a:r>
            <a:r>
              <a:rPr lang="he-IL" sz="3600" b="1" dirty="0" smtClean="0">
                <a:latin typeface="Guttman Hatzvi" pitchFamily="2" charset="-79"/>
                <a:cs typeface="+mn-cs"/>
              </a:rPr>
              <a:t>ההגנה הלאומית</a:t>
            </a:r>
            <a:endParaRPr lang="he-IL" sz="3600" b="1" dirty="0" smtClean="0">
              <a:latin typeface="Guttman Hatzvi" pitchFamily="2" charset="-79"/>
              <a:cs typeface="+mn-cs"/>
            </a:endParaRPr>
          </a:p>
        </p:txBody>
      </p:sp>
      <p:sp>
        <p:nvSpPr>
          <p:cNvPr id="5" name="מלבן מעוגל 4">
            <a:hlinkClick r:id="rId2" action="ppaction://hlinksldjump"/>
          </p:cNvPr>
          <p:cNvSpPr/>
          <p:nvPr/>
        </p:nvSpPr>
        <p:spPr>
          <a:xfrm>
            <a:off x="1258888" y="1844675"/>
            <a:ext cx="6481762" cy="1655763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2800" dirty="0"/>
              <a:t>לימוד </a:t>
            </a:r>
            <a:r>
              <a:rPr lang="he-IL" sz="2800" dirty="0" smtClean="0"/>
              <a:t>הנדבך </a:t>
            </a:r>
            <a:r>
              <a:rPr lang="he-IL" sz="2800" dirty="0"/>
              <a:t>הצבאי כרכיב משמעותי בביטחון הלאומי של ישראל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he-IL" smtClean="0"/>
              <a:t> </a:t>
            </a:r>
          </a:p>
        </p:txBody>
      </p:sp>
      <p:sp>
        <p:nvSpPr>
          <p:cNvPr id="23555" name="כותרת 5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he-IL" b="1" dirty="0" smtClean="0">
                <a:cs typeface="+mn-cs"/>
              </a:rPr>
              <a:t>רעיון מארגן</a:t>
            </a:r>
          </a:p>
        </p:txBody>
      </p:sp>
      <p:sp>
        <p:nvSpPr>
          <p:cNvPr id="11" name="משולש שווה שוקיים 10"/>
          <p:cNvSpPr/>
          <p:nvPr/>
        </p:nvSpPr>
        <p:spPr>
          <a:xfrm>
            <a:off x="1122677" y="1412776"/>
            <a:ext cx="7306975" cy="5318148"/>
          </a:xfrm>
          <a:prstGeom prst="triangl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צורה חופשית 11"/>
          <p:cNvSpPr/>
          <p:nvPr/>
        </p:nvSpPr>
        <p:spPr>
          <a:xfrm>
            <a:off x="2742363" y="4823447"/>
            <a:ext cx="4115661" cy="461178"/>
          </a:xfrm>
          <a:custGeom>
            <a:avLst/>
            <a:gdLst>
              <a:gd name="connsiteX0" fmla="*/ 0 w 4115661"/>
              <a:gd name="connsiteY0" fmla="*/ 76865 h 461178"/>
              <a:gd name="connsiteX1" fmla="*/ 22513 w 4115661"/>
              <a:gd name="connsiteY1" fmla="*/ 22513 h 461178"/>
              <a:gd name="connsiteX2" fmla="*/ 76865 w 4115661"/>
              <a:gd name="connsiteY2" fmla="*/ 0 h 461178"/>
              <a:gd name="connsiteX3" fmla="*/ 4038796 w 4115661"/>
              <a:gd name="connsiteY3" fmla="*/ 0 h 461178"/>
              <a:gd name="connsiteX4" fmla="*/ 4093148 w 4115661"/>
              <a:gd name="connsiteY4" fmla="*/ 22513 h 461178"/>
              <a:gd name="connsiteX5" fmla="*/ 4115661 w 4115661"/>
              <a:gd name="connsiteY5" fmla="*/ 76865 h 461178"/>
              <a:gd name="connsiteX6" fmla="*/ 4115661 w 4115661"/>
              <a:gd name="connsiteY6" fmla="*/ 384313 h 461178"/>
              <a:gd name="connsiteX7" fmla="*/ 4093148 w 4115661"/>
              <a:gd name="connsiteY7" fmla="*/ 438665 h 461178"/>
              <a:gd name="connsiteX8" fmla="*/ 4038796 w 4115661"/>
              <a:gd name="connsiteY8" fmla="*/ 461178 h 461178"/>
              <a:gd name="connsiteX9" fmla="*/ 76865 w 4115661"/>
              <a:gd name="connsiteY9" fmla="*/ 461178 h 461178"/>
              <a:gd name="connsiteX10" fmla="*/ 22513 w 4115661"/>
              <a:gd name="connsiteY10" fmla="*/ 438665 h 461178"/>
              <a:gd name="connsiteX11" fmla="*/ 0 w 4115661"/>
              <a:gd name="connsiteY11" fmla="*/ 384313 h 461178"/>
              <a:gd name="connsiteX12" fmla="*/ 0 w 4115661"/>
              <a:gd name="connsiteY12" fmla="*/ 76865 h 46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15661" h="461178">
                <a:moveTo>
                  <a:pt x="0" y="76865"/>
                </a:moveTo>
                <a:cubicBezTo>
                  <a:pt x="0" y="56479"/>
                  <a:pt x="8098" y="36928"/>
                  <a:pt x="22513" y="22513"/>
                </a:cubicBezTo>
                <a:cubicBezTo>
                  <a:pt x="36928" y="8098"/>
                  <a:pt x="56479" y="0"/>
                  <a:pt x="76865" y="0"/>
                </a:cubicBezTo>
                <a:lnTo>
                  <a:pt x="4038796" y="0"/>
                </a:lnTo>
                <a:cubicBezTo>
                  <a:pt x="4059182" y="0"/>
                  <a:pt x="4078733" y="8098"/>
                  <a:pt x="4093148" y="22513"/>
                </a:cubicBezTo>
                <a:cubicBezTo>
                  <a:pt x="4107563" y="36928"/>
                  <a:pt x="4115661" y="56479"/>
                  <a:pt x="4115661" y="76865"/>
                </a:cubicBezTo>
                <a:lnTo>
                  <a:pt x="4115661" y="384313"/>
                </a:lnTo>
                <a:cubicBezTo>
                  <a:pt x="4115661" y="404699"/>
                  <a:pt x="4107563" y="424250"/>
                  <a:pt x="4093148" y="438665"/>
                </a:cubicBezTo>
                <a:cubicBezTo>
                  <a:pt x="4078733" y="453080"/>
                  <a:pt x="4059182" y="461178"/>
                  <a:pt x="4038796" y="461178"/>
                </a:cubicBezTo>
                <a:lnTo>
                  <a:pt x="76865" y="461178"/>
                </a:lnTo>
                <a:cubicBezTo>
                  <a:pt x="56479" y="461178"/>
                  <a:pt x="36928" y="453080"/>
                  <a:pt x="22513" y="438665"/>
                </a:cubicBezTo>
                <a:cubicBezTo>
                  <a:pt x="8098" y="424250"/>
                  <a:pt x="0" y="404699"/>
                  <a:pt x="0" y="384313"/>
                </a:cubicBezTo>
                <a:lnTo>
                  <a:pt x="0" y="76865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093" tIns="91093" rIns="91093" bIns="91093" spcCol="127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 smtClean="0"/>
              <a:t>אסטרטגיית צה"ל</a:t>
            </a:r>
            <a:endParaRPr lang="he-IL" sz="1600" dirty="0"/>
          </a:p>
        </p:txBody>
      </p:sp>
      <p:sp>
        <p:nvSpPr>
          <p:cNvPr id="15" name="צורה חופשית 14"/>
          <p:cNvSpPr/>
          <p:nvPr/>
        </p:nvSpPr>
        <p:spPr>
          <a:xfrm>
            <a:off x="2000223" y="5854512"/>
            <a:ext cx="5599940" cy="343419"/>
          </a:xfrm>
          <a:custGeom>
            <a:avLst/>
            <a:gdLst>
              <a:gd name="connsiteX0" fmla="*/ 0 w 5599940"/>
              <a:gd name="connsiteY0" fmla="*/ 57238 h 343419"/>
              <a:gd name="connsiteX1" fmla="*/ 16765 w 5599940"/>
              <a:gd name="connsiteY1" fmla="*/ 16765 h 343419"/>
              <a:gd name="connsiteX2" fmla="*/ 57238 w 5599940"/>
              <a:gd name="connsiteY2" fmla="*/ 0 h 343419"/>
              <a:gd name="connsiteX3" fmla="*/ 5542702 w 5599940"/>
              <a:gd name="connsiteY3" fmla="*/ 0 h 343419"/>
              <a:gd name="connsiteX4" fmla="*/ 5583175 w 5599940"/>
              <a:gd name="connsiteY4" fmla="*/ 16765 h 343419"/>
              <a:gd name="connsiteX5" fmla="*/ 5599940 w 5599940"/>
              <a:gd name="connsiteY5" fmla="*/ 57238 h 343419"/>
              <a:gd name="connsiteX6" fmla="*/ 5599940 w 5599940"/>
              <a:gd name="connsiteY6" fmla="*/ 286181 h 343419"/>
              <a:gd name="connsiteX7" fmla="*/ 5583175 w 5599940"/>
              <a:gd name="connsiteY7" fmla="*/ 326654 h 343419"/>
              <a:gd name="connsiteX8" fmla="*/ 5542702 w 5599940"/>
              <a:gd name="connsiteY8" fmla="*/ 343419 h 343419"/>
              <a:gd name="connsiteX9" fmla="*/ 57238 w 5599940"/>
              <a:gd name="connsiteY9" fmla="*/ 343419 h 343419"/>
              <a:gd name="connsiteX10" fmla="*/ 16765 w 5599940"/>
              <a:gd name="connsiteY10" fmla="*/ 326654 h 343419"/>
              <a:gd name="connsiteX11" fmla="*/ 0 w 5599940"/>
              <a:gd name="connsiteY11" fmla="*/ 286181 h 343419"/>
              <a:gd name="connsiteX12" fmla="*/ 0 w 5599940"/>
              <a:gd name="connsiteY12" fmla="*/ 57238 h 34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9940" h="343419">
                <a:moveTo>
                  <a:pt x="0" y="57238"/>
                </a:moveTo>
                <a:cubicBezTo>
                  <a:pt x="0" y="42058"/>
                  <a:pt x="6030" y="27499"/>
                  <a:pt x="16765" y="16765"/>
                </a:cubicBezTo>
                <a:cubicBezTo>
                  <a:pt x="27499" y="6031"/>
                  <a:pt x="42058" y="0"/>
                  <a:pt x="57238" y="0"/>
                </a:cubicBezTo>
                <a:lnTo>
                  <a:pt x="5542702" y="0"/>
                </a:lnTo>
                <a:cubicBezTo>
                  <a:pt x="5557882" y="0"/>
                  <a:pt x="5572441" y="6030"/>
                  <a:pt x="5583175" y="16765"/>
                </a:cubicBezTo>
                <a:cubicBezTo>
                  <a:pt x="5593909" y="27499"/>
                  <a:pt x="5599940" y="42058"/>
                  <a:pt x="5599940" y="57238"/>
                </a:cubicBezTo>
                <a:lnTo>
                  <a:pt x="5599940" y="286181"/>
                </a:lnTo>
                <a:cubicBezTo>
                  <a:pt x="5599940" y="301361"/>
                  <a:pt x="5593910" y="315920"/>
                  <a:pt x="5583175" y="326654"/>
                </a:cubicBezTo>
                <a:cubicBezTo>
                  <a:pt x="5572441" y="337388"/>
                  <a:pt x="5557882" y="343419"/>
                  <a:pt x="5542702" y="343419"/>
                </a:cubicBezTo>
                <a:lnTo>
                  <a:pt x="57238" y="343419"/>
                </a:lnTo>
                <a:cubicBezTo>
                  <a:pt x="42058" y="343419"/>
                  <a:pt x="27499" y="337389"/>
                  <a:pt x="16765" y="326654"/>
                </a:cubicBezTo>
                <a:cubicBezTo>
                  <a:pt x="6031" y="315920"/>
                  <a:pt x="0" y="301361"/>
                  <a:pt x="0" y="286181"/>
                </a:cubicBezTo>
                <a:lnTo>
                  <a:pt x="0" y="57238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36856"/>
              <a:satOff val="4977"/>
              <a:lumOff val="9853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7724" tIns="77724" rIns="77724" bIns="777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 smtClean="0"/>
              <a:t>יחסי דרג מדיני – דרג צבאי</a:t>
            </a:r>
            <a:endParaRPr lang="he-IL" sz="1600" dirty="0"/>
          </a:p>
        </p:txBody>
      </p:sp>
      <p:sp>
        <p:nvSpPr>
          <p:cNvPr id="16" name="צורה חופשית 15"/>
          <p:cNvSpPr/>
          <p:nvPr/>
        </p:nvSpPr>
        <p:spPr>
          <a:xfrm>
            <a:off x="1718422" y="6312010"/>
            <a:ext cx="6354040" cy="385987"/>
          </a:xfrm>
          <a:custGeom>
            <a:avLst/>
            <a:gdLst>
              <a:gd name="connsiteX0" fmla="*/ 0 w 6354040"/>
              <a:gd name="connsiteY0" fmla="*/ 64332 h 385987"/>
              <a:gd name="connsiteX1" fmla="*/ 18842 w 6354040"/>
              <a:gd name="connsiteY1" fmla="*/ 18842 h 385987"/>
              <a:gd name="connsiteX2" fmla="*/ 64332 w 6354040"/>
              <a:gd name="connsiteY2" fmla="*/ 0 h 385987"/>
              <a:gd name="connsiteX3" fmla="*/ 6289708 w 6354040"/>
              <a:gd name="connsiteY3" fmla="*/ 0 h 385987"/>
              <a:gd name="connsiteX4" fmla="*/ 6335198 w 6354040"/>
              <a:gd name="connsiteY4" fmla="*/ 18842 h 385987"/>
              <a:gd name="connsiteX5" fmla="*/ 6354040 w 6354040"/>
              <a:gd name="connsiteY5" fmla="*/ 64332 h 385987"/>
              <a:gd name="connsiteX6" fmla="*/ 6354040 w 6354040"/>
              <a:gd name="connsiteY6" fmla="*/ 321655 h 385987"/>
              <a:gd name="connsiteX7" fmla="*/ 6335198 w 6354040"/>
              <a:gd name="connsiteY7" fmla="*/ 367145 h 385987"/>
              <a:gd name="connsiteX8" fmla="*/ 6289708 w 6354040"/>
              <a:gd name="connsiteY8" fmla="*/ 385987 h 385987"/>
              <a:gd name="connsiteX9" fmla="*/ 64332 w 6354040"/>
              <a:gd name="connsiteY9" fmla="*/ 385987 h 385987"/>
              <a:gd name="connsiteX10" fmla="*/ 18842 w 6354040"/>
              <a:gd name="connsiteY10" fmla="*/ 367145 h 385987"/>
              <a:gd name="connsiteX11" fmla="*/ 0 w 6354040"/>
              <a:gd name="connsiteY11" fmla="*/ 321655 h 385987"/>
              <a:gd name="connsiteX12" fmla="*/ 0 w 6354040"/>
              <a:gd name="connsiteY12" fmla="*/ 64332 h 38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354040" h="385987">
                <a:moveTo>
                  <a:pt x="0" y="64332"/>
                </a:moveTo>
                <a:cubicBezTo>
                  <a:pt x="0" y="47270"/>
                  <a:pt x="6778" y="30907"/>
                  <a:pt x="18842" y="18842"/>
                </a:cubicBezTo>
                <a:cubicBezTo>
                  <a:pt x="30907" y="6777"/>
                  <a:pt x="47270" y="0"/>
                  <a:pt x="64332" y="0"/>
                </a:cubicBezTo>
                <a:lnTo>
                  <a:pt x="6289708" y="0"/>
                </a:lnTo>
                <a:cubicBezTo>
                  <a:pt x="6306770" y="0"/>
                  <a:pt x="6323133" y="6778"/>
                  <a:pt x="6335198" y="18842"/>
                </a:cubicBezTo>
                <a:cubicBezTo>
                  <a:pt x="6347263" y="30907"/>
                  <a:pt x="6354040" y="47270"/>
                  <a:pt x="6354040" y="64332"/>
                </a:cubicBezTo>
                <a:lnTo>
                  <a:pt x="6354040" y="321655"/>
                </a:lnTo>
                <a:cubicBezTo>
                  <a:pt x="6354040" y="338717"/>
                  <a:pt x="6347262" y="355080"/>
                  <a:pt x="6335198" y="367145"/>
                </a:cubicBezTo>
                <a:cubicBezTo>
                  <a:pt x="6323133" y="379210"/>
                  <a:pt x="6306770" y="385987"/>
                  <a:pt x="6289708" y="385987"/>
                </a:cubicBezTo>
                <a:lnTo>
                  <a:pt x="64332" y="385987"/>
                </a:lnTo>
                <a:cubicBezTo>
                  <a:pt x="47270" y="385987"/>
                  <a:pt x="30907" y="379209"/>
                  <a:pt x="18842" y="367145"/>
                </a:cubicBezTo>
                <a:cubicBezTo>
                  <a:pt x="6777" y="355080"/>
                  <a:pt x="0" y="338717"/>
                  <a:pt x="0" y="321655"/>
                </a:cubicBezTo>
                <a:lnTo>
                  <a:pt x="0" y="64332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73711"/>
              <a:satOff val="9953"/>
              <a:lumOff val="1970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9802" tIns="79802" rIns="79802" bIns="79802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/>
              <a:t>מושגי יסוד - ביטחון לאומי, </a:t>
            </a:r>
            <a:r>
              <a:rPr lang="he-IL" sz="1600" dirty="0" smtClean="0"/>
              <a:t>תפיסת </a:t>
            </a:r>
            <a:r>
              <a:rPr lang="he-IL" sz="1600" dirty="0"/>
              <a:t>ביטחון, הרתעה, הכרעה, בניין </a:t>
            </a:r>
            <a:r>
              <a:rPr lang="he-IL" sz="1600" dirty="0" smtClean="0"/>
              <a:t>כוח</a:t>
            </a:r>
            <a:endParaRPr lang="he-IL" sz="1600" dirty="0"/>
          </a:p>
        </p:txBody>
      </p:sp>
      <p:sp>
        <p:nvSpPr>
          <p:cNvPr id="17" name="צורה חופשית 16"/>
          <p:cNvSpPr/>
          <p:nvPr/>
        </p:nvSpPr>
        <p:spPr>
          <a:xfrm>
            <a:off x="2323659" y="5340669"/>
            <a:ext cx="4885524" cy="404190"/>
          </a:xfrm>
          <a:custGeom>
            <a:avLst/>
            <a:gdLst>
              <a:gd name="connsiteX0" fmla="*/ 0 w 4885524"/>
              <a:gd name="connsiteY0" fmla="*/ 67366 h 404190"/>
              <a:gd name="connsiteX1" fmla="*/ 19731 w 4885524"/>
              <a:gd name="connsiteY1" fmla="*/ 19731 h 404190"/>
              <a:gd name="connsiteX2" fmla="*/ 67366 w 4885524"/>
              <a:gd name="connsiteY2" fmla="*/ 0 h 404190"/>
              <a:gd name="connsiteX3" fmla="*/ 4818158 w 4885524"/>
              <a:gd name="connsiteY3" fmla="*/ 0 h 404190"/>
              <a:gd name="connsiteX4" fmla="*/ 4865793 w 4885524"/>
              <a:gd name="connsiteY4" fmla="*/ 19731 h 404190"/>
              <a:gd name="connsiteX5" fmla="*/ 4885524 w 4885524"/>
              <a:gd name="connsiteY5" fmla="*/ 67366 h 404190"/>
              <a:gd name="connsiteX6" fmla="*/ 4885524 w 4885524"/>
              <a:gd name="connsiteY6" fmla="*/ 336824 h 404190"/>
              <a:gd name="connsiteX7" fmla="*/ 4865793 w 4885524"/>
              <a:gd name="connsiteY7" fmla="*/ 384459 h 404190"/>
              <a:gd name="connsiteX8" fmla="*/ 4818158 w 4885524"/>
              <a:gd name="connsiteY8" fmla="*/ 404190 h 404190"/>
              <a:gd name="connsiteX9" fmla="*/ 67366 w 4885524"/>
              <a:gd name="connsiteY9" fmla="*/ 404190 h 404190"/>
              <a:gd name="connsiteX10" fmla="*/ 19731 w 4885524"/>
              <a:gd name="connsiteY10" fmla="*/ 384459 h 404190"/>
              <a:gd name="connsiteX11" fmla="*/ 0 w 4885524"/>
              <a:gd name="connsiteY11" fmla="*/ 336824 h 404190"/>
              <a:gd name="connsiteX12" fmla="*/ 0 w 4885524"/>
              <a:gd name="connsiteY12" fmla="*/ 67366 h 40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885524" h="404190">
                <a:moveTo>
                  <a:pt x="0" y="67366"/>
                </a:moveTo>
                <a:cubicBezTo>
                  <a:pt x="0" y="49499"/>
                  <a:pt x="7098" y="32365"/>
                  <a:pt x="19731" y="19731"/>
                </a:cubicBezTo>
                <a:cubicBezTo>
                  <a:pt x="32365" y="7097"/>
                  <a:pt x="49499" y="0"/>
                  <a:pt x="67366" y="0"/>
                </a:cubicBezTo>
                <a:lnTo>
                  <a:pt x="4818158" y="0"/>
                </a:lnTo>
                <a:cubicBezTo>
                  <a:pt x="4836025" y="0"/>
                  <a:pt x="4853159" y="7098"/>
                  <a:pt x="4865793" y="19731"/>
                </a:cubicBezTo>
                <a:cubicBezTo>
                  <a:pt x="4878427" y="32365"/>
                  <a:pt x="4885524" y="49499"/>
                  <a:pt x="4885524" y="67366"/>
                </a:cubicBezTo>
                <a:lnTo>
                  <a:pt x="4885524" y="336824"/>
                </a:lnTo>
                <a:cubicBezTo>
                  <a:pt x="4885524" y="354691"/>
                  <a:pt x="4878427" y="371825"/>
                  <a:pt x="4865793" y="384459"/>
                </a:cubicBezTo>
                <a:cubicBezTo>
                  <a:pt x="4853159" y="397093"/>
                  <a:pt x="4836025" y="404190"/>
                  <a:pt x="4818158" y="404190"/>
                </a:cubicBezTo>
                <a:lnTo>
                  <a:pt x="67366" y="404190"/>
                </a:lnTo>
                <a:cubicBezTo>
                  <a:pt x="49499" y="404190"/>
                  <a:pt x="32365" y="397093"/>
                  <a:pt x="19731" y="384459"/>
                </a:cubicBezTo>
                <a:cubicBezTo>
                  <a:pt x="7097" y="371825"/>
                  <a:pt x="0" y="354691"/>
                  <a:pt x="0" y="336824"/>
                </a:cubicBezTo>
                <a:lnTo>
                  <a:pt x="0" y="6736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110567"/>
              <a:satOff val="14930"/>
              <a:lumOff val="2955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691" tIns="80691" rIns="80691" bIns="80691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/>
              <a:t>תמורות בסביבת הלחימה ובחשיבה הצבאית</a:t>
            </a:r>
          </a:p>
        </p:txBody>
      </p:sp>
      <p:sp>
        <p:nvSpPr>
          <p:cNvPr id="18" name="צורה חופשית 17"/>
          <p:cNvSpPr/>
          <p:nvPr/>
        </p:nvSpPr>
        <p:spPr>
          <a:xfrm>
            <a:off x="3851921" y="2996952"/>
            <a:ext cx="1872208" cy="703497"/>
          </a:xfrm>
          <a:custGeom>
            <a:avLst/>
            <a:gdLst>
              <a:gd name="connsiteX0" fmla="*/ 0 w 2028033"/>
              <a:gd name="connsiteY0" fmla="*/ 69570 h 417413"/>
              <a:gd name="connsiteX1" fmla="*/ 20377 w 2028033"/>
              <a:gd name="connsiteY1" fmla="*/ 20377 h 417413"/>
              <a:gd name="connsiteX2" fmla="*/ 69570 w 2028033"/>
              <a:gd name="connsiteY2" fmla="*/ 0 h 417413"/>
              <a:gd name="connsiteX3" fmla="*/ 1958463 w 2028033"/>
              <a:gd name="connsiteY3" fmla="*/ 0 h 417413"/>
              <a:gd name="connsiteX4" fmla="*/ 2007656 w 2028033"/>
              <a:gd name="connsiteY4" fmla="*/ 20377 h 417413"/>
              <a:gd name="connsiteX5" fmla="*/ 2028033 w 2028033"/>
              <a:gd name="connsiteY5" fmla="*/ 69570 h 417413"/>
              <a:gd name="connsiteX6" fmla="*/ 2028033 w 2028033"/>
              <a:gd name="connsiteY6" fmla="*/ 347843 h 417413"/>
              <a:gd name="connsiteX7" fmla="*/ 2007656 w 2028033"/>
              <a:gd name="connsiteY7" fmla="*/ 397036 h 417413"/>
              <a:gd name="connsiteX8" fmla="*/ 1958463 w 2028033"/>
              <a:gd name="connsiteY8" fmla="*/ 417413 h 417413"/>
              <a:gd name="connsiteX9" fmla="*/ 69570 w 2028033"/>
              <a:gd name="connsiteY9" fmla="*/ 417413 h 417413"/>
              <a:gd name="connsiteX10" fmla="*/ 20377 w 2028033"/>
              <a:gd name="connsiteY10" fmla="*/ 397036 h 417413"/>
              <a:gd name="connsiteX11" fmla="*/ 0 w 2028033"/>
              <a:gd name="connsiteY11" fmla="*/ 347843 h 417413"/>
              <a:gd name="connsiteX12" fmla="*/ 0 w 2028033"/>
              <a:gd name="connsiteY12" fmla="*/ 69570 h 41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8033" h="417413">
                <a:moveTo>
                  <a:pt x="0" y="69570"/>
                </a:moveTo>
                <a:cubicBezTo>
                  <a:pt x="0" y="51119"/>
                  <a:pt x="7330" y="33423"/>
                  <a:pt x="20377" y="20377"/>
                </a:cubicBezTo>
                <a:cubicBezTo>
                  <a:pt x="33424" y="7330"/>
                  <a:pt x="51119" y="0"/>
                  <a:pt x="69570" y="0"/>
                </a:cubicBezTo>
                <a:lnTo>
                  <a:pt x="1958463" y="0"/>
                </a:lnTo>
                <a:cubicBezTo>
                  <a:pt x="1976914" y="0"/>
                  <a:pt x="1994610" y="7330"/>
                  <a:pt x="2007656" y="20377"/>
                </a:cubicBezTo>
                <a:cubicBezTo>
                  <a:pt x="2020703" y="33424"/>
                  <a:pt x="2028033" y="51119"/>
                  <a:pt x="2028033" y="69570"/>
                </a:cubicBezTo>
                <a:lnTo>
                  <a:pt x="2028033" y="347843"/>
                </a:lnTo>
                <a:cubicBezTo>
                  <a:pt x="2028033" y="366294"/>
                  <a:pt x="2020703" y="383990"/>
                  <a:pt x="2007656" y="397036"/>
                </a:cubicBezTo>
                <a:cubicBezTo>
                  <a:pt x="1994609" y="410083"/>
                  <a:pt x="1976914" y="417413"/>
                  <a:pt x="1958463" y="417413"/>
                </a:cubicBezTo>
                <a:lnTo>
                  <a:pt x="69570" y="417413"/>
                </a:lnTo>
                <a:cubicBezTo>
                  <a:pt x="51119" y="417413"/>
                  <a:pt x="33423" y="410083"/>
                  <a:pt x="20377" y="397036"/>
                </a:cubicBezTo>
                <a:cubicBezTo>
                  <a:pt x="7330" y="383989"/>
                  <a:pt x="0" y="366294"/>
                  <a:pt x="0" y="347843"/>
                </a:cubicBezTo>
                <a:lnTo>
                  <a:pt x="0" y="6957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110567"/>
              <a:satOff val="14930"/>
              <a:lumOff val="2955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3716" tIns="73716" rIns="73716" bIns="73716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/>
              <a:t>תכנון, הפעלת כוח </a:t>
            </a:r>
            <a:r>
              <a:rPr lang="he-IL" sz="1600" dirty="0" smtClean="0"/>
              <a:t>ובניין </a:t>
            </a:r>
            <a:r>
              <a:rPr lang="he-IL" sz="1600" dirty="0"/>
              <a:t>כוח</a:t>
            </a:r>
          </a:p>
        </p:txBody>
      </p:sp>
      <p:sp>
        <p:nvSpPr>
          <p:cNvPr id="19" name="צורה חופשית 18"/>
          <p:cNvSpPr/>
          <p:nvPr/>
        </p:nvSpPr>
        <p:spPr>
          <a:xfrm>
            <a:off x="3528197" y="3772457"/>
            <a:ext cx="2543994" cy="516131"/>
          </a:xfrm>
          <a:custGeom>
            <a:avLst/>
            <a:gdLst>
              <a:gd name="connsiteX0" fmla="*/ 0 w 2543994"/>
              <a:gd name="connsiteY0" fmla="*/ 86024 h 516131"/>
              <a:gd name="connsiteX1" fmla="*/ 25196 w 2543994"/>
              <a:gd name="connsiteY1" fmla="*/ 25196 h 516131"/>
              <a:gd name="connsiteX2" fmla="*/ 86024 w 2543994"/>
              <a:gd name="connsiteY2" fmla="*/ 0 h 516131"/>
              <a:gd name="connsiteX3" fmla="*/ 2457970 w 2543994"/>
              <a:gd name="connsiteY3" fmla="*/ 0 h 516131"/>
              <a:gd name="connsiteX4" fmla="*/ 2518798 w 2543994"/>
              <a:gd name="connsiteY4" fmla="*/ 25196 h 516131"/>
              <a:gd name="connsiteX5" fmla="*/ 2543994 w 2543994"/>
              <a:gd name="connsiteY5" fmla="*/ 86024 h 516131"/>
              <a:gd name="connsiteX6" fmla="*/ 2543994 w 2543994"/>
              <a:gd name="connsiteY6" fmla="*/ 430107 h 516131"/>
              <a:gd name="connsiteX7" fmla="*/ 2518798 w 2543994"/>
              <a:gd name="connsiteY7" fmla="*/ 490935 h 516131"/>
              <a:gd name="connsiteX8" fmla="*/ 2457970 w 2543994"/>
              <a:gd name="connsiteY8" fmla="*/ 516131 h 516131"/>
              <a:gd name="connsiteX9" fmla="*/ 86024 w 2543994"/>
              <a:gd name="connsiteY9" fmla="*/ 516131 h 516131"/>
              <a:gd name="connsiteX10" fmla="*/ 25196 w 2543994"/>
              <a:gd name="connsiteY10" fmla="*/ 490935 h 516131"/>
              <a:gd name="connsiteX11" fmla="*/ 0 w 2543994"/>
              <a:gd name="connsiteY11" fmla="*/ 430107 h 516131"/>
              <a:gd name="connsiteX12" fmla="*/ 0 w 2543994"/>
              <a:gd name="connsiteY12" fmla="*/ 86024 h 51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3994" h="516131">
                <a:moveTo>
                  <a:pt x="0" y="86024"/>
                </a:moveTo>
                <a:cubicBezTo>
                  <a:pt x="0" y="63209"/>
                  <a:pt x="9063" y="41328"/>
                  <a:pt x="25196" y="25196"/>
                </a:cubicBezTo>
                <a:cubicBezTo>
                  <a:pt x="41329" y="9063"/>
                  <a:pt x="63209" y="0"/>
                  <a:pt x="86024" y="0"/>
                </a:cubicBezTo>
                <a:lnTo>
                  <a:pt x="2457970" y="0"/>
                </a:lnTo>
                <a:cubicBezTo>
                  <a:pt x="2480785" y="0"/>
                  <a:pt x="2502666" y="9063"/>
                  <a:pt x="2518798" y="25196"/>
                </a:cubicBezTo>
                <a:cubicBezTo>
                  <a:pt x="2534931" y="41329"/>
                  <a:pt x="2543994" y="63209"/>
                  <a:pt x="2543994" y="86024"/>
                </a:cubicBezTo>
                <a:lnTo>
                  <a:pt x="2543994" y="430107"/>
                </a:lnTo>
                <a:cubicBezTo>
                  <a:pt x="2543994" y="452922"/>
                  <a:pt x="2534931" y="474803"/>
                  <a:pt x="2518798" y="490935"/>
                </a:cubicBezTo>
                <a:cubicBezTo>
                  <a:pt x="2502665" y="507068"/>
                  <a:pt x="2480785" y="516131"/>
                  <a:pt x="2457970" y="516131"/>
                </a:cubicBezTo>
                <a:lnTo>
                  <a:pt x="86024" y="516131"/>
                </a:lnTo>
                <a:cubicBezTo>
                  <a:pt x="63209" y="516131"/>
                  <a:pt x="41328" y="507068"/>
                  <a:pt x="25196" y="490935"/>
                </a:cubicBezTo>
                <a:cubicBezTo>
                  <a:pt x="9063" y="474802"/>
                  <a:pt x="0" y="452922"/>
                  <a:pt x="0" y="430107"/>
                </a:cubicBezTo>
                <a:lnTo>
                  <a:pt x="0" y="86024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73711"/>
              <a:satOff val="9953"/>
              <a:lumOff val="1970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6155" tIns="86155" rIns="86155" bIns="86155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/>
              <a:t>יחסי מטכ"ל - פיקוד</a:t>
            </a:r>
          </a:p>
        </p:txBody>
      </p:sp>
      <p:sp>
        <p:nvSpPr>
          <p:cNvPr id="20" name="צורה חופשית 19"/>
          <p:cNvSpPr/>
          <p:nvPr/>
        </p:nvSpPr>
        <p:spPr>
          <a:xfrm>
            <a:off x="3071796" y="4363156"/>
            <a:ext cx="3456796" cy="417413"/>
          </a:xfrm>
          <a:custGeom>
            <a:avLst/>
            <a:gdLst>
              <a:gd name="connsiteX0" fmla="*/ 0 w 3456796"/>
              <a:gd name="connsiteY0" fmla="*/ 69570 h 417413"/>
              <a:gd name="connsiteX1" fmla="*/ 20377 w 3456796"/>
              <a:gd name="connsiteY1" fmla="*/ 20377 h 417413"/>
              <a:gd name="connsiteX2" fmla="*/ 69570 w 3456796"/>
              <a:gd name="connsiteY2" fmla="*/ 0 h 417413"/>
              <a:gd name="connsiteX3" fmla="*/ 3387226 w 3456796"/>
              <a:gd name="connsiteY3" fmla="*/ 0 h 417413"/>
              <a:gd name="connsiteX4" fmla="*/ 3436419 w 3456796"/>
              <a:gd name="connsiteY4" fmla="*/ 20377 h 417413"/>
              <a:gd name="connsiteX5" fmla="*/ 3456796 w 3456796"/>
              <a:gd name="connsiteY5" fmla="*/ 69570 h 417413"/>
              <a:gd name="connsiteX6" fmla="*/ 3456796 w 3456796"/>
              <a:gd name="connsiteY6" fmla="*/ 347843 h 417413"/>
              <a:gd name="connsiteX7" fmla="*/ 3436419 w 3456796"/>
              <a:gd name="connsiteY7" fmla="*/ 397036 h 417413"/>
              <a:gd name="connsiteX8" fmla="*/ 3387226 w 3456796"/>
              <a:gd name="connsiteY8" fmla="*/ 417413 h 417413"/>
              <a:gd name="connsiteX9" fmla="*/ 69570 w 3456796"/>
              <a:gd name="connsiteY9" fmla="*/ 417413 h 417413"/>
              <a:gd name="connsiteX10" fmla="*/ 20377 w 3456796"/>
              <a:gd name="connsiteY10" fmla="*/ 397036 h 417413"/>
              <a:gd name="connsiteX11" fmla="*/ 0 w 3456796"/>
              <a:gd name="connsiteY11" fmla="*/ 347843 h 417413"/>
              <a:gd name="connsiteX12" fmla="*/ 0 w 3456796"/>
              <a:gd name="connsiteY12" fmla="*/ 69570 h 41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56796" h="417413">
                <a:moveTo>
                  <a:pt x="0" y="69570"/>
                </a:moveTo>
                <a:cubicBezTo>
                  <a:pt x="0" y="51119"/>
                  <a:pt x="7330" y="33423"/>
                  <a:pt x="20377" y="20377"/>
                </a:cubicBezTo>
                <a:cubicBezTo>
                  <a:pt x="33424" y="7330"/>
                  <a:pt x="51119" y="0"/>
                  <a:pt x="69570" y="0"/>
                </a:cubicBezTo>
                <a:lnTo>
                  <a:pt x="3387226" y="0"/>
                </a:lnTo>
                <a:cubicBezTo>
                  <a:pt x="3405677" y="0"/>
                  <a:pt x="3423373" y="7330"/>
                  <a:pt x="3436419" y="20377"/>
                </a:cubicBezTo>
                <a:cubicBezTo>
                  <a:pt x="3449466" y="33424"/>
                  <a:pt x="3456796" y="51119"/>
                  <a:pt x="3456796" y="69570"/>
                </a:cubicBezTo>
                <a:lnTo>
                  <a:pt x="3456796" y="347843"/>
                </a:lnTo>
                <a:cubicBezTo>
                  <a:pt x="3456796" y="366294"/>
                  <a:pt x="3449466" y="383990"/>
                  <a:pt x="3436419" y="397036"/>
                </a:cubicBezTo>
                <a:cubicBezTo>
                  <a:pt x="3423372" y="410083"/>
                  <a:pt x="3405677" y="417413"/>
                  <a:pt x="3387226" y="417413"/>
                </a:cubicBezTo>
                <a:lnTo>
                  <a:pt x="69570" y="417413"/>
                </a:lnTo>
                <a:cubicBezTo>
                  <a:pt x="51119" y="417413"/>
                  <a:pt x="33423" y="410083"/>
                  <a:pt x="20377" y="397036"/>
                </a:cubicBezTo>
                <a:cubicBezTo>
                  <a:pt x="7330" y="383989"/>
                  <a:pt x="0" y="366294"/>
                  <a:pt x="0" y="347843"/>
                </a:cubicBezTo>
                <a:lnTo>
                  <a:pt x="0" y="6957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shade val="50000"/>
              <a:hueOff val="36856"/>
              <a:satOff val="4977"/>
              <a:lumOff val="9853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1336" tIns="81336" rIns="81336" bIns="81336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1600" dirty="0" smtClean="0"/>
              <a:t>ייעוד, מבנה </a:t>
            </a:r>
            <a:r>
              <a:rPr lang="he-IL" sz="1600" dirty="0"/>
              <a:t>וארגון צה"ל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b="1" dirty="0" smtClean="0">
                <a:latin typeface="Guttman Hatzvi" pitchFamily="2" charset="-79"/>
                <a:cs typeface="Guttman Hatzvi" pitchFamily="2" charset="-79"/>
              </a:rPr>
              <a:t>שיטת לימוד ציר </a:t>
            </a:r>
            <a:r>
              <a:rPr lang="he-IL" sz="3600" b="1" dirty="0" smtClean="0">
                <a:latin typeface="Guttman Hatzvi" pitchFamily="2" charset="-79"/>
                <a:cs typeface="Guttman Hatzvi" pitchFamily="2" charset="-79"/>
              </a:rPr>
              <a:t>הגנה לאומית</a:t>
            </a:r>
            <a:endParaRPr lang="he-IL" sz="3600" b="1" dirty="0" smtClean="0"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5" name="מלבן מעוגל 4">
            <a:hlinkClick r:id="rId2" action="ppaction://hlinksldjump"/>
          </p:cNvPr>
          <p:cNvSpPr/>
          <p:nvPr/>
        </p:nvSpPr>
        <p:spPr>
          <a:xfrm>
            <a:off x="1258888" y="1844675"/>
            <a:ext cx="6481762" cy="1655763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2800" dirty="0"/>
              <a:t>הרצאות (בכירים, מומחים, מפקדים), דיוני מליאה וצוות, קריאה, סיורים לימודיים, הכנת תוצרים צוותיים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תכני ציר </a:t>
            </a:r>
            <a:r>
              <a:rPr lang="he-IL" dirty="0" smtClean="0">
                <a:cs typeface="+mn-cs"/>
              </a:rPr>
              <a:t>הגנה לאומית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776F2-27E3-470F-83C9-D62D7D9E1E06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96457"/>
              </p:ext>
            </p:extLst>
          </p:nvPr>
        </p:nvGraphicFramePr>
        <p:xfrm>
          <a:off x="512170" y="1263232"/>
          <a:ext cx="8531895" cy="54789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62331"/>
                <a:gridCol w="2310036"/>
                <a:gridCol w="3059528"/>
              </a:tblGrid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תוכן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בוצע/ לא 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הסיבה לפער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ארגון ומבנה צה"ל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סיור מוסד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סיור שב"כ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סיור אמ"ן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הכרעה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יום עיון דבל"א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יום עיון תקשורת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הרתעה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תכנון אסטרטגי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מבצעים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לא 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רח"ט מבצעים ביטל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סיכום קורס צבא וביטחון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לא 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בוטל מטעמי אי רלוונטיות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סיור משטרת ישראל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בוצע (סיור </a:t>
                      </a:r>
                      <a:r>
                        <a:rPr lang="he-IL" sz="2400" dirty="0" err="1" smtClean="0">
                          <a:effectLst/>
                        </a:rPr>
                        <a:t>בט"פ</a:t>
                      </a:r>
                      <a:r>
                        <a:rPr lang="he-IL" sz="2400" dirty="0" smtClean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1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סיורי צבא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</a:rPr>
                        <a:t>לא בוצע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בוטל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34094" y="23669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 sz="2000"/>
          </a:p>
        </p:txBody>
      </p:sp>
    </p:spTree>
    <p:extLst>
      <p:ext uri="{BB962C8B-B14F-4D97-AF65-F5344CB8AC3E}">
        <p14:creationId xmlns:p14="http://schemas.microsoft.com/office/powerpoint/2010/main" val="58140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תכני </a:t>
            </a:r>
            <a:r>
              <a:rPr lang="he-IL" dirty="0" smtClean="0">
                <a:cs typeface="+mn-cs"/>
              </a:rPr>
              <a:t>הגנה לאומית נוספים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776F2-27E3-470F-83C9-D62D7D9E1E06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755576" y="1556792"/>
            <a:ext cx="793122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תשתית הבטל"ם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קורס אסטרטגיה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סמינר צבא-חברה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קורס מודיעין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קורס סייבר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סימולציה מדינית-ביטחונית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4400" b="0" dirty="0" smtClean="0"/>
              <a:t>תקציב הביטחון</a:t>
            </a:r>
            <a:endParaRPr lang="he-IL" sz="4400" b="0" dirty="0"/>
          </a:p>
        </p:txBody>
      </p:sp>
    </p:spTree>
    <p:extLst>
      <p:ext uri="{BB962C8B-B14F-4D97-AF65-F5344CB8AC3E}">
        <p14:creationId xmlns:p14="http://schemas.microsoft.com/office/powerpoint/2010/main" val="371285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1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he-IL" b="1" u="sng" dirty="0" smtClean="0">
                <a:cs typeface="+mn-cs"/>
              </a:rPr>
              <a:t>תובנות מרכזיות</a:t>
            </a:r>
            <a:endParaRPr lang="he-IL" b="1" u="sng" dirty="0" smtClean="0">
              <a:cs typeface="+mn-cs"/>
            </a:endParaRPr>
          </a:p>
        </p:txBody>
      </p:sp>
      <p:sp>
        <p:nvSpPr>
          <p:cNvPr id="22531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algn="just"/>
            <a:r>
              <a:rPr lang="he-IL" sz="2400" dirty="0" smtClean="0"/>
              <a:t>הציר עם הנפח הקטן ביותר, מפוזר באופ</a:t>
            </a:r>
            <a:r>
              <a:rPr lang="he-IL" sz="2400" dirty="0" smtClean="0"/>
              <a:t>ן ספוראדי לאורך השנה, לא מרוכז ע"י מדריך אחד</a:t>
            </a:r>
            <a:endParaRPr lang="he-IL" sz="2400" dirty="0" smtClean="0"/>
          </a:p>
          <a:p>
            <a:pPr algn="just"/>
            <a:r>
              <a:rPr lang="he-IL" sz="2400" dirty="0" smtClean="0"/>
              <a:t>קשה לייצר </a:t>
            </a:r>
            <a:r>
              <a:rPr lang="he-IL" sz="2400" dirty="0" smtClean="0"/>
              <a:t>רציונל מסדר בלימוד </a:t>
            </a:r>
            <a:r>
              <a:rPr lang="he-IL" sz="2400" dirty="0" smtClean="0"/>
              <a:t>ציר ההגנה הלאומית ללא קורס</a:t>
            </a:r>
            <a:endParaRPr lang="he-IL" sz="2400" dirty="0" smtClean="0"/>
          </a:p>
          <a:p>
            <a:pPr algn="just"/>
            <a:r>
              <a:rPr lang="he-IL" sz="2400" dirty="0" smtClean="0"/>
              <a:t>מתכונת </a:t>
            </a:r>
            <a:r>
              <a:rPr lang="he-IL" sz="2400" dirty="0" smtClean="0"/>
              <a:t>ימי עיון הכרעה והרתעה</a:t>
            </a:r>
          </a:p>
          <a:p>
            <a:pPr algn="just"/>
            <a:r>
              <a:rPr lang="he-IL" sz="2400" dirty="0" smtClean="0"/>
              <a:t>התרעה </a:t>
            </a:r>
            <a:r>
              <a:rPr lang="he-IL" sz="2400" dirty="0" smtClean="0"/>
              <a:t>נכללה </a:t>
            </a:r>
            <a:r>
              <a:rPr lang="he-IL" sz="2400" dirty="0" smtClean="0"/>
              <a:t>בחומר הלימוד בקורס מודיעין. </a:t>
            </a:r>
            <a:r>
              <a:rPr lang="he-IL" sz="2400" dirty="0" smtClean="0"/>
              <a:t>מושג ההתגוננות</a:t>
            </a:r>
            <a:r>
              <a:rPr lang="he-IL" sz="2400" dirty="0"/>
              <a:t> </a:t>
            </a:r>
            <a:r>
              <a:rPr lang="he-IL" sz="2400" dirty="0" smtClean="0"/>
              <a:t>כמעט שלא נדון.</a:t>
            </a:r>
            <a:endParaRPr lang="he-IL" sz="2400" dirty="0" smtClean="0"/>
          </a:p>
          <a:p>
            <a:pPr algn="just"/>
            <a:r>
              <a:rPr lang="he-IL" sz="2400" dirty="0" smtClean="0"/>
              <a:t>קורס המזרח </a:t>
            </a:r>
            <a:r>
              <a:rPr lang="he-IL" sz="2400" dirty="0" smtClean="0"/>
              <a:t>התיכון</a:t>
            </a:r>
            <a:endParaRPr lang="he-IL" sz="2400" dirty="0" smtClean="0"/>
          </a:p>
          <a:p>
            <a:pPr algn="just"/>
            <a:r>
              <a:rPr lang="he-IL" sz="2400" dirty="0" smtClean="0"/>
              <a:t>היעדר כמעט </a:t>
            </a:r>
            <a:r>
              <a:rPr lang="he-IL" sz="2400" dirty="0" smtClean="0"/>
              <a:t>מוחלט של </a:t>
            </a:r>
            <a:r>
              <a:rPr lang="he-IL" sz="2400" dirty="0" smtClean="0"/>
              <a:t>סיורי </a:t>
            </a:r>
            <a:r>
              <a:rPr lang="he-IL" sz="2400" dirty="0" smtClean="0"/>
              <a:t>צבא</a:t>
            </a:r>
          </a:p>
          <a:p>
            <a:pPr algn="just"/>
            <a:r>
              <a:rPr lang="he-IL" sz="2400" dirty="0" smtClean="0"/>
              <a:t>מטלה </a:t>
            </a:r>
            <a:r>
              <a:rPr lang="he-IL" sz="2400" dirty="0" smtClean="0"/>
              <a:t>מסכמת/התנסות/סימולציה?</a:t>
            </a:r>
            <a:endParaRPr lang="he-IL" sz="2400" dirty="0" smtClean="0"/>
          </a:p>
          <a:p>
            <a:pPr algn="just"/>
            <a:r>
              <a:rPr lang="he-IL" sz="2400" dirty="0" smtClean="0"/>
              <a:t>מל"ל נוסף במהלך השנה (ובוטל הביקור...). האם נכון להכניס הכרות עם וא"א </a:t>
            </a:r>
            <a:r>
              <a:rPr lang="he-IL" sz="2400" dirty="0" err="1" smtClean="0"/>
              <a:t>ומלמ"ב</a:t>
            </a:r>
            <a:r>
              <a:rPr lang="he-IL" sz="2400" dirty="0" smtClean="0"/>
              <a:t>?</a:t>
            </a:r>
          </a:p>
          <a:p>
            <a:pPr algn="just"/>
            <a:r>
              <a:rPr lang="he-IL" sz="2400" dirty="0" smtClean="0"/>
              <a:t>מן הראוי לפתור את המבוכה שאופפת את הציר הזה!</a:t>
            </a:r>
            <a:endParaRPr lang="he-IL" sz="2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D1AE3-6D64-4D31-A0BC-F7188A8BCB6C}" type="slidenum">
              <a:rPr lang="he-IL" smtClean="0"/>
              <a:pPr>
                <a:defRPr/>
              </a:pPr>
              <a:t>7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תבנית חטמ 1">
  <a:themeElements>
    <a:clrScheme name="6_תבנית חטמ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רחט">
      <a:majorFont>
        <a:latin typeface="Arial"/>
        <a:ea typeface=""/>
        <a:cs typeface="Guttman Hatzvi"/>
      </a:majorFont>
      <a:minorFont>
        <a:latin typeface="Arial"/>
        <a:ea typeface=""/>
        <a:cs typeface="Guttman Hatzv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תבנית חטמ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תבנית חטמ 1">
  <a:themeElements>
    <a:clrScheme name="6_תבנית חטמ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רחט">
      <a:majorFont>
        <a:latin typeface="Arial"/>
        <a:ea typeface=""/>
        <a:cs typeface="Guttman Hatzvi"/>
      </a:majorFont>
      <a:minorFont>
        <a:latin typeface="Arial"/>
        <a:ea typeface=""/>
        <a:cs typeface="Guttman Hatzv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תבנית חטמ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תבנית חטמ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תבנית חטמ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מצגת חטמ נק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Guttman Hatzv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B06448A5536B3144BA52EED36AD0DB58" ma:contentTypeVersion="16" ma:contentTypeDescription="צור מסמך חדש." ma:contentTypeScope="" ma:versionID="334204f7ee3b17a1585f89e1532a5a90">
  <xsd:schema xmlns:xsd="http://www.w3.org/2001/XMLSchema" xmlns:p="http://schemas.microsoft.com/office/2006/metadata/properties" xmlns:ns2="192c6758-3bc6-4599-a923-77dc31542336" targetNamespace="http://schemas.microsoft.com/office/2006/metadata/properties" ma:root="true" ma:fieldsID="4a4c969f38992265dc6792bdf76da128" ns2:_="">
    <xsd:import namespace="192c6758-3bc6-4599-a923-77dc31542336"/>
    <xsd:element name="properties">
      <xsd:complexType>
        <xsd:sequence>
          <xsd:element name="documentManagement">
            <xsd:complexType>
              <xsd:all>
                <xsd:element ref="ns2:ItemDescription" minOccurs="0"/>
                <xsd:element ref="ns2:ExtraRecepients"/>
                <xsd:element ref="ns2:_dlc_Exem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92c6758-3bc6-4599-a923-77dc31542336" elementFormDefault="qualified">
    <xsd:import namespace="http://schemas.microsoft.com/office/2006/documentManagement/types"/>
    <xsd:element name="ItemDescription" ma:index="2" nillable="true" ma:displayName="תיאור" ma:internalName="ItemDescription">
      <xsd:simpleType>
        <xsd:restriction base="dms:Note"/>
      </xsd:simpleType>
    </xsd:element>
    <xsd:element name="ExtraRecepients" ma:index="3" ma:displayName="נמענים" ma:description="בשדה זה יש להקליד את שמות הנמענים עבור הקובץ המצורף. יש להקליד את שם המשתמש (רק שם פרטי או שם משפחה, לא את שניהם יחד) ואז ללחוץ Ctrl + K ולאחר מכן להקליק עם העכבר על השם לבחירת המשתמש הרצוי.&#10;לעזרה כנס לכתובת הבאה: https://anan.haman.idf/sites/forums/raam/RaamSupport/מעבר%20לקשת%20-%20העלאה.aspx" ma:list="UserInfo" ma:internalName="ExtraRecepients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Exempt" ma:index="11" nillable="true" ma:displayName="פטור ממדיניות" ma:description="" ma:hidden="true" ma:internalName="_dlc_Exemp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סוג תוכן" ma:readOnly="true"/>
        <xsd:element ref="dc:title" minOccurs="0" maxOccurs="1" ma:index="1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ExtraRecepients xmlns="192c6758-3bc6-4599-a923-77dc31542336">
      <UserInfo xmlns="192c6758-3bc6-4599-a923-77dc31542336">
        <DisplayName xmlns="192c6758-3bc6-4599-a923-77dc31542336">HAMAN\anan_00006825</DisplayName>
        <AccountId xmlns="192c6758-3bc6-4599-a923-77dc31542336">414</AccountId>
        <AccountType xmlns="192c6758-3bc6-4599-a923-77dc31542336"/>
      </UserInfo>
      <UserInfo xmlns="192c6758-3bc6-4599-a923-77dc31542336">
        <DisplayName xmlns="192c6758-3bc6-4599-a923-77dc31542336">HAMAN\anan_00019049</DisplayName>
        <AccountId xmlns="192c6758-3bc6-4599-a923-77dc31542336">2960</AccountId>
        <AccountType xmlns="192c6758-3bc6-4599-a923-77dc31542336"/>
      </UserInfo>
      <UserInfo xmlns="192c6758-3bc6-4599-a923-77dc31542336">
        <DisplayName xmlns="192c6758-3bc6-4599-a923-77dc31542336">HAMAN\anan_00000128</DisplayName>
        <AccountId xmlns="192c6758-3bc6-4599-a923-77dc31542336">519</AccountId>
        <AccountType xmlns="192c6758-3bc6-4599-a923-77dc31542336"/>
      </UserInfo>
    </ExtraRecepients>
    <ItemDescription xmlns="192c6758-3bc6-4599-a923-77dc31542336" xsi:nil="true"/>
  </documentManagement>
</p:properties>
</file>

<file path=customXml/item5.xml><?xml version="1.0" encoding="utf-8"?>
<?mso-contentType ?>
<p:Policy xmlns:p="office.server.policy" id="" local="true">
  <p:Name>מסמך</p:Name>
  <p:Description/>
  <p:Statement/>
  <p:PolicyItems>
    <p:PolicyItem featureId="Microsoft.Office.RecordsManagement.PolicyFeatures.PolicyAudit">
      <p:Name>ביקורת</p:Name>
      <p:Description>ביצוע ביקורת על פעולות משתמש במסמכים ובפריטי רשימות ורישומן ביומן הביקורת.</p:Description>
      <p:CustomData>
        <Audit>
          <Update/>
          <View/>
          <CheckInOut/>
          <MoveCopy/>
          <DeleteRestore/>
        </Audit>
      </p:CustomData>
    </p:PolicyItem>
  </p:PolicyItems>
</p:Policy>
</file>

<file path=customXml/itemProps1.xml><?xml version="1.0" encoding="utf-8"?>
<ds:datastoreItem xmlns:ds="http://schemas.openxmlformats.org/officeDocument/2006/customXml" ds:itemID="{F6DB7019-C17E-4B92-8C10-FD275B2E79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E3E9A6-569A-445F-8175-DBBD0A36677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D9A6FEB-38CF-4877-81C8-8D74A358F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c6758-3bc6-4599-a923-77dc315423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1A7D2C1F-3A10-4051-8D6E-CA6AF569F968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192c6758-3bc6-4599-a923-77dc31542336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2E5DB00B-5442-43E5-B94F-50B72F0C00E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102849</TotalTime>
  <Words>259</Words>
  <Application>Microsoft Office PowerPoint</Application>
  <PresentationFormat>‫הצגה על המסך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8</vt:i4>
      </vt:variant>
      <vt:variant>
        <vt:lpstr>כותרות שקופיות</vt:lpstr>
      </vt:variant>
      <vt:variant>
        <vt:i4>7</vt:i4>
      </vt:variant>
    </vt:vector>
  </HeadingPairs>
  <TitlesOfParts>
    <vt:vector size="20" baseType="lpstr">
      <vt:lpstr>Arial</vt:lpstr>
      <vt:lpstr>Calibri</vt:lpstr>
      <vt:lpstr>Guttman Hatzvi</vt:lpstr>
      <vt:lpstr>Times New Roman</vt:lpstr>
      <vt:lpstr>Wingdings</vt:lpstr>
      <vt:lpstr>עיצוב מותאם אישית</vt:lpstr>
      <vt:lpstr>3_עיצוב מותאם אישית</vt:lpstr>
      <vt:lpstr>1_עיצוב מותאם אישית</vt:lpstr>
      <vt:lpstr>2_עיצוב מותאם אישית</vt:lpstr>
      <vt:lpstr>6_תבנית חטמ 1</vt:lpstr>
      <vt:lpstr>7_תבנית חטמ 1</vt:lpstr>
      <vt:lpstr>מצגת חטמ נקי</vt:lpstr>
      <vt:lpstr>ערכת נושא Office</vt:lpstr>
      <vt:lpstr>               סיכום ציר הגנה לאומית במב"ל מ"ד   אל"ם אלי בר-און 23.07.17</vt:lpstr>
      <vt:lpstr>מטרת ציר ההגנה הלאומית</vt:lpstr>
      <vt:lpstr>רעיון מארגן</vt:lpstr>
      <vt:lpstr>שיטת לימוד ציר הגנה לאומית</vt:lpstr>
      <vt:lpstr>תכני ציר הגנה לאומית</vt:lpstr>
      <vt:lpstr>תכני הגנה לאומית נוספים</vt:lpstr>
      <vt:lpstr>תובנות מרכזיות</vt:lpstr>
    </vt:vector>
  </TitlesOfParts>
  <Company>הנהלת בתי המשפט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תבנית בפורמט חדש</dc:title>
  <dc:creator>*</dc:creator>
  <cp:lastModifiedBy>u45212</cp:lastModifiedBy>
  <cp:revision>6901</cp:revision>
  <cp:lastPrinted>2017-07-20T17:29:27Z</cp:lastPrinted>
  <dcterms:created xsi:type="dcterms:W3CDTF">2008-01-12T03:43:35Z</dcterms:created>
  <dcterms:modified xsi:type="dcterms:W3CDTF">2017-07-20T17:31:52Z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מסמך</vt:lpwstr>
  </property>
  <property fmtid="{D5CDD505-2E9C-101B-9397-08002B2CF9AE}" pid="3" name="display_urn:schemas-microsoft-com:office:office#ExtraRecepients">
    <vt:lpwstr>חטמ/‏זיטר/‏40/‏תול/‏משק אסטרטגי 2 ענן - רע חוברס;חטמ/‏לשכה/‏מזכירת סרחט וע להערכה ענן - אריאלה בריל;חטמ/‏זיטר/‏40/‏תול/‏רמד ענן - עידו יקותיאל</vt:lpwstr>
  </property>
</Properties>
</file>