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6" r:id="rId1"/>
  </p:sldMasterIdLst>
  <p:notesMasterIdLst>
    <p:notesMasterId r:id="rId57"/>
  </p:notesMasterIdLst>
  <p:handoutMasterIdLst>
    <p:handoutMasterId r:id="rId58"/>
  </p:handoutMasterIdLst>
  <p:sldIdLst>
    <p:sldId id="341" r:id="rId2"/>
    <p:sldId id="417" r:id="rId3"/>
    <p:sldId id="418" r:id="rId4"/>
    <p:sldId id="403" r:id="rId5"/>
    <p:sldId id="419" r:id="rId6"/>
    <p:sldId id="429" r:id="rId7"/>
    <p:sldId id="366" r:id="rId8"/>
    <p:sldId id="347" r:id="rId9"/>
    <p:sldId id="334" r:id="rId10"/>
    <p:sldId id="353" r:id="rId11"/>
    <p:sldId id="355" r:id="rId12"/>
    <p:sldId id="361" r:id="rId13"/>
    <p:sldId id="362" r:id="rId14"/>
    <p:sldId id="365" r:id="rId15"/>
    <p:sldId id="363" r:id="rId16"/>
    <p:sldId id="352" r:id="rId17"/>
    <p:sldId id="354" r:id="rId18"/>
    <p:sldId id="349" r:id="rId19"/>
    <p:sldId id="372" r:id="rId20"/>
    <p:sldId id="408" r:id="rId21"/>
    <p:sldId id="426" r:id="rId22"/>
    <p:sldId id="415" r:id="rId23"/>
    <p:sldId id="414" r:id="rId24"/>
    <p:sldId id="416" r:id="rId25"/>
    <p:sldId id="424" r:id="rId26"/>
    <p:sldId id="420" r:id="rId27"/>
    <p:sldId id="373" r:id="rId28"/>
    <p:sldId id="377" r:id="rId29"/>
    <p:sldId id="378" r:id="rId30"/>
    <p:sldId id="379" r:id="rId31"/>
    <p:sldId id="374" r:id="rId32"/>
    <p:sldId id="385" r:id="rId33"/>
    <p:sldId id="388" r:id="rId34"/>
    <p:sldId id="401" r:id="rId35"/>
    <p:sldId id="427" r:id="rId36"/>
    <p:sldId id="404" r:id="rId37"/>
    <p:sldId id="386" r:id="rId38"/>
    <p:sldId id="387" r:id="rId39"/>
    <p:sldId id="375" r:id="rId40"/>
    <p:sldId id="400" r:id="rId41"/>
    <p:sldId id="405" r:id="rId42"/>
    <p:sldId id="389" r:id="rId43"/>
    <p:sldId id="430" r:id="rId44"/>
    <p:sldId id="431" r:id="rId45"/>
    <p:sldId id="432" r:id="rId46"/>
    <p:sldId id="433" r:id="rId47"/>
    <p:sldId id="376" r:id="rId48"/>
    <p:sldId id="407" r:id="rId49"/>
    <p:sldId id="381" r:id="rId50"/>
    <p:sldId id="382" r:id="rId51"/>
    <p:sldId id="383" r:id="rId52"/>
    <p:sldId id="421" r:id="rId53"/>
    <p:sldId id="422" r:id="rId54"/>
    <p:sldId id="423" r:id="rId55"/>
    <p:sldId id="428" r:id="rId56"/>
  </p:sldIdLst>
  <p:sldSz cx="12192000" cy="6858000"/>
  <p:notesSz cx="6819900" cy="9918700"/>
  <p:defaultTextStyle>
    <a:defPPr algn="r" rtl="1"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pos="6816" userDrawn="1">
          <p15:clr>
            <a:srgbClr val="A4A3A4"/>
          </p15:clr>
        </p15:guide>
        <p15:guide id="3" pos="816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8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00" autoAdjust="0"/>
    <p:restoredTop sz="87432" autoAdjust="0"/>
  </p:normalViewPr>
  <p:slideViewPr>
    <p:cSldViewPr>
      <p:cViewPr varScale="1">
        <p:scale>
          <a:sx n="64" d="100"/>
          <a:sy n="64" d="100"/>
        </p:scale>
        <p:origin x="978" y="-354"/>
      </p:cViewPr>
      <p:guideLst>
        <p:guide pos="3840"/>
        <p:guide pos="6816"/>
        <p:guide pos="81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0" d="100"/>
          <a:sy n="100" d="100"/>
        </p:scale>
        <p:origin x="280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6282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295708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93408286-191C-4A3F-B1AF-BB78D38479F5}" type="datetime8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22 מאי 19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6282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0" y="9421044"/>
            <a:ext cx="295708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7BAE14B8-3CC9-472D-9BC5-A84D80684DE2}" type="slidenum">
              <a:rPr lang="he-IL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62820" y="0"/>
            <a:ext cx="295529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0" y="0"/>
            <a:ext cx="2957080" cy="49765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544EB51-7437-4ECB-8F53-BD138F55FBF7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9838"/>
            <a:ext cx="59499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1990" y="4773375"/>
            <a:ext cx="5455920" cy="3347561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לחץ כדי לערוך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62820" y="9421044"/>
            <a:ext cx="295529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noProof="0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0" y="9421044"/>
            <a:ext cx="2957080" cy="497656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FB667E1-E601-4AAF-B95C-B25720D70A60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7B9D-F836-420B-BFF1-6B6CAA080C97}" type="slidenum">
              <a:rPr lang="he-IL" smtClean="0"/>
              <a:t>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986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167B9D-F836-420B-BFF1-6B6CAA080C97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7791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he-IL" smtClean="0"/>
              <a:pPr/>
              <a:t>10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48599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he-IL" smtClean="0"/>
              <a:pPr/>
              <a:t>12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77423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0633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6032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89458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8971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BE6E9-4283-4C48-B4B0-B776D321750F}" type="slidenum">
              <a:rPr lang="he-IL" smtClean="0"/>
              <a:t>37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2223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5/22/2019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06521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ותרת ו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63225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ציטוט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6188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5214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כרטיס שם עם ציטו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46414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או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14595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B962-D926-424B-AC00-FE1E0ECB640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15501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57BC6-D13C-45A2-AF61-CB59F6BA3E10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75219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18764-B9AD-4A05-A31E-84CE4FE50E8B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175657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1EF28-7E3D-4A0D-8B1D-EAD0E195C731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3581263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2186-3A27-43FD-BA50-C25F08521E08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1"/>
            <a:fld id="{A0ECE5F2-81AA-4605-B028-6FBA391056AF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75234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9AA41-A953-4132-9B44-4E0513AEC4FC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70946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1E4BA-5D86-457F-81D4-527350DD4C7A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50432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/>
            <a:fld id="{2D48FB61-65B6-4A9E-8CC2-7814F08B8B2D}" type="datetime8">
              <a:rPr lang="he-IL" smtClean="0"/>
              <a:pPr algn="l"/>
              <a:t>22 מאי 19</a:t>
            </a:fld>
            <a:endParaRPr lang="he-I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211119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A13E8-9A85-485B-94B7-5D103837E152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1"/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577366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9574E-2143-4A91-B2C8-A980D1F6D781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824421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69999-6F67-4D06-AF2F-1AEEB328493D}" type="datetime8">
              <a:rPr lang="he-IL" smtClean="0"/>
              <a:pPr/>
              <a:t>22 מאי 19</a:t>
            </a:fld>
            <a:endParaRPr lang="he-I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A8D9AD5-F248-4919-864A-CFD76CC027D6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23131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//upload.wikimedia.org/wikipedia/commons/7/7b/Military_expenditure_by_country_map2.p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×ª××¦××ª ×ª××× × ×¢×××¨ ××× ×¨××¡× ×ª××× ××ª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-12225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-312712" y="-248779"/>
            <a:ext cx="8911687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he-IL" sz="8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סיור מזרח - רוסיה</a:t>
            </a:r>
            <a:endParaRPr lang="he-IL" sz="8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1"/>
          <p:cNvSpPr txBox="1">
            <a:spLocks/>
          </p:cNvSpPr>
          <p:nvPr/>
        </p:nvSpPr>
        <p:spPr>
          <a:xfrm>
            <a:off x="881414" y="563544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62500" lnSpcReduction="2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8800" b="1" dirty="0" err="1" smtClean="0">
                <a:solidFill>
                  <a:srgbClr val="FF0000"/>
                </a:solidFill>
              </a:rPr>
              <a:t>הדב</a:t>
            </a:r>
            <a:r>
              <a:rPr lang="he-IL" sz="8800" b="1" dirty="0" smtClean="0">
                <a:solidFill>
                  <a:srgbClr val="FF0000"/>
                </a:solidFill>
              </a:rPr>
              <a:t> הרוסי</a:t>
            </a:r>
            <a:r>
              <a:rPr lang="he-IL" sz="8800" b="1" dirty="0" smtClean="0">
                <a:solidFill>
                  <a:srgbClr val="002060"/>
                </a:solidFill>
              </a:rPr>
              <a:t> וחמומי המוח – </a:t>
            </a:r>
          </a:p>
          <a:p>
            <a:pPr algn="ctr"/>
            <a:r>
              <a:rPr lang="he-IL" sz="8800" b="1" dirty="0" smtClean="0">
                <a:solidFill>
                  <a:srgbClr val="002060"/>
                </a:solidFill>
              </a:rPr>
              <a:t>סיפור אהבה בהמשכים....</a:t>
            </a:r>
            <a:endParaRPr lang="he-IL" sz="8800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×ª××× × ×§×©××¨×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370" y="-248779"/>
            <a:ext cx="4088630" cy="271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0576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כותרת 4"/>
          <p:cNvSpPr txBox="1">
            <a:spLocks/>
          </p:cNvSpPr>
          <p:nvPr/>
        </p:nvSpPr>
        <p:spPr>
          <a:xfrm>
            <a:off x="3575720" y="6085"/>
            <a:ext cx="5616624" cy="398579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60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לו"ז סיור 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518648"/>
              </p:ext>
            </p:extLst>
          </p:nvPr>
        </p:nvGraphicFramePr>
        <p:xfrm>
          <a:off x="191345" y="404667"/>
          <a:ext cx="12006119" cy="6651745"/>
        </p:xfrm>
        <a:graphic>
          <a:graphicData uri="http://schemas.openxmlformats.org/drawingml/2006/table">
            <a:tbl>
              <a:tblPr firstRow="1" firstCol="1" bandRow="1">
                <a:tableStyleId>{793D81CF-94F2-401A-BA57-92F5A7B2D0C5}</a:tableStyleId>
              </a:tblPr>
              <a:tblGrid>
                <a:gridCol w="2497687">
                  <a:extLst>
                    <a:ext uri="{9D8B030D-6E8A-4147-A177-3AD203B41FA5}">
                      <a16:colId xmlns:a16="http://schemas.microsoft.com/office/drawing/2014/main" val="2006921609"/>
                    </a:ext>
                  </a:extLst>
                </a:gridCol>
                <a:gridCol w="2537209">
                  <a:extLst>
                    <a:ext uri="{9D8B030D-6E8A-4147-A177-3AD203B41FA5}">
                      <a16:colId xmlns:a16="http://schemas.microsoft.com/office/drawing/2014/main" val="3168005034"/>
                    </a:ext>
                  </a:extLst>
                </a:gridCol>
                <a:gridCol w="2373977">
                  <a:extLst>
                    <a:ext uri="{9D8B030D-6E8A-4147-A177-3AD203B41FA5}">
                      <a16:colId xmlns:a16="http://schemas.microsoft.com/office/drawing/2014/main" val="329664948"/>
                    </a:ext>
                  </a:extLst>
                </a:gridCol>
                <a:gridCol w="2537209">
                  <a:extLst>
                    <a:ext uri="{9D8B030D-6E8A-4147-A177-3AD203B41FA5}">
                      <a16:colId xmlns:a16="http://schemas.microsoft.com/office/drawing/2014/main" val="4058724446"/>
                    </a:ext>
                  </a:extLst>
                </a:gridCol>
                <a:gridCol w="2060037">
                  <a:extLst>
                    <a:ext uri="{9D8B030D-6E8A-4147-A177-3AD203B41FA5}">
                      <a16:colId xmlns:a16="http://schemas.microsoft.com/office/drawing/2014/main" val="1064955416"/>
                    </a:ext>
                  </a:extLst>
                </a:gridCol>
              </a:tblGrid>
              <a:tr h="22796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ה</a:t>
                      </a:r>
                      <a:r>
                        <a:rPr lang="ar-SA" sz="1400" b="1">
                          <a:effectLst/>
                          <a:latin typeface="David" panose="020E0502060401010101" pitchFamily="34" charset="-79"/>
                        </a:rPr>
                        <a:t>' </a:t>
                      </a: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16/05</a:t>
                      </a:r>
                      <a:endParaRPr lang="en-US" sz="14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ד</a:t>
                      </a:r>
                      <a:r>
                        <a:rPr lang="ar-SA" sz="1400" b="1">
                          <a:effectLst/>
                          <a:latin typeface="David" panose="020E0502060401010101" pitchFamily="34" charset="-79"/>
                        </a:rPr>
                        <a:t>'</a:t>
                      </a: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15/05</a:t>
                      </a:r>
                      <a:endParaRPr lang="en-US" sz="14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ג</a:t>
                      </a:r>
                      <a:r>
                        <a:rPr lang="ar-SA" sz="1400" b="1">
                          <a:effectLst/>
                          <a:latin typeface="David" panose="020E0502060401010101" pitchFamily="34" charset="-79"/>
                        </a:rPr>
                        <a:t>' </a:t>
                      </a: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14/05</a:t>
                      </a:r>
                      <a:endParaRPr lang="en-US" sz="14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ב</a:t>
                      </a:r>
                      <a:r>
                        <a:rPr lang="ar-SA" sz="1400" b="1" dirty="0">
                          <a:effectLst/>
                          <a:latin typeface="David" panose="020E0502060401010101" pitchFamily="34" charset="-79"/>
                        </a:rPr>
                        <a:t>' 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13/05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א</a:t>
                      </a:r>
                      <a:r>
                        <a:rPr lang="ar-SA" sz="1400" b="1">
                          <a:effectLst/>
                          <a:latin typeface="David" panose="020E0502060401010101" pitchFamily="34" charset="-79"/>
                        </a:rPr>
                        <a:t>'</a:t>
                      </a: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12/05</a:t>
                      </a:r>
                      <a:endParaRPr lang="en-US" sz="14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7139503"/>
                  </a:ext>
                </a:extLst>
              </a:tr>
              <a:tr h="709509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פארק 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הניצחון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+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מוזיאון המלחמה הפטריוטית הגדולה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נסיעה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יחסי</a:t>
                      </a:r>
                      <a:r>
                        <a:rPr lang="he-IL" sz="14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המעצמות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 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שגריר ישראל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ברוסיה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טיסת "חלוצים" מוצ"ש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5073729"/>
                  </a:ext>
                </a:extLst>
              </a:tr>
              <a:tr h="709509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ביקור באקדמיה 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הצבאית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(מדי ייצוג)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מדיניות פנים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מדיניות חוץ וביטחון רוסיה</a:t>
                      </a:r>
                      <a:endParaRPr lang="en-US" sz="14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נחיתה ב- </a:t>
                      </a: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DME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</a:t>
                      </a: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LY </a:t>
                      </a:r>
                      <a:r>
                        <a:rPr lang="ru-RU" sz="1400" b="1" dirty="0">
                          <a:effectLst/>
                          <a:cs typeface="David" panose="020E0502060401010101" pitchFamily="34" charset="-79"/>
                        </a:rPr>
                        <a:t>611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)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489965"/>
                  </a:ext>
                </a:extLst>
              </a:tr>
              <a:tr h="709509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מדיניות רוסיה במזה"ת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המצב כלכלי והשפעתו על מדיניות הפנים</a:t>
                      </a:r>
                      <a:endParaRPr lang="en-US" sz="14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+ התארגנות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9087769"/>
                  </a:ext>
                </a:extLst>
              </a:tr>
              <a:tr h="20691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א.צ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 למשרד החוץ + א.צ.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708"/>
                  </a:ext>
                </a:extLst>
              </a:tr>
              <a:tr h="140161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א.צ.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9671067"/>
                  </a:ext>
                </a:extLst>
              </a:tr>
              <a:tr h="91144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ארוחת צהריים מסכמת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 מסעדת ירושלים)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+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א.צ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רוסיה 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- מזה"ת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סגן שר 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החוץ -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מר מיכאל </a:t>
                      </a:r>
                      <a:r>
                        <a:rPr lang="he-IL" sz="1400" b="1" dirty="0" err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בוגדנוב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marL="228600"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תכנון מדיניות החוץ 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3909213"/>
                  </a:ext>
                </a:extLst>
              </a:tr>
              <a:tr h="27139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גרמן - נספח צה"ל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142014"/>
                  </a:ext>
                </a:extLst>
              </a:tr>
              <a:tr h="352124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סיור בקרמלין</a:t>
                      </a:r>
                      <a:endParaRPr lang="en-US" sz="14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6384649"/>
                  </a:ext>
                </a:extLst>
              </a:tr>
              <a:tr h="546575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לרכבת</a:t>
                      </a:r>
                      <a:r>
                        <a:rPr lang="he-IL" sz="14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baseline="0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r>
                        <a:rPr lang="he-IL" sz="14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סט פטרסבורג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268069"/>
                  </a:ext>
                </a:extLst>
              </a:tr>
              <a:tr h="185133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עיבוד צוותי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סיור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הכיכר האדומה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90532"/>
                  </a:ext>
                </a:extLst>
              </a:tr>
              <a:tr h="144571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סגן </a:t>
                      </a:r>
                      <a:r>
                        <a:rPr lang="he-IL" sz="1400" b="1" dirty="0" err="1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מל"ל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74285"/>
                  </a:ext>
                </a:extLst>
              </a:tr>
              <a:tr h="386696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ׁזמן חופשי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626074"/>
                  </a:ext>
                </a:extLst>
              </a:tr>
              <a:tr h="103460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א.ע. + נסיעה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א.ע.</a:t>
                      </a:r>
                      <a:r>
                        <a:rPr lang="he-IL" sz="1400" b="1" baseline="0" dirty="0" smtClean="0"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+ התארגנות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713807"/>
                  </a:ext>
                </a:extLst>
              </a:tr>
              <a:tr h="517295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זמן  חופשי</a:t>
                      </a:r>
                      <a:r>
                        <a:rPr lang="en-US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endParaRPr lang="en-US" sz="14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969118"/>
                  </a:ext>
                </a:extLst>
              </a:tr>
              <a:tr h="23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</a:t>
                      </a:r>
                      <a:r>
                        <a:rPr lang="he-IL" sz="14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לשד"ת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קבלת 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פנים יום העצמאות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שגרירות 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ישראל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(מדי ייצוג)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סיור </a:t>
                      </a: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לילה במוסקבה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912693"/>
                  </a:ext>
                </a:extLst>
              </a:tr>
              <a:tr h="23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</a:t>
                      </a:r>
                      <a:r>
                        <a:rPr lang="he-IL" sz="14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תרבות 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8554665"/>
                  </a:ext>
                </a:extLst>
              </a:tr>
              <a:tr h="23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ערב חופשי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003823"/>
                  </a:ext>
                </a:extLst>
              </a:tr>
              <a:tr h="470407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המראה </a:t>
                      </a:r>
                      <a:r>
                        <a:rPr lang="en-US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DME</a:t>
                      </a:r>
                      <a:r>
                        <a:rPr lang="he-IL" sz="14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903106"/>
                  </a:ext>
                </a:extLst>
              </a:tr>
              <a:tr h="23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 anchor="ctr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4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32082" marR="32082" marT="0" marB="0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831935"/>
                  </a:ext>
                </a:extLst>
              </a:tr>
            </a:tbl>
          </a:graphicData>
        </a:graphic>
      </p:graphicFrame>
      <p:pic>
        <p:nvPicPr>
          <p:cNvPr id="6" name="Picture 2" descr="×ª××¦××ª ×ª××× × ×¢×××¨ ×ª××× × ×©×× ×ª×¢××¤×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6021288"/>
            <a:ext cx="595188" cy="59518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521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964991"/>
              </p:ext>
            </p:extLst>
          </p:nvPr>
        </p:nvGraphicFramePr>
        <p:xfrm>
          <a:off x="108856" y="1413792"/>
          <a:ext cx="8083732" cy="544735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20933">
                  <a:extLst>
                    <a:ext uri="{9D8B030D-6E8A-4147-A177-3AD203B41FA5}">
                      <a16:colId xmlns:a16="http://schemas.microsoft.com/office/drawing/2014/main" val="231706749"/>
                    </a:ext>
                  </a:extLst>
                </a:gridCol>
                <a:gridCol w="2020933">
                  <a:extLst>
                    <a:ext uri="{9D8B030D-6E8A-4147-A177-3AD203B41FA5}">
                      <a16:colId xmlns:a16="http://schemas.microsoft.com/office/drawing/2014/main" val="994010326"/>
                    </a:ext>
                  </a:extLst>
                </a:gridCol>
                <a:gridCol w="2020933">
                  <a:extLst>
                    <a:ext uri="{9D8B030D-6E8A-4147-A177-3AD203B41FA5}">
                      <a16:colId xmlns:a16="http://schemas.microsoft.com/office/drawing/2014/main" val="3737182445"/>
                    </a:ext>
                  </a:extLst>
                </a:gridCol>
                <a:gridCol w="2020933">
                  <a:extLst>
                    <a:ext uri="{9D8B030D-6E8A-4147-A177-3AD203B41FA5}">
                      <a16:colId xmlns:a16="http://schemas.microsoft.com/office/drawing/2014/main" val="2793423482"/>
                    </a:ext>
                  </a:extLst>
                </a:gridCol>
              </a:tblGrid>
              <a:tr h="5030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שעה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דובר</a:t>
                      </a:r>
                      <a:endParaRPr lang="he-IL" sz="16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מקום</a:t>
                      </a:r>
                      <a:endParaRPr lang="he-IL" sz="16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663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20:40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טיסה</a:t>
                      </a:r>
                      <a:r>
                        <a:rPr lang="he-IL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"החלוצים"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1142943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02:30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מב"ל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נתב"ג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78638003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05:50-10:05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טיסה </a:t>
                      </a:r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LY611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שד"ת</a:t>
                      </a:r>
                      <a:r>
                        <a:rPr lang="he-IL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baseline="0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דומודדובו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91935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6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למלון 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+א.צ.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Ararat Park  Hyatt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522932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14:00-16:00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יחסי ישראל - רוסיה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נספח – אל"מ גרמן (עברית)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757996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16:00-20:00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סיור היכרות והדרכה מוסקבה-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אניה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אניה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מרכז מוסקבה / מתחם הקרמלין</a:t>
                      </a:r>
                      <a:endParaRPr lang="en-US" sz="1600" b="1" dirty="0" smtClean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(גשר הפטריארך, גני אלכסנדר, מתחם הקרמלין, כיכר אדומה)</a:t>
                      </a:r>
                      <a:endParaRPr lang="he-IL" sz="16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8677863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23:00 – 20:00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endParaRPr lang="he-IL" sz="16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ערב חופשי </a:t>
                      </a:r>
                    </a:p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(ארוחת ערב עצמאית)</a:t>
                      </a:r>
                    </a:p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367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6729" y="986453"/>
            <a:ext cx="9784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כחול – </a:t>
            </a:r>
            <a:r>
              <a:rPr lang="he-IL" b="1" dirty="0" err="1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חוייתי</a:t>
            </a:r>
            <a:r>
              <a:rPr lang="he-IL" b="1" dirty="0" smtClean="0">
                <a:solidFill>
                  <a:schemeClr val="accent5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אדום - בטחוני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C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כתום – חברתי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צהוב – כלכלי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00B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ירוק – מדיני  </a:t>
            </a:r>
          </a:p>
        </p:txBody>
      </p:sp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לו"ז פרטני סיור – יום א' 12/5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88" y="1413792"/>
            <a:ext cx="3999412" cy="1871192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89" y="3207091"/>
            <a:ext cx="4064000" cy="2158548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588" y="4559300"/>
            <a:ext cx="4064000" cy="229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033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622010"/>
              </p:ext>
            </p:extLst>
          </p:nvPr>
        </p:nvGraphicFramePr>
        <p:xfrm>
          <a:off x="191344" y="1355785"/>
          <a:ext cx="11891800" cy="553732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59598">
                  <a:extLst>
                    <a:ext uri="{9D8B030D-6E8A-4147-A177-3AD203B41FA5}">
                      <a16:colId xmlns:a16="http://schemas.microsoft.com/office/drawing/2014/main" val="231706749"/>
                    </a:ext>
                  </a:extLst>
                </a:gridCol>
                <a:gridCol w="3739884">
                  <a:extLst>
                    <a:ext uri="{9D8B030D-6E8A-4147-A177-3AD203B41FA5}">
                      <a16:colId xmlns:a16="http://schemas.microsoft.com/office/drawing/2014/main" val="994010326"/>
                    </a:ext>
                  </a:extLst>
                </a:gridCol>
                <a:gridCol w="3706646">
                  <a:extLst>
                    <a:ext uri="{9D8B030D-6E8A-4147-A177-3AD203B41FA5}">
                      <a16:colId xmlns:a16="http://schemas.microsoft.com/office/drawing/2014/main" val="3737182445"/>
                    </a:ext>
                  </a:extLst>
                </a:gridCol>
                <a:gridCol w="1492836">
                  <a:extLst>
                    <a:ext uri="{9D8B030D-6E8A-4147-A177-3AD203B41FA5}">
                      <a16:colId xmlns:a16="http://schemas.microsoft.com/office/drawing/2014/main" val="1311893671"/>
                    </a:ext>
                  </a:extLst>
                </a:gridCol>
                <a:gridCol w="1492836">
                  <a:extLst>
                    <a:ext uri="{9D8B030D-6E8A-4147-A177-3AD203B41FA5}">
                      <a16:colId xmlns:a16="http://schemas.microsoft.com/office/drawing/2014/main" val="1164339526"/>
                    </a:ext>
                  </a:extLst>
                </a:gridCol>
              </a:tblGrid>
              <a:tr h="5030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שעה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דובר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מקום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תשורה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663001"/>
                  </a:ext>
                </a:extLst>
              </a:tr>
              <a:tr h="490055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ארוחת בוקר בנוכחות השגריר- מר גרי קורן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חדר אוכל מלון</a:t>
                      </a:r>
                    </a:p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מסעדת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PLAZMA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 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קומה 10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91935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9:00-10:00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יחסים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בילאטרלים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רוסיה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-ישראל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שגריר ישראל ברוסיה, מר גרי קורן (עברית)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 – </a:t>
                      </a:r>
                    </a:p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חליפה</a:t>
                      </a:r>
                      <a:endParaRPr lang="en-US" sz="14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אולם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SCHEPKIN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, 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שפשק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4829117"/>
                  </a:ext>
                </a:extLst>
              </a:tr>
              <a:tr h="131781">
                <a:tc row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10:00-10:45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מדיניות חוץ ובטחון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FF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מר דמיטרי </a:t>
                      </a:r>
                      <a:r>
                        <a:rPr lang="he-IL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טריינין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</a:p>
                    <a:p>
                      <a:pPr algn="ctr" rtl="1"/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חוקר אקדמי, קולונל</a:t>
                      </a:r>
                      <a:r>
                        <a:rPr lang="he-IL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לשעבר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(אנגלית)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3466428"/>
                  </a:ext>
                </a:extLst>
              </a:tr>
              <a:tr h="173020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EROS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93134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המצב הכלכלי ברוסיה והשפעותיו על </a:t>
                      </a:r>
                      <a:r>
                        <a:rPr lang="he-IL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מדיניות הפנים</a:t>
                      </a:r>
                      <a:endParaRPr lang="en-US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14300" marR="11430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 </a:t>
                      </a:r>
                      <a:r>
                        <a:rPr lang="he-IL" sz="1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איבגני</a:t>
                      </a:r>
                      <a:r>
                        <a:rPr lang="he-IL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גוטמאכר</a:t>
                      </a:r>
                      <a:r>
                        <a:rPr lang="en-US" sz="14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                                                יו"ר מכון מחקר כלכלה עולמית (אנגלית)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אייל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ארגוב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175706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ארוחת צהריים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מחוץ לאולם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SCHEPKIN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194258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11:45-12:30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75799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13:00-14:00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רוסיה – מזה"ת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סגן שר החוץ לענייני מזה"ת ואפריקה ושליח הנשיא 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לאזור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-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 </a:t>
                      </a: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מיכאל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בוגדנוב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(רוסית)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row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משרד החוץ – </a:t>
                      </a:r>
                    </a:p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חליפה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חן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37477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14:15-15:00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תכנון מדיניות החוץ הרוסית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מר </a:t>
                      </a:r>
                      <a:r>
                        <a:rPr lang="he-IL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אנדריי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דרובינין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,                                                                 סגן </a:t>
                      </a: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ראש המחלקת לתכנון מדיני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(אנגלית)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753749"/>
                  </a:ext>
                </a:extLst>
              </a:tr>
              <a:tr h="539449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מאיה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44635140"/>
                  </a:ext>
                </a:extLst>
              </a:tr>
              <a:tr h="46799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15:00-21:00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זמן חופשי – ארוחת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ערב עצמאית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29496715"/>
                  </a:ext>
                </a:extLst>
              </a:tr>
              <a:tr h="727807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21:00-23:00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סיור לילה במוסקבה (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אניה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יציאה מהמלון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23671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87488" y="986453"/>
            <a:ext cx="9784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כחול – </a:t>
            </a:r>
            <a:r>
              <a:rPr lang="he-IL" b="1" dirty="0" err="1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חוייתי</a:t>
            </a:r>
            <a:r>
              <a:rPr lang="he-IL" b="1" dirty="0">
                <a:solidFill>
                  <a:schemeClr val="accent5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אדום - בטחוני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C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כתום – חברתי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צהוב – כלכלי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 smtClean="0">
                <a:solidFill>
                  <a:srgbClr val="00B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ירוק – מדיני  </a:t>
            </a:r>
            <a:endParaRPr lang="he-IL" b="1" dirty="0">
              <a:solidFill>
                <a:srgbClr val="00B05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לו"ז פרטני סיור – יום ב' 13/5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Picture 2" descr="×ª××× × ×§×©××¨×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0" y="5733256"/>
            <a:ext cx="3672408" cy="1159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722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846473"/>
              </p:ext>
            </p:extLst>
          </p:nvPr>
        </p:nvGraphicFramePr>
        <p:xfrm>
          <a:off x="47328" y="692697"/>
          <a:ext cx="12109513" cy="616530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486320">
                  <a:extLst>
                    <a:ext uri="{9D8B030D-6E8A-4147-A177-3AD203B41FA5}">
                      <a16:colId xmlns:a16="http://schemas.microsoft.com/office/drawing/2014/main" val="231706749"/>
                    </a:ext>
                  </a:extLst>
                </a:gridCol>
                <a:gridCol w="3808353">
                  <a:extLst>
                    <a:ext uri="{9D8B030D-6E8A-4147-A177-3AD203B41FA5}">
                      <a16:colId xmlns:a16="http://schemas.microsoft.com/office/drawing/2014/main" val="994010326"/>
                    </a:ext>
                  </a:extLst>
                </a:gridCol>
                <a:gridCol w="3774506">
                  <a:extLst>
                    <a:ext uri="{9D8B030D-6E8A-4147-A177-3AD203B41FA5}">
                      <a16:colId xmlns:a16="http://schemas.microsoft.com/office/drawing/2014/main" val="3737182445"/>
                    </a:ext>
                  </a:extLst>
                </a:gridCol>
                <a:gridCol w="1520167">
                  <a:extLst>
                    <a:ext uri="{9D8B030D-6E8A-4147-A177-3AD203B41FA5}">
                      <a16:colId xmlns:a16="http://schemas.microsoft.com/office/drawing/2014/main" val="1311893671"/>
                    </a:ext>
                  </a:extLst>
                </a:gridCol>
                <a:gridCol w="1520167">
                  <a:extLst>
                    <a:ext uri="{9D8B030D-6E8A-4147-A177-3AD203B41FA5}">
                      <a16:colId xmlns:a16="http://schemas.microsoft.com/office/drawing/2014/main" val="4223538749"/>
                    </a:ext>
                  </a:extLst>
                </a:gridCol>
              </a:tblGrid>
              <a:tr h="46321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שעה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דובר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מקום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תשורה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663001"/>
                  </a:ext>
                </a:extLst>
              </a:tr>
              <a:tr h="41536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ארוחת בוקר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 – מסעדת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PARK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91935"/>
                  </a:ext>
                </a:extLst>
              </a:tr>
              <a:tr h="535255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9:00-9:45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יחסי המעצמות</a:t>
                      </a:r>
                      <a:endParaRPr lang="en-US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מר </a:t>
                      </a:r>
                      <a:r>
                        <a:rPr lang="he-IL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אנדריי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קורטונוב</a:t>
                      </a:r>
                      <a:endParaRPr lang="he-IL" sz="1400" b="1" kern="1200" dirty="0" smtClean="0">
                        <a:solidFill>
                          <a:schemeClr val="dk1"/>
                        </a:solidFill>
                        <a:effectLst/>
                        <a:latin typeface="David" panose="020E0502060401010101" pitchFamily="34" charset="-79"/>
                        <a:ea typeface="+mn-ea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מנכ"ל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INSS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רוסיה (אנגלית)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</a:t>
                      </a:r>
                    </a:p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חליפה</a:t>
                      </a:r>
                    </a:p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אולם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SCHEPKIN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, 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חנונה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2330821"/>
                  </a:ext>
                </a:extLst>
              </a:tr>
              <a:tr h="469152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10:00-10:45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מדיניות פנים</a:t>
                      </a:r>
                      <a:endParaRPr lang="he-IL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מר </a:t>
                      </a:r>
                      <a:r>
                        <a:rPr lang="he-IL" sz="1400" b="1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אנדריי</a:t>
                      </a:r>
                      <a:r>
                        <a:rPr lang="he-IL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קלסניקוב</a:t>
                      </a:r>
                      <a:r>
                        <a:rPr lang="he-IL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(אנגלית)</a:t>
                      </a:r>
                      <a:endParaRPr lang="he-IL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RAJU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2055308"/>
                  </a:ext>
                </a:extLst>
              </a:tr>
              <a:tr h="50691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מדיניות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רוסיה במזרח התיכון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מר יורי </a:t>
                      </a:r>
                      <a:r>
                        <a:rPr lang="he-IL" sz="1400" b="1" kern="1200" dirty="0" err="1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בארמין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,</a:t>
                      </a:r>
                      <a:r>
                        <a:rPr lang="he-IL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                                                                                     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חוקר</a:t>
                      </a:r>
                      <a:r>
                        <a:rPr lang="he-IL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ופרשן אסטרטגיית</a:t>
                      </a:r>
                      <a:r>
                        <a:rPr lang="he-IL" sz="1400" b="1" kern="1200" baseline="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רוסיה במזה"ת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(אנגלית)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ואך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579309"/>
                  </a:ext>
                </a:extLst>
              </a:tr>
              <a:tr h="34111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11:45-12:30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ארוחת צהריים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מחוץ לאולם </a:t>
                      </a:r>
                      <a:r>
                        <a:rPr lang="en-US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SCHEPKIN</a:t>
                      </a:r>
                      <a:r>
                        <a:rPr lang="he-IL" sz="1400" b="1" kern="1200" dirty="0" smtClean="0">
                          <a:solidFill>
                            <a:schemeClr val="dk1"/>
                          </a:solidFill>
                          <a:effectLst/>
                          <a:latin typeface="David" panose="020E0502060401010101" pitchFamily="34" charset="-79"/>
                          <a:ea typeface="+mn-ea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5198915"/>
                  </a:ext>
                </a:extLst>
              </a:tr>
              <a:tr h="31485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12:30-13:00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הליכה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ברגל לקרמלין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757996"/>
                  </a:ext>
                </a:extLst>
              </a:tr>
              <a:tr h="1005571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13:00-16:00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400" b="1" dirty="0" smtClean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סיור מודרך בקרמלין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אניה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)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קרמלין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</a:t>
                      </a:r>
                    </a:p>
                    <a:p>
                      <a:pPr algn="ctr" rtl="1"/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חליפה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5295655"/>
                  </a:ext>
                </a:extLst>
              </a:tr>
              <a:tr h="36667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16:00-18:15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חזרה למלון + התארגנות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4788480"/>
                  </a:ext>
                </a:extLst>
              </a:tr>
              <a:tr h="36667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18:15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4776465"/>
                  </a:ext>
                </a:extLst>
              </a:tr>
              <a:tr h="101383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19:00-22:00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20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              קבלת פנים שגרירות ישראל ליום העצמאות  (מדי</a:t>
                      </a:r>
                      <a:r>
                        <a:rPr lang="he-IL" sz="20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ייצוג)</a:t>
                      </a:r>
                      <a:endParaRPr lang="he-IL" sz="20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dirty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THE STANISLAVSKY AND NEMIROVICH DANCHENKO MOOSCOW ACADEMIC MIUSIC THEATRE</a:t>
                      </a:r>
                    </a:p>
                  </a:txBody>
                  <a:tcPr marL="114300" marR="114300" marT="0" marB="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031127"/>
                  </a:ext>
                </a:extLst>
              </a:tr>
              <a:tr h="36667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22:00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למלון (למעוניינים)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5448020"/>
                  </a:ext>
                </a:extLst>
              </a:tr>
            </a:tbl>
          </a:graphicData>
        </a:graphic>
      </p:graphicFrame>
      <p:sp>
        <p:nvSpPr>
          <p:cNvPr id="8" name="כותרת 4"/>
          <p:cNvSpPr txBox="1">
            <a:spLocks/>
          </p:cNvSpPr>
          <p:nvPr/>
        </p:nvSpPr>
        <p:spPr>
          <a:xfrm>
            <a:off x="2783632" y="44624"/>
            <a:ext cx="7770275" cy="64807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לו"ז פרטני סיור – יום ג' 14/5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657" y="3789040"/>
            <a:ext cx="2388224" cy="172819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789040"/>
            <a:ext cx="2691025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67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8102291"/>
              </p:ext>
            </p:extLst>
          </p:nvPr>
        </p:nvGraphicFramePr>
        <p:xfrm>
          <a:off x="119337" y="908720"/>
          <a:ext cx="9865095" cy="6055585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10840">
                  <a:extLst>
                    <a:ext uri="{9D8B030D-6E8A-4147-A177-3AD203B41FA5}">
                      <a16:colId xmlns:a16="http://schemas.microsoft.com/office/drawing/2014/main" val="231706749"/>
                    </a:ext>
                  </a:extLst>
                </a:gridCol>
                <a:gridCol w="904139">
                  <a:extLst>
                    <a:ext uri="{9D8B030D-6E8A-4147-A177-3AD203B41FA5}">
                      <a16:colId xmlns:a16="http://schemas.microsoft.com/office/drawing/2014/main" val="994010326"/>
                    </a:ext>
                  </a:extLst>
                </a:gridCol>
                <a:gridCol w="2198361">
                  <a:extLst>
                    <a:ext uri="{9D8B030D-6E8A-4147-A177-3AD203B41FA5}">
                      <a16:colId xmlns:a16="http://schemas.microsoft.com/office/drawing/2014/main" val="1536959618"/>
                    </a:ext>
                  </a:extLst>
                </a:gridCol>
                <a:gridCol w="3074927">
                  <a:extLst>
                    <a:ext uri="{9D8B030D-6E8A-4147-A177-3AD203B41FA5}">
                      <a16:colId xmlns:a16="http://schemas.microsoft.com/office/drawing/2014/main" val="3737182445"/>
                    </a:ext>
                  </a:extLst>
                </a:gridCol>
                <a:gridCol w="1238414">
                  <a:extLst>
                    <a:ext uri="{9D8B030D-6E8A-4147-A177-3AD203B41FA5}">
                      <a16:colId xmlns:a16="http://schemas.microsoft.com/office/drawing/2014/main" val="1311893671"/>
                    </a:ext>
                  </a:extLst>
                </a:gridCol>
                <a:gridCol w="1238414">
                  <a:extLst>
                    <a:ext uri="{9D8B030D-6E8A-4147-A177-3AD203B41FA5}">
                      <a16:colId xmlns:a16="http://schemas.microsoft.com/office/drawing/2014/main" val="4096855044"/>
                    </a:ext>
                  </a:extLst>
                </a:gridCol>
              </a:tblGrid>
              <a:tr h="50304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שעה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דובר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מקום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תשורה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663001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8:00-9:00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ארוחת בוקר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 – מסעדת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PARK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91935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9:00-10:00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נסיעה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7368333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10:00-11:00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ביקור באקדמיה צבאית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4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סיור + צילום משותף</a:t>
                      </a:r>
                      <a:endParaRPr lang="he-IL" sz="14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(רוסית)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אקדמיה צבאית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</a:t>
                      </a:r>
                    </a:p>
                    <a:p>
                      <a:pPr algn="ctr" rtl="1"/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מדי ייצוג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he-IL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42002626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11:00-11:45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סקירת צבא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רוסיה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(רוסית)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טישלר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6367755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11:45-12:30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תפיסת הביטחון הלאומי רוסיה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(רוסית)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שי טייב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2412430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12:30-13:00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לקחי לחימה בסוריה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(רוסית)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איציק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1857931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13:15-14:00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הרצאת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בטל"מ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ישראל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מר אייל כליף (עברית)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0888834"/>
                  </a:ext>
                </a:extLst>
              </a:tr>
              <a:tr h="3460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14:00-15:30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נסיעה +התארגנות       (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סנדוויצים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באוטובוס)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127872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15:30-16:30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עיבוד צוותי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114300" marR="114300" marT="0" marB="0"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 – </a:t>
                      </a:r>
                    </a:p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קוד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מב"ל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075799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16:30-17:30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37881669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17:30-18:30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ארוחת ערב – מסעדת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MAGEN DAVID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(כשר)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853177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18:30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456576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19:30-21:30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 פולקלור – "טבעת הזהב"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תיאטרון – </a:t>
                      </a:r>
                    </a:p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קוד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מב"ל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1867145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21:30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למלון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9539650"/>
                  </a:ext>
                </a:extLst>
              </a:tr>
            </a:tbl>
          </a:graphicData>
        </a:graphic>
      </p:graphicFrame>
      <p:sp>
        <p:nvSpPr>
          <p:cNvPr id="8" name="כותרת 4"/>
          <p:cNvSpPr txBox="1">
            <a:spLocks/>
          </p:cNvSpPr>
          <p:nvPr/>
        </p:nvSpPr>
        <p:spPr>
          <a:xfrm>
            <a:off x="2783632" y="151613"/>
            <a:ext cx="7770275" cy="61309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avid" panose="020E0502060401010101" pitchFamily="34" charset="-79"/>
                <a:ea typeface="+mn-ea"/>
                <a:cs typeface="David" panose="020E0502060401010101" pitchFamily="34" charset="-79"/>
              </a:rPr>
              <a:t>לו"ז פרטני סיור – יום ד' 15/5</a:t>
            </a:r>
            <a:endParaRPr kumimoji="0" lang="he-IL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avid" panose="020E0502060401010101" pitchFamily="34" charset="-79"/>
              <a:ea typeface="+mn-ea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50" y="5112568"/>
            <a:ext cx="2211850" cy="184482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151" y="3305454"/>
            <a:ext cx="2236530" cy="18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366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87488" y="836712"/>
            <a:ext cx="978408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כחול – </a:t>
            </a:r>
            <a:r>
              <a:rPr lang="he-IL" b="1" dirty="0" err="1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חוייתי</a:t>
            </a:r>
            <a:r>
              <a:rPr lang="he-IL" b="1" dirty="0">
                <a:solidFill>
                  <a:schemeClr val="accent5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אדום - בטחוני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C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כתום – חברתי</a:t>
            </a:r>
            <a:r>
              <a:rPr lang="he-IL" b="1" dirty="0">
                <a:solidFill>
                  <a:schemeClr val="accent4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FFFF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צהוב – כלכלי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, </a:t>
            </a:r>
            <a:r>
              <a:rPr lang="he-IL" b="1" dirty="0">
                <a:solidFill>
                  <a:srgbClr val="00B05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ירוק – מדיני </a:t>
            </a:r>
            <a:r>
              <a:rPr lang="he-IL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8" name="כותרת 4"/>
          <p:cNvSpPr txBox="1">
            <a:spLocks/>
          </p:cNvSpPr>
          <p:nvPr/>
        </p:nvSpPr>
        <p:spPr>
          <a:xfrm>
            <a:off x="2783632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לו"ז פרטני סיור – יום ה' 16/5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1628800"/>
            <a:ext cx="3672408" cy="5229200"/>
          </a:xfrm>
          <a:prstGeom prst="rect">
            <a:avLst/>
          </a:prstGeom>
        </p:spPr>
      </p:pic>
      <p:graphicFrame>
        <p:nvGraphicFramePr>
          <p:cNvPr id="7" name="מציין מיקום תוכן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9205646"/>
              </p:ext>
            </p:extLst>
          </p:nvPr>
        </p:nvGraphicFramePr>
        <p:xfrm>
          <a:off x="191344" y="1202669"/>
          <a:ext cx="8568952" cy="5666246"/>
        </p:xfrm>
        <a:graphic>
          <a:graphicData uri="http://schemas.openxmlformats.org/drawingml/2006/table">
            <a:tbl>
              <a:tblPr rtl="1"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1051752">
                  <a:extLst>
                    <a:ext uri="{9D8B030D-6E8A-4147-A177-3AD203B41FA5}">
                      <a16:colId xmlns:a16="http://schemas.microsoft.com/office/drawing/2014/main" val="231706749"/>
                    </a:ext>
                  </a:extLst>
                </a:gridCol>
                <a:gridCol w="2694873">
                  <a:extLst>
                    <a:ext uri="{9D8B030D-6E8A-4147-A177-3AD203B41FA5}">
                      <a16:colId xmlns:a16="http://schemas.microsoft.com/office/drawing/2014/main" val="994010326"/>
                    </a:ext>
                  </a:extLst>
                </a:gridCol>
                <a:gridCol w="2541707">
                  <a:extLst>
                    <a:ext uri="{9D8B030D-6E8A-4147-A177-3AD203B41FA5}">
                      <a16:colId xmlns:a16="http://schemas.microsoft.com/office/drawing/2014/main" val="3737182445"/>
                    </a:ext>
                  </a:extLst>
                </a:gridCol>
                <a:gridCol w="129216">
                  <a:extLst>
                    <a:ext uri="{9D8B030D-6E8A-4147-A177-3AD203B41FA5}">
                      <a16:colId xmlns:a16="http://schemas.microsoft.com/office/drawing/2014/main" val="3537340238"/>
                    </a:ext>
                  </a:extLst>
                </a:gridCol>
                <a:gridCol w="1075702">
                  <a:extLst>
                    <a:ext uri="{9D8B030D-6E8A-4147-A177-3AD203B41FA5}">
                      <a16:colId xmlns:a16="http://schemas.microsoft.com/office/drawing/2014/main" val="1311893671"/>
                    </a:ext>
                  </a:extLst>
                </a:gridCol>
                <a:gridCol w="1075702">
                  <a:extLst>
                    <a:ext uri="{9D8B030D-6E8A-4147-A177-3AD203B41FA5}">
                      <a16:colId xmlns:a16="http://schemas.microsoft.com/office/drawing/2014/main" val="578629644"/>
                    </a:ext>
                  </a:extLst>
                </a:gridCol>
              </a:tblGrid>
              <a:tr h="604591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שעה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מופע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דובר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מקום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bg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תשורה</a:t>
                      </a:r>
                      <a:endParaRPr lang="he-IL" sz="1400" b="1" dirty="0">
                        <a:solidFill>
                          <a:schemeClr val="bg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25663001"/>
                  </a:ext>
                </a:extLst>
              </a:tr>
              <a:tr h="54162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7:30-8:30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ארוחת בוקר 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+ צ'ק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אווט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מלון – מסעדת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PARK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קומה 2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0291935"/>
                  </a:ext>
                </a:extLst>
              </a:tr>
              <a:tr h="40376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8:30-9:30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נסיעה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7368333"/>
                  </a:ext>
                </a:extLst>
              </a:tr>
              <a:tr h="1152774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9:30-12:30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e-IL" sz="1400" b="1" dirty="0" smtClean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פארק הניצחון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+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מוזיאון המלחמה הפטריוטית הגדולה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68580" marR="68580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אניה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קוד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מב"ל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6109512"/>
                  </a:ext>
                </a:extLst>
              </a:tr>
              <a:tr h="3409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8877114"/>
                  </a:ext>
                </a:extLst>
              </a:tr>
              <a:tr h="3409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13:30-14:30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ארוחת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צהריים מסכמת – מסעדת ירושלים 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כשר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19679494"/>
                  </a:ext>
                </a:extLst>
              </a:tr>
              <a:tr h="340939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14:30-15:00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מיניבוס לתחנת רכבת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ל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סט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פטסבורג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0872533"/>
                  </a:ext>
                </a:extLst>
              </a:tr>
              <a:tr h="691880">
                <a:tc>
                  <a:txBody>
                    <a:bodyPr/>
                    <a:lstStyle/>
                    <a:p>
                      <a:pPr algn="ctr" rtl="1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14:30-17:30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 rtl="1"/>
                      <a:endParaRPr lang="he-IL" sz="14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זמן</a:t>
                      </a:r>
                      <a:r>
                        <a:rPr lang="he-IL" sz="14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חופשי</a:t>
                      </a: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868812"/>
                  </a:ext>
                </a:extLst>
              </a:tr>
              <a:tr h="353956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17:30-19:00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נסיעה </a:t>
                      </a:r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לשד"ת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DME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3048611"/>
                  </a:ext>
                </a:extLst>
              </a:tr>
              <a:tr h="691880"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21:55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 rtl="1"/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טיסה חזור -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LY614</a:t>
                      </a:r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4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שד"ת</a:t>
                      </a:r>
                      <a:r>
                        <a:rPr lang="he-IL" sz="14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400" b="1" baseline="0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דומודדובו</a:t>
                      </a:r>
                      <a:endParaRPr lang="he-IL" sz="1400" b="1" dirty="0" smtClean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sz="14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22456576"/>
                  </a:ext>
                </a:extLst>
              </a:tr>
            </a:tbl>
          </a:graphicData>
        </a:graphic>
      </p:graphicFrame>
      <p:sp>
        <p:nvSpPr>
          <p:cNvPr id="3" name="לחצן פעולה: חזרה 2">
            <a:hlinkClick r:id="rId3" action="ppaction://hlinksldjump" highlightClick="1"/>
          </p:cNvPr>
          <p:cNvSpPr/>
          <p:nvPr/>
        </p:nvSpPr>
        <p:spPr>
          <a:xfrm>
            <a:off x="191344" y="6237312"/>
            <a:ext cx="936104" cy="504056"/>
          </a:xfrm>
          <a:prstGeom prst="actionButtonRetur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3544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טבלה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1039091"/>
              </p:ext>
            </p:extLst>
          </p:nvPr>
        </p:nvGraphicFramePr>
        <p:xfrm>
          <a:off x="6025407" y="498445"/>
          <a:ext cx="6166593" cy="6417288"/>
        </p:xfrm>
        <a:graphic>
          <a:graphicData uri="http://schemas.openxmlformats.org/drawingml/2006/table">
            <a:tbl>
              <a:tblPr rtl="1" firstRow="1" firstCol="1" bandRow="1">
                <a:tableStyleId>{793D81CF-94F2-401A-BA57-92F5A7B2D0C5}</a:tableStyleId>
              </a:tblPr>
              <a:tblGrid>
                <a:gridCol w="1237073">
                  <a:extLst>
                    <a:ext uri="{9D8B030D-6E8A-4147-A177-3AD203B41FA5}">
                      <a16:colId xmlns:a16="http://schemas.microsoft.com/office/drawing/2014/main" val="1352583094"/>
                    </a:ext>
                  </a:extLst>
                </a:gridCol>
                <a:gridCol w="1307665">
                  <a:extLst>
                    <a:ext uri="{9D8B030D-6E8A-4147-A177-3AD203B41FA5}">
                      <a16:colId xmlns:a16="http://schemas.microsoft.com/office/drawing/2014/main" val="3070234587"/>
                    </a:ext>
                  </a:extLst>
                </a:gridCol>
                <a:gridCol w="1209038">
                  <a:extLst>
                    <a:ext uri="{9D8B030D-6E8A-4147-A177-3AD203B41FA5}">
                      <a16:colId xmlns:a16="http://schemas.microsoft.com/office/drawing/2014/main" val="3287144528"/>
                    </a:ext>
                  </a:extLst>
                </a:gridCol>
                <a:gridCol w="1205533">
                  <a:extLst>
                    <a:ext uri="{9D8B030D-6E8A-4147-A177-3AD203B41FA5}">
                      <a16:colId xmlns:a16="http://schemas.microsoft.com/office/drawing/2014/main" val="1689295721"/>
                    </a:ext>
                  </a:extLst>
                </a:gridCol>
                <a:gridCol w="1207284">
                  <a:extLst>
                    <a:ext uri="{9D8B030D-6E8A-4147-A177-3AD203B41FA5}">
                      <a16:colId xmlns:a16="http://schemas.microsoft.com/office/drawing/2014/main" val="2236075125"/>
                    </a:ext>
                  </a:extLst>
                </a:gridCol>
              </a:tblGrid>
              <a:tr h="25655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א' 28/4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ב' 29/4</a:t>
                      </a:r>
                      <a:endParaRPr lang="en-US" sz="16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ג' 30/4</a:t>
                      </a:r>
                      <a:endParaRPr lang="en-US" sz="16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ד' 1/5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ה' 2/5</a:t>
                      </a:r>
                      <a:endParaRPr lang="en-US" sz="16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extLst>
                  <a:ext uri="{0D108BD9-81ED-4DB2-BD59-A6C34878D82A}">
                    <a16:rowId xmlns:a16="http://schemas.microsoft.com/office/drawing/2014/main" val="2238130889"/>
                  </a:ext>
                </a:extLst>
              </a:tr>
              <a:tr h="1229473">
                <a:tc rowSpan="3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דימה – הרצאת רקע "רוסיה בשלושת התקופות המעצבות"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e-IL" sz="16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הצגת הסיור ושאלות המחקר (חן)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noFill/>
                  </a:tcPr>
                </a:tc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יום ל.ע.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הכנת מסמכי סיור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(צוות רוסיה)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 rowSpan="6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סיור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רפא"ל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מעמד יום הזיכרון לשואה ולגבורה 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8030008"/>
                  </a:ext>
                </a:extLst>
              </a:tr>
              <a:tr h="191582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הרצאת אמ"ן מחקר "תפיסת הביטחון הרוסית </a:t>
                      </a:r>
                      <a:r>
                        <a:rPr lang="he-IL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והמזה"ת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"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293854"/>
                  </a:ext>
                </a:extLst>
              </a:tr>
              <a:tr h="1320586"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צבי מגן 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"רוסיה</a:t>
                      </a:r>
                      <a:r>
                        <a:rPr lang="he-IL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אינטרסים, 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baseline="0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כלכלה"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gradFill>
                      <a:gsLst>
                        <a:gs pos="82187">
                          <a:srgbClr val="92D050"/>
                        </a:gs>
                        <a:gs pos="66000">
                          <a:srgbClr val="00B050"/>
                        </a:gs>
                        <a:gs pos="0">
                          <a:srgbClr val="F29278"/>
                        </a:gs>
                        <a:gs pos="5000">
                          <a:srgbClr val="F29278"/>
                        </a:gs>
                        <a:gs pos="0">
                          <a:srgbClr val="F29278"/>
                        </a:gs>
                        <a:gs pos="0">
                          <a:schemeClr val="accent1">
                            <a:lumMod val="45000"/>
                            <a:lumOff val="55000"/>
                          </a:schemeClr>
                        </a:gs>
                        <a:gs pos="18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99527930"/>
                  </a:ext>
                </a:extLst>
              </a:tr>
              <a:tr h="476762"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א.צ.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א.צ.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extLst>
                  <a:ext uri="{0D108BD9-81ED-4DB2-BD59-A6C34878D82A}">
                    <a16:rowId xmlns:a16="http://schemas.microsoft.com/office/drawing/2014/main" val="471289045"/>
                  </a:ext>
                </a:extLst>
              </a:tr>
              <a:tr h="1573420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סרט </a:t>
                      </a:r>
                      <a:endParaRPr lang="he-IL" sz="1600" b="1" dirty="0" smtClean="0">
                        <a:effectLst/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"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האח 2"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אנה – מרכז דדו "האסטרטגיה הרוסית החדשה"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9209" marR="59209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הרצאת </a:t>
                      </a:r>
                      <a:r>
                        <a:rPr lang="he-IL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ב"מ</a:t>
                      </a:r>
                      <a:r>
                        <a:rPr lang="he-IL" sz="1600" b="1" baseline="0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+ 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איומים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פנימיים (שב"כ 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)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940144"/>
                  </a:ext>
                </a:extLst>
              </a:tr>
              <a:tr h="1311182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דיון וסיכום היום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/>
                </a:tc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9209" marR="59209" marT="0" marB="0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ארקדי </a:t>
                      </a:r>
                      <a:r>
                        <a:rPr lang="he-IL" sz="1600" b="1" dirty="0" err="1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מלמן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 - הכלכלה של רוסיה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9209" marR="59209" marT="0" marB="0" anchor="ctr">
                    <a:gradFill>
                      <a:gsLst>
                        <a:gs pos="0">
                          <a:srgbClr val="FFFF00"/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1961962"/>
                  </a:ext>
                </a:extLst>
              </a:tr>
            </a:tbl>
          </a:graphicData>
        </a:graphic>
      </p:graphicFrame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03062"/>
              </p:ext>
            </p:extLst>
          </p:nvPr>
        </p:nvGraphicFramePr>
        <p:xfrm>
          <a:off x="47328" y="498444"/>
          <a:ext cx="5716100" cy="6359554"/>
        </p:xfrm>
        <a:graphic>
          <a:graphicData uri="http://schemas.openxmlformats.org/drawingml/2006/table">
            <a:tbl>
              <a:tblPr rtl="1" firstRow="1" firstCol="1" bandRow="1">
                <a:tableStyleId>{793D81CF-94F2-401A-BA57-92F5A7B2D0C5}</a:tableStyleId>
              </a:tblPr>
              <a:tblGrid>
                <a:gridCol w="1251568">
                  <a:extLst>
                    <a:ext uri="{9D8B030D-6E8A-4147-A177-3AD203B41FA5}">
                      <a16:colId xmlns:a16="http://schemas.microsoft.com/office/drawing/2014/main" val="2891160473"/>
                    </a:ext>
                  </a:extLst>
                </a:gridCol>
                <a:gridCol w="1230306">
                  <a:extLst>
                    <a:ext uri="{9D8B030D-6E8A-4147-A177-3AD203B41FA5}">
                      <a16:colId xmlns:a16="http://schemas.microsoft.com/office/drawing/2014/main" val="941659081"/>
                    </a:ext>
                  </a:extLst>
                </a:gridCol>
                <a:gridCol w="1379000">
                  <a:extLst>
                    <a:ext uri="{9D8B030D-6E8A-4147-A177-3AD203B41FA5}">
                      <a16:colId xmlns:a16="http://schemas.microsoft.com/office/drawing/2014/main" val="1199965806"/>
                    </a:ext>
                  </a:extLst>
                </a:gridCol>
                <a:gridCol w="926265">
                  <a:extLst>
                    <a:ext uri="{9D8B030D-6E8A-4147-A177-3AD203B41FA5}">
                      <a16:colId xmlns:a16="http://schemas.microsoft.com/office/drawing/2014/main" val="715556533"/>
                    </a:ext>
                  </a:extLst>
                </a:gridCol>
                <a:gridCol w="928961">
                  <a:extLst>
                    <a:ext uri="{9D8B030D-6E8A-4147-A177-3AD203B41FA5}">
                      <a16:colId xmlns:a16="http://schemas.microsoft.com/office/drawing/2014/main" val="775611788"/>
                    </a:ext>
                  </a:extLst>
                </a:gridCol>
              </a:tblGrid>
              <a:tr h="323651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א' 5/5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ב' 6/5</a:t>
                      </a:r>
                      <a:endParaRPr lang="en-US" sz="16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ג' 7/5</a:t>
                      </a:r>
                      <a:endParaRPr lang="en-US" sz="16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ד' 8/5</a:t>
                      </a:r>
                      <a:endParaRPr lang="en-US" sz="1600" b="1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ה' 9/5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extLst>
                  <a:ext uri="{0D108BD9-81ED-4DB2-BD59-A6C34878D82A}">
                    <a16:rowId xmlns:a16="http://schemas.microsoft.com/office/drawing/2014/main" val="3582773318"/>
                  </a:ext>
                </a:extLst>
              </a:tr>
              <a:tr h="1793016"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יום ל.ע.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הכנת מסמכי </a:t>
                      </a: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ea typeface="Calibri" panose="020F0502020204030204" pitchFamily="34" charset="0"/>
                          <a:cs typeface="David" panose="020E0502060401010101" pitchFamily="34" charset="-79"/>
                        </a:rPr>
                        <a:t>סיור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שלמה </a:t>
                      </a:r>
                      <a:r>
                        <a:rPr lang="he-IL" sz="1600" b="1" dirty="0" err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קאשי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–"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מעורבות רוסיה במזה"ת 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–</a:t>
                      </a:r>
                      <a:r>
                        <a:rPr lang="he-IL" sz="1600" b="1" dirty="0" err="1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היפכא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מסתברא"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שעת מפקד </a:t>
                      </a:r>
                      <a:r>
                        <a:rPr lang="he-IL" sz="1600" b="1" dirty="0" err="1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מב"ל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הזיכרון לחללי מערכות ישראל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70C0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יום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העצמאות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43584"/>
                  </a:ext>
                </a:extLst>
              </a:tr>
              <a:tr h="2054354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יעקב 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ליבנה משרד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החוץ "היחסים 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הבילטראלי  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ישראל ורוסיה"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מעמד יום הזיכרון ויום העצמאות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1236853"/>
                  </a:ext>
                </a:extLst>
              </a:tr>
              <a:tr h="323651"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צהריים במסעדה רוסית – פ"ת 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א.צ.</a:t>
                      </a: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0283431"/>
                  </a:ext>
                </a:extLst>
              </a:tr>
              <a:tr h="971543"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0128" marR="50128" marT="0" marB="0"/>
                </a:tc>
                <a:tc vMerge="1"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r>
                        <a:rPr lang="he-IL" sz="1600" b="1" dirty="0" smtClean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עיבוד צוותי – סיכום הכנה</a:t>
                      </a:r>
                      <a:endParaRPr lang="en-US" sz="1600" b="1" dirty="0" smtClean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91242"/>
                  </a:ext>
                </a:extLst>
              </a:tr>
              <a:tr h="893339">
                <a:tc vMerge="1">
                  <a:txBody>
                    <a:bodyPr/>
                    <a:lstStyle/>
                    <a:p>
                      <a:endParaRPr lang="he-IL" dirty="0"/>
                    </a:p>
                  </a:txBody>
                  <a:tcPr marL="50128" marR="50128" marT="0" marB="0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e-IL" sz="1600" b="1" dirty="0">
                          <a:effectLst/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 </a:t>
                      </a:r>
                      <a:endParaRPr lang="en-US" sz="1600" b="1" dirty="0">
                        <a:effectLst/>
                        <a:latin typeface="David" panose="020E0502060401010101" pitchFamily="34" charset="-79"/>
                        <a:ea typeface="Calibri" panose="020F0502020204030204" pitchFamily="34" charset="0"/>
                        <a:cs typeface="David" panose="020E0502060401010101" pitchFamily="34" charset="-79"/>
                      </a:endParaRPr>
                    </a:p>
                  </a:txBody>
                  <a:tcPr marL="50128" marR="50128" marT="0" marB="0" anchor="ctr"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282697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91026" y="-144246"/>
            <a:ext cx="2293335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e-IL" altLang="he-I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he-I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495600" y="44624"/>
            <a:ext cx="7770275" cy="41202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60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לו"ז הכנה לסיור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9" name="Picture 2" descr="×ª××¦××ª ×ª××× × ×¢×××¨ ×ª××× × ×©×× ×ª×¢××¤×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81" y="6021288"/>
            <a:ext cx="595188" cy="59518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177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/>
            <a:endParaRPr lang="he-IL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/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מהי 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התרבות האסטרטגית, הגישה האסטרטגית וכיצד באה לידי ביטוי ה"אחרות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</a:p>
          <a:p>
            <a:pPr lvl="2"/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הצגת מבנה השלטון כלפי חוץ ופנים וכיצד מתקבלות 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החלטות  </a:t>
            </a:r>
          </a:p>
          <a:p>
            <a:pPr marL="914400" lvl="2" indent="0" algn="l">
              <a:buNone/>
            </a:pPr>
            <a:r>
              <a:rPr lang="he-IL" sz="28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(אחריות – מאיה, שי חנונה, </a:t>
            </a:r>
            <a:r>
              <a:rPr lang="he-IL" sz="2800" b="1" dirty="0" err="1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נתנס</a:t>
            </a:r>
            <a:r>
              <a:rPr lang="he-IL" sz="28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sz="2800" b="1" dirty="0">
              <a:solidFill>
                <a:srgbClr val="0070C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just">
              <a:buNone/>
            </a:pPr>
            <a:endParaRPr lang="he-IL" sz="3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תוצרי למידה - אחוד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344342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היבט מדיני –  </a:t>
            </a:r>
            <a:r>
              <a:rPr lang="he-IL" sz="28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יחס"ג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רוסיה – ארה"ב, רוסיה – נאט"ו – משמעויות והשפעה על מדיניות החוץ של ישראל</a:t>
            </a:r>
          </a:p>
          <a:p>
            <a:pPr marL="914400" lvl="2" indent="0" algn="l">
              <a:buNone/>
            </a:pPr>
            <a:r>
              <a:rPr lang="he-IL" sz="24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(אחריות – </a:t>
            </a:r>
            <a:r>
              <a:rPr lang="he-IL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איציק כהן, </a:t>
            </a:r>
            <a:r>
              <a:rPr lang="en-US" sz="24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Eros</a:t>
            </a:r>
            <a:r>
              <a:rPr lang="he-IL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sz="2400" b="1" dirty="0">
              <a:solidFill>
                <a:srgbClr val="0070C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היבט ביטחוני – מהם האינטרסים הרוסים במזה"ת ובישראל, והשפעתם על תפיסת הביטחון של ישראל</a:t>
            </a:r>
          </a:p>
          <a:p>
            <a:pPr marL="914400" lvl="2" indent="0" algn="l">
              <a:buNone/>
            </a:pPr>
            <a:r>
              <a:rPr lang="he-IL" sz="24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(אחריות – </a:t>
            </a:r>
            <a:r>
              <a:rPr lang="he-IL" sz="2400" b="1" dirty="0" err="1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טישלר</a:t>
            </a:r>
            <a:r>
              <a:rPr lang="he-IL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ואך)</a:t>
            </a:r>
            <a:endParaRPr lang="en-US" sz="2400" b="1" dirty="0">
              <a:solidFill>
                <a:srgbClr val="0070C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היבט כלכלי 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– 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משמעות ופוטנציאל הכלכלי לסחר ישראל – רוסיה </a:t>
            </a:r>
          </a:p>
          <a:p>
            <a:pPr marL="914400" lvl="2" indent="0" algn="l">
              <a:buNone/>
            </a:pPr>
            <a:r>
              <a:rPr lang="he-IL" sz="24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(אחריות – </a:t>
            </a:r>
            <a:r>
              <a:rPr lang="he-IL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אייל ארגוב, </a:t>
            </a:r>
            <a:r>
              <a:rPr lang="en-US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Raju</a:t>
            </a:r>
            <a:r>
              <a:rPr lang="he-IL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)</a:t>
            </a:r>
            <a:endParaRPr lang="en-US" sz="2400" b="1" dirty="0">
              <a:solidFill>
                <a:srgbClr val="0070C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היבט חברתי </a:t>
            </a:r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– 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אתגרים ומגמות עומק חברתיים ברוסיה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14400" lvl="2" indent="0" algn="l">
              <a:buNone/>
            </a:pPr>
            <a:r>
              <a:rPr lang="he-IL" sz="2400" b="1" dirty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</a:t>
            </a:r>
            <a:r>
              <a:rPr lang="he-IL" sz="24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אחריות – שפשק, ענת חן)</a:t>
            </a:r>
            <a:endParaRPr lang="en-US" sz="2400" b="1" dirty="0">
              <a:solidFill>
                <a:srgbClr val="0070C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14400" lvl="2" indent="0">
              <a:buNone/>
            </a:pPr>
            <a:endParaRPr lang="en-US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0" indent="0" algn="just">
              <a:buNone/>
            </a:pP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שאלות מחקר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51276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717104" y="2133600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תרבות אסטרטגית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185429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3"/>
          <a:stretch/>
        </p:blipFill>
        <p:spPr>
          <a:xfrm>
            <a:off x="1536462" y="-27384"/>
            <a:ext cx="2399298" cy="217960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73442"/>
            <a:ext cx="3384884" cy="2538663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854" y="0"/>
            <a:ext cx="3866147" cy="289961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235116"/>
            <a:ext cx="3497179" cy="262288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16" y="4319338"/>
            <a:ext cx="3384884" cy="2538663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53" y="4326691"/>
            <a:ext cx="3384884" cy="2538663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116" y="2512261"/>
            <a:ext cx="3384884" cy="2538663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2486980"/>
            <a:ext cx="2843302" cy="2132477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871" y="-59658"/>
            <a:ext cx="3429225" cy="25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9554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מבנה השלטון הרוסי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589212" y="1412776"/>
            <a:ext cx="8915400" cy="4498446"/>
          </a:xfrm>
        </p:spPr>
        <p:txBody>
          <a:bodyPr>
            <a:noAutofit/>
          </a:bodyPr>
          <a:lstStyle/>
          <a:p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השלטון מבוסס על משטר של רפובליקה פדרלית נשיאותית. </a:t>
            </a:r>
          </a:p>
          <a:p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ב-1993 התקבלה חוקת ה"פדרציה הרוסית". </a:t>
            </a:r>
          </a:p>
          <a:p>
            <a:r>
              <a:rPr lang="he-IL" sz="2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נשיא רוסיה הוא ראש המדינה,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מנחה ומכוון את מדיניות הפנים והחוץ, משמש </a:t>
            </a:r>
            <a:r>
              <a:rPr lang="he-IL" sz="2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כמפקד העליון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של כוחות הצבא ו</a:t>
            </a:r>
            <a:r>
              <a:rPr lang="he-IL" sz="2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ממנה את חברי הממשלה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, באישור הפרלמנט. הנשיא </a:t>
            </a:r>
            <a:r>
              <a:rPr lang="he-IL" sz="24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חותם על חוקים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שהתקבלו על ידי הפרלמנט לצורך כניסתם לתוקף, אלא אם התקבלו בפרלמנט ברוב של 2/3. </a:t>
            </a:r>
          </a:p>
          <a:p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הממשלה היא הרשות המבצעת והגוף הפדרלי הבכיר ביותר בניהול המדינה. אבל - כוחו של ראש הממשלה מוגבל והחלטות חשובות עוברות דרך הנשיא.</a:t>
            </a:r>
          </a:p>
          <a:p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החל משנת 2008 נקבע בחוקה שתקופת כהונה של הנשיא היא בת 6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שנים</a:t>
            </a:r>
          </a:p>
          <a:p>
            <a:pPr marL="0" indent="0" algn="ctr">
              <a:buNone/>
            </a:pPr>
            <a:r>
              <a:rPr lang="he-IL" sz="32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2024 - היום שאחרי? </a:t>
            </a:r>
            <a:endParaRPr lang="he-IL" sz="32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" y="123824"/>
            <a:ext cx="1857375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8012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יסודות התרבות אסטרטגית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838200" y="1000126"/>
            <a:ext cx="10515600" cy="5176838"/>
          </a:xfrm>
        </p:spPr>
        <p:txBody>
          <a:bodyPr/>
          <a:lstStyle/>
          <a:p>
            <a:pPr marL="0" indent="0">
              <a:buNone/>
            </a:pPr>
            <a:endParaRPr lang="he-IL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9" y="1186642"/>
            <a:ext cx="2890837" cy="2128837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581" y="1186641"/>
            <a:ext cx="2890837" cy="2128837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6524" y="1193346"/>
            <a:ext cx="2890837" cy="2128837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939" y="3681803"/>
            <a:ext cx="2890837" cy="2128837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580" y="3681803"/>
            <a:ext cx="2890837" cy="2128837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6523" y="3681803"/>
            <a:ext cx="2890837" cy="21288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896130" y="3317327"/>
            <a:ext cx="173637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אימפריה - </a:t>
            </a:r>
            <a:r>
              <a:rPr lang="he-IL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רודינה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86366" y="3300566"/>
            <a:ext cx="468589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הנצחת הניצחון – נפוליאון + מלחמה פטריות הגדולה 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52842" y="3219697"/>
            <a:ext cx="128753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חשיבות הדת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49343" y="5809136"/>
            <a:ext cx="144142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תפיסת המצור </a:t>
            </a:r>
            <a:endParaRPr lang="he-IL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5775" y="5756927"/>
            <a:ext cx="249940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לא מקבלים עולם חד קוטבי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4289" y="5795972"/>
            <a:ext cx="294343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המנהיג - שיבתו של  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ה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צאר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074862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948" y="0"/>
            <a:ext cx="8868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02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69009"/>
            <a:ext cx="8856983" cy="6642738"/>
          </a:xfrm>
          <a:prstGeom prst="rect">
            <a:avLst/>
          </a:prstGeom>
        </p:spPr>
      </p:pic>
      <p:grpSp>
        <p:nvGrpSpPr>
          <p:cNvPr id="4" name="קבוצה 3"/>
          <p:cNvGrpSpPr/>
          <p:nvPr/>
        </p:nvGrpSpPr>
        <p:grpSpPr>
          <a:xfrm>
            <a:off x="1847528" y="620688"/>
            <a:ext cx="6624736" cy="4833828"/>
            <a:chOff x="1847528" y="620688"/>
            <a:chExt cx="6624736" cy="4833828"/>
          </a:xfrm>
        </p:grpSpPr>
        <p:sp>
          <p:nvSpPr>
            <p:cNvPr id="3" name="TextBox 2"/>
            <p:cNvSpPr txBox="1"/>
            <p:nvPr/>
          </p:nvSpPr>
          <p:spPr>
            <a:xfrm>
              <a:off x="6888088" y="620688"/>
              <a:ext cx="1584176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הנשיא</a:t>
              </a:r>
              <a:endParaRPr lang="he-IL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47528" y="1412776"/>
              <a:ext cx="2570212" cy="120032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1">
              <a:spAutoFit/>
            </a:bodyPr>
            <a:lstStyle/>
            <a:p>
              <a:pPr algn="ctr"/>
              <a:endParaRPr lang="he-IL" b="1" dirty="0" smtClean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r>
                <a:rPr lang="he-IL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???</a:t>
              </a:r>
            </a:p>
            <a:p>
              <a:pPr algn="ctr"/>
              <a:endParaRPr lang="he-IL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  <a:p>
              <a:pPr algn="ctr"/>
              <a:endParaRPr lang="he-IL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847528" y="3490378"/>
              <a:ext cx="2304256" cy="370669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אחריות?</a:t>
              </a:r>
              <a:endParaRPr lang="he-IL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847528" y="5085184"/>
              <a:ext cx="2160240" cy="369332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1">
              <a:spAutoFit/>
            </a:bodyPr>
            <a:lstStyle/>
            <a:p>
              <a:pPr algn="ctr"/>
              <a:r>
                <a:rPr lang="he-IL" b="1" dirty="0" smtClean="0">
                  <a:latin typeface="David" panose="020E0502060401010101" pitchFamily="34" charset="-79"/>
                  <a:cs typeface="David" panose="020E0502060401010101" pitchFamily="34" charset="-79"/>
                </a:rPr>
                <a:t>דרג / זרג</a:t>
              </a:r>
              <a:endParaRPr lang="he-IL" b="1" dirty="0"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4504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2060848"/>
            <a:ext cx="4921894" cy="194421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0"/>
            <a:ext cx="6004173" cy="60041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12024" y="332656"/>
            <a:ext cx="489654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EAST</a:t>
            </a:r>
            <a:endParaRPr lang="he-IL" sz="60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5480" y="332656"/>
            <a:ext cx="489654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WEST</a:t>
            </a:r>
            <a:endParaRPr lang="he-IL" sz="60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1"/>
          <a:stretch/>
        </p:blipFill>
        <p:spPr>
          <a:xfrm>
            <a:off x="2315155" y="2747257"/>
            <a:ext cx="6805181" cy="392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516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קבוצה 4"/>
          <p:cNvGrpSpPr/>
          <p:nvPr/>
        </p:nvGrpSpPr>
        <p:grpSpPr>
          <a:xfrm rot="337787">
            <a:off x="-264764" y="-540832"/>
            <a:ext cx="12457403" cy="7600179"/>
            <a:chOff x="0" y="-1"/>
            <a:chExt cx="12191999" cy="7600179"/>
          </a:xfrm>
        </p:grpSpPr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191999" cy="760017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 rot="21304761">
              <a:off x="335360" y="2762192"/>
              <a:ext cx="2808312" cy="646331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 smtClean="0"/>
            </a:p>
            <a:p>
              <a:endParaRPr lang="he-IL" dirty="0"/>
            </a:p>
          </p:txBody>
        </p:sp>
        <p:sp>
          <p:nvSpPr>
            <p:cNvPr id="4" name="TextBox 3"/>
            <p:cNvSpPr txBox="1"/>
            <p:nvPr/>
          </p:nvSpPr>
          <p:spPr>
            <a:xfrm rot="21304761">
              <a:off x="8238150" y="1802841"/>
              <a:ext cx="3945281" cy="646331"/>
            </a:xfrm>
            <a:prstGeom prst="rect">
              <a:avLst/>
            </a:prstGeom>
            <a:noFill/>
            <a:ln w="76200">
              <a:solidFill>
                <a:srgbClr val="FFFF00"/>
              </a:solidFill>
            </a:ln>
          </p:spPr>
          <p:txBody>
            <a:bodyPr wrap="square" rtlCol="1">
              <a:spAutoFit/>
            </a:bodyPr>
            <a:lstStyle/>
            <a:p>
              <a:endParaRPr lang="he-IL" dirty="0" smtClean="0"/>
            </a:p>
            <a:p>
              <a:endParaRPr lang="he-IL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592" y="188640"/>
            <a:ext cx="12166086" cy="115212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663587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46" y="-81537"/>
            <a:ext cx="12348046" cy="71109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517232"/>
            <a:ext cx="4007768" cy="1340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7752184" y="5013176"/>
            <a:ext cx="4439816" cy="1340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4007768" y="5776965"/>
            <a:ext cx="4007768" cy="134076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12832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0"/>
          <a:stretch/>
        </p:blipFill>
        <p:spPr>
          <a:xfrm>
            <a:off x="2495600" y="188640"/>
            <a:ext cx="6768752" cy="5682570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2927648" y="402972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כלכלה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4149080"/>
            <a:ext cx="3888431" cy="2698254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3286A83-6C67-40DD-8CB6-3095BFD33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050" y="4149080"/>
            <a:ext cx="4864541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835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2FE43891-ECD9-4403-B6D4-8DD0737AF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0" y="4387216"/>
            <a:ext cx="3513159" cy="213851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E8EDC030-4028-4DAE-A08D-21F3DD319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22" y="1994913"/>
            <a:ext cx="3518531" cy="200292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3286A83-6C67-40DD-8CB6-3095BFD33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571" y="4716450"/>
            <a:ext cx="3199309" cy="179961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07FBED2-F002-4FCE-B7A9-210929625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8338" y="1636648"/>
            <a:ext cx="3556796" cy="237119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387E9C35-31BC-48F7-B223-173EDDD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ת.ז. כלכלת רוסיה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EDF791-55CE-4C7D-99EC-EF27D0C6C976}"/>
              </a:ext>
            </a:extLst>
          </p:cNvPr>
          <p:cNvSpPr txBox="1"/>
          <p:nvPr/>
        </p:nvSpPr>
        <p:spPr>
          <a:xfrm>
            <a:off x="8237171" y="1656271"/>
            <a:ext cx="338586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אוכלוסייה – 148 מיליון נפש</a:t>
            </a:r>
          </a:p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תמ"ג – 3.8 </a:t>
            </a:r>
            <a:r>
              <a:rPr lang="he-IL" sz="1600" b="1" dirty="0" err="1">
                <a:latin typeface="David" panose="020E0502060401010101" pitchFamily="34" charset="-79"/>
                <a:cs typeface="David" panose="020E0502060401010101" pitchFamily="34" charset="-79"/>
              </a:rPr>
              <a:t>טרליון</a:t>
            </a:r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 דולר </a:t>
            </a:r>
          </a:p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תמ"ג לנפש – 25.5 אלף דולר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59C78D-A3F1-4635-A7D7-071B5D9077D2}"/>
              </a:ext>
            </a:extLst>
          </p:cNvPr>
          <p:cNvSpPr txBox="1"/>
          <p:nvPr/>
        </p:nvSpPr>
        <p:spPr>
          <a:xfrm>
            <a:off x="8931934" y="4186215"/>
            <a:ext cx="27432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מעצמת נפט וגז:</a:t>
            </a:r>
          </a:p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25% מההכנסות הממשלה</a:t>
            </a:r>
          </a:p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60% מהיצוא של רוסיה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AD75D2-4D25-46E7-BAF8-F04A9B7A9D77}"/>
              </a:ext>
            </a:extLst>
          </p:cNvPr>
          <p:cNvSpPr txBox="1"/>
          <p:nvPr/>
        </p:nvSpPr>
        <p:spPr>
          <a:xfrm>
            <a:off x="4739024" y="1640970"/>
            <a:ext cx="28797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הון מרוכז, הון-שלטון, שחיתות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8D22F-0E6E-4F1D-B4A9-80078EA17460}"/>
              </a:ext>
            </a:extLst>
          </p:cNvPr>
          <p:cNvSpPr txBox="1"/>
          <p:nvPr/>
        </p:nvSpPr>
        <p:spPr>
          <a:xfrm>
            <a:off x="4572700" y="4160090"/>
            <a:ext cx="3345099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מעורבות ממשלתית עמוקה בכלכלה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D1858-F901-41AD-A154-0DA5F5A4DBAE}"/>
              </a:ext>
            </a:extLst>
          </p:cNvPr>
          <p:cNvSpPr txBox="1"/>
          <p:nvPr/>
        </p:nvSpPr>
        <p:spPr>
          <a:xfrm>
            <a:off x="853224" y="1667622"/>
            <a:ext cx="30065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רוסיה מתאוששת מהמשבר הכלכלי של 2014 (סנקציות וירידת מחירי אנרגיה)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6EC80B-0719-4954-A912-E37E33C91423}"/>
              </a:ext>
            </a:extLst>
          </p:cNvPr>
          <p:cNvSpPr txBox="1"/>
          <p:nvPr/>
        </p:nvSpPr>
        <p:spPr>
          <a:xfrm>
            <a:off x="473922" y="4132658"/>
            <a:ext cx="338586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b="1" dirty="0">
                <a:latin typeface="David" panose="020E0502060401010101" pitchFamily="34" charset="-79"/>
                <a:cs typeface="David" panose="020E0502060401010101" pitchFamily="34" charset="-79"/>
              </a:rPr>
              <a:t>יעדים כלכליים לשש השנים הבאות: צמיחה, הפחתת עוני, השקעה (תשתיות, חינוך ובריאות) והקטנת מעורבות ממשלתית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13EE5A5F-A708-4D21-8DB6-322B55BCD5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7224" y="1994913"/>
            <a:ext cx="3460575" cy="1964591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2AA031E0-0286-402C-8ED9-CDAABA1B3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9550" y="4573010"/>
            <a:ext cx="3345099" cy="1952723"/>
          </a:xfrm>
          <a:prstGeom prst="rect">
            <a:avLst/>
          </a:prstGeom>
        </p:spPr>
      </p:pic>
      <p:sp>
        <p:nvSpPr>
          <p:cNvPr id="16" name="מלבן 15">
            <a:extLst>
              <a:ext uri="{FF2B5EF4-FFF2-40B4-BE49-F238E27FC236}">
                <a16:creationId xmlns:a16="http://schemas.microsoft.com/office/drawing/2014/main" id="{7059ACD3-09D3-4901-8505-0213A770A993}"/>
              </a:ext>
            </a:extLst>
          </p:cNvPr>
          <p:cNvSpPr/>
          <p:nvPr/>
        </p:nvSpPr>
        <p:spPr>
          <a:xfrm>
            <a:off x="8145523" y="4186215"/>
            <a:ext cx="3529611" cy="237119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F76813F4-F4C0-4301-8E9F-B32DA1E5117D}"/>
              </a:ext>
            </a:extLst>
          </p:cNvPr>
          <p:cNvSpPr/>
          <p:nvPr/>
        </p:nvSpPr>
        <p:spPr>
          <a:xfrm>
            <a:off x="4419652" y="1623587"/>
            <a:ext cx="3518531" cy="238204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03E9486F-DD24-4BCE-A588-4B93B2C82E0C}"/>
              </a:ext>
            </a:extLst>
          </p:cNvPr>
          <p:cNvSpPr/>
          <p:nvPr/>
        </p:nvSpPr>
        <p:spPr>
          <a:xfrm>
            <a:off x="4401492" y="4186214"/>
            <a:ext cx="3529612" cy="2371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8D6A3FF3-821F-4638-90AC-DC54BEA23C5C}"/>
              </a:ext>
            </a:extLst>
          </p:cNvPr>
          <p:cNvSpPr/>
          <p:nvPr/>
        </p:nvSpPr>
        <p:spPr>
          <a:xfrm>
            <a:off x="448573" y="1623586"/>
            <a:ext cx="3581452" cy="2371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C0327D05-1236-4C41-9BFE-BED644D10C6E}"/>
              </a:ext>
            </a:extLst>
          </p:cNvPr>
          <p:cNvSpPr/>
          <p:nvPr/>
        </p:nvSpPr>
        <p:spPr>
          <a:xfrm>
            <a:off x="462656" y="4186214"/>
            <a:ext cx="3567369" cy="23711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8638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12DD174-9FBD-46FF-A606-320F9A226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792" y="3722622"/>
            <a:ext cx="10638158" cy="309656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48B21194-7445-433B-B338-EEEAC016B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קשרי המסחר של ישראל עם רוסיה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ECDE9C7-D5AC-442A-B35B-923425C5D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853" y="1427017"/>
            <a:ext cx="9357097" cy="22244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B802DB-4A3D-4450-A611-6A41F977DB09}"/>
              </a:ext>
            </a:extLst>
          </p:cNvPr>
          <p:cNvSpPr txBox="1"/>
          <p:nvPr/>
        </p:nvSpPr>
        <p:spPr>
          <a:xfrm>
            <a:off x="127816" y="3651516"/>
            <a:ext cx="11337597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יבוא ישראל מרוסיה: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יהלומים וחומרי גלם לייצור</a:t>
            </a:r>
          </a:p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יצוא ישראל לרוסיה: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חקלאות, מוצרי תעשייה, שירותים מדעיים וטכניים (מעט היי-טק).</a:t>
            </a:r>
          </a:p>
          <a:p>
            <a:r>
              <a:rPr lang="he-IL" sz="2800" b="1" dirty="0">
                <a:latin typeface="David" panose="020E0502060401010101" pitchFamily="34" charset="-79"/>
                <a:cs typeface="David" panose="020E0502060401010101" pitchFamily="34" charset="-79"/>
              </a:rPr>
              <a:t>תיירות נכנסת לישראל:</a:t>
            </a:r>
            <a:r>
              <a:rPr lang="he-IL" sz="28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400" dirty="0">
                <a:latin typeface="David" panose="020E0502060401010101" pitchFamily="34" charset="-79"/>
                <a:cs typeface="David" panose="020E0502060401010101" pitchFamily="34" charset="-79"/>
              </a:rPr>
              <a:t>נתח משמעותי מרוסיה.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9E0113C0-9467-4992-AC25-78EEB0608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563642">
            <a:off x="223722" y="1958845"/>
            <a:ext cx="1912408" cy="138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89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86" y="1"/>
            <a:ext cx="2976614" cy="2232461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3194776" cy="4211445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042" y="2141623"/>
            <a:ext cx="3031958" cy="2273969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10" y="30086"/>
            <a:ext cx="2976877" cy="396917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137" y="3830271"/>
            <a:ext cx="1852664" cy="1389499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4174958"/>
            <a:ext cx="3577389" cy="2683042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345" y="3999256"/>
            <a:ext cx="3811656" cy="2858742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389" y="5131486"/>
            <a:ext cx="2136774" cy="172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455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7F022E8-EC08-4B4F-B03F-9B041FD78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b="1" dirty="0" err="1">
                <a:latin typeface="David" panose="020E0502060401010101" pitchFamily="34" charset="-79"/>
                <a:cs typeface="David" panose="020E0502060401010101" pitchFamily="34" charset="-79"/>
              </a:rPr>
              <a:t>חוזקות</a:t>
            </a:r>
            <a:r>
              <a:rPr lang="he-IL" b="1" dirty="0">
                <a:latin typeface="David" panose="020E0502060401010101" pitchFamily="34" charset="-79"/>
                <a:cs typeface="David" panose="020E0502060401010101" pitchFamily="34" charset="-79"/>
              </a:rPr>
              <a:t> וחסמים לסחר ישראל עם רוסיה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E6F988-8A96-4F6D-8D4A-BB2C9A3F650C}"/>
              </a:ext>
            </a:extLst>
          </p:cNvPr>
          <p:cNvSpPr txBox="1"/>
          <p:nvPr/>
        </p:nvSpPr>
        <p:spPr>
          <a:xfrm>
            <a:off x="5813595" y="1803801"/>
            <a:ext cx="5540205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u="sng" dirty="0" err="1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חוזקות</a:t>
            </a:r>
            <a:r>
              <a:rPr lang="he-IL" sz="3600" b="1" u="sng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:</a:t>
            </a:r>
          </a:p>
          <a:p>
            <a:pPr marL="342900" lvl="0" indent="-342900">
              <a:buAutoNum type="arabicPeriod"/>
            </a:pPr>
            <a:r>
              <a:rPr lang="he-IL" sz="28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קרבה גיאוגרפית.</a:t>
            </a:r>
          </a:p>
          <a:p>
            <a:pPr marL="342900" lvl="0" indent="-342900">
              <a:buAutoNum type="arabicPeriod"/>
            </a:pPr>
            <a:r>
              <a:rPr lang="he-IL" sz="28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רוסיה מעוניינת בטכנולוגיה מישראל.</a:t>
            </a:r>
          </a:p>
          <a:p>
            <a:pPr marL="342900" lvl="0" indent="-342900">
              <a:buAutoNum type="arabicPeriod"/>
            </a:pPr>
            <a:r>
              <a:rPr lang="he-IL" sz="2800" b="1" dirty="0">
                <a:solidFill>
                  <a:schemeClr val="accent6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דוברי רוסית בישראל</a:t>
            </a:r>
            <a:endParaRPr lang="en-US" sz="2800" b="1" dirty="0">
              <a:solidFill>
                <a:schemeClr val="accent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sz="2800" b="1" dirty="0">
              <a:solidFill>
                <a:schemeClr val="accent6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F1E7B8-733A-44CF-9844-965CF9B7A5AC}"/>
              </a:ext>
            </a:extLst>
          </p:cNvPr>
          <p:cNvSpPr txBox="1"/>
          <p:nvPr/>
        </p:nvSpPr>
        <p:spPr>
          <a:xfrm>
            <a:off x="0" y="4005064"/>
            <a:ext cx="6202837" cy="33547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u="sng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חסמים:</a:t>
            </a:r>
          </a:p>
          <a:p>
            <a:pPr marL="342900" lvl="0" indent="-342900">
              <a:buAutoNum type="arabicPeriod"/>
            </a:pPr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גאופוליטיקה</a:t>
            </a:r>
          </a:p>
          <a:p>
            <a:pPr marL="342900" lvl="0" indent="-342900">
              <a:buAutoNum type="arabicPeriod"/>
            </a:pPr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סנקציות</a:t>
            </a:r>
            <a:endParaRPr lang="he-IL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lvl="0" indent="-342900">
              <a:buAutoNum type="arabicPeriod"/>
            </a:pPr>
            <a:r>
              <a:rPr lang="he-IL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שחיתות ומעורבות ממשלתית ברוסיה.</a:t>
            </a:r>
          </a:p>
          <a:p>
            <a:pPr marL="342900" lvl="0" indent="-342900">
              <a:buAutoNum type="arabicPeriod"/>
            </a:pPr>
            <a:r>
              <a:rPr lang="he-IL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שער החליפין רגיש לזעזועים.</a:t>
            </a:r>
          </a:p>
          <a:p>
            <a:pPr marL="342900" lvl="0" indent="-342900">
              <a:buAutoNum type="arabicPeriod"/>
            </a:pPr>
            <a:r>
              <a:rPr lang="he-IL" sz="2800" b="1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רוסיה כלכלה ענייה.</a:t>
            </a:r>
            <a:endParaRPr lang="en-US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lvl="0" indent="-342900">
              <a:buAutoNum type="arabicPeriod"/>
            </a:pPr>
            <a:endParaRPr lang="en-US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endParaRPr lang="he-IL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AE9BE9A-9A1F-4002-8443-E921DD1CF2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40"/>
          <a:stretch/>
        </p:blipFill>
        <p:spPr>
          <a:xfrm>
            <a:off x="3683081" y="1690688"/>
            <a:ext cx="2246379" cy="24193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8F0FD03-A85C-461B-AFE9-41D1A3161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3"/>
          <a:stretch/>
        </p:blipFill>
        <p:spPr>
          <a:xfrm>
            <a:off x="6699315" y="4286794"/>
            <a:ext cx="2232237" cy="2419350"/>
          </a:xfrm>
          <a:prstGeom prst="rect">
            <a:avLst/>
          </a:prstGeom>
        </p:spPr>
      </p:pic>
      <p:sp>
        <p:nvSpPr>
          <p:cNvPr id="6" name="מלבן: פינות מעוגלות 5">
            <a:extLst>
              <a:ext uri="{FF2B5EF4-FFF2-40B4-BE49-F238E27FC236}">
                <a16:creationId xmlns:a16="http://schemas.microsoft.com/office/drawing/2014/main" id="{C02DAAF6-D91E-4253-9D08-6D028E4611DB}"/>
              </a:ext>
            </a:extLst>
          </p:cNvPr>
          <p:cNvSpPr/>
          <p:nvPr/>
        </p:nvSpPr>
        <p:spPr>
          <a:xfrm>
            <a:off x="2516957" y="1412776"/>
            <a:ext cx="9153427" cy="2552271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88649070-215D-405B-A6FA-80D1694007F5}"/>
              </a:ext>
            </a:extLst>
          </p:cNvPr>
          <p:cNvSpPr/>
          <p:nvPr/>
        </p:nvSpPr>
        <p:spPr>
          <a:xfrm>
            <a:off x="124119" y="4149080"/>
            <a:ext cx="9153427" cy="255227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552002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56" y="476672"/>
            <a:ext cx="10458877" cy="5976663"/>
          </a:xfrm>
          <a:prstGeom prst="rect">
            <a:avLst/>
          </a:prstGeom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71464" y="587482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חברה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2" y="5442935"/>
            <a:ext cx="1176908" cy="136967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337707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מציין מיקום תוכן 1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5021" y="4343908"/>
            <a:ext cx="3815195" cy="2253444"/>
          </a:xfrm>
          <a:prstGeom prst="rect">
            <a:avLst/>
          </a:prstGeo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2592925" y="188640"/>
            <a:ext cx="7770275" cy="535186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רוסיה - חברה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99767" y="591071"/>
            <a:ext cx="3240360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פרופורציות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5562" y="3831431"/>
            <a:ext cx="2922166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התפלגות דתית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28248" y="3612165"/>
            <a:ext cx="3240360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הערים הגדולות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32</a:t>
            </a:fld>
            <a:endParaRPr lang="he-IL" dirty="0"/>
          </a:p>
        </p:txBody>
      </p:sp>
      <p:pic>
        <p:nvPicPr>
          <p:cNvPr id="21" name="תמונה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118" y="4343908"/>
            <a:ext cx="3707184" cy="2397460"/>
          </a:xfrm>
          <a:prstGeom prst="rect">
            <a:avLst/>
          </a:prstGeom>
        </p:spPr>
      </p:pic>
      <p:pic>
        <p:nvPicPr>
          <p:cNvPr id="22" name="מציין מיקום תוכן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726" y="4137192"/>
            <a:ext cx="4088443" cy="2649513"/>
          </a:xfrm>
          <a:prstGeom prst="rect">
            <a:avLst/>
          </a:prstGeom>
        </p:spPr>
      </p:pic>
      <p:graphicFrame>
        <p:nvGraphicFramePr>
          <p:cNvPr id="16" name="טבלה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981538"/>
              </p:ext>
            </p:extLst>
          </p:nvPr>
        </p:nvGraphicFramePr>
        <p:xfrm>
          <a:off x="7320136" y="1263568"/>
          <a:ext cx="4871864" cy="21654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00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Ratio</a:t>
                      </a:r>
                      <a:endParaRPr lang="he-IL" sz="1800" dirty="0"/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Israel</a:t>
                      </a:r>
                      <a:endParaRPr lang="he-IL" sz="1800" dirty="0"/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Russia</a:t>
                      </a:r>
                      <a:endParaRPr lang="he-IL" sz="1800" dirty="0"/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endParaRPr lang="he-IL" sz="1800" dirty="0"/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823:1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20,770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17,098, 242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Size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Sq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6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17:1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he-I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~143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Population (M)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13:1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4,016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GPD (PPP) B$</a:t>
                      </a:r>
                      <a:endParaRPr lang="he-IL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1382182" y="650068"/>
            <a:ext cx="3240360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משבר ילודה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7" name="Picture 4" descr="https://upload.wikimedia.org/wikipedia/commons/6/6f/Russia_natural_population_growth_rates_2015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1124230"/>
            <a:ext cx="5112568" cy="260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309930" y="3501008"/>
            <a:ext cx="3599895" cy="830997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תוחלת חיים –</a:t>
            </a:r>
          </a:p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נמוכה ב 10 שנים מה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OECD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38929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D.N.A.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של חברה נשלטת מתוך הקרבה ואמונה במולדת, וגם מפחד...</a:t>
            </a:r>
          </a:p>
          <a:p>
            <a:pPr lvl="2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אנשים מוכנים לעמוד בקשיים למען גדולת האומה </a:t>
            </a:r>
          </a:p>
          <a:p>
            <a:pPr lvl="2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התפרקות בריה"מ – חדירת "ערכים מערביים"  </a:t>
            </a:r>
          </a:p>
          <a:p>
            <a:pPr lvl="2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בפועל – התפרקות כלכלית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ו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חברה בזהות מבולבלת, היווצרות "הרוסי החדש"</a:t>
            </a:r>
          </a:p>
          <a:p>
            <a:pPr lvl="2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אמון ותמיכה רחבה בנשיא, אך קיים פיחות זוחל</a:t>
            </a:r>
          </a:p>
          <a:p>
            <a:pPr lvl="2"/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טלטלה חברתית ברוסיה 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288" y="3169215"/>
            <a:ext cx="8045152" cy="37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7746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content-a-fra.xx.fbcdn.net/hphotos-xpa1/v/t1.0-9/1549542_10152254095922543_2013685475328005052_n.jpg?oh=918348b6730ab8a85a0984dfa277ff7a&amp;oe=544C86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33763"/>
            <a:ext cx="4191000" cy="278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-b-fra.xx.fbcdn.net/hphotos-xfp1/t1.0-9/10402381_10152254096182543_471071343745034577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807969"/>
            <a:ext cx="4536504" cy="301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52601" y="260648"/>
            <a:ext cx="875461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Eid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al-</a:t>
            </a:r>
            <a:r>
              <a:rPr lang="en-US" sz="2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Fitr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(the end of Ramadan),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Moscow </a:t>
            </a:r>
            <a:endParaRPr lang="he-IL" sz="2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Picture 2" descr="http://varlamov.me/2014/uraza_bairam/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005065"/>
            <a:ext cx="3283024" cy="218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varlamov.me/2014/uraza_bairam/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554" y="838200"/>
            <a:ext cx="34352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E4EDC-0B74-4ED2-952A-B5899449FF2E}" type="datetime9">
              <a:rPr lang="he-IL" smtClean="0">
                <a:solidFill>
                  <a:prstClr val="black">
                    <a:tint val="75000"/>
                  </a:prstClr>
                </a:solidFill>
              </a:rPr>
              <a:t>22 מאי, 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prstClr val="black">
                    <a:tint val="75000"/>
                  </a:prstClr>
                </a:solidFill>
              </a:rPr>
              <a:t>משרד החוץ, מחלקת אירו-אסיה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540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/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היסטוריה רחבה ועמוקה –מאה 19 -  2/3 מהעולם היהודי</a:t>
            </a:r>
          </a:p>
          <a:p>
            <a:pPr lvl="2"/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הדת </a:t>
            </a:r>
            <a:r>
              <a:rPr lang="he-IL" sz="20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הפרובוסלבית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מקבלת ונשענת על היהדות – סמלים</a:t>
            </a:r>
          </a:p>
          <a:p>
            <a:pPr lvl="2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שורשיה של הציונות והקמת המדינה</a:t>
            </a:r>
            <a:endParaRPr lang="en-US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2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כיום - אהדה ליהודים (השראת פוטין), כמה מיליונים</a:t>
            </a:r>
          </a:p>
          <a:p>
            <a:pPr lvl="2"/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14400" lvl="2" indent="0">
              <a:buNone/>
            </a:pPr>
            <a:endParaRPr lang="he-IL" sz="20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יהדות רוסיה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2" y="4653135"/>
            <a:ext cx="2939819" cy="220486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67" y="2708920"/>
            <a:ext cx="5484101" cy="411307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183" y="4653136"/>
            <a:ext cx="2939817" cy="220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391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54"/>
          <a:stretch/>
        </p:blipFill>
        <p:spPr>
          <a:xfrm>
            <a:off x="319020" y="1982289"/>
            <a:ext cx="6137020" cy="4236122"/>
          </a:xfrm>
          <a:prstGeom prst="rect">
            <a:avLst/>
          </a:prstGeo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"דירה להשכיר"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988840"/>
            <a:ext cx="6164386" cy="422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74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295400" y="846138"/>
            <a:ext cx="10134600" cy="5707062"/>
          </a:xfrm>
          <a:noFill/>
        </p:spPr>
        <p:txBody>
          <a:bodyPr>
            <a:noAutofit/>
          </a:bodyPr>
          <a:lstStyle/>
          <a:p>
            <a:pPr lvl="2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סוגיית </a:t>
            </a:r>
            <a:r>
              <a:rPr lang="he-IL" sz="2400" b="1" dirty="0">
                <a:latin typeface="David" panose="020E0502060401010101" pitchFamily="34" charset="-79"/>
                <a:cs typeface="David" panose="020E0502060401010101" pitchFamily="34" charset="-79"/>
              </a:rPr>
              <a:t>הדיור ברוסיה הסובייטית והפוסט-סובייטית היא דוגמה מצוינת 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להבנת השפעת האידיאולוגיה על היבט חברתי </a:t>
            </a:r>
          </a:p>
          <a:p>
            <a:pPr lvl="2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תקופת </a:t>
            </a:r>
            <a:r>
              <a:rPr lang="he-IL" sz="2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הקומוניזים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–</a:t>
            </a:r>
          </a:p>
          <a:p>
            <a:pPr lvl="3"/>
            <a:r>
              <a:rPr lang="he-IL" sz="2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משבר דיור</a:t>
            </a:r>
          </a:p>
          <a:p>
            <a:pPr lvl="3"/>
            <a:r>
              <a:rPr lang="he-IL" sz="2200" b="1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דיור לאומי – לוקח זמן,  דירה קטנה  </a:t>
            </a:r>
          </a:p>
          <a:p>
            <a:pPr lvl="3"/>
            <a:r>
              <a:rPr lang="he-IL" sz="2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ללא "ספרה </a:t>
            </a:r>
            <a:r>
              <a:rPr lang="he-IL" sz="2200" b="1" dirty="0">
                <a:latin typeface="David" panose="020E0502060401010101" pitchFamily="34" charset="-79"/>
                <a:cs typeface="David" panose="020E0502060401010101" pitchFamily="34" charset="-79"/>
              </a:rPr>
              <a:t>פרטית" ככלי אידיאולוגי קומוניסטי </a:t>
            </a:r>
          </a:p>
          <a:p>
            <a:pPr lvl="2"/>
            <a:r>
              <a:rPr lang="he-IL" sz="2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גורבוצוב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: </a:t>
            </a:r>
          </a:p>
          <a:p>
            <a:pPr lvl="3"/>
            <a:r>
              <a:rPr lang="he-IL" sz="2200" b="1" dirty="0">
                <a:latin typeface="David" panose="020E0502060401010101" pitchFamily="34" charset="-79"/>
                <a:cs typeface="David" panose="020E0502060401010101" pitchFamily="34" charset="-79"/>
              </a:rPr>
              <a:t>"המטרה היא לבנות -30 מיליון דירות ובתים פרטיים".</a:t>
            </a:r>
          </a:p>
          <a:p>
            <a:pPr lvl="3"/>
            <a:r>
              <a:rPr lang="he-IL" sz="2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he-IL" sz="2200" b="1" dirty="0">
                <a:latin typeface="David" panose="020E0502060401010101" pitchFamily="34" charset="-79"/>
                <a:cs typeface="David" panose="020E0502060401010101" pitchFamily="34" charset="-79"/>
              </a:rPr>
              <a:t>יש כמעט 4.5 מיליון משפחות אשר להן פחות מחמישה </a:t>
            </a:r>
            <a:r>
              <a:rPr lang="he-IL" sz="2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מ"ר של </a:t>
            </a:r>
            <a:r>
              <a:rPr lang="he-IL" sz="2200" b="1" dirty="0">
                <a:latin typeface="David" panose="020E0502060401010101" pitchFamily="34" charset="-79"/>
                <a:cs typeface="David" panose="020E0502060401010101" pitchFamily="34" charset="-79"/>
              </a:rPr>
              <a:t>מחייה למשפחה</a:t>
            </a:r>
            <a:r>
              <a:rPr lang="he-IL" sz="2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 </a:t>
            </a:r>
          </a:p>
          <a:p>
            <a:pPr lvl="2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91'  פירוק בריה"מ – הבתים עוברים לבעלות פרטית</a:t>
            </a:r>
          </a:p>
          <a:p>
            <a:pPr lvl="2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כיום – יש עדיין אנשים שחיים (חלקם מבחירה) בדירה </a:t>
            </a:r>
            <a:r>
              <a:rPr lang="he-IL" sz="2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קומונאלית</a:t>
            </a:r>
            <a:endParaRPr lang="he-IL" sz="24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914400" lvl="2" indent="0">
              <a:buNone/>
            </a:pPr>
            <a:endParaRPr lang="he-IL" sz="2400" b="1" dirty="0" smtClean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5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0000" lnSpcReduction="1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"דירה להשכיר"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7344956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כותרת 4"/>
          <p:cNvSpPr txBox="1">
            <a:spLocks/>
          </p:cNvSpPr>
          <p:nvPr/>
        </p:nvSpPr>
        <p:spPr>
          <a:xfrm>
            <a:off x="2592925" y="44624"/>
            <a:ext cx="7770275" cy="776834"/>
          </a:xfrm>
          <a:prstGeom prst="roundRect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"דירה להשכיר" - מוסקבה – תל אביב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7408" y="1247163"/>
            <a:ext cx="4248472" cy="830997"/>
          </a:xfrm>
          <a:prstGeom prst="rect">
            <a:avLst/>
          </a:prstGeom>
          <a:solidFill>
            <a:srgbClr val="00B0F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מודעה לדירת שותפים בתל אביב (אפריל 2019)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36160" y="1247163"/>
            <a:ext cx="3312368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algn="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>
            <a:bevelB w="139700" prst="cross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מטבח בדיור משותף - 1997</a:t>
            </a:r>
            <a:endParaRPr lang="he-IL" sz="2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1"/>
            <a:fld id="{CA8D9AD5-F248-4919-864A-CFD76CC027D6}" type="slidenum">
              <a:rPr lang="he-IL" smtClean="0"/>
              <a:pPr rtl="1"/>
              <a:t>38</a:t>
            </a:fld>
            <a:endParaRPr lang="he-IL" dirty="0"/>
          </a:p>
        </p:txBody>
      </p:sp>
      <p:pic>
        <p:nvPicPr>
          <p:cNvPr id="16" name="תמונה 15" descr="Related image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2350618"/>
            <a:ext cx="4680520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תמונה 16" descr="Image result for â«×××¨××ª ×©××××××ª ×××ª× × ×ª× ××××â¬â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350618"/>
            <a:ext cx="4702448" cy="32556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5011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775520" y="1196752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היבט ביטחוני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2204864"/>
            <a:ext cx="6326807" cy="341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si.wsj.net/public/resources/images/ED-AL333_wimbus_G_201004131807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5" y="3356992"/>
            <a:ext cx="5275559" cy="3520221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7014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לבן 5"/>
          <p:cNvSpPr/>
          <p:nvPr/>
        </p:nvSpPr>
        <p:spPr>
          <a:xfrm>
            <a:off x="2351584" y="908720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/>
            <a:r>
              <a:rPr lang="en-US" sz="36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“I cannot forecast to you the action of Russia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just" rtl="0"/>
            <a:r>
              <a:rPr lang="en-US" sz="3600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It is a riddle </a:t>
            </a:r>
            <a:endParaRPr lang="en-US" sz="36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 rtl="0"/>
            <a:r>
              <a:rPr 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wrapped </a:t>
            </a:r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in a </a:t>
            </a:r>
            <a:r>
              <a:rPr 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mystery</a:t>
            </a:r>
          </a:p>
          <a:p>
            <a:pPr algn="just" rtl="0"/>
            <a:r>
              <a:rPr lang="en-US" sz="3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b="1" dirty="0">
                <a:latin typeface="David" panose="020E0502060401010101" pitchFamily="34" charset="-79"/>
                <a:cs typeface="David" panose="020E0502060401010101" pitchFamily="34" charset="-79"/>
              </a:rPr>
              <a:t>inside an enigma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;</a:t>
            </a:r>
          </a:p>
          <a:p>
            <a:pPr algn="just" rtl="0"/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but perhaps there is a key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  <a:p>
            <a:pPr algn="just" rtl="0"/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3600" dirty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That key is </a:t>
            </a:r>
            <a:r>
              <a:rPr lang="en-US" sz="3600" dirty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Russian national interest</a:t>
            </a:r>
            <a:r>
              <a:rPr lang="en-US" sz="3600" dirty="0" smtClean="0">
                <a:solidFill>
                  <a:srgbClr val="0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.”</a:t>
            </a:r>
            <a:endParaRPr lang="en-US" sz="3600" dirty="0">
              <a:solidFill>
                <a:srgbClr val="00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83036-87F0-49C4-B774-7A2257342038}" type="datetime9">
              <a:rPr lang="he-IL" smtClean="0">
                <a:solidFill>
                  <a:prstClr val="black">
                    <a:tint val="75000"/>
                  </a:prstClr>
                </a:solidFill>
              </a:rPr>
              <a:t>22 מאי, 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prstClr val="black">
                    <a:tint val="75000"/>
                  </a:prstClr>
                </a:solidFill>
              </a:rPr>
              <a:t>משרד החוץ, מחלקת אירו-אסיה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5640" y="4715852"/>
            <a:ext cx="518457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"/>
              </a:rPr>
              <a:t> </a:t>
            </a:r>
            <a:r>
              <a:rPr lang="en-US" dirty="0" smtClean="0">
                <a:solidFill>
                  <a:srgbClr val="000000"/>
                </a:solidFill>
                <a:latin typeface="Times"/>
              </a:rPr>
              <a:t>W. </a:t>
            </a:r>
            <a:r>
              <a:rPr lang="en-US" dirty="0">
                <a:solidFill>
                  <a:srgbClr val="000000"/>
                </a:solidFill>
                <a:latin typeface="Times"/>
              </a:rPr>
              <a:t>Churchill, BBC Broadcast, </a:t>
            </a:r>
            <a:r>
              <a:rPr lang="en-US" dirty="0" smtClean="0">
                <a:solidFill>
                  <a:srgbClr val="000000"/>
                </a:solidFill>
                <a:latin typeface="Times"/>
              </a:rPr>
              <a:t>1.10.1939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627661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1200" y="152401"/>
            <a:ext cx="8229600" cy="1139825"/>
          </a:xfrm>
        </p:spPr>
        <p:txBody>
          <a:bodyPr/>
          <a:lstStyle/>
          <a:p>
            <a:pPr rtl="1">
              <a:defRPr/>
            </a:pPr>
            <a:r>
              <a:rPr lang="en-US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Defense Budget 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[B$, </a:t>
            </a:r>
            <a:r>
              <a:rPr lang="en-US" sz="20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ppp</a:t>
            </a:r>
            <a:r>
              <a:rPr lang="en-US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] </a:t>
            </a:r>
            <a:endParaRPr lang="he-IL" sz="2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30726" name="קבוצה 16"/>
          <p:cNvGrpSpPr>
            <a:grpSpLocks/>
          </p:cNvGrpSpPr>
          <p:nvPr/>
        </p:nvGrpSpPr>
        <p:grpSpPr bwMode="auto">
          <a:xfrm>
            <a:off x="1614488" y="1340768"/>
            <a:ext cx="8977312" cy="4191000"/>
            <a:chOff x="90488" y="1676400"/>
            <a:chExt cx="8977312" cy="4191000"/>
          </a:xfrm>
        </p:grpSpPr>
        <p:pic>
          <p:nvPicPr>
            <p:cNvPr id="30728" name="Picture 2" descr="File:Military expenditure by country map2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88" y="1676400"/>
              <a:ext cx="8977312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TextBox 7"/>
            <p:cNvSpPr txBox="1">
              <a:spLocks noChangeArrowheads="1"/>
            </p:cNvSpPr>
            <p:nvPr/>
          </p:nvSpPr>
          <p:spPr bwMode="auto">
            <a:xfrm>
              <a:off x="646113" y="2590800"/>
              <a:ext cx="954087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l" rtl="0" eaLnBrk="1" hangingPunct="1"/>
              <a:r>
                <a:rPr lang="he-IL" altLang="en-US" sz="3600" b="1" dirty="0">
                  <a:solidFill>
                    <a:srgbClr val="FF0000"/>
                  </a:solidFill>
                </a:rPr>
                <a:t>710</a:t>
              </a:r>
              <a:endParaRPr lang="he-IL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626100" y="2819400"/>
              <a:ext cx="713657" cy="461665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230</a:t>
              </a:r>
              <a:endPara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97475" y="2057400"/>
              <a:ext cx="450764" cy="369332"/>
            </a:xfrm>
            <a:prstGeom prst="rect">
              <a:avLst/>
            </a:prstGeom>
            <a:noFill/>
            <a:ln w="25400">
              <a:solidFill>
                <a:srgbClr val="F33711"/>
              </a:solidFill>
              <a:prstDash val="sysDash"/>
            </a:ln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95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92475" y="2057400"/>
              <a:ext cx="441325" cy="36988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58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24200" y="2525713"/>
              <a:ext cx="441325" cy="36988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50075" y="2678113"/>
              <a:ext cx="441325" cy="369887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4113" y="3548063"/>
              <a:ext cx="627095" cy="400110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110</a:t>
              </a:r>
              <a:endParaRPr lang="he-IL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9650" y="2209800"/>
              <a:ext cx="412750" cy="33813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sz="1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</a:t>
              </a:r>
              <a:endParaRPr lang="he-I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37" name="TextBox 15"/>
            <p:cNvSpPr txBox="1">
              <a:spLocks noChangeArrowheads="1"/>
            </p:cNvSpPr>
            <p:nvPr/>
          </p:nvSpPr>
          <p:spPr bwMode="auto">
            <a:xfrm>
              <a:off x="2482850" y="4572000"/>
              <a:ext cx="41275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5pPr>
              <a:lvl6pPr marL="25146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6pPr>
              <a:lvl7pPr marL="29718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7pPr>
              <a:lvl8pPr marL="34290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8pPr>
              <a:lvl9pPr marL="3886200" indent="-228600" algn="r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  <a:cs typeface="Arial" charset="0"/>
                </a:defRPr>
              </a:lvl9pPr>
            </a:lstStyle>
            <a:p>
              <a:pPr algn="l" rtl="0" eaLnBrk="1" hangingPunct="1"/>
              <a:r>
                <a:rPr lang="he-IL" altLang="en-US" sz="1600">
                  <a:solidFill>
                    <a:srgbClr val="FF0000"/>
                  </a:solidFill>
                </a:rPr>
                <a:t>35</a:t>
              </a:r>
              <a:endParaRPr lang="he-IL" altLang="en-US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477000" y="2895600"/>
              <a:ext cx="441325" cy="369888"/>
            </a:xfrm>
            <a:prstGeom prst="rect">
              <a:avLst/>
            </a:prstGeom>
            <a:noFill/>
          </p:spPr>
          <p:txBody>
            <a:bodyPr wrap="none" rtlCol="1">
              <a:spAutoFit/>
            </a:bodyPr>
            <a:lstStyle/>
            <a:p>
              <a:pPr algn="l" rtl="0">
                <a:defRPr/>
              </a:pPr>
              <a:r>
                <a:rPr lang="he-IL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42</a:t>
              </a:r>
            </a:p>
          </p:txBody>
        </p:sp>
      </p:grp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77E94-FDD7-405F-A141-EDAA8DEB027E}" type="datetime9">
              <a:rPr lang="he-IL" smtClean="0">
                <a:solidFill>
                  <a:prstClr val="black">
                    <a:tint val="75000"/>
                  </a:prstClr>
                </a:solidFill>
              </a:rPr>
              <a:t>22 מאי, 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prstClr val="black">
                    <a:tint val="75000"/>
                  </a:prstClr>
                </a:solidFill>
              </a:rPr>
              <a:t>משרד החוץ, מחלקת אירו-אסיה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653" y="4083970"/>
            <a:ext cx="3091890" cy="244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949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http://flourish.org/upsidedownmap/diversophy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1"/>
          <a:stretch>
            <a:fillRect/>
          </a:stretch>
        </p:blipFill>
        <p:spPr bwMode="auto">
          <a:xfrm>
            <a:off x="1763715" y="1008856"/>
            <a:ext cx="8076702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981200" y="148208"/>
            <a:ext cx="8229600" cy="832520"/>
          </a:xfrm>
        </p:spPr>
        <p:txBody>
          <a:bodyPr>
            <a:normAutofit/>
          </a:bodyPr>
          <a:lstStyle/>
          <a:p>
            <a:pPr algn="ctr" rtl="1">
              <a:defRPr/>
            </a:pPr>
            <a:r>
              <a:rPr lang="en-US" sz="4000" b="1" dirty="0">
                <a:latin typeface="David" panose="020E0502060401010101" pitchFamily="34" charset="-79"/>
                <a:cs typeface="David" panose="020E0502060401010101" pitchFamily="34" charset="-79"/>
              </a:rPr>
              <a:t>Challenges seen from Moscow</a:t>
            </a: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1456C-3603-4393-A88F-396285A78A34}" type="datetime9">
              <a:rPr lang="he-IL" smtClean="0"/>
              <a:t>22 מאי, 2019</a:t>
            </a:fld>
            <a:endParaRPr lang="en-US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he-IL" altLang="ko-KR" smtClean="0"/>
              <a:t>משרד החוץ, מחלקת אירו-אסיה</a:t>
            </a:r>
            <a:endParaRPr lang="en-US" altLang="ko-KR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fld id="{D43CC5B8-1E60-4953-B091-B246CC60A19C}" type="slidenum">
              <a:rPr lang="he-IL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7" name="אליפסה 6"/>
          <p:cNvSpPr/>
          <p:nvPr/>
        </p:nvSpPr>
        <p:spPr>
          <a:xfrm>
            <a:off x="5181600" y="4343400"/>
            <a:ext cx="152400" cy="1524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8" name="צורה חופשית 7"/>
          <p:cNvSpPr/>
          <p:nvPr/>
        </p:nvSpPr>
        <p:spPr>
          <a:xfrm>
            <a:off x="3117850" y="3913188"/>
            <a:ext cx="2560638" cy="1128712"/>
          </a:xfrm>
          <a:custGeom>
            <a:avLst/>
            <a:gdLst>
              <a:gd name="connsiteX0" fmla="*/ 2453847 w 2561423"/>
              <a:gd name="connsiteY0" fmla="*/ 1129553 h 1129553"/>
              <a:gd name="connsiteX1" fmla="*/ 2480741 w 2561423"/>
              <a:gd name="connsiteY1" fmla="*/ 1089212 h 1129553"/>
              <a:gd name="connsiteX2" fmla="*/ 2494188 w 2561423"/>
              <a:gd name="connsiteY2" fmla="*/ 981635 h 1129553"/>
              <a:gd name="connsiteX3" fmla="*/ 2400058 w 2561423"/>
              <a:gd name="connsiteY3" fmla="*/ 860612 h 1129553"/>
              <a:gd name="connsiteX4" fmla="*/ 2386611 w 2561423"/>
              <a:gd name="connsiteY4" fmla="*/ 806824 h 1129553"/>
              <a:gd name="connsiteX5" fmla="*/ 2561423 w 2561423"/>
              <a:gd name="connsiteY5" fmla="*/ 591671 h 1129553"/>
              <a:gd name="connsiteX6" fmla="*/ 2547976 w 2561423"/>
              <a:gd name="connsiteY6" fmla="*/ 537882 h 1129553"/>
              <a:gd name="connsiteX7" fmla="*/ 2521082 w 2561423"/>
              <a:gd name="connsiteY7" fmla="*/ 497541 h 1129553"/>
              <a:gd name="connsiteX8" fmla="*/ 2507635 w 2561423"/>
              <a:gd name="connsiteY8" fmla="*/ 457200 h 1129553"/>
              <a:gd name="connsiteX9" fmla="*/ 2534529 w 2561423"/>
              <a:gd name="connsiteY9" fmla="*/ 416859 h 1129553"/>
              <a:gd name="connsiteX10" fmla="*/ 2521082 w 2561423"/>
              <a:gd name="connsiteY10" fmla="*/ 349624 h 1129553"/>
              <a:gd name="connsiteX11" fmla="*/ 2534529 w 2561423"/>
              <a:gd name="connsiteY11" fmla="*/ 295835 h 1129553"/>
              <a:gd name="connsiteX12" fmla="*/ 2507635 w 2561423"/>
              <a:gd name="connsiteY12" fmla="*/ 215153 h 1129553"/>
              <a:gd name="connsiteX13" fmla="*/ 2440400 w 2561423"/>
              <a:gd name="connsiteY13" fmla="*/ 188259 h 1129553"/>
              <a:gd name="connsiteX14" fmla="*/ 2238694 w 2561423"/>
              <a:gd name="connsiteY14" fmla="*/ 134471 h 1129553"/>
              <a:gd name="connsiteX15" fmla="*/ 2184906 w 2561423"/>
              <a:gd name="connsiteY15" fmla="*/ 121024 h 1129553"/>
              <a:gd name="connsiteX16" fmla="*/ 2117670 w 2561423"/>
              <a:gd name="connsiteY16" fmla="*/ 107577 h 1129553"/>
              <a:gd name="connsiteX17" fmla="*/ 2023541 w 2561423"/>
              <a:gd name="connsiteY17" fmla="*/ 80682 h 1129553"/>
              <a:gd name="connsiteX18" fmla="*/ 1942858 w 2561423"/>
              <a:gd name="connsiteY18" fmla="*/ 53788 h 1129553"/>
              <a:gd name="connsiteX19" fmla="*/ 1875623 w 2561423"/>
              <a:gd name="connsiteY19" fmla="*/ 67235 h 1129553"/>
              <a:gd name="connsiteX20" fmla="*/ 1579788 w 2561423"/>
              <a:gd name="connsiteY20" fmla="*/ 0 h 1129553"/>
              <a:gd name="connsiteX21" fmla="*/ 1485658 w 2561423"/>
              <a:gd name="connsiteY21" fmla="*/ 13447 h 1129553"/>
              <a:gd name="connsiteX22" fmla="*/ 1337741 w 2561423"/>
              <a:gd name="connsiteY22" fmla="*/ 40341 h 1129553"/>
              <a:gd name="connsiteX23" fmla="*/ 1257058 w 2561423"/>
              <a:gd name="connsiteY23" fmla="*/ 147918 h 1129553"/>
              <a:gd name="connsiteX24" fmla="*/ 1216717 w 2561423"/>
              <a:gd name="connsiteY24" fmla="*/ 174812 h 1129553"/>
              <a:gd name="connsiteX25" fmla="*/ 1109141 w 2561423"/>
              <a:gd name="connsiteY25" fmla="*/ 376518 h 1129553"/>
              <a:gd name="connsiteX26" fmla="*/ 1015011 w 2561423"/>
              <a:gd name="connsiteY26" fmla="*/ 443753 h 1129553"/>
              <a:gd name="connsiteX27" fmla="*/ 853647 w 2561423"/>
              <a:gd name="connsiteY27" fmla="*/ 484094 h 1129553"/>
              <a:gd name="connsiteX28" fmla="*/ 799858 w 2561423"/>
              <a:gd name="connsiteY28" fmla="*/ 510988 h 1129553"/>
              <a:gd name="connsiteX29" fmla="*/ 746070 w 2561423"/>
              <a:gd name="connsiteY29" fmla="*/ 497541 h 1129553"/>
              <a:gd name="connsiteX30" fmla="*/ 611600 w 2561423"/>
              <a:gd name="connsiteY30" fmla="*/ 470647 h 1129553"/>
              <a:gd name="connsiteX31" fmla="*/ 383000 w 2561423"/>
              <a:gd name="connsiteY31" fmla="*/ 551330 h 1129553"/>
              <a:gd name="connsiteX32" fmla="*/ 356106 w 2561423"/>
              <a:gd name="connsiteY32" fmla="*/ 591671 h 1129553"/>
              <a:gd name="connsiteX33" fmla="*/ 329211 w 2561423"/>
              <a:gd name="connsiteY33" fmla="*/ 618565 h 1129553"/>
              <a:gd name="connsiteX34" fmla="*/ 194741 w 2561423"/>
              <a:gd name="connsiteY34" fmla="*/ 497541 h 1129553"/>
              <a:gd name="connsiteX35" fmla="*/ 140953 w 2561423"/>
              <a:gd name="connsiteY35" fmla="*/ 470647 h 1129553"/>
              <a:gd name="connsiteX36" fmla="*/ 60270 w 2561423"/>
              <a:gd name="connsiteY36" fmla="*/ 430306 h 1129553"/>
              <a:gd name="connsiteX37" fmla="*/ 73717 w 2561423"/>
              <a:gd name="connsiteY37" fmla="*/ 322730 h 1129553"/>
              <a:gd name="connsiteX38" fmla="*/ 46823 w 2561423"/>
              <a:gd name="connsiteY38" fmla="*/ 295835 h 1129553"/>
              <a:gd name="connsiteX39" fmla="*/ 46823 w 2561423"/>
              <a:gd name="connsiteY39" fmla="*/ 282388 h 112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561423" h="1129553">
                <a:moveTo>
                  <a:pt x="2453847" y="1129553"/>
                </a:moveTo>
                <a:cubicBezTo>
                  <a:pt x="2462812" y="1116106"/>
                  <a:pt x="2476489" y="1104804"/>
                  <a:pt x="2480741" y="1089212"/>
                </a:cubicBezTo>
                <a:cubicBezTo>
                  <a:pt x="2490249" y="1054347"/>
                  <a:pt x="2497189" y="1017648"/>
                  <a:pt x="2494188" y="981635"/>
                </a:cubicBezTo>
                <a:cubicBezTo>
                  <a:pt x="2490454" y="936832"/>
                  <a:pt x="2422436" y="882990"/>
                  <a:pt x="2400058" y="860612"/>
                </a:cubicBezTo>
                <a:cubicBezTo>
                  <a:pt x="2395576" y="842683"/>
                  <a:pt x="2379203" y="823756"/>
                  <a:pt x="2386611" y="806824"/>
                </a:cubicBezTo>
                <a:cubicBezTo>
                  <a:pt x="2444797" y="673827"/>
                  <a:pt x="2472705" y="662646"/>
                  <a:pt x="2561423" y="591671"/>
                </a:cubicBezTo>
                <a:cubicBezTo>
                  <a:pt x="2556941" y="573741"/>
                  <a:pt x="2555256" y="554869"/>
                  <a:pt x="2547976" y="537882"/>
                </a:cubicBezTo>
                <a:cubicBezTo>
                  <a:pt x="2541610" y="523027"/>
                  <a:pt x="2528310" y="511996"/>
                  <a:pt x="2521082" y="497541"/>
                </a:cubicBezTo>
                <a:cubicBezTo>
                  <a:pt x="2514743" y="484863"/>
                  <a:pt x="2512117" y="470647"/>
                  <a:pt x="2507635" y="457200"/>
                </a:cubicBezTo>
                <a:cubicBezTo>
                  <a:pt x="2516600" y="443753"/>
                  <a:pt x="2532524" y="432895"/>
                  <a:pt x="2534529" y="416859"/>
                </a:cubicBezTo>
                <a:cubicBezTo>
                  <a:pt x="2537364" y="394180"/>
                  <a:pt x="2521082" y="372480"/>
                  <a:pt x="2521082" y="349624"/>
                </a:cubicBezTo>
                <a:cubicBezTo>
                  <a:pt x="2521082" y="331143"/>
                  <a:pt x="2530047" y="313765"/>
                  <a:pt x="2534529" y="295835"/>
                </a:cubicBezTo>
                <a:cubicBezTo>
                  <a:pt x="2525564" y="268941"/>
                  <a:pt x="2526303" y="236488"/>
                  <a:pt x="2507635" y="215153"/>
                </a:cubicBezTo>
                <a:cubicBezTo>
                  <a:pt x="2491740" y="196987"/>
                  <a:pt x="2463085" y="196508"/>
                  <a:pt x="2440400" y="188259"/>
                </a:cubicBezTo>
                <a:cubicBezTo>
                  <a:pt x="2341295" y="152221"/>
                  <a:pt x="2357095" y="161794"/>
                  <a:pt x="2238694" y="134471"/>
                </a:cubicBezTo>
                <a:cubicBezTo>
                  <a:pt x="2220686" y="130315"/>
                  <a:pt x="2202947" y="125033"/>
                  <a:pt x="2184906" y="121024"/>
                </a:cubicBezTo>
                <a:cubicBezTo>
                  <a:pt x="2162594" y="116066"/>
                  <a:pt x="2139843" y="113120"/>
                  <a:pt x="2117670" y="107577"/>
                </a:cubicBezTo>
                <a:cubicBezTo>
                  <a:pt x="2086012" y="99662"/>
                  <a:pt x="2054730" y="90279"/>
                  <a:pt x="2023541" y="80682"/>
                </a:cubicBezTo>
                <a:cubicBezTo>
                  <a:pt x="1996446" y="72345"/>
                  <a:pt x="1942858" y="53788"/>
                  <a:pt x="1942858" y="53788"/>
                </a:cubicBezTo>
                <a:cubicBezTo>
                  <a:pt x="1920446" y="58270"/>
                  <a:pt x="1898287" y="70191"/>
                  <a:pt x="1875623" y="67235"/>
                </a:cubicBezTo>
                <a:cubicBezTo>
                  <a:pt x="1815197" y="59353"/>
                  <a:pt x="1669113" y="22331"/>
                  <a:pt x="1579788" y="0"/>
                </a:cubicBezTo>
                <a:lnTo>
                  <a:pt x="1485658" y="13447"/>
                </a:lnTo>
                <a:cubicBezTo>
                  <a:pt x="1358949" y="30341"/>
                  <a:pt x="1414353" y="14804"/>
                  <a:pt x="1337741" y="40341"/>
                </a:cubicBezTo>
                <a:cubicBezTo>
                  <a:pt x="1312912" y="77584"/>
                  <a:pt x="1289001" y="115975"/>
                  <a:pt x="1257058" y="147918"/>
                </a:cubicBezTo>
                <a:cubicBezTo>
                  <a:pt x="1245630" y="159346"/>
                  <a:pt x="1230164" y="165847"/>
                  <a:pt x="1216717" y="174812"/>
                </a:cubicBezTo>
                <a:cubicBezTo>
                  <a:pt x="1180858" y="242047"/>
                  <a:pt x="1171148" y="332228"/>
                  <a:pt x="1109141" y="376518"/>
                </a:cubicBezTo>
                <a:cubicBezTo>
                  <a:pt x="1077764" y="398930"/>
                  <a:pt x="1050548" y="428790"/>
                  <a:pt x="1015011" y="443753"/>
                </a:cubicBezTo>
                <a:cubicBezTo>
                  <a:pt x="963912" y="465268"/>
                  <a:pt x="903237" y="459299"/>
                  <a:pt x="853647" y="484094"/>
                </a:cubicBezTo>
                <a:lnTo>
                  <a:pt x="799858" y="510988"/>
                </a:lnTo>
                <a:cubicBezTo>
                  <a:pt x="781929" y="506506"/>
                  <a:pt x="764253" y="500847"/>
                  <a:pt x="746070" y="497541"/>
                </a:cubicBezTo>
                <a:cubicBezTo>
                  <a:pt x="610096" y="472819"/>
                  <a:pt x="694448" y="498263"/>
                  <a:pt x="611600" y="470647"/>
                </a:cubicBezTo>
                <a:cubicBezTo>
                  <a:pt x="463437" y="502396"/>
                  <a:pt x="451329" y="469334"/>
                  <a:pt x="383000" y="551330"/>
                </a:cubicBezTo>
                <a:cubicBezTo>
                  <a:pt x="372654" y="563746"/>
                  <a:pt x="366202" y="579051"/>
                  <a:pt x="356106" y="591671"/>
                </a:cubicBezTo>
                <a:cubicBezTo>
                  <a:pt x="348186" y="601571"/>
                  <a:pt x="338176" y="609600"/>
                  <a:pt x="329211" y="618565"/>
                </a:cubicBezTo>
                <a:cubicBezTo>
                  <a:pt x="288316" y="557222"/>
                  <a:pt x="285119" y="542730"/>
                  <a:pt x="194741" y="497541"/>
                </a:cubicBezTo>
                <a:cubicBezTo>
                  <a:pt x="176812" y="488576"/>
                  <a:pt x="157632" y="481766"/>
                  <a:pt x="140953" y="470647"/>
                </a:cubicBezTo>
                <a:cubicBezTo>
                  <a:pt x="69021" y="422693"/>
                  <a:pt x="172959" y="458478"/>
                  <a:pt x="60270" y="430306"/>
                </a:cubicBezTo>
                <a:cubicBezTo>
                  <a:pt x="0" y="339902"/>
                  <a:pt x="55590" y="449617"/>
                  <a:pt x="73717" y="322730"/>
                </a:cubicBezTo>
                <a:cubicBezTo>
                  <a:pt x="75510" y="310179"/>
                  <a:pt x="53855" y="306384"/>
                  <a:pt x="46823" y="295835"/>
                </a:cubicBezTo>
                <a:cubicBezTo>
                  <a:pt x="44337" y="292105"/>
                  <a:pt x="46823" y="286870"/>
                  <a:pt x="46823" y="282388"/>
                </a:cubicBezTo>
              </a:path>
            </a:pathLst>
          </a:cu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pic>
        <p:nvPicPr>
          <p:cNvPr id="9226" name="Picture 4" descr="http://www.enchantedlearning.com/asia/china/flag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790950"/>
            <a:ext cx="60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6" descr="http://image.made-in-china.com/2f0j00DMhEZnAdkVca/Nato-Flag-W4-Nato-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72001"/>
            <a:ext cx="463550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8" descr="http://blogs.reuters.com/financial-regulatory-forum/files/2009/09/eu-fla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038601"/>
            <a:ext cx="5461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10" descr="http://www.crwflags.com/fotw/images/p/pk%7Dpml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9" y="3733800"/>
            <a:ext cx="57308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59550" y="980728"/>
            <a:ext cx="5225082" cy="35394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en-US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"המערב" –</a:t>
            </a:r>
            <a:r>
              <a:rPr lang="en-US" sz="2800" b="1" dirty="0" smtClean="0">
                <a:solidFill>
                  <a:srgbClr val="0070C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U.S.A.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EU, NATO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טרור </a:t>
            </a:r>
            <a:r>
              <a:rPr lang="he-IL" sz="28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איסלאמי</a:t>
            </a: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קיצוני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e-IL" sz="28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סין</a:t>
            </a:r>
            <a:endParaRPr lang="en-US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800" b="1" dirty="0" smtClean="0"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e-IL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כותרת 4"/>
          <p:cNvSpPr txBox="1">
            <a:spLocks/>
          </p:cNvSpPr>
          <p:nvPr/>
        </p:nvSpPr>
        <p:spPr>
          <a:xfrm>
            <a:off x="1926125" y="5877272"/>
            <a:ext cx="7770275" cy="57606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750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4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מעל לכל – יציבות השלטון 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3952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id="{4DC10AD7-8CB0-4600-9965-0586FA68DD17}"/>
              </a:ext>
            </a:extLst>
          </p:cNvPr>
          <p:cNvSpPr txBox="1">
            <a:spLocks/>
          </p:cNvSpPr>
          <p:nvPr/>
        </p:nvSpPr>
        <p:spPr>
          <a:xfrm>
            <a:off x="1847528" y="692696"/>
            <a:ext cx="9595601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e-IL" sz="6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האינטרס הרוסי בסוריה, והשפעתו על הביטחון הלאומי של ישראל</a:t>
            </a:r>
            <a:endParaRPr lang="he-IL" sz="6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1559496" y="3429000"/>
            <a:ext cx="993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כניסתה של רוסיה לסוריה בשנת 2015 נבעה 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משיקולים </a:t>
            </a:r>
            <a:r>
              <a:rPr lang="he-I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לוקאליים</a:t>
            </a:r>
            <a:endParaRPr lang="en-US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ctr"/>
            <a:r>
              <a:rPr lang="he-I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וממניעים גלובאליים רוסיים רחבים </a:t>
            </a:r>
            <a:r>
              <a:rPr lang="he-I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יותר</a:t>
            </a:r>
          </a:p>
        </p:txBody>
      </p:sp>
      <p:sp>
        <p:nvSpPr>
          <p:cNvPr id="6" name="כותרת 4"/>
          <p:cNvSpPr txBox="1">
            <a:spLocks/>
          </p:cNvSpPr>
          <p:nvPr/>
        </p:nvSpPr>
        <p:spPr>
          <a:xfrm>
            <a:off x="2495600" y="5466503"/>
            <a:ext cx="7867600" cy="86409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t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4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War to Kill, not a War to </a:t>
            </a:r>
            <a:r>
              <a:rPr lang="en-US" sz="4400" b="1" dirty="0" smtClean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Win</a:t>
            </a:r>
            <a:endParaRPr lang="he-IL" sz="44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66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423592" y="332656"/>
            <a:ext cx="9524288" cy="235745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lvl="1" algn="just">
              <a:lnSpc>
                <a:spcPct val="150000"/>
              </a:lnSpc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2690110"/>
            <a:ext cx="3679213" cy="19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ציין מיקום טקסט 2"/>
          <p:cNvSpPr txBox="1">
            <a:spLocks/>
          </p:cNvSpPr>
          <p:nvPr/>
        </p:nvSpPr>
        <p:spPr>
          <a:xfrm>
            <a:off x="2575992" y="485056"/>
            <a:ext cx="9524288" cy="23574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r" defTabSz="457200" rtl="1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כניסתה רוסיה לסוריה (2015) – מניעים לוקאליים: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סוריה – עוגן רוסי במזה"ת, לאורך שנים.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נפילה פוטנציאלית של אסד – איום ישיר על האינטרס הרוסי במזה"ת</a:t>
            </a:r>
          </a:p>
        </p:txBody>
      </p:sp>
      <p:pic>
        <p:nvPicPr>
          <p:cNvPr id="1028" name="Picture 4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166" y="2983308"/>
            <a:ext cx="3155403" cy="2384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05" y="4895165"/>
            <a:ext cx="3327589" cy="184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â«×¨××¡×× ××¡××¨××â¬â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8940" y="5141169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66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711624" y="332656"/>
            <a:ext cx="9236256" cy="2357454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אינטרס גלובאלי: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</a:t>
            </a: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עצמה כמעצמה גלובאלית. פטרון </a:t>
            </a:r>
            <a:r>
              <a:rPr lang="he-IL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איזורי</a:t>
            </a: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הרחבת השפעתה הגלובאלית.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הזדמנות להעמקת האחיזה במזה"ת, בדגש למרחב החוף ולמשאבים.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שבירת מגמת הבידוד הבינלאומי והפחתת </a:t>
            </a: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הסנקציות.</a:t>
            </a:r>
            <a:endParaRPr lang="he-IL" sz="28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הישרדותו </a:t>
            </a:r>
            <a:r>
              <a:rPr lang="he-I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של משטר אסד והאיום </a:t>
            </a:r>
            <a:r>
              <a:rPr lang="he-IL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הגיהאדי</a:t>
            </a:r>
            <a:r>
              <a:rPr lang="he-I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הנשקף מסוריה לרוסיה גופא.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5085184"/>
            <a:ext cx="2736304" cy="157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3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351584" y="116632"/>
            <a:ext cx="9452280" cy="2357454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הזווית הישראלית, אתגרים והזדמנויות:</a:t>
            </a:r>
          </a:p>
          <a:p>
            <a:pPr marL="342900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אתגרים: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צמצום מרחבי ונפח הפעילות הישראלית.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צמצום חופש הפעולה הישראלי.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אסד צובר ביטחון ומגיב באופן </a:t>
            </a: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אקטיבי.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נוכחות רוסית במרחב מהווה איום בהקשר </a:t>
            </a:r>
            <a:r>
              <a:rPr lang="he-IL" sz="2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לבטחון</a:t>
            </a:r>
            <a:r>
              <a:rPr lang="he-IL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מידע.</a:t>
            </a: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רוסיה בונה מחדש את צבא אסד בהקשר אמל"ח, יעוץ וליווי צבאי רציף.</a:t>
            </a:r>
          </a:p>
          <a:p>
            <a:pPr algn="just">
              <a:lnSpc>
                <a:spcPct val="150000"/>
              </a:lnSpc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lvl="1" algn="just">
              <a:lnSpc>
                <a:spcPct val="150000"/>
              </a:lnSpc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836712"/>
            <a:ext cx="3582157" cy="20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8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2351584" y="116632"/>
            <a:ext cx="9452280" cy="2357454"/>
          </a:xfrm>
        </p:spPr>
        <p:txBody>
          <a:bodyPr>
            <a:noAutofit/>
          </a:bodyPr>
          <a:lstStyle/>
          <a:p>
            <a:pPr marL="342900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הזדמנויות בהקשר הנוכחות הרוסית: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רוסיה רואה בישראל מעצמה </a:t>
            </a:r>
            <a:r>
              <a:rPr lang="he-IL" sz="2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איזורית</a:t>
            </a: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. כר פורה להרחבת ההשפעה הישראלית.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התלכדות אינטרסים בהקשר האיראני.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הרחבת החיבור המקומי למימוש אינטרסים רחבים יותר (מדיניים, כלכליים ועוד).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רוסיה כגורם מרסן.</a:t>
            </a:r>
          </a:p>
          <a:p>
            <a:pPr marL="800100" lvl="1" indent="-342900" algn="just">
              <a:lnSpc>
                <a:spcPct val="150000"/>
              </a:lnSpc>
              <a:buFont typeface="Wingdings 3" charset="2"/>
              <a:buChar char=""/>
            </a:pPr>
            <a:r>
              <a:rPr lang="he-IL" sz="2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משחק במגרש של מעצמות.</a:t>
            </a:r>
          </a:p>
          <a:p>
            <a:pPr lvl="1" algn="just">
              <a:lnSpc>
                <a:spcPct val="150000"/>
              </a:lnSpc>
            </a:pPr>
            <a:endParaRPr lang="en-US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marL="342900" indent="-342900" algn="just">
              <a:lnSpc>
                <a:spcPct val="150000"/>
              </a:lnSpc>
              <a:buFont typeface="Wingdings 3" charset="2"/>
              <a:buChar char=""/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algn="just">
              <a:lnSpc>
                <a:spcPct val="150000"/>
              </a:lnSpc>
            </a:pPr>
            <a:r>
              <a:rPr lang="he-IL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  <a:p>
            <a:pPr lvl="1" algn="just">
              <a:lnSpc>
                <a:spcPct val="150000"/>
              </a:lnSpc>
            </a:pPr>
            <a:endParaRPr lang="he-IL" sz="2600" b="1" dirty="0">
              <a:solidFill>
                <a:schemeClr val="tx1">
                  <a:lumMod val="75000"/>
                  <a:lumOff val="25000"/>
                </a:schemeClr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234" y="4221087"/>
            <a:ext cx="3724622" cy="261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9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1484784"/>
            <a:ext cx="11410578" cy="503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919536" y="-27384"/>
            <a:ext cx="8915400" cy="3777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7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היבט מדיני </a:t>
            </a:r>
            <a:endParaRPr lang="he-IL" sz="7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93" y="4164013"/>
            <a:ext cx="4048125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1.bp.blogspot.com/-_Cnijd68lYs/TfoYrYnhUsI/AAAAAAAAApA/S1Grs76AjHM/s1600/1877-Satirical_map_of_Europ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904" y="4251714"/>
            <a:ext cx="4078467" cy="262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89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672DBF84-35A2-2A4C-809A-D3D78FDDB5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1714" y="1604513"/>
            <a:ext cx="3816694" cy="4193371"/>
          </a:xfrm>
        </p:spPr>
        <p:txBody>
          <a:bodyPr/>
          <a:lstStyle/>
          <a:p>
            <a:r>
              <a:rPr lang="it-IT" u="sng" dirty="0"/>
              <a:t>Foreign Relations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408B9AF3-D817-304A-95A9-6AA531AE18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24" y="1812481"/>
            <a:ext cx="5331124" cy="4382219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856C019A-F588-2B49-802F-67811FE1937E}"/>
              </a:ext>
            </a:extLst>
          </p:cNvPr>
          <p:cNvSpPr txBox="1"/>
          <p:nvPr/>
        </p:nvSpPr>
        <p:spPr>
          <a:xfrm>
            <a:off x="1191773" y="5481184"/>
            <a:ext cx="1595535" cy="646331"/>
          </a:xfrm>
          <a:prstGeom prst="rect">
            <a:avLst/>
          </a:prstGeom>
          <a:solidFill>
            <a:srgbClr val="07527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Internal Stability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FC6AB315-5C03-A14A-8BE7-78C93FBE20BE}"/>
              </a:ext>
            </a:extLst>
          </p:cNvPr>
          <p:cNvSpPr txBox="1"/>
          <p:nvPr/>
        </p:nvSpPr>
        <p:spPr>
          <a:xfrm>
            <a:off x="3446742" y="5481183"/>
            <a:ext cx="2337994" cy="646331"/>
          </a:xfrm>
          <a:prstGeom prst="rect">
            <a:avLst/>
          </a:prstGeom>
          <a:solidFill>
            <a:srgbClr val="07527C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Superpower in a Multipolar World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526750-4DC8-8C4F-BD2C-B5CEB6334FBA}"/>
              </a:ext>
            </a:extLst>
          </p:cNvPr>
          <p:cNvSpPr txBox="1"/>
          <p:nvPr/>
        </p:nvSpPr>
        <p:spPr>
          <a:xfrm>
            <a:off x="2752802" y="2488772"/>
            <a:ext cx="783432" cy="612000"/>
          </a:xfrm>
          <a:prstGeom prst="rect">
            <a:avLst/>
          </a:prstGeom>
          <a:solidFill>
            <a:srgbClr val="FF2B0B"/>
          </a:solidFill>
          <a:ln>
            <a:solidFill>
              <a:srgbClr val="FF2B0B"/>
            </a:solidFill>
          </a:ln>
        </p:spPr>
        <p:txBody>
          <a:bodyPr wrap="square" rtlCol="1" anchor="ctr" anchorCtr="1">
            <a:spAutoFit/>
          </a:bodyPr>
          <a:lstStyle/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+mj-cs"/>
              </a:rPr>
              <a:t>Core Interests</a:t>
            </a:r>
            <a:endParaRPr lang="he-IL" sz="1200" dirty="0">
              <a:latin typeface="Tahoma" panose="020B0604030504040204" pitchFamily="34" charset="0"/>
              <a:ea typeface="Tahoma" panose="020B0604030504040204" pitchFamily="34" charset="0"/>
              <a:cs typeface="+mj-cs"/>
            </a:endParaRPr>
          </a:p>
        </p:txBody>
      </p:sp>
      <p:sp>
        <p:nvSpPr>
          <p:cNvPr id="8" name="Freccia destra con strisce 7">
            <a:extLst>
              <a:ext uri="{FF2B5EF4-FFF2-40B4-BE49-F238E27FC236}">
                <a16:creationId xmlns:a16="http://schemas.microsoft.com/office/drawing/2014/main" id="{36C2AE52-D8F3-CC41-A333-4701482D16A4}"/>
              </a:ext>
            </a:extLst>
          </p:cNvPr>
          <p:cNvSpPr/>
          <p:nvPr/>
        </p:nvSpPr>
        <p:spPr>
          <a:xfrm>
            <a:off x="5896646" y="3657598"/>
            <a:ext cx="1815369" cy="100066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06EC1A8-A73A-534A-8757-98A4CABE5E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855" y="2195472"/>
            <a:ext cx="2371852" cy="124892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C91B8E1-0E2A-9945-9461-4183510E8B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40855" y="3537763"/>
            <a:ext cx="2371852" cy="14224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038334E-CEBC-CD47-ACC8-8118E1A974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041" y="4960218"/>
            <a:ext cx="2359666" cy="1716657"/>
          </a:xfrm>
          <a:prstGeom prst="rect">
            <a:avLst/>
          </a:prstGeom>
        </p:spPr>
      </p:pic>
      <p:sp>
        <p:nvSpPr>
          <p:cNvPr id="12" name="Ovale 11">
            <a:extLst>
              <a:ext uri="{FF2B5EF4-FFF2-40B4-BE49-F238E27FC236}">
                <a16:creationId xmlns:a16="http://schemas.microsoft.com/office/drawing/2014/main" id="{2B67A10C-EB6C-0D43-AF3C-9364AB0A558F}"/>
              </a:ext>
            </a:extLst>
          </p:cNvPr>
          <p:cNvSpPr/>
          <p:nvPr/>
        </p:nvSpPr>
        <p:spPr>
          <a:xfrm>
            <a:off x="3260194" y="2195472"/>
            <a:ext cx="2691442" cy="425708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כותרת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14" name="מלבן 13"/>
          <p:cNvSpPr/>
          <p:nvPr/>
        </p:nvSpPr>
        <p:spPr>
          <a:xfrm>
            <a:off x="911424" y="620688"/>
            <a:ext cx="1015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>
                <a:latin typeface="David" panose="020E0502060401010101" pitchFamily="34" charset="-79"/>
                <a:cs typeface="David" panose="020E0502060401010101" pitchFamily="34" charset="-79"/>
              </a:rPr>
              <a:t>Political Aspect</a:t>
            </a:r>
            <a:r>
              <a:rPr lang="en-US" sz="3200" b="1" dirty="0">
                <a:latin typeface="David" panose="020E0502060401010101" pitchFamily="34" charset="-79"/>
                <a:cs typeface="David" panose="020E0502060401010101" pitchFamily="34" charset="-79"/>
              </a:rPr>
              <a:t> – Russian-US influence, Russian-NATO - Implications and Influence on Israel's Foreign Policy</a:t>
            </a:r>
            <a:r>
              <a:rPr lang="en-US" sz="320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3200" dirty="0"/>
          </a:p>
        </p:txBody>
      </p:sp>
    </p:spTree>
    <p:extLst>
      <p:ext uri="{BB962C8B-B14F-4D97-AF65-F5344CB8AC3E}">
        <p14:creationId xmlns:p14="http://schemas.microsoft.com/office/powerpoint/2010/main" val="805229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337FAF-3DEA-604F-B8A9-ADA27C15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Russian-US relations</a:t>
            </a:r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EE7000-05A9-1548-837B-8BE8F9BA4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1270285"/>
            <a:ext cx="10515600" cy="3968601"/>
          </a:xfrm>
        </p:spPr>
        <p:txBody>
          <a:bodyPr>
            <a:noAutofit/>
          </a:bodyPr>
          <a:lstStyle/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Strategic competition as great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(Nuclear) powers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(UNSC members)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2014 Crimea crisis -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US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/ international sanctions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and interrupted diplomatic relations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No direct confrontation but mistrust and rivalry on spheres of influence (Syria, Iran, ME)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Russian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ambitions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 as great/major power (equal role with the US)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vs small economy based on energy export and arm sales</a:t>
            </a:r>
          </a:p>
          <a:p>
            <a:pPr algn="l" rtl="0"/>
            <a:r>
              <a:rPr lang="en-US" sz="2400" b="1" dirty="0">
                <a:latin typeface="David" panose="020E0502060401010101" pitchFamily="34" charset="-79"/>
                <a:cs typeface="David" panose="020E0502060401010101" pitchFamily="34" charset="-79"/>
              </a:rPr>
              <a:t>Russian pragmatic relations with third state and non-state actor (Iran, Hezbollah, </a:t>
            </a:r>
            <a:r>
              <a:rPr lang="en-US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Hamas, North Korea)</a:t>
            </a:r>
          </a:p>
          <a:p>
            <a:pPr marL="400050" lvl="1" indent="0" algn="l" rtl="0">
              <a:buNone/>
            </a:pPr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"ארה"ב לא תסכים       לראות מעצמה ששווה לה</a:t>
            </a:r>
          </a:p>
          <a:p>
            <a:pPr marL="400050" lvl="1" indent="0" algn="l" rtl="0">
              <a:buNone/>
            </a:pPr>
            <a:r>
              <a:rPr lang="he-IL" sz="2800" b="1" dirty="0" smtClean="0">
                <a:solidFill>
                  <a:srgbClr val="FF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רוסיה לא תסכים   לראות מעצמה בכירה ממנה"</a:t>
            </a:r>
            <a:endParaRPr lang="en-US" sz="2800" b="1" dirty="0">
              <a:solidFill>
                <a:srgbClr val="FF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6ACBEB-FDF4-6549-B953-09645A136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915" y="4797152"/>
            <a:ext cx="3661085" cy="205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445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0" b="10530"/>
          <a:stretch/>
        </p:blipFill>
        <p:spPr>
          <a:xfrm>
            <a:off x="1271464" y="-27384"/>
            <a:ext cx="9574212" cy="6840760"/>
          </a:xfrm>
        </p:spPr>
      </p:pic>
    </p:spTree>
    <p:extLst>
      <p:ext uri="{BB962C8B-B14F-4D97-AF65-F5344CB8AC3E}">
        <p14:creationId xmlns:p14="http://schemas.microsoft.com/office/powerpoint/2010/main" val="21020847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3769B-791B-0245-A4FA-A2740E96C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Russian-NATO relations</a:t>
            </a:r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D77DAF3-033E-9C42-9617-E9C1C6B0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047"/>
            <a:ext cx="10515600" cy="4351338"/>
          </a:xfrm>
        </p:spPr>
        <p:txBody>
          <a:bodyPr>
            <a:noAutofit/>
          </a:bodyPr>
          <a:lstStyle/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Stop of dialogue after 2014 Crimea crisis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Mistrust on NATO enlargement and resulting military buildup near the border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Destructive military potential on both sides (conventional, nukes, cyber, space)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Russian exploitation of hybrid warfare (cyber, Info ops, “little green men”)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Exploitation of opportunities to undermine NATO cohesion (gas to Europe and S-400 to Turkey)</a:t>
            </a:r>
          </a:p>
          <a:p>
            <a:pPr algn="l" rtl="0"/>
            <a:endParaRPr lang="en-US" sz="28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7330280-7129-8D41-8086-9874C0FD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184" y="0"/>
            <a:ext cx="3444815" cy="237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3671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89F08-E0F5-7D48-85E7-4AC8A3775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Implications and Influence </a:t>
            </a:r>
            <a:b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</a:br>
            <a:r>
              <a:rPr lang="en-US" b="1" dirty="0">
                <a:latin typeface="David" panose="020E0502060401010101" pitchFamily="34" charset="-79"/>
                <a:cs typeface="David" panose="020E0502060401010101" pitchFamily="34" charset="-79"/>
              </a:rPr>
              <a:t>on Israel's Foreign Policy</a:t>
            </a:r>
            <a:endParaRPr lang="it-IT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D0AE33-0A1C-C04B-A7B7-18DD1C3CD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46140"/>
            <a:ext cx="10515600" cy="4351338"/>
          </a:xfrm>
        </p:spPr>
        <p:txBody>
          <a:bodyPr>
            <a:normAutofit/>
          </a:bodyPr>
          <a:lstStyle/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Israel: priority on preserving special relation with the US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Russian regional presence to reestablish sphere of influence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Interest-based dialogue to ensure deconfliction and freedom of action in Syria for Israel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Russian role as peace broker in the ME, and possible mediator with Iran, Hezbollah and Hamas</a:t>
            </a:r>
          </a:p>
          <a:p>
            <a:pPr algn="l" rtl="0"/>
            <a:r>
              <a:rPr lang="en-US" sz="2800" b="1" dirty="0">
                <a:latin typeface="David" panose="020E0502060401010101" pitchFamily="34" charset="-79"/>
                <a:cs typeface="David" panose="020E0502060401010101" pitchFamily="34" charset="-79"/>
              </a:rPr>
              <a:t>Common interests on counterterrorism and Russian immigrants in Israel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54D10FE-BF68-4D44-9882-49F8003B2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990" y="1"/>
            <a:ext cx="3299009" cy="230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232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3"/>
          <a:stretch/>
        </p:blipFill>
        <p:spPr>
          <a:xfrm>
            <a:off x="191343" y="3645024"/>
            <a:ext cx="5686161" cy="2808312"/>
          </a:xfrm>
        </p:spPr>
      </p:pic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7"/>
          <a:stretch/>
        </p:blipFill>
        <p:spPr>
          <a:xfrm>
            <a:off x="7603554" y="1988840"/>
            <a:ext cx="2956942" cy="4786178"/>
          </a:xfrm>
          <a:prstGeom prst="rect">
            <a:avLst/>
          </a:prstGeom>
        </p:spPr>
      </p:pic>
      <p:sp>
        <p:nvSpPr>
          <p:cNvPr id="5" name="כותרת 4"/>
          <p:cNvSpPr txBox="1">
            <a:spLocks noGrp="1"/>
          </p:cNvSpPr>
          <p:nvPr>
            <p:ph type="title"/>
          </p:nvPr>
        </p:nvSpPr>
        <p:spPr>
          <a:xfrm>
            <a:off x="1775521" y="624110"/>
            <a:ext cx="9729092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נתנס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– אוהבים, המון בהצלחה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109644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50" b="25686"/>
          <a:stretch/>
        </p:blipFill>
        <p:spPr>
          <a:xfrm>
            <a:off x="4274426" y="2121024"/>
            <a:ext cx="5493982" cy="4188296"/>
          </a:xfr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3477377" y="624110"/>
            <a:ext cx="6776765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775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תודה והערכה רבה</a:t>
            </a:r>
          </a:p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לגרמן הנספח הצבאי וצוותו</a:t>
            </a:r>
          </a:p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גרי השגריר וצוותו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05" y="4890200"/>
            <a:ext cx="2618279" cy="1967800"/>
          </a:xfrm>
          <a:prstGeom prst="rect">
            <a:avLst/>
          </a:prstGeom>
        </p:spPr>
      </p:pic>
      <p:sp>
        <p:nvSpPr>
          <p:cNvPr id="7" name="כותרת 4"/>
          <p:cNvSpPr txBox="1">
            <a:spLocks/>
          </p:cNvSpPr>
          <p:nvPr/>
        </p:nvSpPr>
        <p:spPr>
          <a:xfrm>
            <a:off x="1565836" y="4397950"/>
            <a:ext cx="2439887" cy="4922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 fontScale="77500" lnSpcReduction="200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ואניה</a:t>
            </a:r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 המדריכה</a:t>
            </a:r>
          </a:p>
        </p:txBody>
      </p:sp>
    </p:spTree>
    <p:extLst>
      <p:ext uri="{BB962C8B-B14F-4D97-AF65-F5344CB8AC3E}">
        <p14:creationId xmlns:p14="http://schemas.microsoft.com/office/powerpoint/2010/main" val="35989652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8"/>
          <a:stretch/>
        </p:blipFill>
        <p:spPr>
          <a:xfrm>
            <a:off x="4007768" y="1966980"/>
            <a:ext cx="4896544" cy="4877140"/>
          </a:xfrm>
        </p:spPr>
      </p:pic>
      <p:sp>
        <p:nvSpPr>
          <p:cNvPr id="4" name="כותרת 4"/>
          <p:cNvSpPr txBox="1">
            <a:spLocks/>
          </p:cNvSpPr>
          <p:nvPr/>
        </p:nvSpPr>
        <p:spPr>
          <a:xfrm>
            <a:off x="1775521" y="624110"/>
            <a:ext cx="9729092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תודה לנבחרת על חווית הלמידה 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50269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מציין מיקום תוכן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2133600"/>
            <a:ext cx="6134042" cy="4600532"/>
          </a:xfrm>
        </p:spPr>
      </p:pic>
      <p:sp>
        <p:nvSpPr>
          <p:cNvPr id="5" name="כותרת 4"/>
          <p:cNvSpPr txBox="1">
            <a:spLocks/>
          </p:cNvSpPr>
          <p:nvPr/>
        </p:nvSpPr>
        <p:spPr>
          <a:xfrm>
            <a:off x="1775521" y="624110"/>
            <a:ext cx="9729092" cy="12808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1" anchor="ctr">
            <a:normAutofit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rtl="1"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שאלות?</a:t>
            </a:r>
            <a:endParaRPr lang="he-IL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676896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2" y="44624"/>
            <a:ext cx="1206433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473676"/>
              </p:ext>
            </p:extLst>
          </p:nvPr>
        </p:nvGraphicFramePr>
        <p:xfrm>
          <a:off x="4104456" y="4688557"/>
          <a:ext cx="4871864" cy="2165432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000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3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3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4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Ratio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Israel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Russia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823:1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20,770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17,098, 242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Size </a:t>
                      </a:r>
                      <a:r>
                        <a:rPr lang="en-US" sz="1800" b="1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Sq</a:t>
                      </a:r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km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6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17:1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~</a:t>
                      </a:r>
                      <a:r>
                        <a:rPr lang="he-IL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~148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Population (M)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929"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13:1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317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4,016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GPD (PPP) B$</a:t>
                      </a:r>
                      <a:endParaRPr lang="he-IL" sz="18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 marL="91436" marR="91436" marT="45737" marB="4573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823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819400" y="258804"/>
            <a:ext cx="7053542" cy="782681"/>
          </a:xfrm>
        </p:spPr>
        <p:txBody>
          <a:bodyPr>
            <a:normAutofit/>
          </a:bodyPr>
          <a:lstStyle/>
          <a:p>
            <a:pPr algn="ctr"/>
            <a:r>
              <a:rPr lang="he-IL" sz="4000" b="1" dirty="0">
                <a:latin typeface="David" panose="020E0502060401010101" pitchFamily="34" charset="-79"/>
                <a:cs typeface="David" panose="020E0502060401010101" pitchFamily="34" charset="-79"/>
              </a:rPr>
              <a:t>כללי</a:t>
            </a:r>
          </a:p>
        </p:txBody>
      </p:sp>
      <p:grpSp>
        <p:nvGrpSpPr>
          <p:cNvPr id="4" name="קבוצה 3"/>
          <p:cNvGrpSpPr/>
          <p:nvPr/>
        </p:nvGrpSpPr>
        <p:grpSpPr>
          <a:xfrm>
            <a:off x="2055953" y="1239882"/>
            <a:ext cx="8247285" cy="4783470"/>
            <a:chOff x="824948" y="1179443"/>
            <a:chExt cx="4320000" cy="3654471"/>
          </a:xfrm>
          <a:solidFill>
            <a:srgbClr val="C00000"/>
          </a:solidFill>
        </p:grpSpPr>
        <p:sp>
          <p:nvSpPr>
            <p:cNvPr id="5" name="מלבן מעוגל 4"/>
            <p:cNvSpPr/>
            <p:nvPr/>
          </p:nvSpPr>
          <p:spPr>
            <a:xfrm>
              <a:off x="824948" y="1179443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בתאריכים 12-16 במאי 2019 ה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תקיים 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סיור 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מזרח – רוסיה</a:t>
              </a:r>
            </a:p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מחזור 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מ"ו </a:t>
              </a:r>
              <a:r>
                <a:rPr lang="he-IL" sz="2400" b="1" dirty="0" err="1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במב"ל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 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6" name="מלבן מעוגל 5"/>
            <p:cNvSpPr/>
            <p:nvPr/>
          </p:nvSpPr>
          <p:spPr>
            <a:xfrm>
              <a:off x="824948" y="2133600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הסיור הוא חלק 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מציר האסטרטגיה בתכנית 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הלימודים של </a:t>
              </a:r>
              <a:r>
                <a:rPr lang="he-IL" sz="2400" b="1" dirty="0" err="1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מב"ל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 ומובל על ידי 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חן אלמוג, 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בהנחיית 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מדריך צוות רפי </a:t>
              </a:r>
              <a:r>
                <a:rPr lang="he-IL" sz="2400" b="1" dirty="0" err="1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שוץ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" name="מלבן מעוגל 6"/>
            <p:cNvSpPr/>
            <p:nvPr/>
          </p:nvSpPr>
          <p:spPr>
            <a:xfrm>
              <a:off x="824948" y="3087757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קדמו </a:t>
              </a:r>
              <a:r>
                <a:rPr lang="he-IL" sz="2400" b="1" dirty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לסיור זה 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ימי הכנה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8" name="מלבן מעוגל 7"/>
            <p:cNvSpPr/>
            <p:nvPr/>
          </p:nvSpPr>
          <p:spPr>
            <a:xfrm>
              <a:off x="824948" y="4041914"/>
              <a:ext cx="4320000" cy="792000"/>
            </a:xfrm>
            <a:prstGeom prst="roundRect">
              <a:avLst/>
            </a:prstGeom>
            <a:grpFill/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קורס אקדמי 3 שש"ס – מטלת סיום קבוצתית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  <p:grpSp>
        <p:nvGrpSpPr>
          <p:cNvPr id="10" name="קבוצה 9"/>
          <p:cNvGrpSpPr/>
          <p:nvPr/>
        </p:nvGrpSpPr>
        <p:grpSpPr>
          <a:xfrm>
            <a:off x="3021535" y="1768026"/>
            <a:ext cx="6316120" cy="3551423"/>
            <a:chOff x="2876224" y="1677776"/>
            <a:chExt cx="6316120" cy="3551423"/>
          </a:xfrm>
        </p:grpSpPr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76224" y="1677776"/>
              <a:ext cx="6316120" cy="3551423"/>
            </a:xfrm>
            <a:prstGeom prst="rect">
              <a:avLst/>
            </a:prstGeom>
          </p:spPr>
        </p:pic>
        <p:sp>
          <p:nvSpPr>
            <p:cNvPr id="12" name="מלבן מעוגל 11"/>
            <p:cNvSpPr/>
            <p:nvPr/>
          </p:nvSpPr>
          <p:spPr>
            <a:xfrm>
              <a:off x="3791744" y="2132856"/>
              <a:ext cx="864096" cy="1800200"/>
            </a:xfrm>
            <a:prstGeom prst="round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</p:spTree>
    <p:extLst>
      <p:ext uri="{BB962C8B-B14F-4D97-AF65-F5344CB8AC3E}">
        <p14:creationId xmlns:p14="http://schemas.microsoft.com/office/powerpoint/2010/main" val="2683846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819400" y="258804"/>
            <a:ext cx="7053542" cy="782681"/>
          </a:xfrm>
        </p:spPr>
        <p:txBody>
          <a:bodyPr>
            <a:normAutofit/>
          </a:bodyPr>
          <a:lstStyle/>
          <a:p>
            <a:pPr algn="ctr"/>
            <a:r>
              <a:rPr lang="he-IL" sz="4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מטרת הסיור</a:t>
            </a:r>
            <a:endParaRPr lang="he-IL" sz="40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2055953" y="1239882"/>
            <a:ext cx="8247285" cy="4783470"/>
            <a:chOff x="824948" y="1179443"/>
            <a:chExt cx="4320000" cy="3654471"/>
          </a:xfrm>
          <a:gradFill>
            <a:gsLst>
              <a:gs pos="55000">
                <a:schemeClr val="accent3">
                  <a:lumMod val="75000"/>
                </a:schemeClr>
              </a:gs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50000"/>
                </a:schemeClr>
              </a:gs>
            </a:gsLst>
            <a:lin ang="5400000" scaled="0"/>
          </a:gradFill>
        </p:grpSpPr>
        <p:sp>
          <p:nvSpPr>
            <p:cNvPr id="5" name="מלבן מעוגל 4"/>
            <p:cNvSpPr/>
            <p:nvPr/>
          </p:nvSpPr>
          <p:spPr>
            <a:xfrm>
              <a:off x="824948" y="1179443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הכרת רוסיה כשחקן מרכזי במערכת הבינ"ל המתאפיינת </a:t>
              </a:r>
            </a:p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בחשיבה אסטרטגית "אחרת"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6" name="מלבן מעוגל 5"/>
            <p:cNvSpPr/>
            <p:nvPr/>
          </p:nvSpPr>
          <p:spPr>
            <a:xfrm>
              <a:off x="824948" y="2133600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הכרת התרבות, המורשת והשורשים, ה "</a:t>
              </a:r>
              <a:r>
                <a:rPr lang="en-US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DNA</a:t>
              </a:r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"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7" name="מלבן מעוגל 6"/>
            <p:cNvSpPr/>
            <p:nvPr/>
          </p:nvSpPr>
          <p:spPr>
            <a:xfrm>
              <a:off x="824948" y="3087757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הכרת תפיסת הביטחון הלאומי והתרבות האסטרטגית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  <p:sp>
          <p:nvSpPr>
            <p:cNvPr id="8" name="מלבן מעוגל 7"/>
            <p:cNvSpPr/>
            <p:nvPr/>
          </p:nvSpPr>
          <p:spPr>
            <a:xfrm>
              <a:off x="824948" y="4041914"/>
              <a:ext cx="4320000" cy="792000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1" anchor="ctr"/>
            <a:lstStyle/>
            <a:p>
              <a:pPr lvl="1" algn="ctr" rtl="1"/>
              <a:r>
                <a:rPr lang="he-IL" sz="2400" b="1" dirty="0" smtClean="0">
                  <a:solidFill>
                    <a:schemeClr val="bg1"/>
                  </a:solidFill>
                  <a:latin typeface="David" panose="020E0502060401010101" pitchFamily="34" charset="-79"/>
                  <a:cs typeface="David" panose="020E0502060401010101" pitchFamily="34" charset="-79"/>
                </a:rPr>
                <a:t>למידה חווייתית משמעותית, וגם  כייף...</a:t>
              </a:r>
              <a:endParaRPr lang="en-US" sz="2400" b="1" dirty="0">
                <a:solidFill>
                  <a:schemeClr val="bg1"/>
                </a:solidFill>
                <a:latin typeface="David" panose="020E0502060401010101" pitchFamily="34" charset="-79"/>
                <a:cs typeface="David" panose="020E0502060401010101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03403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כותרת 1">
            <a:extLst>
              <a:ext uri="{FF2B5EF4-FFF2-40B4-BE49-F238E27FC236}">
                <a16:creationId xmlns:a16="http://schemas.microsoft.com/office/drawing/2014/main" id="{4DC10AD7-8CB0-4600-9965-0586FA68DD17}"/>
              </a:ext>
            </a:extLst>
          </p:cNvPr>
          <p:cNvSpPr txBox="1">
            <a:spLocks/>
          </p:cNvSpPr>
          <p:nvPr/>
        </p:nvSpPr>
        <p:spPr>
          <a:xfrm>
            <a:off x="2471728" y="343798"/>
            <a:ext cx="9595601" cy="22627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1" eaLnBrk="1" latinLnBrk="0" hangingPunct="1">
              <a:spcBef>
                <a:spcPct val="0"/>
              </a:spcBef>
              <a:buNone/>
              <a:defRPr sz="4000" b="0" kern="1200" cap="none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he-IL" sz="1000" b="1" dirty="0"/>
          </a:p>
        </p:txBody>
      </p:sp>
      <p:sp>
        <p:nvSpPr>
          <p:cNvPr id="8" name="מלבן מעוגל 7"/>
          <p:cNvSpPr/>
          <p:nvPr/>
        </p:nvSpPr>
        <p:spPr>
          <a:xfrm>
            <a:off x="2423591" y="44624"/>
            <a:ext cx="7395657" cy="50405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הנבחרת</a:t>
            </a:r>
            <a:endParaRPr lang="he-IL" sz="32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427621"/>
              </p:ext>
            </p:extLst>
          </p:nvPr>
        </p:nvGraphicFramePr>
        <p:xfrm>
          <a:off x="2423592" y="548680"/>
          <a:ext cx="7376368" cy="5699760"/>
        </p:xfrm>
        <a:graphic>
          <a:graphicData uri="http://schemas.openxmlformats.org/drawingml/2006/table">
            <a:tbl>
              <a:tblPr rtl="1" firstRow="1" bandRow="1">
                <a:tableStyleId>{793D81CF-94F2-401A-BA57-92F5A7B2D0C5}</a:tableStyleId>
              </a:tblPr>
              <a:tblGrid>
                <a:gridCol w="1167450">
                  <a:extLst>
                    <a:ext uri="{9D8B030D-6E8A-4147-A177-3AD203B41FA5}">
                      <a16:colId xmlns:a16="http://schemas.microsoft.com/office/drawing/2014/main" val="1313405153"/>
                    </a:ext>
                  </a:extLst>
                </a:gridCol>
                <a:gridCol w="3411798">
                  <a:extLst>
                    <a:ext uri="{9D8B030D-6E8A-4147-A177-3AD203B41FA5}">
                      <a16:colId xmlns:a16="http://schemas.microsoft.com/office/drawing/2014/main" val="1913407435"/>
                    </a:ext>
                  </a:extLst>
                </a:gridCol>
                <a:gridCol w="2797120">
                  <a:extLst>
                    <a:ext uri="{9D8B030D-6E8A-4147-A177-3AD203B41FA5}">
                      <a16:colId xmlns:a16="http://schemas.microsoft.com/office/drawing/2014/main" val="3944812403"/>
                    </a:ext>
                  </a:extLst>
                </a:gridCol>
              </a:tblGrid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רפי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שוץ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– מדריך מוביל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228013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2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חן אלמוג (4) – משתתף</a:t>
                      </a:r>
                      <a:r>
                        <a:rPr lang="he-IL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מוביל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7341937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3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אייל ארגוב (1)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2850841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4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Raju </a:t>
                      </a:r>
                      <a:r>
                        <a:rPr lang="en-US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Baijal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(1)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804225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5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Eros</a:t>
                      </a:r>
                      <a:r>
                        <a:rPr lang="en-US" sz="16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en-US" sz="1600" b="1" baseline="0" dirty="0" err="1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Zaniboni</a:t>
                      </a:r>
                      <a:r>
                        <a:rPr lang="en-US" sz="1600" b="1" baseline="0" dirty="0" smtClean="0"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(2)</a:t>
                      </a:r>
                      <a:endParaRPr lang="he-IL" sz="1600" b="1" dirty="0"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2498208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6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עומר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טישלר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(2)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8850531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7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איציק כהן (2)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כשר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458721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8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מיכאל שפשק (2)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177033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9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שי חנונה (2)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1591707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10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יאיר</a:t>
                      </a:r>
                      <a:r>
                        <a:rPr lang="he-IL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</a:t>
                      </a:r>
                      <a:r>
                        <a:rPr lang="he-IL" sz="1600" b="1" baseline="0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נתנס</a:t>
                      </a:r>
                      <a:r>
                        <a:rPr lang="he-IL" sz="1600" b="1" baseline="0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(3)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3045416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11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מאיה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גולדשמיט</a:t>
                      </a: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(3)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7850082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12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יהודה ואך (3)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כשר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330647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13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שי טייב (3)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כשר, טבעוני 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3954353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14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אייל כליף (4)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6464579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15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 ענת חן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כשר/צמחוני,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סופ"ש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9975673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16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אתי </a:t>
                      </a:r>
                      <a:r>
                        <a:rPr lang="he-IL" sz="1600" b="1" dirty="0" err="1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קטלר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כשר/צמחוני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901863"/>
                  </a:ext>
                </a:extLst>
              </a:tr>
              <a:tr h="325839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17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 smtClean="0">
                          <a:solidFill>
                            <a:schemeClr val="tx1"/>
                          </a:solidFill>
                          <a:latin typeface="David" panose="020E0502060401010101" pitchFamily="34" charset="-79"/>
                          <a:cs typeface="David" panose="020E0502060401010101" pitchFamily="34" charset="-79"/>
                        </a:rPr>
                        <a:t>יוני סיידה מרום– מד"ר</a:t>
                      </a:r>
                      <a:endParaRPr lang="he-IL" sz="1600" b="1" dirty="0">
                        <a:solidFill>
                          <a:schemeClr val="tx1"/>
                        </a:solidFill>
                        <a:latin typeface="David" panose="020E0502060401010101" pitchFamily="34" charset="-79"/>
                        <a:cs typeface="David" panose="020E0502060401010101" pitchFamily="34" charset="-79"/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he-IL" sz="1600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6576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37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שן מתפתל">
  <a:themeElements>
    <a:clrScheme name="עשן מתפתל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עשן מתפתל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עשן מתפתל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ערכת נושא של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ערכת נושא של Office">
  <a:themeElements>
    <a:clrScheme name="Banded_Design_Teal">
      <a:dk1>
        <a:srgbClr val="363D3D"/>
      </a:dk1>
      <a:lt1>
        <a:sysClr val="window" lastClr="FFFFFF"/>
      </a:lt1>
      <a:dk2>
        <a:srgbClr val="000000"/>
      </a:dk2>
      <a:lt2>
        <a:srgbClr val="E5E8E8"/>
      </a:lt2>
      <a:accent1>
        <a:srgbClr val="3AAFB2"/>
      </a:accent1>
      <a:accent2>
        <a:srgbClr val="6ABD45"/>
      </a:accent2>
      <a:accent3>
        <a:srgbClr val="EBCA21"/>
      </a:accent3>
      <a:accent4>
        <a:srgbClr val="EB8D21"/>
      </a:accent4>
      <a:accent5>
        <a:srgbClr val="EB5638"/>
      </a:accent5>
      <a:accent6>
        <a:srgbClr val="5172B1"/>
      </a:accent6>
      <a:hlink>
        <a:srgbClr val="3A9CDB"/>
      </a:hlink>
      <a:folHlink>
        <a:srgbClr val="5172B1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4509</TotalTime>
  <Words>2421</Words>
  <Application>Microsoft Office PowerPoint</Application>
  <PresentationFormat>מסך רחב</PresentationFormat>
  <Paragraphs>632</Paragraphs>
  <Slides>55</Slides>
  <Notes>9</Notes>
  <HiddenSlides>6</HiddenSlides>
  <MMClips>0</MMClips>
  <ScaleCrop>false</ScaleCrop>
  <HeadingPairs>
    <vt:vector size="6" baseType="variant">
      <vt:variant>
        <vt:lpstr>גופנים בשימוש</vt:lpstr>
      </vt:variant>
      <vt:variant>
        <vt:i4>11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55</vt:i4>
      </vt:variant>
    </vt:vector>
  </HeadingPairs>
  <TitlesOfParts>
    <vt:vector size="67" baseType="lpstr">
      <vt:lpstr>Arial</vt:lpstr>
      <vt:lpstr>Calibri</vt:lpstr>
      <vt:lpstr>Century Gothic</vt:lpstr>
      <vt:lpstr>David</vt:lpstr>
      <vt:lpstr>Gisha</vt:lpstr>
      <vt:lpstr>HY중고딕</vt:lpstr>
      <vt:lpstr>Tahoma</vt:lpstr>
      <vt:lpstr>Times</vt:lpstr>
      <vt:lpstr>Times New Roman</vt:lpstr>
      <vt:lpstr>Verdana</vt:lpstr>
      <vt:lpstr>Wingdings 3</vt:lpstr>
      <vt:lpstr>עשן מתפתל</vt:lpstr>
      <vt:lpstr>סיור מזרח - רוסיה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כללי</vt:lpstr>
      <vt:lpstr>מטרת הסיור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מבנה השלטון הרוסי</vt:lpstr>
      <vt:lpstr>יסודות התרבות אסטרטגית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ת.ז. כלכלת רוסיה</vt:lpstr>
      <vt:lpstr>קשרי המסחר של ישראל עם רוסיה</vt:lpstr>
      <vt:lpstr>חוזקות וחסמים לסחר ישראל עם רוסיה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Defense Budget [B$, ppp] </vt:lpstr>
      <vt:lpstr>Challenges seen from Moscow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Russian-US relations</vt:lpstr>
      <vt:lpstr>Russian-NATO relations</vt:lpstr>
      <vt:lpstr>Implications and Influence  on Israel's Foreign Policy</vt:lpstr>
      <vt:lpstr>נתנס – אוהבים, המון בהצלחה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סיור מב"ל לדרום</dc:title>
  <dc:creator>USER</dc:creator>
  <cp:lastModifiedBy>u26633</cp:lastModifiedBy>
  <cp:revision>394</cp:revision>
  <cp:lastPrinted>2017-10-15T04:06:39Z</cp:lastPrinted>
  <dcterms:created xsi:type="dcterms:W3CDTF">2017-09-23T04:50:33Z</dcterms:created>
  <dcterms:modified xsi:type="dcterms:W3CDTF">2019-05-22T09:54:30Z</dcterms:modified>
</cp:coreProperties>
</file>