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0" r:id="rId6"/>
    <p:sldId id="266" r:id="rId7"/>
    <p:sldId id="267" r:id="rId8"/>
    <p:sldId id="269" r:id="rId9"/>
    <p:sldId id="270" r:id="rId10"/>
    <p:sldId id="261" r:id="rId11"/>
    <p:sldId id="262" r:id="rId12"/>
    <p:sldId id="268" r:id="rId13"/>
    <p:sldId id="263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 autoAdjust="0"/>
    <p:restoredTop sz="94660" autoAdjust="0"/>
  </p:normalViewPr>
  <p:slideViewPr>
    <p:cSldViewPr>
      <p:cViewPr varScale="1">
        <p:scale>
          <a:sx n="73" d="100"/>
          <a:sy n="73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ECB9-1509-4E1E-A19F-403352340C44}" type="datetimeFigureOut">
              <a:rPr lang="he-IL" smtClean="0"/>
              <a:pPr/>
              <a:t>י"ז/אדר/תשע"ה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98EA-0020-41EB-893B-230FB530E6E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ECB9-1509-4E1E-A19F-403352340C44}" type="datetimeFigureOut">
              <a:rPr lang="he-IL" smtClean="0"/>
              <a:pPr/>
              <a:t>י"ז/אדר/תשע"ה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98EA-0020-41EB-893B-230FB530E6E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ECB9-1509-4E1E-A19F-403352340C44}" type="datetimeFigureOut">
              <a:rPr lang="he-IL" smtClean="0"/>
              <a:pPr/>
              <a:t>י"ז/אדר/תשע"ה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98EA-0020-41EB-893B-230FB530E6E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/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525963"/>
          </a:xfrm>
        </p:spPr>
        <p:txBody>
          <a:bodyPr/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ECB9-1509-4E1E-A19F-403352340C44}" type="datetimeFigureOut">
              <a:rPr lang="he-IL" smtClean="0"/>
              <a:pPr/>
              <a:t>י"ז/אדר/תשע"ה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98EA-0020-41EB-893B-230FB530E6EF}" type="slidenum">
              <a:rPr lang="he-IL" smtClean="0"/>
              <a:pPr/>
              <a:t>‹#›</a:t>
            </a:fld>
            <a:endParaRPr lang="he-IL" dirty="0"/>
          </a:p>
        </p:txBody>
      </p:sp>
      <p:pic>
        <p:nvPicPr>
          <p:cNvPr id="7" name="תמונה 6" descr="מבל נקי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260648"/>
            <a:ext cx="635659" cy="80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מלבן 7"/>
          <p:cNvSpPr/>
          <p:nvPr userDrawn="1"/>
        </p:nvSpPr>
        <p:spPr>
          <a:xfrm>
            <a:off x="8532440" y="1124744"/>
            <a:ext cx="239264" cy="496855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ECB9-1509-4E1E-A19F-403352340C44}" type="datetimeFigureOut">
              <a:rPr lang="he-IL" smtClean="0"/>
              <a:pPr/>
              <a:t>י"ז/אדר/תשע"ה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98EA-0020-41EB-893B-230FB530E6E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ECB9-1509-4E1E-A19F-403352340C44}" type="datetimeFigureOut">
              <a:rPr lang="he-IL" smtClean="0"/>
              <a:pPr/>
              <a:t>י"ז/אדר/תשע"ה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98EA-0020-41EB-893B-230FB530E6E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ECB9-1509-4E1E-A19F-403352340C44}" type="datetimeFigureOut">
              <a:rPr lang="he-IL" smtClean="0"/>
              <a:pPr/>
              <a:t>י"ז/אדר/תשע"ה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98EA-0020-41EB-893B-230FB530E6E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ECB9-1509-4E1E-A19F-403352340C44}" type="datetimeFigureOut">
              <a:rPr lang="he-IL" smtClean="0"/>
              <a:pPr/>
              <a:t>י"ז/אדר/תשע"ה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98EA-0020-41EB-893B-230FB530E6E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ECB9-1509-4E1E-A19F-403352340C44}" type="datetimeFigureOut">
              <a:rPr lang="he-IL" smtClean="0"/>
              <a:pPr/>
              <a:t>י"ז/אדר/תשע"ה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98EA-0020-41EB-893B-230FB530E6E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ECB9-1509-4E1E-A19F-403352340C44}" type="datetimeFigureOut">
              <a:rPr lang="he-IL" smtClean="0"/>
              <a:pPr/>
              <a:t>י"ז/אדר/תשע"ה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98EA-0020-41EB-893B-230FB530E6E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ECB9-1509-4E1E-A19F-403352340C44}" type="datetimeFigureOut">
              <a:rPr lang="he-IL" smtClean="0"/>
              <a:pPr/>
              <a:t>י"ז/אדר/תשע"ה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98EA-0020-41EB-893B-230FB530E6E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6ECB9-1509-4E1E-A19F-403352340C44}" type="datetimeFigureOut">
              <a:rPr lang="he-IL" smtClean="0"/>
              <a:pPr/>
              <a:t>י"ז/אדר/תשע"ה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B98EA-0020-41EB-893B-230FB530E6EF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סיור</a:t>
            </a:r>
            <a:r>
              <a:rPr lang="he-IL" baseline="0" dirty="0" smtClean="0"/>
              <a:t> צפון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 smtClean="0"/>
              <a:t>תדריך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דגשים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עומס</a:t>
            </a:r>
            <a:endParaRPr lang="he-IL" dirty="0" smtClean="0"/>
          </a:p>
          <a:p>
            <a:r>
              <a:rPr lang="he-IL" dirty="0" smtClean="0"/>
              <a:t>משמעת</a:t>
            </a:r>
          </a:p>
          <a:p>
            <a:pPr lvl="1"/>
            <a:r>
              <a:rPr lang="he-IL" dirty="0" smtClean="0"/>
              <a:t>זמנים.  תנועה.</a:t>
            </a:r>
            <a:endParaRPr lang="he-IL" dirty="0" smtClean="0"/>
          </a:p>
          <a:p>
            <a:r>
              <a:rPr lang="he-IL" dirty="0" smtClean="0"/>
              <a:t>סיווג</a:t>
            </a:r>
          </a:p>
          <a:p>
            <a:pPr lvl="1"/>
            <a:r>
              <a:rPr lang="he-IL" dirty="0" smtClean="0"/>
              <a:t>תכנים מגוונים.</a:t>
            </a:r>
            <a:endParaRPr lang="he-IL" dirty="0" smtClean="0"/>
          </a:p>
          <a:p>
            <a:pPr lvl="0"/>
            <a:r>
              <a:rPr lang="he-IL" dirty="0" err="1" smtClean="0"/>
              <a:t>מז"א</a:t>
            </a:r>
            <a:endParaRPr lang="he-IL" dirty="0" smtClean="0"/>
          </a:p>
          <a:p>
            <a:pPr lvl="1"/>
            <a:r>
              <a:rPr lang="he-IL" dirty="0" smtClean="0"/>
              <a:t>כרגע נראה טוב.  עונת מעבר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מנהלות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dirty="0" smtClean="0"/>
              <a:t>טיסה יום א</a:t>
            </a:r>
          </a:p>
          <a:p>
            <a:pPr lvl="0"/>
            <a:r>
              <a:rPr lang="he-IL" dirty="0" smtClean="0"/>
              <a:t>תנועה</a:t>
            </a:r>
          </a:p>
          <a:p>
            <a:pPr lvl="1"/>
            <a:r>
              <a:rPr lang="he-IL" dirty="0" smtClean="0"/>
              <a:t>הדרכה בנסיעות</a:t>
            </a:r>
          </a:p>
          <a:p>
            <a:pPr lvl="0"/>
            <a:r>
              <a:rPr lang="he-IL" dirty="0" smtClean="0"/>
              <a:t>רפואה ופינוי</a:t>
            </a:r>
          </a:p>
          <a:p>
            <a:pPr lvl="0"/>
            <a:r>
              <a:rPr lang="he-IL" dirty="0" smtClean="0"/>
              <a:t>תקשורת</a:t>
            </a:r>
          </a:p>
          <a:p>
            <a:pPr lvl="0"/>
            <a:r>
              <a:rPr lang="he-IL" dirty="0" smtClean="0"/>
              <a:t>לבוש</a:t>
            </a:r>
          </a:p>
          <a:p>
            <a:pPr lvl="0"/>
            <a:r>
              <a:rPr lang="he-IL" dirty="0" smtClean="0"/>
              <a:t>אבטחה ובטיחות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תשורות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סיכום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סיור בגזרה</a:t>
            </a:r>
            <a:r>
              <a:rPr lang="he-IL" baseline="0" dirty="0" smtClean="0"/>
              <a:t> מרכזית לביטחון הלאומי הנמצאת בשינוי משמעותי</a:t>
            </a:r>
          </a:p>
          <a:p>
            <a:r>
              <a:rPr lang="he-IL" baseline="0" dirty="0" smtClean="0"/>
              <a:t>עמוס.  זה טוב...</a:t>
            </a:r>
          </a:p>
          <a:p>
            <a:r>
              <a:rPr lang="he-IL" dirty="0" smtClean="0"/>
              <a:t>ליהנות. יחד.  לא פחות חשוב...</a:t>
            </a:r>
          </a:p>
          <a:p>
            <a:endParaRPr lang="he-IL" baseline="0" dirty="0" smtClean="0"/>
          </a:p>
          <a:p>
            <a:r>
              <a:rPr lang="he-IL" baseline="0" dirty="0" smtClean="0"/>
              <a:t>בהצלחה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מסלול היום הראשון.JPG"/>
          <p:cNvPicPr>
            <a:picLocks noChangeAspect="1"/>
          </p:cNvPicPr>
          <p:nvPr/>
        </p:nvPicPr>
        <p:blipFill>
          <a:blip r:embed="rId2" cstate="print"/>
          <a:srcRect l="28738" t="10169" r="24013"/>
          <a:stretch>
            <a:fillRect/>
          </a:stretch>
        </p:blipFill>
        <p:spPr>
          <a:xfrm>
            <a:off x="827584" y="404664"/>
            <a:ext cx="6696744" cy="62929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68344" y="5157192"/>
            <a:ext cx="67358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dirty="0" smtClean="0"/>
              <a:t>נפח</a:t>
            </a:r>
            <a:endParaRPr lang="he-IL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596336" y="3717032"/>
            <a:ext cx="135485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dirty="0" smtClean="0"/>
              <a:t>מרום גולן</a:t>
            </a:r>
            <a:endParaRPr lang="he-IL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68344" y="4293096"/>
            <a:ext cx="126028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dirty="0" smtClean="0"/>
              <a:t>הר בנטל</a:t>
            </a:r>
            <a:endParaRPr lang="he-IL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84168" y="0"/>
            <a:ext cx="89479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dirty="0" smtClean="0"/>
              <a:t>חרמון</a:t>
            </a:r>
            <a:endParaRPr lang="he-IL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68344" y="2348880"/>
            <a:ext cx="117532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dirty="0" err="1" smtClean="0"/>
              <a:t>בוקעתא</a:t>
            </a:r>
            <a:endParaRPr lang="he-IL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157360" y="0"/>
            <a:ext cx="72007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dirty="0" err="1" smtClean="0"/>
              <a:t>רג'ר</a:t>
            </a:r>
            <a:endParaRPr lang="he-IL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0"/>
            <a:ext cx="147508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dirty="0" smtClean="0"/>
              <a:t>כפר גלעדי</a:t>
            </a:r>
            <a:endParaRPr lang="he-IL" sz="2400" b="1" dirty="0"/>
          </a:p>
        </p:txBody>
      </p:sp>
      <p:cxnSp>
        <p:nvCxnSpPr>
          <p:cNvPr id="11" name="מחבר חץ ישר 10"/>
          <p:cNvCxnSpPr>
            <a:stCxn id="3" idx="1"/>
          </p:cNvCxnSpPr>
          <p:nvPr/>
        </p:nvCxnSpPr>
        <p:spPr>
          <a:xfrm flipH="1">
            <a:off x="4499992" y="5388025"/>
            <a:ext cx="3168352" cy="273223"/>
          </a:xfrm>
          <a:prstGeom prst="straightConnector1">
            <a:avLst/>
          </a:prstGeom>
          <a:ln w="254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/>
          <p:cNvCxnSpPr/>
          <p:nvPr/>
        </p:nvCxnSpPr>
        <p:spPr>
          <a:xfrm flipH="1">
            <a:off x="4860032" y="404664"/>
            <a:ext cx="1728192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/>
          <p:nvPr/>
        </p:nvCxnSpPr>
        <p:spPr>
          <a:xfrm flipH="1">
            <a:off x="5076056" y="2564904"/>
            <a:ext cx="2592288" cy="360040"/>
          </a:xfrm>
          <a:prstGeom prst="straightConnector1">
            <a:avLst/>
          </a:prstGeom>
          <a:ln w="254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חץ ישר 13"/>
          <p:cNvCxnSpPr/>
          <p:nvPr/>
        </p:nvCxnSpPr>
        <p:spPr>
          <a:xfrm flipH="1">
            <a:off x="5004048" y="4005064"/>
            <a:ext cx="2664296" cy="288032"/>
          </a:xfrm>
          <a:prstGeom prst="straightConnector1">
            <a:avLst/>
          </a:prstGeom>
          <a:ln w="254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/>
          <p:nvPr/>
        </p:nvCxnSpPr>
        <p:spPr>
          <a:xfrm flipH="1" flipV="1">
            <a:off x="5148064" y="4365104"/>
            <a:ext cx="2448272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חץ ישר 19"/>
          <p:cNvCxnSpPr/>
          <p:nvPr/>
        </p:nvCxnSpPr>
        <p:spPr>
          <a:xfrm>
            <a:off x="1763688" y="404664"/>
            <a:ext cx="0" cy="1728192"/>
          </a:xfrm>
          <a:prstGeom prst="straightConnector1">
            <a:avLst/>
          </a:prstGeom>
          <a:ln w="254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חץ ישר 20"/>
          <p:cNvCxnSpPr/>
          <p:nvPr/>
        </p:nvCxnSpPr>
        <p:spPr>
          <a:xfrm flipH="1">
            <a:off x="2627784" y="404664"/>
            <a:ext cx="1008112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לחצן פעולה: חזרה 16">
            <a:hlinkClick r:id="" action="ppaction://hlinkshowjump?jump=lastslideviewed" highlightClick="1"/>
          </p:cNvPr>
          <p:cNvSpPr/>
          <p:nvPr/>
        </p:nvSpPr>
        <p:spPr>
          <a:xfrm>
            <a:off x="395536" y="6021288"/>
            <a:ext cx="36004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הר בנטל.JPG"/>
          <p:cNvPicPr>
            <a:picLocks noChangeAspect="1"/>
          </p:cNvPicPr>
          <p:nvPr/>
        </p:nvPicPr>
        <p:blipFill>
          <a:blip r:embed="rId2" cstate="print"/>
          <a:srcRect r="13776"/>
          <a:stretch>
            <a:fillRect/>
          </a:stretch>
        </p:blipFill>
        <p:spPr>
          <a:xfrm>
            <a:off x="0" y="1196752"/>
            <a:ext cx="9144000" cy="5241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32240" y="2348880"/>
            <a:ext cx="127150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dirty="0" err="1" smtClean="0">
                <a:solidFill>
                  <a:srgbClr val="C00000"/>
                </a:solidFill>
              </a:rPr>
              <a:t>קונייטרה</a:t>
            </a:r>
            <a:endParaRPr lang="he-IL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6078" y="4581128"/>
            <a:ext cx="135485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dirty="0" smtClean="0"/>
              <a:t>מרום גולן</a:t>
            </a:r>
            <a:endParaRPr lang="he-IL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2060848"/>
            <a:ext cx="96372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 smtClean="0">
                <a:solidFill>
                  <a:schemeClr val="tx2"/>
                </a:solidFill>
              </a:rPr>
              <a:t>חרמונית</a:t>
            </a:r>
            <a:endParaRPr lang="he-IL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1628800"/>
            <a:ext cx="128272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 smtClean="0">
                <a:solidFill>
                  <a:schemeClr val="tx2"/>
                </a:solidFill>
              </a:rPr>
              <a:t>"עמק הבכא</a:t>
            </a:r>
            <a:endParaRPr lang="he-IL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9276579">
            <a:off x="3553572" y="2090316"/>
            <a:ext cx="114486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chemeClr val="tx2"/>
                </a:solidFill>
              </a:rPr>
              <a:t>ה"בוסטר"</a:t>
            </a:r>
            <a:endParaRPr lang="he-IL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12219" y="476672"/>
            <a:ext cx="247696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dirty="0" smtClean="0"/>
              <a:t>תצפית מהר בנטל:</a:t>
            </a:r>
            <a:endParaRPr lang="he-IL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043447" y="5013176"/>
            <a:ext cx="97975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dirty="0" smtClean="0"/>
              <a:t>עין זיון</a:t>
            </a:r>
            <a:endParaRPr lang="he-I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מסלול היום הראשון.JPG"/>
          <p:cNvPicPr>
            <a:picLocks noChangeAspect="1"/>
          </p:cNvPicPr>
          <p:nvPr/>
        </p:nvPicPr>
        <p:blipFill>
          <a:blip r:embed="rId2" cstate="print"/>
          <a:srcRect l="28738" t="10169" r="24013"/>
          <a:stretch>
            <a:fillRect/>
          </a:stretch>
        </p:blipFill>
        <p:spPr>
          <a:xfrm>
            <a:off x="827584" y="404664"/>
            <a:ext cx="6696744" cy="62929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68344" y="5157192"/>
            <a:ext cx="67358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dirty="0" smtClean="0"/>
              <a:t>נפח</a:t>
            </a:r>
            <a:endParaRPr lang="he-IL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596336" y="3717032"/>
            <a:ext cx="135485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dirty="0" smtClean="0"/>
              <a:t>מרום גולן</a:t>
            </a:r>
            <a:endParaRPr lang="he-IL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68344" y="4293096"/>
            <a:ext cx="126028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dirty="0" smtClean="0"/>
              <a:t>הר בנטל</a:t>
            </a:r>
            <a:endParaRPr lang="he-IL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84168" y="0"/>
            <a:ext cx="89479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dirty="0" smtClean="0"/>
              <a:t>חרמון</a:t>
            </a:r>
            <a:endParaRPr lang="he-IL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68344" y="2348880"/>
            <a:ext cx="117532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dirty="0" err="1" smtClean="0"/>
              <a:t>בוקעתא</a:t>
            </a:r>
            <a:endParaRPr lang="he-IL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157360" y="0"/>
            <a:ext cx="72007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dirty="0" err="1" smtClean="0"/>
              <a:t>רג'ר</a:t>
            </a:r>
            <a:endParaRPr lang="he-IL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0"/>
            <a:ext cx="147508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dirty="0" smtClean="0"/>
              <a:t>כפר גלעדי</a:t>
            </a:r>
            <a:endParaRPr lang="he-IL" sz="2400" b="1" dirty="0"/>
          </a:p>
        </p:txBody>
      </p:sp>
      <p:cxnSp>
        <p:nvCxnSpPr>
          <p:cNvPr id="11" name="מחבר חץ ישר 10"/>
          <p:cNvCxnSpPr>
            <a:stCxn id="3" idx="1"/>
          </p:cNvCxnSpPr>
          <p:nvPr/>
        </p:nvCxnSpPr>
        <p:spPr>
          <a:xfrm flipH="1">
            <a:off x="4499992" y="5388025"/>
            <a:ext cx="3168352" cy="273223"/>
          </a:xfrm>
          <a:prstGeom prst="straightConnector1">
            <a:avLst/>
          </a:prstGeom>
          <a:ln w="254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/>
          <p:cNvCxnSpPr/>
          <p:nvPr/>
        </p:nvCxnSpPr>
        <p:spPr>
          <a:xfrm flipH="1">
            <a:off x="4860032" y="404664"/>
            <a:ext cx="1728192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/>
          <p:nvPr/>
        </p:nvCxnSpPr>
        <p:spPr>
          <a:xfrm flipH="1">
            <a:off x="5076056" y="2564904"/>
            <a:ext cx="2592288" cy="360040"/>
          </a:xfrm>
          <a:prstGeom prst="straightConnector1">
            <a:avLst/>
          </a:prstGeom>
          <a:ln w="254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חץ ישר 13"/>
          <p:cNvCxnSpPr/>
          <p:nvPr/>
        </p:nvCxnSpPr>
        <p:spPr>
          <a:xfrm flipH="1">
            <a:off x="5004048" y="4005064"/>
            <a:ext cx="2664296" cy="288032"/>
          </a:xfrm>
          <a:prstGeom prst="straightConnector1">
            <a:avLst/>
          </a:prstGeom>
          <a:ln w="254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/>
          <p:nvPr/>
        </p:nvCxnSpPr>
        <p:spPr>
          <a:xfrm flipH="1" flipV="1">
            <a:off x="5148064" y="4365104"/>
            <a:ext cx="2448272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חץ ישר 19"/>
          <p:cNvCxnSpPr/>
          <p:nvPr/>
        </p:nvCxnSpPr>
        <p:spPr>
          <a:xfrm>
            <a:off x="1763688" y="404664"/>
            <a:ext cx="0" cy="1728192"/>
          </a:xfrm>
          <a:prstGeom prst="straightConnector1">
            <a:avLst/>
          </a:prstGeom>
          <a:ln w="254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חץ ישר 20"/>
          <p:cNvCxnSpPr/>
          <p:nvPr/>
        </p:nvCxnSpPr>
        <p:spPr>
          <a:xfrm flipH="1">
            <a:off x="2627784" y="404664"/>
            <a:ext cx="1008112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לחצן פעולה: חזרה 16">
            <a:hlinkClick r:id="rId3" action="ppaction://hlinksldjump" highlightClick="1"/>
          </p:cNvPr>
          <p:cNvSpPr/>
          <p:nvPr/>
        </p:nvSpPr>
        <p:spPr>
          <a:xfrm>
            <a:off x="395536" y="6021288"/>
            <a:ext cx="36004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6632"/>
            <a:ext cx="7920880" cy="653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לחצן פעולה: חזרה 2">
            <a:hlinkClick r:id="rId3" action="ppaction://hlinksldjump" highlightClick="1"/>
          </p:cNvPr>
          <p:cNvSpPr/>
          <p:nvPr/>
        </p:nvSpPr>
        <p:spPr>
          <a:xfrm>
            <a:off x="395536" y="6021288"/>
            <a:ext cx="36004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 descr="מסלול היום השלישי.JPG"/>
          <p:cNvPicPr>
            <a:picLocks noChangeAspect="1"/>
          </p:cNvPicPr>
          <p:nvPr/>
        </p:nvPicPr>
        <p:blipFill>
          <a:blip r:embed="rId2" cstate="print"/>
          <a:srcRect l="6688" r="38975"/>
          <a:stretch>
            <a:fillRect/>
          </a:stretch>
        </p:blipFill>
        <p:spPr>
          <a:xfrm>
            <a:off x="35496" y="357820"/>
            <a:ext cx="6840760" cy="62226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76256" y="3356992"/>
            <a:ext cx="211147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dirty="0" smtClean="0"/>
              <a:t>מעלות תרשיחא</a:t>
            </a:r>
            <a:endParaRPr lang="he-IL" sz="2400" b="1" dirty="0"/>
          </a:p>
        </p:txBody>
      </p:sp>
      <p:cxnSp>
        <p:nvCxnSpPr>
          <p:cNvPr id="4" name="מחבר חץ ישר 3"/>
          <p:cNvCxnSpPr>
            <a:stCxn id="3" idx="1"/>
          </p:cNvCxnSpPr>
          <p:nvPr/>
        </p:nvCxnSpPr>
        <p:spPr>
          <a:xfrm flipH="1" flipV="1">
            <a:off x="5220072" y="2564904"/>
            <a:ext cx="1656184" cy="1022921"/>
          </a:xfrm>
          <a:prstGeom prst="straightConnector1">
            <a:avLst/>
          </a:prstGeom>
          <a:ln w="254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85037" y="4941168"/>
            <a:ext cx="125867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dirty="0" smtClean="0"/>
              <a:t>הר אחים</a:t>
            </a:r>
            <a:endParaRPr lang="he-IL" sz="2400" b="1" dirty="0"/>
          </a:p>
        </p:txBody>
      </p:sp>
      <p:cxnSp>
        <p:nvCxnSpPr>
          <p:cNvPr id="9" name="מחבר חץ ישר 8"/>
          <p:cNvCxnSpPr>
            <a:stCxn id="8" idx="1"/>
          </p:cNvCxnSpPr>
          <p:nvPr/>
        </p:nvCxnSpPr>
        <p:spPr>
          <a:xfrm flipH="1">
            <a:off x="5796136" y="5172001"/>
            <a:ext cx="1788901" cy="489247"/>
          </a:xfrm>
          <a:prstGeom prst="straightConnector1">
            <a:avLst/>
          </a:prstGeom>
          <a:ln w="254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69332" y="447055"/>
            <a:ext cx="174599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r>
              <a:rPr lang="he-IL" sz="2400" b="1" dirty="0" smtClean="0"/>
              <a:t>ראש </a:t>
            </a:r>
            <a:r>
              <a:rPr lang="he-IL" sz="2400" b="1" dirty="0" err="1" smtClean="0"/>
              <a:t>הניקרה</a:t>
            </a:r>
            <a:endParaRPr lang="he-IL" sz="2400" b="1" dirty="0"/>
          </a:p>
        </p:txBody>
      </p:sp>
      <p:cxnSp>
        <p:nvCxnSpPr>
          <p:cNvPr id="16" name="מחבר חץ ישר 15"/>
          <p:cNvCxnSpPr>
            <a:stCxn id="15" idx="2"/>
          </p:cNvCxnSpPr>
          <p:nvPr/>
        </p:nvCxnSpPr>
        <p:spPr>
          <a:xfrm flipH="1">
            <a:off x="2555776" y="908720"/>
            <a:ext cx="1886552" cy="288032"/>
          </a:xfrm>
          <a:prstGeom prst="straightConnector1">
            <a:avLst/>
          </a:prstGeom>
          <a:ln w="254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53398" y="2852936"/>
            <a:ext cx="74411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r>
              <a:rPr lang="he-IL" sz="2400" b="1" dirty="0" smtClean="0"/>
              <a:t>לשם</a:t>
            </a:r>
            <a:endParaRPr lang="he-IL" sz="2400" b="1" dirty="0"/>
          </a:p>
        </p:txBody>
      </p:sp>
      <p:cxnSp>
        <p:nvCxnSpPr>
          <p:cNvPr id="22" name="מחבר חץ ישר 21"/>
          <p:cNvCxnSpPr>
            <a:stCxn id="21" idx="3"/>
          </p:cNvCxnSpPr>
          <p:nvPr/>
        </p:nvCxnSpPr>
        <p:spPr>
          <a:xfrm>
            <a:off x="1997512" y="3083769"/>
            <a:ext cx="2862520" cy="2145431"/>
          </a:xfrm>
          <a:prstGeom prst="straightConnector1">
            <a:avLst/>
          </a:prstGeom>
          <a:ln w="254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לחצן פעולה: חזרה 11">
            <a:hlinkClick r:id="rId3" action="ppaction://hlinksldjump" highlightClick="1"/>
          </p:cNvPr>
          <p:cNvSpPr/>
          <p:nvPr/>
        </p:nvSpPr>
        <p:spPr>
          <a:xfrm>
            <a:off x="7236296" y="6165304"/>
            <a:ext cx="36004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סדר הדברים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רקע</a:t>
            </a:r>
          </a:p>
          <a:p>
            <a:r>
              <a:rPr lang="he-IL" dirty="0" smtClean="0"/>
              <a:t>מטרות</a:t>
            </a:r>
          </a:p>
          <a:p>
            <a:r>
              <a:rPr lang="he-IL" dirty="0" smtClean="0"/>
              <a:t>לו"ז</a:t>
            </a:r>
          </a:p>
          <a:p>
            <a:r>
              <a:rPr lang="he-IL" dirty="0" smtClean="0"/>
              <a:t>דגשים</a:t>
            </a:r>
          </a:p>
          <a:p>
            <a:r>
              <a:rPr lang="he-IL" dirty="0" smtClean="0"/>
              <a:t>מנהלות</a:t>
            </a:r>
          </a:p>
          <a:p>
            <a:r>
              <a:rPr lang="he-IL" dirty="0" smtClean="0"/>
              <a:t>סיכום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רקע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rtl="1">
              <a:lnSpc>
                <a:spcPct val="150000"/>
              </a:lnSpc>
            </a:pPr>
            <a:r>
              <a:rPr lang="he-IL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בתאריכים 10-12 במרץ 2015,  מחזור מ"ב יקיים סיור </a:t>
            </a:r>
            <a:r>
              <a:rPr lang="he-IL" sz="3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בטל"ם</a:t>
            </a:r>
            <a:r>
              <a:rPr lang="he-IL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באזור הצפון.</a:t>
            </a:r>
          </a:p>
          <a:p>
            <a:pPr lvl="0" rtl="1">
              <a:lnSpc>
                <a:spcPct val="150000"/>
              </a:lnSpc>
            </a:pPr>
            <a:endParaRPr lang="en-US" sz="3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rtl="1">
              <a:lnSpc>
                <a:spcPct val="150000"/>
              </a:lnSpc>
            </a:pPr>
            <a:r>
              <a:rPr lang="he-IL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בסיור ישתתפו חניכי </a:t>
            </a:r>
            <a:r>
              <a:rPr lang="he-IL" sz="3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מב"ל</a:t>
            </a:r>
            <a:r>
              <a:rPr lang="he-IL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והסגל. סה"כ כ- 50 משתתפים.</a:t>
            </a:r>
            <a:endParaRPr lang="en-US" sz="3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e-IL" dirty="0" smtClean="0"/>
              <a:t>מטרות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 rtl="1">
              <a:lnSpc>
                <a:spcPct val="170000"/>
              </a:lnSpc>
            </a:pPr>
            <a:r>
              <a:rPr lang="he-IL" sz="3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הכרות עם מרכיבי </a:t>
            </a:r>
            <a:r>
              <a:rPr lang="he-IL" sz="320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הבטל"מ</a:t>
            </a:r>
            <a:r>
              <a:rPr lang="he-IL" sz="3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בגזרה הצפונית לשם הרחבת הידע, תוך פיתוח תפיסה ביקורתית אודות הנלמד ביחס לתיאוריה ולמעשה.</a:t>
            </a:r>
            <a:endParaRPr lang="en-US" sz="320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1"/>
            <a:endParaRPr lang="en-US" sz="3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1"/>
            <a:r>
              <a:rPr lang="he-IL" sz="3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מטרות משנה:</a:t>
            </a:r>
          </a:p>
          <a:p>
            <a:pPr marL="742950" marR="0" lvl="1" indent="-2857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he-IL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הכרת המציאות המשתנה, האיומים והמענה בגזרות השונות.</a:t>
            </a:r>
          </a:p>
          <a:p>
            <a:pPr marL="742950" marR="0" lvl="1" indent="-2857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he-IL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הכרות עם אתגרי ישראל במרחב המדיני בצפון.</a:t>
            </a:r>
          </a:p>
          <a:p>
            <a:pPr marL="742950" marR="0" lvl="1" indent="-2857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he-IL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הכרות עם התשתיות החיוניות ומתקנים אסטרטגיים של מדינת ישראל בצפון הארץ. </a:t>
            </a:r>
          </a:p>
          <a:p>
            <a:pPr marL="742950" marR="0" lvl="1" indent="-2857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he-IL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הכרת סוגיית ההתיישבות בצפון, תוך עמידה על מאפייניה המרכזיים</a:t>
            </a:r>
            <a:endParaRPr lang="en-US" sz="2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rtl="1"/>
            <a:r>
              <a:rPr lang="he-IL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חשיפה להיבטים מדיניים, חברתיים, כלכליים וביטחוניים בצפון.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לו"ז – יום </a:t>
            </a:r>
            <a:r>
              <a:rPr lang="en-US" dirty="0" smtClean="0"/>
              <a:t>I</a:t>
            </a:r>
            <a:r>
              <a:rPr lang="he-IL" dirty="0" smtClean="0"/>
              <a:t> 10/3/15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709120"/>
          </a:xfrm>
        </p:spPr>
        <p:txBody>
          <a:bodyPr>
            <a:normAutofit fontScale="92500" lnSpcReduction="20000"/>
          </a:bodyPr>
          <a:lstStyle/>
          <a:p>
            <a:r>
              <a:rPr lang="he-IL" sz="2000" dirty="0" smtClean="0"/>
              <a:t>07:00-08:00 </a:t>
            </a:r>
            <a:r>
              <a:rPr lang="he-IL" sz="2000" dirty="0"/>
              <a:t>- טיסה במסוקים לחרמון (שדה דב ורמת דוד) – נחיתה בנפח </a:t>
            </a:r>
            <a:endParaRPr lang="en-US" sz="2000" dirty="0"/>
          </a:p>
          <a:p>
            <a:r>
              <a:rPr lang="he-IL" sz="2000" dirty="0"/>
              <a:t>08:00-08:30 – ארוחת בוקר </a:t>
            </a:r>
            <a:r>
              <a:rPr lang="he-IL" sz="2000" dirty="0" err="1"/>
              <a:t>מפאו"ג</a:t>
            </a:r>
            <a:r>
              <a:rPr lang="he-IL" sz="2000" dirty="0"/>
              <a:t> 210</a:t>
            </a:r>
            <a:endParaRPr lang="en-US" sz="2000" dirty="0"/>
          </a:p>
          <a:p>
            <a:r>
              <a:rPr lang="he-IL" sz="2000" dirty="0"/>
              <a:t>08:30-09:30 – סקירת מפקד האוגדה </a:t>
            </a:r>
            <a:endParaRPr lang="en-US" sz="2000" dirty="0"/>
          </a:p>
          <a:p>
            <a:r>
              <a:rPr lang="he-IL" sz="2000" dirty="0" smtClean="0"/>
              <a:t>09:45-10:15 </a:t>
            </a:r>
            <a:r>
              <a:rPr lang="he-IL" sz="2000" dirty="0"/>
              <a:t>– ביקור בחמ"ל איסוף – חלוקה לשתי קבוצות </a:t>
            </a:r>
            <a:endParaRPr lang="en-US" sz="2000" dirty="0"/>
          </a:p>
          <a:p>
            <a:r>
              <a:rPr lang="he-IL" sz="2000" dirty="0" smtClean="0"/>
              <a:t>10:30-11:15 </a:t>
            </a:r>
            <a:r>
              <a:rPr lang="he-IL" sz="2000" dirty="0"/>
              <a:t>– סקירת נציג </a:t>
            </a:r>
            <a:r>
              <a:rPr lang="he-IL" sz="2000" dirty="0" err="1"/>
              <a:t>אונדו"ף</a:t>
            </a:r>
            <a:r>
              <a:rPr lang="he-IL" sz="2000" dirty="0"/>
              <a:t> / ק' קישור פיקודי </a:t>
            </a:r>
            <a:endParaRPr lang="en-US" sz="2000" dirty="0"/>
          </a:p>
          <a:p>
            <a:r>
              <a:rPr lang="he-IL" sz="2000" dirty="0" smtClean="0"/>
              <a:t>11:30-12:00 – מרום גולן - סקירה </a:t>
            </a:r>
            <a:r>
              <a:rPr lang="he-IL" sz="2000" dirty="0"/>
              <a:t>גיאו-פוליטית-אסטרטגית-התיישבותית </a:t>
            </a:r>
            <a:endParaRPr lang="en-US" sz="2000" dirty="0"/>
          </a:p>
          <a:p>
            <a:r>
              <a:rPr lang="he-IL" sz="2000" dirty="0" smtClean="0"/>
              <a:t>12:30-13:10 </a:t>
            </a:r>
            <a:r>
              <a:rPr lang="he-IL" sz="2000" dirty="0"/>
              <a:t>– ארוחת צהריים </a:t>
            </a:r>
            <a:r>
              <a:rPr lang="he-IL" sz="2000" dirty="0" err="1"/>
              <a:t>בחטמ"ר</a:t>
            </a:r>
            <a:r>
              <a:rPr lang="he-IL" sz="2000" dirty="0"/>
              <a:t> 810 </a:t>
            </a:r>
            <a:endParaRPr lang="en-US" sz="2000" dirty="0"/>
          </a:p>
          <a:p>
            <a:r>
              <a:rPr lang="he-IL" sz="2000" dirty="0" smtClean="0"/>
              <a:t>13:30-14:30 </a:t>
            </a:r>
            <a:r>
              <a:rPr lang="he-IL" sz="2000" dirty="0"/>
              <a:t>– תצפית וסקירה </a:t>
            </a:r>
            <a:r>
              <a:rPr lang="he-IL" sz="2000" dirty="0" err="1"/>
              <a:t>ממצפ"ש</a:t>
            </a:r>
            <a:r>
              <a:rPr lang="he-IL" sz="2000" dirty="0"/>
              <a:t> – מח"ט חרמון </a:t>
            </a:r>
            <a:endParaRPr lang="en-US" sz="2000" dirty="0"/>
          </a:p>
          <a:p>
            <a:r>
              <a:rPr lang="he-IL" sz="2000" dirty="0" smtClean="0"/>
              <a:t>15:00-15:45 </a:t>
            </a:r>
            <a:r>
              <a:rPr lang="he-IL" sz="2000" dirty="0"/>
              <a:t>– פגישה עם </a:t>
            </a:r>
            <a:r>
              <a:rPr lang="he-IL" sz="2000" dirty="0" smtClean="0"/>
              <a:t>ר' מועצת </a:t>
            </a:r>
            <a:r>
              <a:rPr lang="he-IL" sz="2000" dirty="0" err="1" smtClean="0"/>
              <a:t>בוקעתא</a:t>
            </a:r>
            <a:endParaRPr lang="en-US" sz="2000" dirty="0"/>
          </a:p>
          <a:p>
            <a:r>
              <a:rPr lang="he-IL" sz="2000" dirty="0" smtClean="0"/>
              <a:t>16:30-17:30 </a:t>
            </a:r>
            <a:r>
              <a:rPr lang="he-IL" sz="2000" dirty="0"/>
              <a:t>– </a:t>
            </a:r>
            <a:r>
              <a:rPr lang="he-IL" sz="2000" dirty="0" err="1" smtClean="0"/>
              <a:t>עג'ר</a:t>
            </a:r>
            <a:r>
              <a:rPr lang="he-IL" sz="2000" dirty="0" smtClean="0"/>
              <a:t> - סקירה </a:t>
            </a:r>
            <a:r>
              <a:rPr lang="he-IL" sz="2000" dirty="0"/>
              <a:t>מרחבית – מח"ט </a:t>
            </a:r>
            <a:r>
              <a:rPr lang="he-IL" sz="2000" dirty="0" smtClean="0"/>
              <a:t>769</a:t>
            </a:r>
          </a:p>
          <a:p>
            <a:pPr>
              <a:buNone/>
            </a:pPr>
            <a:r>
              <a:rPr lang="he-IL" sz="2000" b="1" dirty="0" smtClean="0"/>
              <a:t>הערה – זמני נסיעות לא מצוינים</a:t>
            </a:r>
          </a:p>
          <a:p>
            <a:endParaRPr lang="en-US" sz="2000" dirty="0"/>
          </a:p>
          <a:p>
            <a:r>
              <a:rPr lang="he-IL" sz="2000" dirty="0"/>
              <a:t>נסיעה למלון כפר גלעדי</a:t>
            </a:r>
            <a:endParaRPr lang="en-US" sz="2000" dirty="0"/>
          </a:p>
          <a:p>
            <a:r>
              <a:rPr lang="he-IL" sz="2000" dirty="0"/>
              <a:t>התארגנות במלון + ארוחת ערב</a:t>
            </a:r>
            <a:endParaRPr lang="en-US" sz="2000" dirty="0"/>
          </a:p>
          <a:p>
            <a:r>
              <a:rPr lang="he-IL" sz="2000" dirty="0"/>
              <a:t>פעילות חברתית </a:t>
            </a:r>
            <a:endParaRPr lang="en-US" sz="2000" dirty="0"/>
          </a:p>
        </p:txBody>
      </p:sp>
      <p:sp>
        <p:nvSpPr>
          <p:cNvPr id="4" name="לחצן פעולה: מידע 3">
            <a:hlinkClick r:id="rId2" action="ppaction://hlinksldjump" highlightClick="1"/>
          </p:cNvPr>
          <p:cNvSpPr/>
          <p:nvPr/>
        </p:nvSpPr>
        <p:spPr>
          <a:xfrm>
            <a:off x="611560" y="1196752"/>
            <a:ext cx="288032" cy="36004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לחצן פעולה: מידע 4">
            <a:hlinkClick r:id="rId2" action="ppaction://hlinksldjump" highlightClick="1"/>
          </p:cNvPr>
          <p:cNvSpPr/>
          <p:nvPr/>
        </p:nvSpPr>
        <p:spPr>
          <a:xfrm>
            <a:off x="611560" y="2708920"/>
            <a:ext cx="288032" cy="36004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לו"ז – יום </a:t>
            </a:r>
            <a:r>
              <a:rPr lang="en-US" dirty="0" smtClean="0"/>
              <a:t>II</a:t>
            </a:r>
            <a:r>
              <a:rPr lang="he-IL" dirty="0" smtClean="0"/>
              <a:t> 11/3/15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e-IL" dirty="0" smtClean="0"/>
              <a:t>08:00 </a:t>
            </a:r>
            <a:r>
              <a:rPr lang="he-IL" dirty="0"/>
              <a:t>– פינוי חדרים + ארוחת בוקר</a:t>
            </a:r>
            <a:endParaRPr lang="en-US" dirty="0"/>
          </a:p>
          <a:p>
            <a:r>
              <a:rPr lang="he-IL" dirty="0"/>
              <a:t>09:00 – עלייה לקיבוץ מנרה, תצפית וסקירה על גבול </a:t>
            </a:r>
            <a:r>
              <a:rPr lang="he-IL" dirty="0" smtClean="0"/>
              <a:t>לבנון,מפגש </a:t>
            </a:r>
            <a:r>
              <a:rPr lang="he-IL" dirty="0"/>
              <a:t>עם נציג </a:t>
            </a:r>
            <a:r>
              <a:rPr lang="he-IL" dirty="0" smtClean="0"/>
              <a:t>א. 91 </a:t>
            </a:r>
            <a:endParaRPr lang="en-US" dirty="0"/>
          </a:p>
          <a:p>
            <a:r>
              <a:rPr lang="he-IL" dirty="0"/>
              <a:t>10:30 – נסיעה למצודת </a:t>
            </a:r>
            <a:r>
              <a:rPr lang="he-IL" dirty="0" err="1"/>
              <a:t>כח</a:t>
            </a:r>
            <a:r>
              <a:rPr lang="he-IL" dirty="0"/>
              <a:t> וביקור במוזיאון הרעות </a:t>
            </a:r>
            <a:endParaRPr lang="en-US" dirty="0"/>
          </a:p>
          <a:p>
            <a:r>
              <a:rPr lang="he-IL" dirty="0"/>
              <a:t>11:45 – נסיעה </a:t>
            </a:r>
            <a:r>
              <a:rPr lang="he-IL" dirty="0" err="1"/>
              <a:t>ליב"א</a:t>
            </a:r>
            <a:endParaRPr lang="en-US" dirty="0"/>
          </a:p>
          <a:p>
            <a:r>
              <a:rPr lang="he-IL" dirty="0"/>
              <a:t>12:30 - ביקור </a:t>
            </a:r>
            <a:r>
              <a:rPr lang="he-IL" dirty="0" err="1"/>
              <a:t>ביב"א</a:t>
            </a:r>
            <a:r>
              <a:rPr lang="he-IL" dirty="0"/>
              <a:t> – מירון, כולל ארוחת צהריים</a:t>
            </a:r>
            <a:endParaRPr lang="en-US" dirty="0"/>
          </a:p>
          <a:p>
            <a:r>
              <a:rPr lang="he-IL" dirty="0"/>
              <a:t>14:30 – נסיעה לגן תעשיות</a:t>
            </a:r>
            <a:endParaRPr lang="en-US" dirty="0"/>
          </a:p>
          <a:p>
            <a:r>
              <a:rPr lang="he-IL" dirty="0"/>
              <a:t>15:00 - ביקור בגן תעשיות+ הרצאה </a:t>
            </a:r>
            <a:r>
              <a:rPr lang="he-IL" dirty="0" err="1"/>
              <a:t>סטף</a:t>
            </a:r>
            <a:r>
              <a:rPr lang="he-IL" dirty="0"/>
              <a:t> </a:t>
            </a:r>
            <a:endParaRPr lang="en-US" dirty="0"/>
          </a:p>
          <a:p>
            <a:r>
              <a:rPr lang="he-IL" dirty="0"/>
              <a:t>17:00 -  נסיעה למעלות</a:t>
            </a:r>
            <a:endParaRPr lang="en-US" dirty="0"/>
          </a:p>
          <a:p>
            <a:r>
              <a:rPr lang="he-IL" dirty="0"/>
              <a:t>17:30 – פגישה בעירייה עם שלמה בוחבוט </a:t>
            </a:r>
            <a:endParaRPr lang="he-IL" dirty="0" smtClean="0"/>
          </a:p>
          <a:p>
            <a:endParaRPr lang="he-IL" dirty="0"/>
          </a:p>
          <a:p>
            <a:endParaRPr lang="en-US" dirty="0"/>
          </a:p>
          <a:p>
            <a:r>
              <a:rPr lang="he-IL" dirty="0"/>
              <a:t>התארגנות במלון </a:t>
            </a:r>
            <a:r>
              <a:rPr lang="he-IL" dirty="0" err="1"/>
              <a:t>אסיינדה</a:t>
            </a:r>
            <a:endParaRPr lang="en-US" dirty="0"/>
          </a:p>
          <a:p>
            <a:r>
              <a:rPr lang="he-IL" dirty="0"/>
              <a:t>ארוחת ערב</a:t>
            </a:r>
            <a:endParaRPr lang="en-US" dirty="0"/>
          </a:p>
          <a:p>
            <a:r>
              <a:rPr lang="he-IL" dirty="0"/>
              <a:t>ערב חברתי</a:t>
            </a:r>
            <a:endParaRPr lang="en-US" dirty="0"/>
          </a:p>
          <a:p>
            <a:r>
              <a:rPr lang="he-IL" dirty="0"/>
              <a:t>לינה – </a:t>
            </a:r>
            <a:r>
              <a:rPr lang="he-IL" dirty="0" smtClean="0"/>
              <a:t>מעלות</a:t>
            </a:r>
            <a:endParaRPr lang="en-US" dirty="0"/>
          </a:p>
        </p:txBody>
      </p:sp>
      <p:sp>
        <p:nvSpPr>
          <p:cNvPr id="4" name="לחצן פעולה: מידע 3">
            <a:hlinkClick r:id="rId2" action="ppaction://hlinksldjump" highlightClick="1"/>
          </p:cNvPr>
          <p:cNvSpPr/>
          <p:nvPr/>
        </p:nvSpPr>
        <p:spPr>
          <a:xfrm>
            <a:off x="611560" y="1196752"/>
            <a:ext cx="288032" cy="36004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לו"ז – יום </a:t>
            </a:r>
            <a:r>
              <a:rPr lang="en-US" dirty="0" smtClean="0"/>
              <a:t>III</a:t>
            </a:r>
            <a:r>
              <a:rPr lang="he-IL" dirty="0" smtClean="0"/>
              <a:t> 12/3/15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e-IL" dirty="0" smtClean="0"/>
              <a:t>08:30 </a:t>
            </a:r>
            <a:r>
              <a:rPr lang="he-IL" dirty="0"/>
              <a:t>- נסיעה לראש הנקרה</a:t>
            </a:r>
            <a:endParaRPr lang="en-US" dirty="0"/>
          </a:p>
          <a:p>
            <a:r>
              <a:rPr lang="he-IL" dirty="0"/>
              <a:t>09:00 - ראש הנקרה – גבול ימי, מים כלכליים ויוניפי"ל </a:t>
            </a:r>
            <a:endParaRPr lang="en-US" dirty="0"/>
          </a:p>
          <a:p>
            <a:r>
              <a:rPr lang="he-IL" dirty="0"/>
              <a:t>10:30 – נסיעה לרפא"ל</a:t>
            </a:r>
            <a:endParaRPr lang="en-US" dirty="0"/>
          </a:p>
          <a:p>
            <a:r>
              <a:rPr lang="he-IL" dirty="0"/>
              <a:t>11:15 – ביקור בלשם , כולל ארוחת צהריים </a:t>
            </a:r>
            <a:endParaRPr lang="en-US" dirty="0"/>
          </a:p>
          <a:p>
            <a:r>
              <a:rPr lang="he-IL" dirty="0"/>
              <a:t>14:00 – נסיעה להר אחים</a:t>
            </a:r>
            <a:endParaRPr lang="en-US" dirty="0"/>
          </a:p>
          <a:p>
            <a:r>
              <a:rPr lang="he-IL" dirty="0"/>
              <a:t>14:15 - הר אחים – תצפית וסקירה של פרופסור בן ארצי</a:t>
            </a:r>
            <a:endParaRPr lang="en-US" dirty="0"/>
          </a:p>
          <a:p>
            <a:r>
              <a:rPr lang="he-IL" dirty="0"/>
              <a:t>14:45 - ירידה דרך כפר </a:t>
            </a:r>
            <a:r>
              <a:rPr lang="he-IL" dirty="0" err="1"/>
              <a:t>מנדא</a:t>
            </a:r>
            <a:r>
              <a:rPr lang="he-IL" dirty="0"/>
              <a:t> לצומת המוביל </a:t>
            </a:r>
            <a:endParaRPr lang="en-US" dirty="0"/>
          </a:p>
          <a:p>
            <a:r>
              <a:rPr lang="he-IL" dirty="0"/>
              <a:t>16:30 (משוער) – פיזור בשדה דב</a:t>
            </a:r>
            <a:br>
              <a:rPr lang="he-IL" dirty="0"/>
            </a:br>
            <a:endParaRPr lang="en-US" dirty="0"/>
          </a:p>
        </p:txBody>
      </p:sp>
      <p:sp>
        <p:nvSpPr>
          <p:cNvPr id="4" name="לחצן פעולה: מידע 3">
            <a:hlinkClick r:id="rId2" action="ppaction://hlinksldjump" highlightClick="1"/>
          </p:cNvPr>
          <p:cNvSpPr/>
          <p:nvPr/>
        </p:nvSpPr>
        <p:spPr>
          <a:xfrm>
            <a:off x="611560" y="1196752"/>
            <a:ext cx="288032" cy="36004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תכנון</a:t>
            </a:r>
            <a:r>
              <a:rPr lang="he-IL" baseline="0" dirty="0" smtClean="0"/>
              <a:t> מול מטרות הסיור (1)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rtl="1" eaLnBrk="1" fontAlgn="auto" latinLnBrk="0" hangingPunct="1"/>
            <a:r>
              <a:rPr lang="he-IL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הכרת המציאות המשתנה, האיומים והמענה.</a:t>
            </a:r>
          </a:p>
          <a:p>
            <a:pPr lvl="1" rtl="1" eaLnBrk="1" fontAlgn="auto" latinLnBrk="0" hangingPunct="1"/>
            <a:r>
              <a:rPr lang="he-IL" sz="2800" dirty="0" smtClean="0"/>
              <a:t>אוגדה 210</a:t>
            </a:r>
          </a:p>
          <a:p>
            <a:pPr lvl="1" rtl="1" eaLnBrk="1" fontAlgn="auto" latinLnBrk="0" hangingPunct="1"/>
            <a:r>
              <a:rPr lang="he-IL" sz="2800" dirty="0" smtClean="0"/>
              <a:t>אוגדה</a:t>
            </a:r>
            <a:r>
              <a:rPr lang="he-IL" sz="2800" baseline="0" dirty="0" smtClean="0"/>
              <a:t> 91</a:t>
            </a:r>
          </a:p>
          <a:p>
            <a:pPr lvl="1" rtl="1" eaLnBrk="1" fontAlgn="auto" latinLnBrk="0" hangingPunct="1"/>
            <a:r>
              <a:rPr lang="he-IL" sz="2800" baseline="0" dirty="0" err="1" smtClean="0"/>
              <a:t>יב"א</a:t>
            </a:r>
            <a:r>
              <a:rPr lang="he-IL" sz="2800" baseline="0" dirty="0" smtClean="0"/>
              <a:t> 506</a:t>
            </a:r>
          </a:p>
          <a:p>
            <a:pPr lvl="1" rtl="1" eaLnBrk="1" fontAlgn="auto" latinLnBrk="0" hangingPunct="1"/>
            <a:r>
              <a:rPr lang="he-IL" dirty="0" smtClean="0"/>
              <a:t>חרמון</a:t>
            </a:r>
          </a:p>
          <a:p>
            <a:pPr lvl="1" rtl="1" eaLnBrk="1" fontAlgn="auto" latinLnBrk="0" hangingPunct="1"/>
            <a:r>
              <a:rPr lang="he-IL" sz="2800" dirty="0" smtClean="0"/>
              <a:t>ראש הנקרה</a:t>
            </a:r>
          </a:p>
          <a:p>
            <a:pPr lvl="1" rtl="1" eaLnBrk="1" fontAlgn="auto" latinLnBrk="0" hangingPunct="1"/>
            <a:endParaRPr lang="he-IL" sz="2800" dirty="0" smtClean="0"/>
          </a:p>
          <a:p>
            <a:pPr rtl="1" eaLnBrk="1" fontAlgn="auto" latinLnBrk="0" hangingPunct="1"/>
            <a:r>
              <a:rPr lang="he-IL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הכרות עם אתגרי ישראל במרחב המדיני בצפון.</a:t>
            </a:r>
          </a:p>
          <a:p>
            <a:pPr lvl="1"/>
            <a:r>
              <a:rPr lang="he-IL" dirty="0" err="1" smtClean="0"/>
              <a:t>אונדו"ף</a:t>
            </a:r>
            <a:endParaRPr lang="he-IL" dirty="0" smtClean="0"/>
          </a:p>
          <a:p>
            <a:pPr lvl="1"/>
            <a:r>
              <a:rPr lang="he-IL" dirty="0" err="1" smtClean="0"/>
              <a:t>עג'ר</a:t>
            </a:r>
            <a:endParaRPr lang="he-IL" dirty="0" smtClean="0"/>
          </a:p>
          <a:p>
            <a:pPr lvl="1"/>
            <a:r>
              <a:rPr lang="he-IL" dirty="0" smtClean="0"/>
              <a:t>יוניפי"ל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תכנון מול מטרות הסיור (2)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79512" y="1600200"/>
            <a:ext cx="8208912" cy="4525963"/>
          </a:xfrm>
        </p:spPr>
        <p:txBody>
          <a:bodyPr>
            <a:normAutofit fontScale="70000" lnSpcReduction="20000"/>
          </a:bodyPr>
          <a:lstStyle/>
          <a:p>
            <a:pPr rtl="1" eaLnBrk="1" fontAlgn="auto" latinLnBrk="0" hangingPunct="1"/>
            <a:r>
              <a:rPr lang="he-IL" sz="3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הכרות עם התשתיות החיוניות ומתקנים אסטרטגיים בצפון הארץ.</a:t>
            </a:r>
          </a:p>
          <a:p>
            <a:pPr lvl="1"/>
            <a:r>
              <a:rPr lang="he-IL" dirty="0" err="1" smtClean="0"/>
              <a:t>יב"א</a:t>
            </a:r>
            <a:r>
              <a:rPr lang="he-IL" dirty="0" smtClean="0"/>
              <a:t> 506</a:t>
            </a:r>
          </a:p>
          <a:p>
            <a:pPr lvl="1"/>
            <a:r>
              <a:rPr lang="he-IL" dirty="0" smtClean="0"/>
              <a:t>רפא"ל</a:t>
            </a:r>
          </a:p>
          <a:p>
            <a:pPr lvl="1"/>
            <a:r>
              <a:rPr lang="he-IL" dirty="0" smtClean="0"/>
              <a:t>תשתיות גז</a:t>
            </a:r>
          </a:p>
          <a:p>
            <a:pPr rtl="1" eaLnBrk="1" fontAlgn="auto" latinLnBrk="0" hangingPunct="1"/>
            <a:r>
              <a:rPr lang="he-IL" sz="3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הכרת סוגיית ההתיישבות בצפון, בדגש על מאפייניה המרכזיים</a:t>
            </a:r>
          </a:p>
          <a:p>
            <a:pPr lvl="1"/>
            <a:r>
              <a:rPr lang="he-IL" sz="2800" dirty="0" err="1" smtClean="0"/>
              <a:t>בוקעתא</a:t>
            </a:r>
            <a:endParaRPr lang="he-IL" sz="2800" dirty="0" smtClean="0"/>
          </a:p>
          <a:p>
            <a:pPr lvl="1"/>
            <a:r>
              <a:rPr lang="he-IL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שלמה בוחבוט</a:t>
            </a:r>
          </a:p>
          <a:p>
            <a:pPr lvl="1"/>
            <a:r>
              <a:rPr lang="he-IL" sz="2800" dirty="0" smtClean="0"/>
              <a:t>הר אחים וכפר </a:t>
            </a:r>
            <a:r>
              <a:rPr lang="he-IL" sz="2800" dirty="0" err="1" smtClean="0"/>
              <a:t>מנדא</a:t>
            </a:r>
            <a:endParaRPr lang="en-US" sz="2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1" eaLnBrk="1" latinLnBrk="0" hangingPunct="1"/>
            <a:r>
              <a:rPr lang="he-IL" sz="3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חשיפה להיבטים מדיניים, חברתיים וכלכליים בצפון.</a:t>
            </a:r>
          </a:p>
          <a:p>
            <a:pPr lvl="1"/>
            <a:r>
              <a:rPr lang="he-IL" sz="2800" dirty="0" smtClean="0"/>
              <a:t>גן התעשיות – 'תפן'</a:t>
            </a:r>
          </a:p>
          <a:p>
            <a:pPr lvl="1"/>
            <a:r>
              <a:rPr lang="he-IL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רפא"ל</a:t>
            </a:r>
          </a:p>
          <a:p>
            <a:pPr lvl="1"/>
            <a:r>
              <a:rPr lang="he-IL" sz="2800" dirty="0" smtClean="0"/>
              <a:t>מוזיאון הרעות</a:t>
            </a:r>
            <a:endParaRPr lang="he-IL" sz="2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546</Words>
  <Application>Microsoft Office PowerPoint</Application>
  <PresentationFormat>‫הצגה על המסך (4:3)</PresentationFormat>
  <Paragraphs>136</Paragraphs>
  <Slides>18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18</vt:i4>
      </vt:variant>
    </vt:vector>
  </HeadingPairs>
  <TitlesOfParts>
    <vt:vector size="19" baseType="lpstr">
      <vt:lpstr>ערכת נושא Office</vt:lpstr>
      <vt:lpstr>סיור צפון</vt:lpstr>
      <vt:lpstr>סדר הדברים</vt:lpstr>
      <vt:lpstr>רקע</vt:lpstr>
      <vt:lpstr>מטרות</vt:lpstr>
      <vt:lpstr>לו"ז – יום I 10/3/15</vt:lpstr>
      <vt:lpstr>לו"ז – יום II 11/3/15</vt:lpstr>
      <vt:lpstr>לו"ז – יום III 12/3/15</vt:lpstr>
      <vt:lpstr>תכנון מול מטרות הסיור (1)</vt:lpstr>
      <vt:lpstr>תכנון מול מטרות הסיור (2)</vt:lpstr>
      <vt:lpstr>דגשים</vt:lpstr>
      <vt:lpstr>מנהלות</vt:lpstr>
      <vt:lpstr>תשורות</vt:lpstr>
      <vt:lpstr>סיכום</vt:lpstr>
      <vt:lpstr>שקופית 14</vt:lpstr>
      <vt:lpstr>שקופית 15</vt:lpstr>
      <vt:lpstr>שקופית 16</vt:lpstr>
      <vt:lpstr>שקופית 17</vt:lpstr>
      <vt:lpstr>שקופית 18</vt:lpstr>
    </vt:vector>
  </TitlesOfParts>
  <Company>IDF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סיור צפון</dc:title>
  <dc:creator>אורי אורון</dc:creator>
  <cp:lastModifiedBy>אורי אורון</cp:lastModifiedBy>
  <cp:revision>18</cp:revision>
  <dcterms:created xsi:type="dcterms:W3CDTF">2015-03-06T11:19:44Z</dcterms:created>
  <dcterms:modified xsi:type="dcterms:W3CDTF">2015-03-08T19:35:54Z</dcterms:modified>
</cp:coreProperties>
</file>