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handoutMasterIdLst>
    <p:handoutMasterId r:id="rId10"/>
  </p:handoutMasterIdLst>
  <p:sldIdLst>
    <p:sldId id="272" r:id="rId2"/>
    <p:sldId id="271" r:id="rId3"/>
    <p:sldId id="273" r:id="rId4"/>
    <p:sldId id="264" r:id="rId5"/>
    <p:sldId id="268" r:id="rId6"/>
    <p:sldId id="270" r:id="rId7"/>
    <p:sldId id="263" r:id="rId8"/>
    <p:sldId id="275" r:id="rId9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6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5A29CB47-F789-4992-B728-EB6CFAD8BF4C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4192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6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32D0C675-4EF0-44E6-AA4D-4A3DF0B7C4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21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2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56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39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25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1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40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6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2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3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0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5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5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22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81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3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36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DE791E-825E-4F78-BDFF-5E678E3B8057}" type="datetimeFigureOut">
              <a:rPr lang="he-IL" smtClean="0"/>
              <a:t>כ"ז/אייר/תשע"ט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96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060709-3C80-4B6A-81B3-D47F4A4C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64386B7-0EAA-415F-B126-535C64645B89}"/>
              </a:ext>
            </a:extLst>
          </p:cNvPr>
          <p:cNvSpPr txBox="1"/>
          <p:nvPr/>
        </p:nvSpPr>
        <p:spPr>
          <a:xfrm>
            <a:off x="6427524" y="369122"/>
            <a:ext cx="5304895" cy="5556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סיור</a:t>
            </a:r>
            <a:b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תשתיות</a:t>
            </a: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לאומיות</a:t>
            </a:r>
            <a:endParaRPr lang="en-US" sz="6600" b="1" cap="all" dirty="0">
              <a:ln w="3175" cmpd="sng">
                <a:noFill/>
              </a:ln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6.6.2019</a:t>
            </a:r>
          </a:p>
        </p:txBody>
      </p:sp>
      <p:pic>
        <p:nvPicPr>
          <p:cNvPr id="5" name="Picture 2" descr="×ª××¦××ª ×ª××× × ×¢×××¨ ×ª××× × ××©">
            <a:extLst>
              <a:ext uri="{FF2B5EF4-FFF2-40B4-BE49-F238E27FC236}">
                <a16:creationId xmlns:a16="http://schemas.microsoft.com/office/drawing/2014/main" id="{A35E9B7C-E336-482E-A4C1-FBB145C6D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r="-6" b="4839"/>
          <a:stretch/>
        </p:blipFill>
        <p:spPr bwMode="auto">
          <a:xfrm>
            <a:off x="5" y="10"/>
            <a:ext cx="5967938" cy="2285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×ª××¦××ª ×ª××× × ×¢×××¨ ××××">
            <a:extLst>
              <a:ext uri="{FF2B5EF4-FFF2-40B4-BE49-F238E27FC236}">
                <a16:creationId xmlns:a16="http://schemas.microsoft.com/office/drawing/2014/main" id="{5BE9AFE3-A909-4C21-BC7B-0C3F6E1BC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 b="2"/>
          <a:stretch/>
        </p:blipFill>
        <p:spPr bwMode="auto">
          <a:xfrm>
            <a:off x="-6" y="2286000"/>
            <a:ext cx="5967937" cy="228600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×ª××¦××ª ×ª××× × ×¢×××¨ ××××¨">
            <a:extLst>
              <a:ext uri="{FF2B5EF4-FFF2-40B4-BE49-F238E27FC236}">
                <a16:creationId xmlns:a16="http://schemas.microsoft.com/office/drawing/2014/main" id="{BC3FEC43-B074-45B8-8937-3C04AEAC8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r="33448"/>
          <a:stretch/>
        </p:blipFill>
        <p:spPr bwMode="auto">
          <a:xfrm>
            <a:off x="3173" y="4532233"/>
            <a:ext cx="5964758" cy="228600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8354777-8EFA-4BBB-B241-7BA3D2AD2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11F339-73D4-4FD1-B9FD-110DE52FD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6CF408-B725-42F1-9FB3-051D8BC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5186F7-CA17-495B-A134-3B921E9A7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93BB6D-C752-4FD8-8EEA-C24021A51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A3D6F6-75AD-4261-ADFA-BE6B74877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69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ª×©×ª×××ª ×××××××ª ×ª××× ×">
            <a:extLst>
              <a:ext uri="{FF2B5EF4-FFF2-40B4-BE49-F238E27FC236}">
                <a16:creationId xmlns:a16="http://schemas.microsoft.com/office/drawing/2014/main" id="{B8826C21-3B53-45DA-9DE1-7F4863F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223629" y="322998"/>
            <a:ext cx="1219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המטרה 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C9EA901-DC5C-4136-A27C-F5F9778071A2}"/>
              </a:ext>
            </a:extLst>
          </p:cNvPr>
          <p:cNvSpPr/>
          <p:nvPr/>
        </p:nvSpPr>
        <p:spPr>
          <a:xfrm>
            <a:off x="2104612" y="97714"/>
            <a:ext cx="8062290" cy="2685245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המטרה : </a:t>
            </a: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חשיפה לעולם התשתיות הלאומיות במדינת ישראל, 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תוך התמקדות בעולם האנרגיה והתחבורה.</a:t>
            </a: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על מנת לאפשר התבוננות לאומית–מערכתית–תשתיתית,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ארוכת טווח בקרב בכירים.</a:t>
            </a:r>
          </a:p>
        </p:txBody>
      </p:sp>
    </p:spTree>
    <p:extLst>
      <p:ext uri="{BB962C8B-B14F-4D97-AF65-F5344CB8AC3E}">
        <p14:creationId xmlns:p14="http://schemas.microsoft.com/office/powerpoint/2010/main" val="112845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×ª××¦××ª ×ª××× × ×¢×××¨ ×ª×©×ª×××ª ×××××××ª">
            <a:extLst>
              <a:ext uri="{FF2B5EF4-FFF2-40B4-BE49-F238E27FC236}">
                <a16:creationId xmlns:a16="http://schemas.microsoft.com/office/drawing/2014/main" id="{0679E993-718B-4E12-AA82-1258E559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388"/>
            <a:ext cx="12192000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9740348" y="205553"/>
            <a:ext cx="23191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הגדרה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C9EA901-DC5C-4136-A27C-F5F9778071A2}"/>
              </a:ext>
            </a:extLst>
          </p:cNvPr>
          <p:cNvSpPr/>
          <p:nvPr/>
        </p:nvSpPr>
        <p:spPr>
          <a:xfrm>
            <a:off x="119270" y="112789"/>
            <a:ext cx="9541566" cy="4923037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תשתית לאומית מוגדרת בחוק 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כ"מתקני תשתית, נמל תעופה, נמל, מעגן, מיתקן להתפלת מים, 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מיתקני מים וביוב לרבות מאגרים, אתרי סילוק וטיפול בפסולת, </a:t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מיתקני תקשורת, תחנת כוח, מיתקן אחסון גז ודלק, דרך (כביש, מסילה), מיתקני גז ומיתקני גז טבעי נוזלי, אתרי כרייה וחציבה. 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והכל אם ראש הממשלה, שר האוצר ושר הפנים הכריזו, 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על כל אחד מהם, כי הוא 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בעל חשיבות לאומית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47260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×ª××× × ×©× ××¢××">
            <a:extLst>
              <a:ext uri="{FF2B5EF4-FFF2-40B4-BE49-F238E27FC236}">
                <a16:creationId xmlns:a16="http://schemas.microsoft.com/office/drawing/2014/main" id="{BE37B5B8-E8F8-4AA1-BC30-381F6AC8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1217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A36167E-F386-48A2-89BA-8A7D806F18D6}"/>
              </a:ext>
            </a:extLst>
          </p:cNvPr>
          <p:cNvSpPr/>
          <p:nvPr/>
        </p:nvSpPr>
        <p:spPr>
          <a:xfrm>
            <a:off x="1603514" y="1762539"/>
            <a:ext cx="9236764" cy="3538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תהליכי תכנון של תשתיות לאומיות</a:t>
            </a: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(תת"ל), עוברים תהליכי אישור, 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עד אישור הממשלה</a:t>
            </a: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לוועדה מואצלות כל סמכויות המועצה הארצית,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היא יכולה לשנות תוכניות מתאר ארציות ומעמדה שווה ואף גובר על מעמדה של כל תמ"א אחרת.</a:t>
            </a:r>
          </a:p>
          <a:p>
            <a:pPr algn="ctr" rtl="1"/>
            <a:endParaRPr lang="he-IL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הוועדה מונה 15 חברים: נציגי שרים ומשרדים (פנים, רה"מ, משפטים, משרד התשתיות הלאומיות, הגנת הסביבה, תחבורה, שיכון, אוצר, חקלאות ומשרד הביטחון). נציג השלטון המקומי, נציג ציבור, נציג הארגונים הירוקים ונציג רשות מקרקעי ישראל.</a:t>
            </a:r>
          </a:p>
        </p:txBody>
      </p:sp>
    </p:spTree>
    <p:extLst>
      <p:ext uri="{BB962C8B-B14F-4D97-AF65-F5344CB8AC3E}">
        <p14:creationId xmlns:p14="http://schemas.microsoft.com/office/powerpoint/2010/main" val="14239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×¨×××ª ×§×× ××©×¨××">
            <a:extLst>
              <a:ext uri="{FF2B5EF4-FFF2-40B4-BE49-F238E27FC236}">
                <a16:creationId xmlns:a16="http://schemas.microsoft.com/office/drawing/2014/main" id="{4F2A8FC1-33EB-4F63-9EB0-9AE4FB237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r="3" b="24611"/>
          <a:stretch/>
        </p:blipFill>
        <p:spPr bwMode="auto"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×ª××¦××ª ×ª××× × ×¢×××¨ × ×× ×××¤×">
            <a:extLst>
              <a:ext uri="{FF2B5EF4-FFF2-40B4-BE49-F238E27FC236}">
                <a16:creationId xmlns:a16="http://schemas.microsoft.com/office/drawing/2014/main" id="{C562609E-D869-4158-9DBE-225BE1E3E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6" r="-2" b="4346"/>
          <a:stretch/>
        </p:blipFill>
        <p:spPr bwMode="auto">
          <a:xfrm>
            <a:off x="4493435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×ª××× × ×¨×××ª">
            <a:extLst>
              <a:ext uri="{FF2B5EF4-FFF2-40B4-BE49-F238E27FC236}">
                <a16:creationId xmlns:a16="http://schemas.microsoft.com/office/drawing/2014/main" id="{1C3BD563-7841-4762-A8CC-35E3B69A4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r="-3" b="-3"/>
          <a:stretch/>
        </p:blipFill>
        <p:spPr bwMode="auto"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×ª××× × ××××¤××">
            <a:extLst>
              <a:ext uri="{FF2B5EF4-FFF2-40B4-BE49-F238E27FC236}">
                <a16:creationId xmlns:a16="http://schemas.microsoft.com/office/drawing/2014/main" id="{FFA1A586-DFAE-4086-8F78-7C36763CB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r="2" b="2"/>
          <a:stretch/>
        </p:blipFill>
        <p:spPr bwMode="auto"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 ×ª×&quot;×">
            <a:extLst>
              <a:ext uri="{FF2B5EF4-FFF2-40B4-BE49-F238E27FC236}">
                <a16:creationId xmlns:a16="http://schemas.microsoft.com/office/drawing/2014/main" id="{D829EED1-F6BF-4656-A205-C394A561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4" r="1" b="20825"/>
          <a:stretch/>
        </p:blipFill>
        <p:spPr bwMode="auto">
          <a:xfrm>
            <a:off x="-1" y="3511295"/>
            <a:ext cx="769856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C89381A-C0D9-4F7D-86DE-7209AAB1A051}"/>
              </a:ext>
            </a:extLst>
          </p:cNvPr>
          <p:cNvSpPr/>
          <p:nvPr/>
        </p:nvSpPr>
        <p:spPr>
          <a:xfrm>
            <a:off x="9464845" y="0"/>
            <a:ext cx="2727155" cy="71561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תחבורה</a:t>
            </a:r>
          </a:p>
        </p:txBody>
      </p:sp>
    </p:spTree>
    <p:extLst>
      <p:ext uri="{BB962C8B-B14F-4D97-AF65-F5344CB8AC3E}">
        <p14:creationId xmlns:p14="http://schemas.microsoft.com/office/powerpoint/2010/main" val="415583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×ª××¦××ª ×ª××× × ×¢×××¨ ×ª×©×ª×××ª ×××§">
            <a:extLst>
              <a:ext uri="{FF2B5EF4-FFF2-40B4-BE49-F238E27FC236}">
                <a16:creationId xmlns:a16="http://schemas.microsoft.com/office/drawing/2014/main" id="{793630EE-F80D-4D8B-8577-F29255794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16714" b="-2"/>
          <a:stretch/>
        </p:blipFill>
        <p:spPr bwMode="auto">
          <a:xfrm>
            <a:off x="320045" y="320039"/>
            <a:ext cx="4570678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×ª××¦××ª ×ª××× × ×¢×××¨ ××©××">
            <a:extLst>
              <a:ext uri="{FF2B5EF4-FFF2-40B4-BE49-F238E27FC236}">
                <a16:creationId xmlns:a16="http://schemas.microsoft.com/office/drawing/2014/main" id="{46540FE0-DC5F-477A-ABDA-41DAFA907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r="12178" b="-2"/>
          <a:stretch/>
        </p:blipFill>
        <p:spPr bwMode="auto">
          <a:xfrm>
            <a:off x="4968251" y="307164"/>
            <a:ext cx="2249424" cy="4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×ª××¦××ª ×ª××× × ×¢×××¨ ××ª×§× ×¤××× ××××××">
            <a:extLst>
              <a:ext uri="{FF2B5EF4-FFF2-40B4-BE49-F238E27FC236}">
                <a16:creationId xmlns:a16="http://schemas.microsoft.com/office/drawing/2014/main" id="{CF42DAB6-9891-44A8-B643-6067A55BE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9" b="-5"/>
          <a:stretch/>
        </p:blipFill>
        <p:spPr bwMode="auto">
          <a:xfrm>
            <a:off x="320044" y="4540158"/>
            <a:ext cx="2249424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×ª××¦××ª ×ª××× × ×¢×××¨ ××ª×¤××ª ××× ××©×¨××">
            <a:extLst>
              <a:ext uri="{FF2B5EF4-FFF2-40B4-BE49-F238E27FC236}">
                <a16:creationId xmlns:a16="http://schemas.microsoft.com/office/drawing/2014/main" id="{5DD145C5-0AF6-4947-99D6-B8E1D8822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038"/>
          <a:stretch/>
        </p:blipFill>
        <p:spPr bwMode="auto">
          <a:xfrm>
            <a:off x="2645048" y="4540158"/>
            <a:ext cx="4572626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×ª××¦××ª ×ª××× × ×¢×××¨ ××¡××ª ×××">
            <a:extLst>
              <a:ext uri="{FF2B5EF4-FFF2-40B4-BE49-F238E27FC236}">
                <a16:creationId xmlns:a16="http://schemas.microsoft.com/office/drawing/2014/main" id="{5D395452-B5D5-4FE0-A665-E81573DA2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r="40315" b="-1"/>
          <a:stretch/>
        </p:blipFill>
        <p:spPr bwMode="auto">
          <a:xfrm>
            <a:off x="7287920" y="320039"/>
            <a:ext cx="4572626" cy="62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7DADE6D5-E48F-46A9-9B9A-494FBC7B262C}"/>
              </a:ext>
            </a:extLst>
          </p:cNvPr>
          <p:cNvSpPr/>
          <p:nvPr/>
        </p:nvSpPr>
        <p:spPr>
          <a:xfrm>
            <a:off x="9106887" y="346543"/>
            <a:ext cx="2727155" cy="71561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אנרגיה ומים</a:t>
            </a:r>
          </a:p>
        </p:txBody>
      </p:sp>
    </p:spTree>
    <p:extLst>
      <p:ext uri="{BB962C8B-B14F-4D97-AF65-F5344CB8AC3E}">
        <p14:creationId xmlns:p14="http://schemas.microsoft.com/office/powerpoint/2010/main" val="269823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××©×¨× ××× ×¨×××">
            <a:extLst>
              <a:ext uri="{FF2B5EF4-FFF2-40B4-BE49-F238E27FC236}">
                <a16:creationId xmlns:a16="http://schemas.microsoft.com/office/drawing/2014/main" id="{B27DC4F7-BC84-4FF2-A0B4-D513E3FC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0" y="4346712"/>
            <a:ext cx="3399619" cy="2393861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1" y="0"/>
            <a:ext cx="1219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הרצאות טעינה לסיור תשתיות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13978190-521E-4E19-A12A-DF3504AABFD9}"/>
              </a:ext>
            </a:extLst>
          </p:cNvPr>
          <p:cNvSpPr/>
          <p:nvPr/>
        </p:nvSpPr>
        <p:spPr>
          <a:xfrm>
            <a:off x="1842051" y="951415"/>
            <a:ext cx="10023827" cy="3119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08:30-09:30 יו"ר רשות החשמל, ד"ר אסף אילת.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09:30-10:30 מנכ"ל משרד האנרגיה, מר אודי אדירי.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10:30-11:00 הפסקה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11:00-12:30 משרד התחבורה – מר' אסף אשר,</a:t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ר' אגף בכיר, תקציבי פיתוח במנהל התשתיות במשרד התחבורה.</a:t>
            </a:r>
          </a:p>
        </p:txBody>
      </p:sp>
      <p:pic>
        <p:nvPicPr>
          <p:cNvPr id="1028" name="Picture 4" descr="×ª××¦××ª ×ª××× × ×¢×××¨ ×ª××× × ×××¨×ª ×××©××">
            <a:extLst>
              <a:ext uri="{FF2B5EF4-FFF2-40B4-BE49-F238E27FC236}">
                <a16:creationId xmlns:a16="http://schemas.microsoft.com/office/drawing/2014/main" id="{3C28AE32-732E-47D1-93F8-E94D490C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13" y="4346276"/>
            <a:ext cx="4007340" cy="2394299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×©×¨× ××ª××××¨×">
            <a:extLst>
              <a:ext uri="{FF2B5EF4-FFF2-40B4-BE49-F238E27FC236}">
                <a16:creationId xmlns:a16="http://schemas.microsoft.com/office/drawing/2014/main" id="{A80E2875-9E5E-427E-9981-5546C416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27" y="4346712"/>
            <a:ext cx="2114550" cy="239429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9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5340626" y="0"/>
            <a:ext cx="575144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לו"ז הסיור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AAB2C0B-6D9E-4CED-B13F-CBBB817CC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77769"/>
              </p:ext>
            </p:extLst>
          </p:nvPr>
        </p:nvGraphicFramePr>
        <p:xfrm>
          <a:off x="5989983" y="1062695"/>
          <a:ext cx="5965750" cy="492303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25281">
                  <a:extLst>
                    <a:ext uri="{9D8B030D-6E8A-4147-A177-3AD203B41FA5}">
                      <a16:colId xmlns:a16="http://schemas.microsoft.com/office/drawing/2014/main" val="645461641"/>
                    </a:ext>
                  </a:extLst>
                </a:gridCol>
                <a:gridCol w="4340469">
                  <a:extLst>
                    <a:ext uri="{9D8B030D-6E8A-4147-A177-3AD203B41FA5}">
                      <a16:colId xmlns:a16="http://schemas.microsoft.com/office/drawing/2014/main" val="4264411165"/>
                    </a:ext>
                  </a:extLst>
                </a:gridCol>
              </a:tblGrid>
              <a:tr h="3669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שעה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פעילות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91136"/>
                  </a:ext>
                </a:extLst>
              </a:tr>
              <a:tr h="509622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06:30-08:30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ממב"ל</a:t>
                      </a: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לאשלים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3466864406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08:30-09:00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ארוחת בוקר באשלים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811247927"/>
                  </a:ext>
                </a:extLst>
              </a:tr>
              <a:tr h="768023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09:00-09:15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תצפית וסקירה </a:t>
                      </a:r>
                      <a:b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על תחנת הכוח התרמו-סולארית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3180694911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09:30-09:45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סיור רכוב בתחנת הכוח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64595709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10:00-10:30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ל 'גבעת שמן'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22915284"/>
                  </a:ext>
                </a:extLst>
              </a:tr>
              <a:tr h="556871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10:30-12:00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סקירה וסיור במסוף הדלק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31347339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12:15-13:00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ארוחת צהרים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בביסנ"מ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1815030160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13:00-14:30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לאשדוד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674571098"/>
                  </a:ext>
                </a:extLst>
              </a:tr>
              <a:tr h="505873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14:30-17:00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סקירה + שיט לאסדה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687045513"/>
                  </a:ext>
                </a:extLst>
              </a:tr>
              <a:tr h="381030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17:00-19:00 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חזרה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למב"ל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32162907"/>
                  </a:ext>
                </a:extLst>
              </a:tr>
            </a:tbl>
          </a:graphicData>
        </a:graphic>
      </p:graphicFrame>
      <p:sp>
        <p:nvSpPr>
          <p:cNvPr id="21" name="מלבן 20">
            <a:extLst>
              <a:ext uri="{FF2B5EF4-FFF2-40B4-BE49-F238E27FC236}">
                <a16:creationId xmlns:a16="http://schemas.microsoft.com/office/drawing/2014/main" id="{13978190-521E-4E19-A12A-DF3504AABFD9}"/>
              </a:ext>
            </a:extLst>
          </p:cNvPr>
          <p:cNvSpPr/>
          <p:nvPr/>
        </p:nvSpPr>
        <p:spPr>
          <a:xfrm>
            <a:off x="368787" y="870346"/>
            <a:ext cx="5490943" cy="5307731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נסיעה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יציאה מרוכזת באוטובוס </a:t>
            </a:r>
            <a:r>
              <a:rPr lang="he-IL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ממב"ל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אופציה לאיסוף מתחנת הרכבת בלהבים</a:t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בשעה 07:30.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חזרה באוטובוס מאשדוד </a:t>
            </a:r>
            <a:r>
              <a:rPr lang="he-IL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למב"ל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אוטובוס נוסף ייסע ללהבים ויעצור </a:t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בתחנת הרכבת בקרית גת / </a:t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באשדוד (עד הלום).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איסור נשיאת נשקים.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שיט בחלוקה ל - 3 </a:t>
            </a:r>
            <a:r>
              <a:rPr lang="he-IL" sz="22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דבורות</a:t>
            </a: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he-IL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7143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106</Words>
  <Application>Microsoft Office PowerPoint</Application>
  <PresentationFormat>מסך רחב</PresentationFormat>
  <Paragraphs>49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פרוסה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 </dc:creator>
  <cp:lastModifiedBy> </cp:lastModifiedBy>
  <cp:revision>74</cp:revision>
  <dcterms:created xsi:type="dcterms:W3CDTF">2019-05-22T17:09:49Z</dcterms:created>
  <dcterms:modified xsi:type="dcterms:W3CDTF">2019-06-01T09:23:27Z</dcterms:modified>
</cp:coreProperties>
</file>